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261" r:id="rId3"/>
    <p:sldId id="260" r:id="rId4"/>
    <p:sldId id="309" r:id="rId5"/>
    <p:sldId id="267" r:id="rId6"/>
    <p:sldId id="306" r:id="rId7"/>
    <p:sldId id="262" r:id="rId8"/>
    <p:sldId id="313" r:id="rId9"/>
    <p:sldId id="327" r:id="rId10"/>
    <p:sldId id="325" r:id="rId11"/>
    <p:sldId id="326" r:id="rId12"/>
    <p:sldId id="268" r:id="rId13"/>
    <p:sldId id="307" r:id="rId14"/>
    <p:sldId id="322" r:id="rId15"/>
    <p:sldId id="320" r:id="rId16"/>
    <p:sldId id="324" r:id="rId17"/>
    <p:sldId id="274" r:id="rId18"/>
  </p:sldIdLst>
  <p:sldSz cx="9144000" cy="5143500" type="screen16x9"/>
  <p:notesSz cx="6858000" cy="9144000"/>
  <p:embeddedFontLst>
    <p:embeddedFont>
      <p:font typeface="Cambria Math" panose="02040503050406030204" pitchFamily="18" charset="0"/>
      <p:regular r:id="rId20"/>
    </p:embeddedFont>
    <p:embeddedFont>
      <p:font typeface="Cormorant Garamond" panose="020B0604020202020204" charset="0"/>
      <p:regular r:id="rId21"/>
      <p:bold r:id="rId22"/>
      <p:italic r:id="rId23"/>
      <p:boldItalic r:id="rId24"/>
    </p:embeddedFont>
    <p:embeddedFont>
      <p:font typeface="Merriweather"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9"/>
    <a:srgbClr val="858567"/>
    <a:srgbClr val="88ADC8"/>
    <a:srgbClr val="E6E6E6"/>
    <a:srgbClr val="E0AB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9D51A-CD62-4784-A81D-CC5DA0FE4C0F}" v="4" dt="2024-09-19T16:56:39.944"/>
  </p1510:revLst>
</p1510:revInfo>
</file>

<file path=ppt/tableStyles.xml><?xml version="1.0" encoding="utf-8"?>
<a:tblStyleLst xmlns:a="http://schemas.openxmlformats.org/drawingml/2006/main" def="{619281C9-D37E-44F9-BA72-3E2B7A94498A}">
  <a:tblStyle styleId="{619281C9-D37E-44F9-BA72-3E2B7A9449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5" d="100"/>
          <a:sy n="115" d="100"/>
        </p:scale>
        <p:origin x="99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ia BESHER" userId="e65dcec3-1dd5-4895-b223-0487bcbc2a71" providerId="ADAL" clId="{8389D51A-CD62-4784-A81D-CC5DA0FE4C0F}"/>
    <pc:docChg chg="custSel modSld">
      <pc:chgData name="Donia BESHER" userId="e65dcec3-1dd5-4895-b223-0487bcbc2a71" providerId="ADAL" clId="{8389D51A-CD62-4784-A81D-CC5DA0FE4C0F}" dt="2024-09-19T16:57:13.875" v="8" actId="33524"/>
      <pc:docMkLst>
        <pc:docMk/>
      </pc:docMkLst>
      <pc:sldChg chg="modSp mod">
        <pc:chgData name="Donia BESHER" userId="e65dcec3-1dd5-4895-b223-0487bcbc2a71" providerId="ADAL" clId="{8389D51A-CD62-4784-A81D-CC5DA0FE4C0F}" dt="2024-09-19T16:56:39.944" v="7" actId="20577"/>
        <pc:sldMkLst>
          <pc:docMk/>
          <pc:sldMk cId="0" sldId="256"/>
        </pc:sldMkLst>
        <pc:spChg chg="mod">
          <ac:chgData name="Donia BESHER" userId="e65dcec3-1dd5-4895-b223-0487bcbc2a71" providerId="ADAL" clId="{8389D51A-CD62-4784-A81D-CC5DA0FE4C0F}" dt="2024-09-19T16:56:16.702" v="3" actId="20577"/>
          <ac:spMkLst>
            <pc:docMk/>
            <pc:sldMk cId="0" sldId="256"/>
            <ac:spMk id="246" creationId="{00000000-0000-0000-0000-000000000000}"/>
          </ac:spMkLst>
        </pc:spChg>
        <pc:spChg chg="mod">
          <ac:chgData name="Donia BESHER" userId="e65dcec3-1dd5-4895-b223-0487bcbc2a71" providerId="ADAL" clId="{8389D51A-CD62-4784-A81D-CC5DA0FE4C0F}" dt="2024-09-19T16:56:39.944" v="7" actId="20577"/>
          <ac:spMkLst>
            <pc:docMk/>
            <pc:sldMk cId="0" sldId="256"/>
            <ac:spMk id="247" creationId="{00000000-0000-0000-0000-000000000000}"/>
          </ac:spMkLst>
        </pc:spChg>
      </pc:sldChg>
      <pc:sldChg chg="modSp mod">
        <pc:chgData name="Donia BESHER" userId="e65dcec3-1dd5-4895-b223-0487bcbc2a71" providerId="ADAL" clId="{8389D51A-CD62-4784-A81D-CC5DA0FE4C0F}" dt="2024-09-19T16:57:13.875" v="8" actId="33524"/>
        <pc:sldMkLst>
          <pc:docMk/>
          <pc:sldMk cId="0" sldId="268"/>
        </pc:sldMkLst>
        <pc:spChg chg="mod">
          <ac:chgData name="Donia BESHER" userId="e65dcec3-1dd5-4895-b223-0487bcbc2a71" providerId="ADAL" clId="{8389D51A-CD62-4784-A81D-CC5DA0FE4C0F}" dt="2024-09-19T16:57:13.875" v="8" actId="33524"/>
          <ac:spMkLst>
            <pc:docMk/>
            <pc:sldMk cId="0" sldId="268"/>
            <ac:spMk id="2" creationId="{72066ECD-EF55-1B7A-712F-963EBF43AE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16eb09630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16eb09630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15205cc2b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15205cc2b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823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15205cc2b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15205cc2b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1581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15205cc2b8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15205cc2b8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1a9b18ff3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1a9b18ff3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676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15205cc2b8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15205cc2b8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188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15205cc2b8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15205cc2b8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8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15205cc2b8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15205cc2b8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96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15205cc2b8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15205cc2b8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1a9b18ff3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1a9b18ff3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5205cc2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5205cc2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5205cc2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5205cc2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90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5205cc2b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5205cc2b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1a9b18ff3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1a9b18ff3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34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5205cc2b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15205cc2b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15205cc2b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846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15205cc2b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15205cc2b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30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cxnSp>
        <p:nvCxnSpPr>
          <p:cNvPr id="9" name="Google Shape;9;p2"/>
          <p:cNvCxnSpPr/>
          <p:nvPr/>
        </p:nvCxnSpPr>
        <p:spPr>
          <a:xfrm>
            <a:off x="511850" y="683100"/>
            <a:ext cx="8087700" cy="0"/>
          </a:xfrm>
          <a:prstGeom prst="straightConnector1">
            <a:avLst/>
          </a:prstGeom>
          <a:noFill/>
          <a:ln w="19050" cap="flat" cmpd="sng">
            <a:solidFill>
              <a:schemeClr val="dk1"/>
            </a:solidFill>
            <a:prstDash val="solid"/>
            <a:round/>
            <a:headEnd type="none" w="med" len="med"/>
            <a:tailEnd type="none" w="med" len="med"/>
          </a:ln>
        </p:spPr>
      </p:cxnSp>
      <p:sp>
        <p:nvSpPr>
          <p:cNvPr id="10" name="Google Shape;10;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639" y="2419108"/>
            <a:ext cx="176" cy="172"/>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title"/>
          </p:nvPr>
        </p:nvSpPr>
        <p:spPr>
          <a:xfrm>
            <a:off x="713225" y="1544300"/>
            <a:ext cx="4305000" cy="1532400"/>
          </a:xfrm>
          <a:prstGeom prst="rect">
            <a:avLst/>
          </a:prstGeom>
        </p:spPr>
        <p:txBody>
          <a:bodyPr spcFirstLastPara="1" wrap="square" lIns="91425" tIns="91425" rIns="91425" bIns="91425" anchor="ctr" anchorCtr="0">
            <a:noAutofit/>
          </a:bodyPr>
          <a:lstStyle>
            <a:lvl1pPr lvl="0" algn="l" rtl="0">
              <a:lnSpc>
                <a:spcPct val="70000"/>
              </a:lnSpc>
              <a:spcBef>
                <a:spcPts val="0"/>
              </a:spcBef>
              <a:spcAft>
                <a:spcPts val="0"/>
              </a:spcAft>
              <a:buClr>
                <a:schemeClr val="dk1"/>
              </a:buClr>
              <a:buSzPts val="2800"/>
              <a:buFont typeface="Playfair Display ExtraBold"/>
              <a:buNone/>
              <a:defRPr sz="7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a:endParaRPr/>
          </a:p>
        </p:txBody>
      </p:sp>
      <p:sp>
        <p:nvSpPr>
          <p:cNvPr id="13" name="Google Shape;13;p2"/>
          <p:cNvSpPr txBox="1">
            <a:spLocks noGrp="1"/>
          </p:cNvSpPr>
          <p:nvPr>
            <p:ph type="subTitle" idx="1"/>
          </p:nvPr>
        </p:nvSpPr>
        <p:spPr>
          <a:xfrm flipH="1">
            <a:off x="723600" y="3470952"/>
            <a:ext cx="2527800" cy="68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None/>
              <a:defRPr sz="1800">
                <a:solidFill>
                  <a:schemeClr val="dk1"/>
                </a:solidFill>
              </a:defRPr>
            </a:lvl1pPr>
            <a:lvl2pPr lvl="1" rtl="0">
              <a:lnSpc>
                <a:spcPct val="100000"/>
              </a:lnSpc>
              <a:spcBef>
                <a:spcPts val="0"/>
              </a:spcBef>
              <a:spcAft>
                <a:spcPts val="0"/>
              </a:spcAft>
              <a:buClr>
                <a:schemeClr val="accent6"/>
              </a:buClr>
              <a:buSzPts val="1400"/>
              <a:buNone/>
              <a:defRPr sz="1400">
                <a:solidFill>
                  <a:schemeClr val="accent6"/>
                </a:solidFill>
              </a:defRPr>
            </a:lvl2pPr>
            <a:lvl3pPr lvl="2" rtl="0">
              <a:lnSpc>
                <a:spcPct val="100000"/>
              </a:lnSpc>
              <a:spcBef>
                <a:spcPts val="0"/>
              </a:spcBef>
              <a:spcAft>
                <a:spcPts val="0"/>
              </a:spcAft>
              <a:buClr>
                <a:schemeClr val="accent6"/>
              </a:buClr>
              <a:buSzPts val="1400"/>
              <a:buNone/>
              <a:defRPr sz="1400">
                <a:solidFill>
                  <a:schemeClr val="accent6"/>
                </a:solidFill>
              </a:defRPr>
            </a:lvl3pPr>
            <a:lvl4pPr lvl="3" rtl="0">
              <a:lnSpc>
                <a:spcPct val="100000"/>
              </a:lnSpc>
              <a:spcBef>
                <a:spcPts val="0"/>
              </a:spcBef>
              <a:spcAft>
                <a:spcPts val="0"/>
              </a:spcAft>
              <a:buClr>
                <a:schemeClr val="accent6"/>
              </a:buClr>
              <a:buSzPts val="1400"/>
              <a:buNone/>
              <a:defRPr sz="1400">
                <a:solidFill>
                  <a:schemeClr val="accent6"/>
                </a:solidFill>
              </a:defRPr>
            </a:lvl4pPr>
            <a:lvl5pPr lvl="4" rtl="0">
              <a:lnSpc>
                <a:spcPct val="100000"/>
              </a:lnSpc>
              <a:spcBef>
                <a:spcPts val="0"/>
              </a:spcBef>
              <a:spcAft>
                <a:spcPts val="0"/>
              </a:spcAft>
              <a:buClr>
                <a:schemeClr val="accent6"/>
              </a:buClr>
              <a:buSzPts val="1400"/>
              <a:buNone/>
              <a:defRPr sz="1400">
                <a:solidFill>
                  <a:schemeClr val="accent6"/>
                </a:solidFill>
              </a:defRPr>
            </a:lvl5pPr>
            <a:lvl6pPr lvl="5" rtl="0">
              <a:lnSpc>
                <a:spcPct val="100000"/>
              </a:lnSpc>
              <a:spcBef>
                <a:spcPts val="0"/>
              </a:spcBef>
              <a:spcAft>
                <a:spcPts val="0"/>
              </a:spcAft>
              <a:buClr>
                <a:schemeClr val="accent6"/>
              </a:buClr>
              <a:buSzPts val="1400"/>
              <a:buNone/>
              <a:defRPr sz="1400">
                <a:solidFill>
                  <a:schemeClr val="accent6"/>
                </a:solidFill>
              </a:defRPr>
            </a:lvl6pPr>
            <a:lvl7pPr lvl="6" rtl="0">
              <a:lnSpc>
                <a:spcPct val="100000"/>
              </a:lnSpc>
              <a:spcBef>
                <a:spcPts val="0"/>
              </a:spcBef>
              <a:spcAft>
                <a:spcPts val="0"/>
              </a:spcAft>
              <a:buClr>
                <a:schemeClr val="accent6"/>
              </a:buClr>
              <a:buSzPts val="1400"/>
              <a:buNone/>
              <a:defRPr sz="1400">
                <a:solidFill>
                  <a:schemeClr val="accent6"/>
                </a:solidFill>
              </a:defRPr>
            </a:lvl7pPr>
            <a:lvl8pPr lvl="7" rtl="0">
              <a:lnSpc>
                <a:spcPct val="100000"/>
              </a:lnSpc>
              <a:spcBef>
                <a:spcPts val="0"/>
              </a:spcBef>
              <a:spcAft>
                <a:spcPts val="0"/>
              </a:spcAft>
              <a:buClr>
                <a:schemeClr val="accent6"/>
              </a:buClr>
              <a:buSzPts val="1400"/>
              <a:buNone/>
              <a:defRPr sz="1400">
                <a:solidFill>
                  <a:schemeClr val="accent6"/>
                </a:solidFill>
              </a:defRPr>
            </a:lvl8pPr>
            <a:lvl9pPr lvl="8" rtl="0">
              <a:lnSpc>
                <a:spcPct val="100000"/>
              </a:lnSpc>
              <a:spcBef>
                <a:spcPts val="0"/>
              </a:spcBef>
              <a:spcAft>
                <a:spcPts val="0"/>
              </a:spcAft>
              <a:buClr>
                <a:schemeClr val="accent6"/>
              </a:buClr>
              <a:buSzPts val="1400"/>
              <a:buNone/>
              <a:defRPr sz="1400">
                <a:solidFill>
                  <a:schemeClr val="accent6"/>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0"/>
        <p:cNvGrpSpPr/>
        <p:nvPr/>
      </p:nvGrpSpPr>
      <p:grpSpPr>
        <a:xfrm>
          <a:off x="0" y="0"/>
          <a:ext cx="0" cy="0"/>
          <a:chOff x="0" y="0"/>
          <a:chExt cx="0" cy="0"/>
        </a:xfrm>
      </p:grpSpPr>
      <p:cxnSp>
        <p:nvCxnSpPr>
          <p:cNvPr id="211" name="Google Shape;211;p27"/>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212" name="Google Shape;212;p27"/>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sp>
        <p:nvSpPr>
          <p:cNvPr id="213" name="Google Shape;213;p27"/>
          <p:cNvSpPr/>
          <p:nvPr/>
        </p:nvSpPr>
        <p:spPr>
          <a:xfrm>
            <a:off x="713250" y="944850"/>
            <a:ext cx="7717500" cy="3253800"/>
          </a:xfrm>
          <a:prstGeom prst="roundRect">
            <a:avLst>
              <a:gd name="adj" fmla="val 5555"/>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27"/>
          <p:cNvCxnSpPr/>
          <p:nvPr/>
        </p:nvCxnSpPr>
        <p:spPr>
          <a:xfrm>
            <a:off x="726627" y="1422645"/>
            <a:ext cx="7702800" cy="0"/>
          </a:xfrm>
          <a:prstGeom prst="straightConnector1">
            <a:avLst/>
          </a:prstGeom>
          <a:noFill/>
          <a:ln w="19050" cap="flat" cmpd="sng">
            <a:solidFill>
              <a:schemeClr val="dk1"/>
            </a:solidFill>
            <a:prstDash val="solid"/>
            <a:round/>
            <a:headEnd type="none" w="med" len="med"/>
            <a:tailEnd type="none" w="med" len="med"/>
          </a:ln>
        </p:spPr>
      </p:cxnSp>
      <p:grpSp>
        <p:nvGrpSpPr>
          <p:cNvPr id="215" name="Google Shape;215;p27"/>
          <p:cNvGrpSpPr/>
          <p:nvPr/>
        </p:nvGrpSpPr>
        <p:grpSpPr>
          <a:xfrm>
            <a:off x="7991250" y="1024650"/>
            <a:ext cx="327600" cy="327600"/>
            <a:chOff x="9379775" y="1529850"/>
            <a:chExt cx="327600" cy="327600"/>
          </a:xfrm>
        </p:grpSpPr>
        <p:sp>
          <p:nvSpPr>
            <p:cNvPr id="216" name="Google Shape;216;p27"/>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grpSp>
        <p:nvGrpSpPr>
          <p:cNvPr id="218" name="Google Shape;218;p27"/>
          <p:cNvGrpSpPr/>
          <p:nvPr/>
        </p:nvGrpSpPr>
        <p:grpSpPr>
          <a:xfrm>
            <a:off x="824984" y="1024650"/>
            <a:ext cx="327600" cy="327600"/>
            <a:chOff x="5471550" y="4685975"/>
            <a:chExt cx="327600" cy="327600"/>
          </a:xfrm>
        </p:grpSpPr>
        <p:sp>
          <p:nvSpPr>
            <p:cNvPr id="219" name="Google Shape;219;p27"/>
            <p:cNvSpPr/>
            <p:nvPr/>
          </p:nvSpPr>
          <p:spPr>
            <a:xfrm>
              <a:off x="5471550" y="4685975"/>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528675" y="4758329"/>
              <a:ext cx="213351" cy="182891"/>
            </a:xfrm>
            <a:custGeom>
              <a:avLst/>
              <a:gdLst/>
              <a:ahLst/>
              <a:cxnLst/>
              <a:rect l="l" t="t" r="r" b="b"/>
              <a:pathLst>
                <a:path w="10323" h="8861" extrusionOk="0">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1"/>
        <p:cNvGrpSpPr/>
        <p:nvPr/>
      </p:nvGrpSpPr>
      <p:grpSpPr>
        <a:xfrm>
          <a:off x="0" y="0"/>
          <a:ext cx="0" cy="0"/>
          <a:chOff x="0" y="0"/>
          <a:chExt cx="0" cy="0"/>
        </a:xfrm>
      </p:grpSpPr>
      <p:sp>
        <p:nvSpPr>
          <p:cNvPr id="222" name="Google Shape;222;p28"/>
          <p:cNvSpPr/>
          <p:nvPr/>
        </p:nvSpPr>
        <p:spPr>
          <a:xfrm>
            <a:off x="181800" y="172650"/>
            <a:ext cx="8780400" cy="4798200"/>
          </a:xfrm>
          <a:prstGeom prst="roundRect">
            <a:avLst>
              <a:gd name="adj" fmla="val 5555"/>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713200" y="851950"/>
            <a:ext cx="7717500" cy="3756900"/>
          </a:xfrm>
          <a:prstGeom prst="roundRect">
            <a:avLst>
              <a:gd name="adj" fmla="val 5555"/>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4" name="Google Shape;224;p28"/>
          <p:cNvCxnSpPr/>
          <p:nvPr/>
        </p:nvCxnSpPr>
        <p:spPr>
          <a:xfrm>
            <a:off x="726577" y="1227170"/>
            <a:ext cx="7702800" cy="0"/>
          </a:xfrm>
          <a:prstGeom prst="straightConnector1">
            <a:avLst/>
          </a:prstGeom>
          <a:noFill/>
          <a:ln w="19050" cap="flat" cmpd="sng">
            <a:solidFill>
              <a:schemeClr val="dk1"/>
            </a:solidFill>
            <a:prstDash val="solid"/>
            <a:round/>
            <a:headEnd type="none" w="med" len="med"/>
            <a:tailEnd type="none" w="med" len="med"/>
          </a:ln>
        </p:spPr>
      </p:cxnSp>
      <p:cxnSp>
        <p:nvCxnSpPr>
          <p:cNvPr id="225" name="Google Shape;225;p28"/>
          <p:cNvCxnSpPr/>
          <p:nvPr/>
        </p:nvCxnSpPr>
        <p:spPr>
          <a:xfrm>
            <a:off x="194350" y="683100"/>
            <a:ext cx="8768700" cy="0"/>
          </a:xfrm>
          <a:prstGeom prst="straightConnector1">
            <a:avLst/>
          </a:prstGeom>
          <a:noFill/>
          <a:ln w="19050" cap="flat" cmpd="sng">
            <a:solidFill>
              <a:schemeClr val="dk1"/>
            </a:solidFill>
            <a:prstDash val="solid"/>
            <a:round/>
            <a:headEnd type="none" w="med" len="med"/>
            <a:tailEnd type="none" w="med" len="med"/>
          </a:ln>
        </p:spPr>
      </p:cxnSp>
      <p:grpSp>
        <p:nvGrpSpPr>
          <p:cNvPr id="226" name="Google Shape;226;p28"/>
          <p:cNvGrpSpPr/>
          <p:nvPr/>
        </p:nvGrpSpPr>
        <p:grpSpPr>
          <a:xfrm>
            <a:off x="8422125" y="298550"/>
            <a:ext cx="327600" cy="327600"/>
            <a:chOff x="9379775" y="1529850"/>
            <a:chExt cx="327600" cy="327600"/>
          </a:xfrm>
        </p:grpSpPr>
        <p:sp>
          <p:nvSpPr>
            <p:cNvPr id="227" name="Google Shape;227;p2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grpSp>
        <p:nvGrpSpPr>
          <p:cNvPr id="229" name="Google Shape;229;p28"/>
          <p:cNvGrpSpPr/>
          <p:nvPr/>
        </p:nvGrpSpPr>
        <p:grpSpPr>
          <a:xfrm>
            <a:off x="394125" y="298550"/>
            <a:ext cx="327600" cy="327600"/>
            <a:chOff x="5471550" y="4685975"/>
            <a:chExt cx="327600" cy="327600"/>
          </a:xfrm>
        </p:grpSpPr>
        <p:sp>
          <p:nvSpPr>
            <p:cNvPr id="230" name="Google Shape;230;p28"/>
            <p:cNvSpPr/>
            <p:nvPr/>
          </p:nvSpPr>
          <p:spPr>
            <a:xfrm>
              <a:off x="5471550" y="4685975"/>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5528675" y="4758329"/>
              <a:ext cx="213351" cy="182891"/>
            </a:xfrm>
            <a:custGeom>
              <a:avLst/>
              <a:gdLst/>
              <a:ahLst/>
              <a:cxnLst/>
              <a:rect l="l" t="t" r="r" b="b"/>
              <a:pathLst>
                <a:path w="10323" h="8861" extrusionOk="0">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8"/>
          <p:cNvSpPr/>
          <p:nvPr/>
        </p:nvSpPr>
        <p:spPr>
          <a:xfrm>
            <a:off x="7990963" y="964938"/>
            <a:ext cx="257600" cy="133225"/>
          </a:xfrm>
          <a:custGeom>
            <a:avLst/>
            <a:gdLst/>
            <a:ahLst/>
            <a:cxnLst/>
            <a:rect l="l" t="t" r="r" b="b"/>
            <a:pathLst>
              <a:path w="10304" h="5329" extrusionOk="0">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7_1">
    <p:spTree>
      <p:nvGrpSpPr>
        <p:cNvPr id="1" name="Shape 14"/>
        <p:cNvGrpSpPr/>
        <p:nvPr/>
      </p:nvGrpSpPr>
      <p:grpSpPr>
        <a:xfrm>
          <a:off x="0" y="0"/>
          <a:ext cx="0" cy="0"/>
          <a:chOff x="0" y="0"/>
          <a:chExt cx="0" cy="0"/>
        </a:xfrm>
      </p:grpSpPr>
      <p:grpSp>
        <p:nvGrpSpPr>
          <p:cNvPr id="15" name="Google Shape;15;p3"/>
          <p:cNvGrpSpPr/>
          <p:nvPr/>
        </p:nvGrpSpPr>
        <p:grpSpPr>
          <a:xfrm>
            <a:off x="181800" y="172650"/>
            <a:ext cx="8781250" cy="4798200"/>
            <a:chOff x="181800" y="172650"/>
            <a:chExt cx="8781250" cy="4798200"/>
          </a:xfrm>
        </p:grpSpPr>
        <p:sp>
          <p:nvSpPr>
            <p:cNvPr id="16" name="Google Shape;16;p3"/>
            <p:cNvSpPr/>
            <p:nvPr/>
          </p:nvSpPr>
          <p:spPr>
            <a:xfrm>
              <a:off x="181800" y="172650"/>
              <a:ext cx="8780400" cy="4798200"/>
            </a:xfrm>
            <a:prstGeom prst="roundRect">
              <a:avLst>
                <a:gd name="adj" fmla="val 5555"/>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3"/>
            <p:cNvCxnSpPr/>
            <p:nvPr/>
          </p:nvCxnSpPr>
          <p:spPr>
            <a:xfrm>
              <a:off x="194350" y="683100"/>
              <a:ext cx="8768700" cy="0"/>
            </a:xfrm>
            <a:prstGeom prst="straightConnector1">
              <a:avLst/>
            </a:prstGeom>
            <a:noFill/>
            <a:ln w="19050" cap="flat" cmpd="sng">
              <a:solidFill>
                <a:schemeClr val="dk1"/>
              </a:solidFill>
              <a:prstDash val="solid"/>
              <a:round/>
              <a:headEnd type="none" w="med" len="med"/>
              <a:tailEnd type="none" w="med" len="med"/>
            </a:ln>
          </p:spPr>
        </p:cxnSp>
      </p:grpSp>
      <p:grpSp>
        <p:nvGrpSpPr>
          <p:cNvPr id="18" name="Google Shape;18;p3"/>
          <p:cNvGrpSpPr/>
          <p:nvPr/>
        </p:nvGrpSpPr>
        <p:grpSpPr>
          <a:xfrm>
            <a:off x="1528625" y="1090775"/>
            <a:ext cx="6086700" cy="3326400"/>
            <a:chOff x="1528625" y="1090775"/>
            <a:chExt cx="6086700" cy="3326400"/>
          </a:xfrm>
        </p:grpSpPr>
        <p:sp>
          <p:nvSpPr>
            <p:cNvPr id="19" name="Google Shape;19;p3"/>
            <p:cNvSpPr/>
            <p:nvPr/>
          </p:nvSpPr>
          <p:spPr>
            <a:xfrm>
              <a:off x="1528625" y="1090775"/>
              <a:ext cx="6086700" cy="3326400"/>
            </a:xfrm>
            <a:prstGeom prst="roundRect">
              <a:avLst>
                <a:gd name="adj" fmla="val 5555"/>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a:off x="1539175" y="1579250"/>
              <a:ext cx="6075000" cy="0"/>
            </a:xfrm>
            <a:prstGeom prst="straightConnector1">
              <a:avLst/>
            </a:prstGeom>
            <a:noFill/>
            <a:ln w="19050" cap="flat" cmpd="sng">
              <a:solidFill>
                <a:schemeClr val="dk1"/>
              </a:solidFill>
              <a:prstDash val="solid"/>
              <a:round/>
              <a:headEnd type="none" w="med" len="med"/>
              <a:tailEnd type="none" w="med" len="med"/>
            </a:ln>
          </p:spPr>
        </p:cxnSp>
      </p:grpSp>
      <p:sp>
        <p:nvSpPr>
          <p:cNvPr id="21" name="Google Shape;21;p3"/>
          <p:cNvSpPr txBox="1">
            <a:spLocks noGrp="1"/>
          </p:cNvSpPr>
          <p:nvPr>
            <p:ph type="subTitle" idx="1"/>
          </p:nvPr>
        </p:nvSpPr>
        <p:spPr>
          <a:xfrm>
            <a:off x="2580600" y="3524550"/>
            <a:ext cx="3982800" cy="35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3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2" name="Google Shape;22;p3"/>
          <p:cNvSpPr txBox="1">
            <a:spLocks noGrp="1"/>
          </p:cNvSpPr>
          <p:nvPr>
            <p:ph type="title" hasCustomPrompt="1"/>
          </p:nvPr>
        </p:nvSpPr>
        <p:spPr>
          <a:xfrm>
            <a:off x="2578650" y="1629700"/>
            <a:ext cx="3986700" cy="113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900" b="0">
                <a:latin typeface="Merriweather"/>
                <a:ea typeface="Merriweather"/>
                <a:cs typeface="Merriweather"/>
                <a:sym typeface="Merriweather"/>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3" name="Google Shape;23;p3"/>
          <p:cNvSpPr txBox="1">
            <a:spLocks noGrp="1"/>
          </p:cNvSpPr>
          <p:nvPr>
            <p:ph type="title" idx="2"/>
          </p:nvPr>
        </p:nvSpPr>
        <p:spPr>
          <a:xfrm>
            <a:off x="2580600" y="2810250"/>
            <a:ext cx="3982800" cy="714300"/>
          </a:xfrm>
          <a:prstGeom prst="rect">
            <a:avLst/>
          </a:prstGeom>
        </p:spPr>
        <p:txBody>
          <a:bodyPr spcFirstLastPara="1" wrap="square" lIns="91425" tIns="91425" rIns="91425" bIns="91425" anchor="b" anchorCtr="0">
            <a:noAutofit/>
          </a:bodyPr>
          <a:lstStyle>
            <a:lvl1pPr lvl="0" algn="ctr" rtl="0">
              <a:lnSpc>
                <a:spcPct val="70000"/>
              </a:lnSpc>
              <a:spcBef>
                <a:spcPts val="0"/>
              </a:spcBef>
              <a:spcAft>
                <a:spcPts val="0"/>
              </a:spcAft>
              <a:buClr>
                <a:schemeClr val="dk1"/>
              </a:buClr>
              <a:buSzPts val="2800"/>
              <a:buFont typeface="Playfair Display ExtraBold"/>
              <a:buNone/>
              <a:defRPr sz="49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p:cSld name="CUSTOM_7_1_1_1">
    <p:spTree>
      <p:nvGrpSpPr>
        <p:cNvPr id="1" name="Shape 30"/>
        <p:cNvGrpSpPr/>
        <p:nvPr/>
      </p:nvGrpSpPr>
      <p:grpSpPr>
        <a:xfrm>
          <a:off x="0" y="0"/>
          <a:ext cx="0" cy="0"/>
          <a:chOff x="0" y="0"/>
          <a:chExt cx="0" cy="0"/>
        </a:xfrm>
      </p:grpSpPr>
      <p:sp>
        <p:nvSpPr>
          <p:cNvPr id="31" name="Google Shape;31;p5"/>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5"/>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33" name="Google Shape;33;p5"/>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sp>
        <p:nvSpPr>
          <p:cNvPr id="34" name="Google Shape;34;p5"/>
          <p:cNvSpPr txBox="1">
            <a:spLocks noGrp="1"/>
          </p:cNvSpPr>
          <p:nvPr>
            <p:ph type="ctrTitle"/>
          </p:nvPr>
        </p:nvSpPr>
        <p:spPr>
          <a:xfrm>
            <a:off x="1004475" y="1699190"/>
            <a:ext cx="3300900" cy="57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5" name="Google Shape;35;p5"/>
          <p:cNvSpPr txBox="1">
            <a:spLocks noGrp="1"/>
          </p:cNvSpPr>
          <p:nvPr>
            <p:ph type="subTitle" idx="1"/>
          </p:nvPr>
        </p:nvSpPr>
        <p:spPr>
          <a:xfrm>
            <a:off x="1004475" y="2399788"/>
            <a:ext cx="3300900" cy="177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6" name="Google Shape;36;p5"/>
          <p:cNvSpPr txBox="1">
            <a:spLocks noGrp="1"/>
          </p:cNvSpPr>
          <p:nvPr>
            <p:ph type="ctrTitle" idx="2"/>
          </p:nvPr>
        </p:nvSpPr>
        <p:spPr>
          <a:xfrm>
            <a:off x="4839229" y="1699190"/>
            <a:ext cx="3299700" cy="57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7" name="Google Shape;37;p5"/>
          <p:cNvSpPr txBox="1">
            <a:spLocks noGrp="1"/>
          </p:cNvSpPr>
          <p:nvPr>
            <p:ph type="subTitle" idx="3"/>
          </p:nvPr>
        </p:nvSpPr>
        <p:spPr>
          <a:xfrm>
            <a:off x="4838629" y="2397426"/>
            <a:ext cx="3300900" cy="177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8" name="Google Shape;38;p5"/>
          <p:cNvSpPr txBox="1">
            <a:spLocks noGrp="1"/>
          </p:cNvSpPr>
          <p:nvPr>
            <p:ph type="title" idx="4"/>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cxnSp>
        <p:nvCxnSpPr>
          <p:cNvPr id="45" name="Google Shape;45;p7"/>
          <p:cNvCxnSpPr/>
          <p:nvPr/>
        </p:nvCxnSpPr>
        <p:spPr>
          <a:xfrm>
            <a:off x="713225" y="715825"/>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46" name="Google Shape;46;p7"/>
          <p:cNvCxnSpPr/>
          <p:nvPr/>
        </p:nvCxnSpPr>
        <p:spPr>
          <a:xfrm>
            <a:off x="713225" y="1056400"/>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47;p7"/>
          <p:cNvCxnSpPr/>
          <p:nvPr/>
        </p:nvCxnSpPr>
        <p:spPr>
          <a:xfrm>
            <a:off x="713225" y="4427675"/>
            <a:ext cx="7717500" cy="0"/>
          </a:xfrm>
          <a:prstGeom prst="straightConnector1">
            <a:avLst/>
          </a:prstGeom>
          <a:noFill/>
          <a:ln w="19050" cap="flat" cmpd="sng">
            <a:solidFill>
              <a:schemeClr val="dk1"/>
            </a:solidFill>
            <a:prstDash val="solid"/>
            <a:round/>
            <a:headEnd type="none" w="med" len="med"/>
            <a:tailEnd type="none" w="med" len="med"/>
          </a:ln>
        </p:spPr>
      </p:cxnSp>
      <p:grpSp>
        <p:nvGrpSpPr>
          <p:cNvPr id="48" name="Google Shape;48;p7"/>
          <p:cNvGrpSpPr/>
          <p:nvPr/>
        </p:nvGrpSpPr>
        <p:grpSpPr>
          <a:xfrm>
            <a:off x="710475" y="227050"/>
            <a:ext cx="3559800" cy="4572000"/>
            <a:chOff x="710475" y="227050"/>
            <a:chExt cx="3559800" cy="4572000"/>
          </a:xfrm>
        </p:grpSpPr>
        <p:sp>
          <p:nvSpPr>
            <p:cNvPr id="49" name="Google Shape;49;p7"/>
            <p:cNvSpPr/>
            <p:nvPr/>
          </p:nvSpPr>
          <p:spPr>
            <a:xfrm>
              <a:off x="713225" y="227050"/>
              <a:ext cx="3554100" cy="4572000"/>
            </a:xfrm>
            <a:prstGeom prst="roundRect">
              <a:avLst>
                <a:gd name="adj" fmla="val 9091"/>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7"/>
            <p:cNvCxnSpPr/>
            <p:nvPr/>
          </p:nvCxnSpPr>
          <p:spPr>
            <a:xfrm>
              <a:off x="710475" y="834800"/>
              <a:ext cx="3559800" cy="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7"/>
          <p:cNvSpPr txBox="1">
            <a:spLocks noGrp="1"/>
          </p:cNvSpPr>
          <p:nvPr>
            <p:ph type="body" idx="1"/>
          </p:nvPr>
        </p:nvSpPr>
        <p:spPr>
          <a:xfrm>
            <a:off x="893825" y="1803501"/>
            <a:ext cx="3243300" cy="217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3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2" name="Google Shape;52;p7"/>
          <p:cNvSpPr txBox="1">
            <a:spLocks noGrp="1"/>
          </p:cNvSpPr>
          <p:nvPr>
            <p:ph type="title"/>
          </p:nvPr>
        </p:nvSpPr>
        <p:spPr>
          <a:xfrm>
            <a:off x="893825" y="1210201"/>
            <a:ext cx="3243300" cy="5415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SzPts val="23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
  <p:cSld name="MAIN_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994850" y="1826175"/>
            <a:ext cx="5154300" cy="18354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SzPts val="8000"/>
              <a:buNone/>
              <a:defRPr sz="7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cxnSp>
        <p:nvCxnSpPr>
          <p:cNvPr id="55" name="Google Shape;55;p8"/>
          <p:cNvCxnSpPr/>
          <p:nvPr/>
        </p:nvCxnSpPr>
        <p:spPr>
          <a:xfrm>
            <a:off x="713250" y="539500"/>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56" name="Google Shape;56;p8"/>
          <p:cNvCxnSpPr/>
          <p:nvPr/>
        </p:nvCxnSpPr>
        <p:spPr>
          <a:xfrm>
            <a:off x="713250" y="4608575"/>
            <a:ext cx="7717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188800" y="1125525"/>
            <a:ext cx="4235700" cy="101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sz="30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CUSTOM_6">
    <p:bg>
      <p:bgPr>
        <a:solidFill>
          <a:srgbClr val="FFFFFF"/>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7_1_1_1_1_1">
    <p:spTree>
      <p:nvGrpSpPr>
        <p:cNvPr id="1" name="Shape 112"/>
        <p:cNvGrpSpPr/>
        <p:nvPr/>
      </p:nvGrpSpPr>
      <p:grpSpPr>
        <a:xfrm>
          <a:off x="0" y="0"/>
          <a:ext cx="0" cy="0"/>
          <a:chOff x="0" y="0"/>
          <a:chExt cx="0" cy="0"/>
        </a:xfrm>
      </p:grpSpPr>
      <p:sp>
        <p:nvSpPr>
          <p:cNvPr id="113" name="Google Shape;113;p17"/>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txBox="1">
            <a:spLocks noGrp="1"/>
          </p:cNvSpPr>
          <p:nvPr>
            <p:ph type="title"/>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a:endParaRPr/>
          </a:p>
        </p:txBody>
      </p:sp>
      <p:cxnSp>
        <p:nvCxnSpPr>
          <p:cNvPr id="115" name="Google Shape;115;p17"/>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116" name="Google Shape;116;p17"/>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7_2">
    <p:spTree>
      <p:nvGrpSpPr>
        <p:cNvPr id="1" name="Shape 127"/>
        <p:cNvGrpSpPr/>
        <p:nvPr/>
      </p:nvGrpSpPr>
      <p:grpSpPr>
        <a:xfrm>
          <a:off x="0" y="0"/>
          <a:ext cx="0" cy="0"/>
          <a:chOff x="0" y="0"/>
          <a:chExt cx="0" cy="0"/>
        </a:xfrm>
      </p:grpSpPr>
      <p:sp>
        <p:nvSpPr>
          <p:cNvPr id="128" name="Google Shape;128;p20"/>
          <p:cNvSpPr txBox="1">
            <a:spLocks noGrp="1"/>
          </p:cNvSpPr>
          <p:nvPr>
            <p:ph type="subTitle" idx="1"/>
          </p:nvPr>
        </p:nvSpPr>
        <p:spPr>
          <a:xfrm>
            <a:off x="720000" y="2484763"/>
            <a:ext cx="2876700" cy="85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None/>
              <a:defRPr sz="1300">
                <a:solidFill>
                  <a:schemeClr val="dk1"/>
                </a:solidFill>
              </a:defRPr>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129" name="Google Shape;129;p20"/>
          <p:cNvSpPr txBox="1">
            <a:spLocks noGrp="1"/>
          </p:cNvSpPr>
          <p:nvPr>
            <p:ph type="title"/>
          </p:nvPr>
        </p:nvSpPr>
        <p:spPr>
          <a:xfrm>
            <a:off x="720000" y="1805838"/>
            <a:ext cx="2876700" cy="56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3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31" name="Google Shape;131;p20"/>
          <p:cNvCxnSpPr/>
          <p:nvPr userDrawn="1"/>
        </p:nvCxnSpPr>
        <p:spPr>
          <a:xfrm>
            <a:off x="655192" y="4369617"/>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10" name="Google Shape;131;p20">
            <a:extLst>
              <a:ext uri="{FF2B5EF4-FFF2-40B4-BE49-F238E27FC236}">
                <a16:creationId xmlns:a16="http://schemas.microsoft.com/office/drawing/2014/main" id="{685BD157-B472-0123-AC80-FE8E8CB93080}"/>
              </a:ext>
            </a:extLst>
          </p:cNvPr>
          <p:cNvCxnSpPr/>
          <p:nvPr userDrawn="1"/>
        </p:nvCxnSpPr>
        <p:spPr>
          <a:xfrm>
            <a:off x="713250" y="731157"/>
            <a:ext cx="7717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1pPr>
            <a:lvl2pPr marL="914400" lvl="1" indent="-3175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2pPr>
            <a:lvl3pPr marL="1371600" lvl="2" indent="-3175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3pPr>
            <a:lvl4pPr marL="1828800" lvl="3" indent="-3175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4pPr>
            <a:lvl5pPr marL="2286000" lvl="4" indent="-3175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5pPr>
            <a:lvl6pPr marL="2743200" lvl="5" indent="-3175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6pPr>
            <a:lvl7pPr marL="3200400" lvl="6" indent="-3175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7pPr>
            <a:lvl8pPr marL="3657600" lvl="7" indent="-3175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8pPr>
            <a:lvl9pPr marL="4114800" lvl="8" indent="-317500" rtl="0">
              <a:lnSpc>
                <a:spcPct val="115000"/>
              </a:lnSpc>
              <a:spcBef>
                <a:spcPts val="1600"/>
              </a:spcBef>
              <a:spcAft>
                <a:spcPts val="1600"/>
              </a:spcAft>
              <a:buClr>
                <a:schemeClr val="dk1"/>
              </a:buClr>
              <a:buSzPts val="1400"/>
              <a:buFont typeface="Merriweather"/>
              <a:buChar char="■"/>
              <a:defRPr>
                <a:solidFill>
                  <a:schemeClr val="dk1"/>
                </a:solidFill>
                <a:latin typeface="Merriweather"/>
                <a:ea typeface="Merriweather"/>
                <a:cs typeface="Merriweather"/>
                <a:sym typeface="Merriweather"/>
              </a:defRPr>
            </a:lvl9pPr>
          </a:lstStyle>
          <a:p>
            <a:endParaRPr/>
          </a:p>
        </p:txBody>
      </p:sp>
      <p:sp>
        <p:nvSpPr>
          <p:cNvPr id="7" name="Google Shape;7;p1"/>
          <p:cNvSpPr txBox="1">
            <a:spLocks noGrp="1"/>
          </p:cNvSpPr>
          <p:nvPr>
            <p:ph type="title"/>
          </p:nvPr>
        </p:nvSpPr>
        <p:spPr>
          <a:xfrm>
            <a:off x="713225" y="539500"/>
            <a:ext cx="7717500" cy="714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Font typeface="Cormorant Garamond"/>
              <a:buNone/>
              <a:defRPr sz="2800" b="1">
                <a:solidFill>
                  <a:schemeClr val="dk1"/>
                </a:solidFill>
                <a:latin typeface="Cormorant Garamond"/>
                <a:ea typeface="Cormorant Garamond"/>
                <a:cs typeface="Cormorant Garamond"/>
                <a:sym typeface="Cormorant Garamond"/>
              </a:defRPr>
            </a:lvl1pPr>
            <a:lvl2pPr lvl="1"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2pPr>
            <a:lvl3pPr lvl="2"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3pPr>
            <a:lvl4pPr lvl="3"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4pPr>
            <a:lvl5pPr lvl="4"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5pPr>
            <a:lvl6pPr lvl="5"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6pPr>
            <a:lvl7pPr lvl="6"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7pPr>
            <a:lvl8pPr lvl="7"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8pPr>
            <a:lvl9pPr lvl="8"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8" r:id="rId7"/>
    <p:sldLayoutId id="2147483663" r:id="rId8"/>
    <p:sldLayoutId id="2147483666"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cxnSp>
        <p:nvCxnSpPr>
          <p:cNvPr id="243" name="Google Shape;243;p32"/>
          <p:cNvCxnSpPr/>
          <p:nvPr/>
        </p:nvCxnSpPr>
        <p:spPr>
          <a:xfrm>
            <a:off x="511850" y="1023675"/>
            <a:ext cx="80877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32"/>
          <p:cNvCxnSpPr/>
          <p:nvPr/>
        </p:nvCxnSpPr>
        <p:spPr>
          <a:xfrm>
            <a:off x="511850" y="4394950"/>
            <a:ext cx="80877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32"/>
          <p:cNvSpPr txBox="1">
            <a:spLocks noGrp="1"/>
          </p:cNvSpPr>
          <p:nvPr>
            <p:ph type="subTitle" idx="1"/>
          </p:nvPr>
        </p:nvSpPr>
        <p:spPr>
          <a:xfrm flipH="1">
            <a:off x="511850" y="3470952"/>
            <a:ext cx="7875950" cy="9239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Kaggle Competition: </a:t>
            </a:r>
            <a:r>
              <a:rPr lang="en" dirty="0"/>
              <a:t>Credit Card Debt Prediction</a:t>
            </a:r>
            <a:r>
              <a:rPr lang="en-US" dirty="0"/>
              <a:t> </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dirty="0"/>
              <a:t>Donia Ahmed</a:t>
            </a:r>
            <a:endParaRPr dirty="0"/>
          </a:p>
        </p:txBody>
      </p:sp>
      <p:sp>
        <p:nvSpPr>
          <p:cNvPr id="247" name="Google Shape;247;p32"/>
          <p:cNvSpPr txBox="1">
            <a:spLocks noGrp="1"/>
          </p:cNvSpPr>
          <p:nvPr>
            <p:ph type="title"/>
          </p:nvPr>
        </p:nvSpPr>
        <p:spPr>
          <a:xfrm>
            <a:off x="508841" y="1301525"/>
            <a:ext cx="8084691" cy="1968615"/>
          </a:xfrm>
          <a:prstGeom prst="rect">
            <a:avLst/>
          </a:prstGeom>
        </p:spPr>
        <p:txBody>
          <a:bodyPr spcFirstLastPara="1" wrap="square" lIns="91425" tIns="91425" rIns="91425" bIns="91425" anchor="ctr" anchorCtr="0">
            <a:noAutofit/>
          </a:bodyPr>
          <a:lstStyle/>
          <a:p>
            <a:pPr marL="0" lvl="0" indent="0" algn="ctr" rtl="0">
              <a:lnSpc>
                <a:spcPct val="89000"/>
              </a:lnSpc>
              <a:spcBef>
                <a:spcPts val="0"/>
              </a:spcBef>
              <a:spcAft>
                <a:spcPts val="0"/>
              </a:spcAft>
              <a:buNone/>
            </a:pPr>
            <a:r>
              <a:rPr lang="en" sz="4800" dirty="0">
                <a:solidFill>
                  <a:srgbClr val="EEEEE9"/>
                </a:solidFill>
              </a:rPr>
              <a:t>The Model Stacking Approach to Credit Card Debt Prediction</a:t>
            </a:r>
            <a:endParaRPr sz="4800" dirty="0">
              <a:solidFill>
                <a:srgbClr val="EEEEE9"/>
              </a:solidFill>
            </a:endParaRPr>
          </a:p>
        </p:txBody>
      </p:sp>
      <p:cxnSp>
        <p:nvCxnSpPr>
          <p:cNvPr id="248" name="Google Shape;248;p32"/>
          <p:cNvCxnSpPr>
            <a:cxnSpLocks/>
          </p:cNvCxnSpPr>
          <p:nvPr/>
        </p:nvCxnSpPr>
        <p:spPr>
          <a:xfrm>
            <a:off x="508841" y="3462535"/>
            <a:ext cx="5919947" cy="0"/>
          </a:xfrm>
          <a:prstGeom prst="straightConnector1">
            <a:avLst/>
          </a:prstGeom>
          <a:noFill/>
          <a:ln w="19050"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D5170280-4B19-AD9E-2796-3C8DF61A3A4D}"/>
              </a:ext>
            </a:extLst>
          </p:cNvPr>
          <p:cNvSpPr txBox="1"/>
          <p:nvPr/>
        </p:nvSpPr>
        <p:spPr>
          <a:xfrm>
            <a:off x="8593532" y="4804946"/>
            <a:ext cx="550468"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1/17</a:t>
            </a:r>
            <a:endParaRPr lang="en-GB" sz="1600" b="1" dirty="0">
              <a:latin typeface="Cormorant Garamond" panose="020B0604020202020204" charset="0"/>
              <a:ea typeface="Cormorant Garamond"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flash/>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500" fill="hold"/>
                                        <p:tgtEl>
                                          <p:spTgt spid="247"/>
                                        </p:tgtEl>
                                        <p:attrNameLst>
                                          <p:attrName>style.color</p:attrName>
                                        </p:attrNameLst>
                                      </p:cBhvr>
                                      <p:to>
                                        <p:clrVal>
                                          <a:srgbClr val="000000"/>
                                        </p:clrVal>
                                      </p:to>
                                    </p:set>
                                    <p:set>
                                      <p:cBhvr>
                                        <p:cTn id="7" dur="500" fill="hold"/>
                                        <p:tgtEl>
                                          <p:spTgt spid="247"/>
                                        </p:tgtEl>
                                        <p:attrNameLst>
                                          <p:attrName>fillcolor</p:attrName>
                                        </p:attrNameLst>
                                      </p:cBhvr>
                                      <p:to>
                                        <p:clrVal>
                                          <a:srgbClr val="000000"/>
                                        </p:clrVal>
                                      </p:to>
                                    </p:set>
                                    <p:set>
                                      <p:cBhvr>
                                        <p:cTn id="8" dur="500" fill="hold"/>
                                        <p:tgtEl>
                                          <p:spTgt spid="24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21" name="TextBox 20">
            <a:extLst>
              <a:ext uri="{FF2B5EF4-FFF2-40B4-BE49-F238E27FC236}">
                <a16:creationId xmlns:a16="http://schemas.microsoft.com/office/drawing/2014/main" id="{DBADCE86-5029-8EA9-9927-F108ECC94DA5}"/>
              </a:ext>
            </a:extLst>
          </p:cNvPr>
          <p:cNvSpPr txBox="1"/>
          <p:nvPr/>
        </p:nvSpPr>
        <p:spPr>
          <a:xfrm>
            <a:off x="592454" y="3160440"/>
            <a:ext cx="8346889" cy="1394847"/>
          </a:xfrm>
          <a:prstGeom prst="rect">
            <a:avLst/>
          </a:prstGeom>
          <a:solidFill>
            <a:srgbClr val="EEEEE9"/>
          </a:solidFill>
          <a:ln>
            <a:solidFill>
              <a:srgbClr val="EEEEE9"/>
            </a:solidFill>
          </a:ln>
        </p:spPr>
        <p:txBody>
          <a:bodyPr wrap="square" rtlCol="0">
            <a:spAutoFit/>
          </a:bodyPr>
          <a:lstStyle/>
          <a:p>
            <a:endParaRPr lang="en-GB" dirty="0"/>
          </a:p>
        </p:txBody>
      </p:sp>
      <p:sp>
        <p:nvSpPr>
          <p:cNvPr id="22" name="TextBox 21">
            <a:extLst>
              <a:ext uri="{FF2B5EF4-FFF2-40B4-BE49-F238E27FC236}">
                <a16:creationId xmlns:a16="http://schemas.microsoft.com/office/drawing/2014/main" id="{3FFFCB42-93B0-1226-F815-79618673981B}"/>
              </a:ext>
            </a:extLst>
          </p:cNvPr>
          <p:cNvSpPr txBox="1"/>
          <p:nvPr/>
        </p:nvSpPr>
        <p:spPr>
          <a:xfrm>
            <a:off x="504748" y="524300"/>
            <a:ext cx="8346889" cy="1394847"/>
          </a:xfrm>
          <a:prstGeom prst="rect">
            <a:avLst/>
          </a:prstGeom>
          <a:solidFill>
            <a:srgbClr val="EEEEE9"/>
          </a:solidFill>
          <a:ln>
            <a:solidFill>
              <a:srgbClr val="EEEEE9"/>
            </a:solidFill>
          </a:ln>
        </p:spPr>
        <p:txBody>
          <a:bodyPr wrap="square" rtlCol="0">
            <a:spAutoFit/>
          </a:bodyPr>
          <a:lstStyle/>
          <a:p>
            <a:endParaRPr lang="en-GB" dirty="0"/>
          </a:p>
        </p:txBody>
      </p:sp>
      <p:sp>
        <p:nvSpPr>
          <p:cNvPr id="761" name="Google Shape;761;p56"/>
          <p:cNvSpPr txBox="1">
            <a:spLocks noGrp="1"/>
          </p:cNvSpPr>
          <p:nvPr>
            <p:ph type="title"/>
          </p:nvPr>
        </p:nvSpPr>
        <p:spPr>
          <a:xfrm>
            <a:off x="592454" y="171860"/>
            <a:ext cx="8259183" cy="56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err="1"/>
              <a:t>Bayesian</a:t>
            </a:r>
            <a:r>
              <a:rPr lang="fr-FR" dirty="0"/>
              <a:t> </a:t>
            </a:r>
            <a:r>
              <a:rPr lang="fr-FR" dirty="0" err="1"/>
              <a:t>Regression</a:t>
            </a:r>
            <a:endParaRPr lang="fr-FR" dirty="0"/>
          </a:p>
        </p:txBody>
      </p:sp>
      <p:sp>
        <p:nvSpPr>
          <p:cNvPr id="762" name="Google Shape;762;p56"/>
          <p:cNvSpPr txBox="1">
            <a:spLocks noGrp="1"/>
          </p:cNvSpPr>
          <p:nvPr>
            <p:ph type="subTitle" idx="1"/>
          </p:nvPr>
        </p:nvSpPr>
        <p:spPr>
          <a:xfrm>
            <a:off x="-155509" y="703251"/>
            <a:ext cx="9201234" cy="1937042"/>
          </a:xfrm>
          <a:prstGeom prst="rect">
            <a:avLst/>
          </a:prstGeom>
        </p:spPr>
        <p:txBody>
          <a:bodyPr spcFirstLastPara="1" wrap="square" lIns="91425" tIns="91425" rIns="91425" bIns="91425" anchor="ctr" anchorCtr="0">
            <a:noAutofit/>
          </a:bodyPr>
          <a:lstStyle/>
          <a:p>
            <a:pPr marL="804516" marR="0" lvl="1" indent="-171450" algn="just" defTabSz="3038715"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GB" sz="1600" b="1" kern="1200" dirty="0">
                <a:solidFill>
                  <a:prstClr val="black"/>
                </a:solidFill>
                <a:latin typeface="Times New Roman" panose="02020603050405020304" pitchFamily="18" charset="0"/>
                <a:ea typeface="+mn-ea"/>
                <a:cs typeface="Times New Roman" panose="02020603050405020304" pitchFamily="18" charset="0"/>
              </a:rPr>
              <a:t>What is Bayesian Regression ?</a:t>
            </a:r>
          </a:p>
          <a:p>
            <a:pPr marL="1028732" marR="0" lvl="1" indent="-395666" algn="just" defTabSz="3038715" rtl="0" eaLnBrk="1" fontAlgn="auto" latinLnBrk="0" hangingPunct="1">
              <a:lnSpc>
                <a:spcPct val="100000"/>
              </a:lnSpc>
              <a:spcBef>
                <a:spcPct val="20000"/>
              </a:spcBef>
              <a:spcAft>
                <a:spcPts val="0"/>
              </a:spcAft>
              <a:buClrTx/>
              <a:buSzTx/>
              <a:buFont typeface="Arial" pitchFamily="34" charset="0"/>
              <a:buChar char="–"/>
              <a:tabLst/>
              <a:defRPr/>
            </a:pPr>
            <a:endParaRPr lang="en-GB" sz="300" kern="1200" dirty="0">
              <a:solidFill>
                <a:prstClr val="black"/>
              </a:solidFill>
              <a:latin typeface="Times New Roman" panose="02020603050405020304" pitchFamily="18" charset="0"/>
              <a:ea typeface="+mn-ea"/>
              <a:cs typeface="Times New Roman" panose="02020603050405020304" pitchFamily="18" charset="0"/>
            </a:endParaRPr>
          </a:p>
          <a:p>
            <a:pPr marL="633066" lvl="1" indent="0" algn="just" defTabSz="3038715">
              <a:spcBef>
                <a:spcPct val="20000"/>
              </a:spcBef>
              <a:buClrTx/>
              <a:buSzTx/>
              <a:defRPr/>
            </a:pPr>
            <a:r>
              <a:rPr lang="en-GB" sz="1350" kern="1200" dirty="0">
                <a:solidFill>
                  <a:prstClr val="black"/>
                </a:solidFill>
                <a:latin typeface="Times New Roman" panose="02020603050405020304" pitchFamily="18" charset="0"/>
                <a:ea typeface="+mn-ea"/>
                <a:cs typeface="Times New Roman" panose="02020603050405020304" pitchFamily="18" charset="0"/>
              </a:rPr>
              <a:t>A statistical approach to regression analysis incorporating Bayes Theorem where the parameters are treated as random variables with probability distributions (obtained by calculating the posterior distribution of parameters given the data and prior beliefs).</a:t>
            </a:r>
          </a:p>
          <a:p>
            <a:pPr marL="633066" marR="0" lvl="1" indent="0" algn="just" defTabSz="3038715" rtl="0" eaLnBrk="1" fontAlgn="auto" latinLnBrk="0" hangingPunct="1">
              <a:lnSpc>
                <a:spcPct val="100000"/>
              </a:lnSpc>
              <a:spcBef>
                <a:spcPct val="20000"/>
              </a:spcBef>
              <a:spcAft>
                <a:spcPts val="0"/>
              </a:spcAft>
              <a:buClrTx/>
              <a:buSzTx/>
              <a:tabLst/>
              <a:defRPr/>
            </a:pPr>
            <a:r>
              <a:rPr lang="en-GB" sz="1400" kern="1200" dirty="0">
                <a:solidFill>
                  <a:prstClr val="black"/>
                </a:solidFill>
                <a:latin typeface="Times New Roman" panose="02020603050405020304" pitchFamily="18" charset="0"/>
                <a:ea typeface="+mn-ea"/>
                <a:cs typeface="Times New Roman" panose="02020603050405020304" pitchFamily="18" charset="0"/>
              </a:rPr>
              <a:t>       </a:t>
            </a:r>
          </a:p>
          <a:p>
            <a:pPr marL="633066" marR="0" lvl="1" indent="0" algn="just" defTabSz="3038715" rtl="0" eaLnBrk="1" fontAlgn="auto" latinLnBrk="0" hangingPunct="1">
              <a:lnSpc>
                <a:spcPct val="100000"/>
              </a:lnSpc>
              <a:spcBef>
                <a:spcPct val="20000"/>
              </a:spcBef>
              <a:spcAft>
                <a:spcPts val="0"/>
              </a:spcAft>
              <a:buClrTx/>
              <a:buSzTx/>
              <a:tabLst/>
              <a:defRPr/>
            </a:pPr>
            <a:endParaRPr lang="en-GB" sz="300" kern="1200" dirty="0">
              <a:solidFill>
                <a:prstClr val="black"/>
              </a:solidFill>
              <a:latin typeface="Times New Roman" panose="02020603050405020304" pitchFamily="18" charset="0"/>
              <a:ea typeface="+mn-ea"/>
              <a:cs typeface="Times New Roman" panose="02020603050405020304" pitchFamily="18" charset="0"/>
            </a:endParaRPr>
          </a:p>
          <a:p>
            <a:pPr marL="1485932" lvl="2" indent="-395666" algn="just" defTabSz="3038715">
              <a:spcBef>
                <a:spcPct val="20000"/>
              </a:spcBef>
              <a:buClrTx/>
              <a:buSzTx/>
              <a:buFont typeface="Arial" pitchFamily="34" charset="0"/>
              <a:buChar char="–"/>
              <a:defRPr/>
            </a:pPr>
            <a:endParaRPr kumimoji="0" lang="en-GB"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33066" marR="0" lvl="1" indent="0" algn="just" defTabSz="3038715" rtl="0" eaLnBrk="1" fontAlgn="auto" latinLnBrk="0" hangingPunct="1">
              <a:lnSpc>
                <a:spcPct val="100000"/>
              </a:lnSpc>
              <a:spcBef>
                <a:spcPct val="20000"/>
              </a:spcBef>
              <a:spcAft>
                <a:spcPts val="0"/>
              </a:spcAft>
              <a:buClrTx/>
              <a:buSzTx/>
              <a:tabLst/>
              <a:defRPr/>
            </a:pPr>
            <a:endParaRPr kumimoji="0" lang="en-GB" sz="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33066" marR="0" lvl="1" indent="0" algn="just" defTabSz="3038715" rtl="0" eaLnBrk="1" fontAlgn="auto" latinLnBrk="0" hangingPunct="1">
              <a:lnSpc>
                <a:spcPct val="100000"/>
              </a:lnSpc>
              <a:spcBef>
                <a:spcPct val="20000"/>
              </a:spcBef>
              <a:spcAft>
                <a:spcPts val="0"/>
              </a:spcAft>
              <a:buClrTx/>
              <a:buSzTx/>
              <a:tabLst/>
              <a:defRPr/>
            </a:pPr>
            <a:endPar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2" name="TextBox 1">
            <a:extLst>
              <a:ext uri="{FF2B5EF4-FFF2-40B4-BE49-F238E27FC236}">
                <a16:creationId xmlns:a16="http://schemas.microsoft.com/office/drawing/2014/main" id="{5338CDA3-ADC0-AA2F-6C7E-03716B99B634}"/>
              </a:ext>
            </a:extLst>
          </p:cNvPr>
          <p:cNvSpPr txBox="1"/>
          <p:nvPr/>
        </p:nvSpPr>
        <p:spPr>
          <a:xfrm>
            <a:off x="8559274" y="4804946"/>
            <a:ext cx="584726"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10/17</a:t>
            </a:r>
            <a:endParaRPr lang="en-GB" sz="1600" b="1" dirty="0">
              <a:latin typeface="Cormorant Garamond" panose="020B0604020202020204" charset="0"/>
              <a:ea typeface="Cormorant Garamond" panose="020B0604020202020204" charset="0"/>
            </a:endParaRPr>
          </a:p>
        </p:txBody>
      </p:sp>
      <p:sp>
        <p:nvSpPr>
          <p:cNvPr id="12" name="TextBox 11">
            <a:extLst>
              <a:ext uri="{FF2B5EF4-FFF2-40B4-BE49-F238E27FC236}">
                <a16:creationId xmlns:a16="http://schemas.microsoft.com/office/drawing/2014/main" id="{33F8BE30-4CCE-FC66-881F-2E371FD9F719}"/>
              </a:ext>
            </a:extLst>
          </p:cNvPr>
          <p:cNvSpPr txBox="1"/>
          <p:nvPr/>
        </p:nvSpPr>
        <p:spPr>
          <a:xfrm>
            <a:off x="-155509" y="2202499"/>
            <a:ext cx="6516597" cy="2022092"/>
          </a:xfrm>
          <a:prstGeom prst="rect">
            <a:avLst/>
          </a:prstGeom>
          <a:noFill/>
        </p:spPr>
        <p:txBody>
          <a:bodyPr wrap="square">
            <a:spAutoFit/>
          </a:bodyPr>
          <a:lstStyle/>
          <a:p>
            <a:pPr marL="804516" marR="0" lvl="1" indent="-171450" algn="just" defTabSz="3038715"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Why</a:t>
            </a:r>
            <a:r>
              <a:rPr lang="en-GB" sz="1600" b="1" kern="1200" dirty="0">
                <a:solidFill>
                  <a:prstClr val="black"/>
                </a:solidFill>
                <a:latin typeface="Times New Roman" panose="02020603050405020304" pitchFamily="18" charset="0"/>
                <a:ea typeface="+mn-ea"/>
                <a:cs typeface="Times New Roman" panose="02020603050405020304" pitchFamily="18" charset="0"/>
              </a:rPr>
              <a:t> Bayesian Regression?</a:t>
            </a:r>
          </a:p>
          <a:p>
            <a:pPr marL="804516" marR="0" lvl="1" indent="-171450" algn="just" defTabSz="3038715"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GB" sz="600" kern="1200" dirty="0">
              <a:solidFill>
                <a:prstClr val="black"/>
              </a:solidFill>
              <a:latin typeface="Times New Roman" panose="02020603050405020304" pitchFamily="18" charset="0"/>
              <a:ea typeface="+mn-ea"/>
              <a:cs typeface="Times New Roman" panose="02020603050405020304" pitchFamily="18" charset="0"/>
            </a:endParaRPr>
          </a:p>
          <a:p>
            <a:pPr marL="861666" marR="0" lvl="1" indent="-228600" algn="just" defTabSz="3038715" rtl="0" eaLnBrk="1" fontAlgn="auto" latinLnBrk="0" hangingPunct="1">
              <a:lnSpc>
                <a:spcPct val="100000"/>
              </a:lnSpc>
              <a:spcBef>
                <a:spcPct val="20000"/>
              </a:spcBef>
              <a:spcAft>
                <a:spcPts val="0"/>
              </a:spcAft>
              <a:buClrTx/>
              <a:buSzTx/>
              <a:buFont typeface="+mj-lt"/>
              <a:buAutoNum type="arabicPeriod"/>
              <a:tabLst/>
              <a:defRPr/>
            </a:pPr>
            <a:r>
              <a:rPr lang="en-GB" sz="1350" kern="1200" dirty="0">
                <a:solidFill>
                  <a:prstClr val="black"/>
                </a:solidFill>
                <a:latin typeface="Times New Roman" panose="02020603050405020304" pitchFamily="18" charset="0"/>
                <a:ea typeface="+mn-ea"/>
                <a:cs typeface="Times New Roman" panose="02020603050405020304" pitchFamily="18" charset="0"/>
              </a:rPr>
              <a:t>Handles multicollinearity by including prior beliefs about the parameters and shrinking them towards zero</a:t>
            </a:r>
          </a:p>
          <a:p>
            <a:pPr marL="861666" marR="0" lvl="1" indent="-228600" algn="just" defTabSz="3038715" rtl="0" eaLnBrk="1" fontAlgn="auto" latinLnBrk="0" hangingPunct="1">
              <a:lnSpc>
                <a:spcPct val="100000"/>
              </a:lnSpc>
              <a:spcBef>
                <a:spcPct val="20000"/>
              </a:spcBef>
              <a:spcAft>
                <a:spcPts val="0"/>
              </a:spcAft>
              <a:buClrTx/>
              <a:buSzTx/>
              <a:buFont typeface="+mj-lt"/>
              <a:buAutoNum type="arabicPeriod"/>
              <a:tabLst/>
              <a:defRPr/>
            </a:pPr>
            <a:endParaRPr lang="en-GB" sz="500" kern="1200" dirty="0">
              <a:solidFill>
                <a:prstClr val="black"/>
              </a:solidFill>
              <a:latin typeface="Times New Roman" panose="02020603050405020304" pitchFamily="18" charset="0"/>
              <a:ea typeface="+mn-ea"/>
              <a:cs typeface="Times New Roman" panose="02020603050405020304" pitchFamily="18" charset="0"/>
            </a:endParaRPr>
          </a:p>
          <a:p>
            <a:pPr marL="861666" marR="0" lvl="1" indent="-228600" algn="just" defTabSz="3038715" rtl="0" eaLnBrk="1" fontAlgn="auto" latinLnBrk="0" hangingPunct="1">
              <a:lnSpc>
                <a:spcPct val="100000"/>
              </a:lnSpc>
              <a:spcBef>
                <a:spcPct val="20000"/>
              </a:spcBef>
              <a:spcAft>
                <a:spcPts val="0"/>
              </a:spcAft>
              <a:buClrTx/>
              <a:buSzTx/>
              <a:buFont typeface="+mj-lt"/>
              <a:buAutoNum type="arabicPeriod"/>
              <a:tabLst/>
              <a:defRPr/>
            </a:pPr>
            <a:r>
              <a:rPr lang="en-GB" sz="1350" kern="1200" dirty="0">
                <a:solidFill>
                  <a:prstClr val="black"/>
                </a:solidFill>
                <a:latin typeface="Times New Roman" panose="02020603050405020304" pitchFamily="18" charset="0"/>
                <a:ea typeface="+mn-ea"/>
                <a:cs typeface="Times New Roman" panose="02020603050405020304" pitchFamily="18" charset="0"/>
              </a:rPr>
              <a:t>Outliers have less influence on the estimates compared to OLS because the posterior distribution is influenced by both the data and the prior beliefs.</a:t>
            </a:r>
          </a:p>
          <a:p>
            <a:pPr marL="861666" marR="0" lvl="1" indent="-228600" algn="just" defTabSz="3038715" rtl="0" eaLnBrk="1" fontAlgn="auto" latinLnBrk="0" hangingPunct="1">
              <a:lnSpc>
                <a:spcPct val="100000"/>
              </a:lnSpc>
              <a:spcBef>
                <a:spcPct val="20000"/>
              </a:spcBef>
              <a:spcAft>
                <a:spcPts val="0"/>
              </a:spcAft>
              <a:buClrTx/>
              <a:buSzTx/>
              <a:buFont typeface="+mj-lt"/>
              <a:buAutoNum type="arabicPeriod"/>
              <a:tabLst/>
              <a:defRPr/>
            </a:pPr>
            <a:endParaRPr lang="en-GB" sz="500" kern="1200" dirty="0">
              <a:solidFill>
                <a:prstClr val="black"/>
              </a:solidFill>
              <a:latin typeface="Times New Roman" panose="02020603050405020304" pitchFamily="18" charset="0"/>
              <a:ea typeface="+mn-ea"/>
              <a:cs typeface="Times New Roman" panose="02020603050405020304" pitchFamily="18" charset="0"/>
            </a:endParaRPr>
          </a:p>
          <a:p>
            <a:pPr marL="861666" marR="0" lvl="1" indent="-228600" algn="just" defTabSz="3038715" rtl="0" eaLnBrk="1" fontAlgn="auto" latinLnBrk="0" hangingPunct="1">
              <a:lnSpc>
                <a:spcPct val="100000"/>
              </a:lnSpc>
              <a:spcBef>
                <a:spcPct val="20000"/>
              </a:spcBef>
              <a:spcAft>
                <a:spcPts val="0"/>
              </a:spcAft>
              <a:buClrTx/>
              <a:buSzTx/>
              <a:buFont typeface="+mj-lt"/>
              <a:buAutoNum type="arabicPeriod"/>
              <a:tabLst/>
              <a:defRPr/>
            </a:pPr>
            <a:r>
              <a:rPr lang="en-GB" sz="1350" kern="1200" dirty="0">
                <a:solidFill>
                  <a:prstClr val="black"/>
                </a:solidFill>
                <a:latin typeface="Times New Roman" panose="02020603050405020304" pitchFamily="18" charset="0"/>
                <a:ea typeface="+mn-ea"/>
                <a:cs typeface="Times New Roman" panose="02020603050405020304" pitchFamily="18" charset="0"/>
              </a:rPr>
              <a:t>Can incorporate heteroscedasticity by modelling the variance as a function of the predictors.</a:t>
            </a:r>
          </a:p>
        </p:txBody>
      </p:sp>
      <p:cxnSp>
        <p:nvCxnSpPr>
          <p:cNvPr id="18" name="Straight Connector 17">
            <a:extLst>
              <a:ext uri="{FF2B5EF4-FFF2-40B4-BE49-F238E27FC236}">
                <a16:creationId xmlns:a16="http://schemas.microsoft.com/office/drawing/2014/main" id="{1EA8EE1F-68ED-04D0-1435-F6D05E11327C}"/>
              </a:ext>
            </a:extLst>
          </p:cNvPr>
          <p:cNvCxnSpPr>
            <a:cxnSpLocks/>
          </p:cNvCxnSpPr>
          <p:nvPr/>
        </p:nvCxnSpPr>
        <p:spPr>
          <a:xfrm>
            <a:off x="767166" y="4555287"/>
            <a:ext cx="799148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1733793-DB5F-8E88-3C74-8445B13A177F}"/>
              </a:ext>
            </a:extLst>
          </p:cNvPr>
          <p:cNvCxnSpPr>
            <a:cxnSpLocks/>
          </p:cNvCxnSpPr>
          <p:nvPr/>
        </p:nvCxnSpPr>
        <p:spPr>
          <a:xfrm>
            <a:off x="712922" y="689613"/>
            <a:ext cx="8066868" cy="0"/>
          </a:xfrm>
          <a:prstGeom prst="line">
            <a:avLst/>
          </a:prstGeom>
          <a:ln w="19050"/>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262F3950-935C-1355-62B6-929CE3A6381A}"/>
              </a:ext>
            </a:extLst>
          </p:cNvPr>
          <p:cNvPicPr>
            <a:picLocks noChangeAspect="1"/>
          </p:cNvPicPr>
          <p:nvPr/>
        </p:nvPicPr>
        <p:blipFill rotWithShape="1">
          <a:blip r:embed="rId3"/>
          <a:srcRect t="8637" r="-18" b="3880"/>
          <a:stretch/>
        </p:blipFill>
        <p:spPr>
          <a:xfrm>
            <a:off x="6446131" y="2025202"/>
            <a:ext cx="2599593" cy="2199389"/>
          </a:xfrm>
          <a:prstGeom prst="rect">
            <a:avLst/>
          </a:prstGeom>
        </p:spPr>
      </p:pic>
      <p:sp>
        <p:nvSpPr>
          <p:cNvPr id="10" name="TextBox 9">
            <a:extLst>
              <a:ext uri="{FF2B5EF4-FFF2-40B4-BE49-F238E27FC236}">
                <a16:creationId xmlns:a16="http://schemas.microsoft.com/office/drawing/2014/main" id="{D61D434B-DEA0-BF0A-971F-DE1C64E11F2F}"/>
              </a:ext>
            </a:extLst>
          </p:cNvPr>
          <p:cNvSpPr txBox="1"/>
          <p:nvPr/>
        </p:nvSpPr>
        <p:spPr>
          <a:xfrm>
            <a:off x="8071436" y="3693009"/>
            <a:ext cx="867907" cy="261610"/>
          </a:xfrm>
          <a:prstGeom prst="rect">
            <a:avLst/>
          </a:prstGeom>
          <a:noFill/>
        </p:spPr>
        <p:txBody>
          <a:bodyPr wrap="square" rtlCol="0">
            <a:spAutoFit/>
          </a:bodyPr>
          <a:lstStyle/>
          <a:p>
            <a:r>
              <a:rPr lang="en-US" sz="1100" b="1" dirty="0">
                <a:latin typeface="Cormorant Garamond" panose="020B0604020202020204" charset="0"/>
                <a:ea typeface="Cormorant Garamond" panose="020B0604020202020204" charset="0"/>
              </a:rPr>
              <a:t>MLR Model</a:t>
            </a:r>
            <a:endParaRPr lang="en-GB" sz="1100" b="1" dirty="0">
              <a:latin typeface="Cormorant Garamond" panose="020B0604020202020204" charset="0"/>
              <a:ea typeface="Cormorant Garamond" panose="020B0604020202020204" charset="0"/>
            </a:endParaRPr>
          </a:p>
        </p:txBody>
      </p:sp>
      <p:sp>
        <p:nvSpPr>
          <p:cNvPr id="3" name="Rectangle 2">
            <a:extLst>
              <a:ext uri="{FF2B5EF4-FFF2-40B4-BE49-F238E27FC236}">
                <a16:creationId xmlns:a16="http://schemas.microsoft.com/office/drawing/2014/main" id="{82879421-77DE-9969-0B42-BD0EF40B64A9}"/>
              </a:ext>
            </a:extLst>
          </p:cNvPr>
          <p:cNvSpPr/>
          <p:nvPr/>
        </p:nvSpPr>
        <p:spPr>
          <a:xfrm>
            <a:off x="204657" y="754297"/>
            <a:ext cx="8929487" cy="40642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DA11590-1B59-4272-EB12-A629ACAD9314}"/>
                  </a:ext>
                </a:extLst>
              </p:cNvPr>
              <p:cNvSpPr txBox="1"/>
              <p:nvPr/>
            </p:nvSpPr>
            <p:spPr>
              <a:xfrm>
                <a:off x="-414066" y="766534"/>
                <a:ext cx="8929487" cy="4105419"/>
              </a:xfrm>
              <a:prstGeom prst="rect">
                <a:avLst/>
              </a:prstGeom>
              <a:noFill/>
            </p:spPr>
            <p:txBody>
              <a:bodyPr wrap="square">
                <a:spAutoFit/>
              </a:bodyPr>
              <a:lstStyle/>
              <a:p>
                <a:pPr marL="1028731" lvl="2" indent="0" algn="just" defTabSz="3038715">
                  <a:spcBef>
                    <a:spcPct val="20000"/>
                  </a:spcBef>
                  <a:buClrTx/>
                  <a:buSzTx/>
                  <a:defRPr/>
                </a:pPr>
                <a14:m>
                  <m:oMathPara xmlns:m="http://schemas.openxmlformats.org/officeDocument/2006/math">
                    <m:oMathParaPr>
                      <m:jc m:val="left"/>
                    </m:oMathParaPr>
                    <m:oMath xmlns:m="http://schemas.openxmlformats.org/officeDocument/2006/math">
                      <m:sSub>
                        <m:sSubPr>
                          <m:ctrlPr>
                            <a:rPr lang="en-GB" sz="1100" i="1" kern="1200" smtClean="0">
                              <a:solidFill>
                                <a:schemeClr val="tx1"/>
                              </a:solidFill>
                              <a:latin typeface="Cambria Math" panose="02040503050406030204" pitchFamily="18" charset="0"/>
                            </a:rPr>
                          </m:ctrlPr>
                        </m:sSubPr>
                        <m:e>
                          <m:acc>
                            <m:accPr>
                              <m:chr m:val="̂"/>
                              <m:ctrlPr>
                                <a:rPr lang="en-GB" sz="1100" i="1" kern="1200">
                                  <a:solidFill>
                                    <a:schemeClr val="tx1"/>
                                  </a:solidFill>
                                  <a:latin typeface="Cambria Math" panose="02040503050406030204" pitchFamily="18" charset="0"/>
                                </a:rPr>
                              </m:ctrlPr>
                            </m:accPr>
                            <m:e>
                              <m:r>
                                <a:rPr lang="en-GB" sz="1100" i="1" kern="1200">
                                  <a:solidFill>
                                    <a:schemeClr val="tx1"/>
                                  </a:solidFill>
                                  <a:latin typeface="Cambria Math" panose="02040503050406030204" pitchFamily="18" charset="0"/>
                                </a:rPr>
                                <m:t>𝛽</m:t>
                              </m:r>
                            </m:e>
                          </m:acc>
                        </m:e>
                        <m:sub>
                          <m:r>
                            <a:rPr lang="en-GB" sz="1100" i="1" kern="1200">
                              <a:solidFill>
                                <a:schemeClr val="tx1"/>
                              </a:solidFill>
                              <a:latin typeface="Cambria Math" panose="02040503050406030204" pitchFamily="18" charset="0"/>
                            </a:rPr>
                            <m:t>𝑀</m:t>
                          </m:r>
                          <m:r>
                            <a:rPr lang="en-US" sz="1100" i="1" kern="1200">
                              <a:solidFill>
                                <a:schemeClr val="tx1"/>
                              </a:solidFill>
                              <a:latin typeface="Cambria Math" panose="02040503050406030204" pitchFamily="18" charset="0"/>
                            </a:rPr>
                            <m:t>𝐴𝑃</m:t>
                          </m:r>
                        </m:sub>
                      </m:sSub>
                      <m:r>
                        <a:rPr lang="en-GB" sz="1100" i="1" kern="1200">
                          <a:solidFill>
                            <a:schemeClr val="tx1"/>
                          </a:solidFill>
                          <a:latin typeface="Cambria Math" panose="02040503050406030204" pitchFamily="18" charset="0"/>
                        </a:rPr>
                        <m:t>=</m:t>
                      </m:r>
                      <m:func>
                        <m:funcPr>
                          <m:ctrlPr>
                            <a:rPr lang="en-GB" sz="1100" i="1" kern="1200">
                              <a:solidFill>
                                <a:schemeClr val="tx1"/>
                              </a:solidFill>
                              <a:latin typeface="Cambria Math" panose="02040503050406030204" pitchFamily="18" charset="0"/>
                            </a:rPr>
                          </m:ctrlPr>
                        </m:funcPr>
                        <m:fName>
                          <m:sSub>
                            <m:sSubPr>
                              <m:ctrlPr>
                                <a:rPr lang="en-US" sz="1100" i="1" kern="1200">
                                  <a:solidFill>
                                    <a:schemeClr val="tx1"/>
                                  </a:solidFill>
                                  <a:latin typeface="Cambria Math" panose="02040503050406030204" pitchFamily="18" charset="0"/>
                                </a:rPr>
                              </m:ctrlPr>
                            </m:sSubPr>
                            <m:e>
                              <m:r>
                                <m:rPr>
                                  <m:sty m:val="p"/>
                                </m:rPr>
                                <a:rPr lang="en-US" sz="1100" kern="1200">
                                  <a:solidFill>
                                    <a:schemeClr val="tx1"/>
                                  </a:solidFill>
                                  <a:latin typeface="Cambria Math" panose="02040503050406030204" pitchFamily="18" charset="0"/>
                                </a:rPr>
                                <m:t>max</m:t>
                              </m:r>
                            </m:e>
                            <m:sub>
                              <m:r>
                                <a:rPr lang="en-GB" sz="1100" i="1" kern="1200">
                                  <a:solidFill>
                                    <a:schemeClr val="tx1"/>
                                  </a:solidFill>
                                  <a:latin typeface="Cambria Math" panose="02040503050406030204" pitchFamily="18" charset="0"/>
                                </a:rPr>
                                <m:t>𝛽</m:t>
                              </m:r>
                            </m:sub>
                          </m:sSub>
                        </m:fName>
                        <m:e>
                          <m:d>
                            <m:dPr>
                              <m:ctrlPr>
                                <a:rPr lang="en-GB"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𝑓</m:t>
                              </m:r>
                              <m:r>
                                <a:rPr lang="en-US" sz="1100" i="1" kern="1200">
                                  <a:solidFill>
                                    <a:schemeClr val="tx1"/>
                                  </a:solidFill>
                                  <a:latin typeface="Cambria Math" panose="02040503050406030204" pitchFamily="18" charset="0"/>
                                </a:rPr>
                                <m:t>(</m:t>
                              </m:r>
                              <m:d>
                                <m:dPr>
                                  <m:begChr m:val=""/>
                                  <m:endChr m:val="|"/>
                                  <m:ctrlPr>
                                    <a:rPr lang="en-GB" sz="1100" i="1" kern="1200">
                                      <a:solidFill>
                                        <a:schemeClr val="tx1"/>
                                      </a:solidFill>
                                      <a:latin typeface="Cambria Math" panose="02040503050406030204" pitchFamily="18" charset="0"/>
                                    </a:rPr>
                                  </m:ctrlPr>
                                </m:dPr>
                                <m:e>
                                  <m:r>
                                    <a:rPr lang="en-GB" sz="1100" i="1" kern="1200">
                                      <a:solidFill>
                                        <a:schemeClr val="tx1"/>
                                      </a:solidFill>
                                      <a:latin typeface="Cambria Math" panose="02040503050406030204" pitchFamily="18" charset="0"/>
                                    </a:rPr>
                                    <m:t>𝛽</m:t>
                                  </m:r>
                                </m:e>
                              </m:d>
                              <m:r>
                                <a:rPr lang="en-US" sz="1100" i="1" kern="1200">
                                  <a:solidFill>
                                    <a:schemeClr val="tx1"/>
                                  </a:solidFill>
                                  <a:latin typeface="Cambria Math" panose="02040503050406030204" pitchFamily="18" charset="0"/>
                                </a:rPr>
                                <m:t>𝑌</m:t>
                              </m:r>
                              <m:r>
                                <a:rPr lang="en-US" sz="1100" i="1" kern="1200">
                                  <a:solidFill>
                                    <a:schemeClr val="tx1"/>
                                  </a:solidFill>
                                  <a:latin typeface="Cambria Math" panose="02040503050406030204" pitchFamily="18" charset="0"/>
                                </a:rPr>
                                <m:t>)</m:t>
                              </m:r>
                            </m:e>
                          </m:d>
                        </m:e>
                      </m:func>
                    </m:oMath>
                  </m:oMathPara>
                </a14:m>
                <a:endParaRPr lang="en-US" sz="1100" kern="1200" dirty="0">
                  <a:solidFill>
                    <a:schemeClr val="tx1"/>
                  </a:solidFill>
                  <a:latin typeface="Times New Roman" panose="02020603050405020304" pitchFamily="18" charset="0"/>
                </a:endParaRPr>
              </a:p>
              <a:p>
                <a:pPr marL="1028731" lvl="2" indent="0" algn="just" defTabSz="3038715">
                  <a:spcBef>
                    <a:spcPct val="20000"/>
                  </a:spcBef>
                  <a:buClrTx/>
                  <a:buSzTx/>
                  <a:defRPr/>
                </a:pPr>
                <a:endParaRPr lang="en-US" sz="100" kern="1200" dirty="0">
                  <a:solidFill>
                    <a:schemeClr val="tx1"/>
                  </a:solidFill>
                  <a:latin typeface="Times New Roman" panose="02020603050405020304" pitchFamily="18" charset="0"/>
                </a:endParaRPr>
              </a:p>
              <a:p>
                <a:pPr marL="1028731" lvl="2" indent="0" algn="just" defTabSz="3038715">
                  <a:spcBef>
                    <a:spcPct val="20000"/>
                  </a:spcBef>
                  <a:buClrTx/>
                  <a:buSzTx/>
                  <a:defRPr/>
                </a:pPr>
                <a14:m>
                  <m:oMathPara xmlns:m="http://schemas.openxmlformats.org/officeDocument/2006/math">
                    <m:oMathParaPr>
                      <m:jc m:val="left"/>
                    </m:oMathParaPr>
                    <m:oMath xmlns:m="http://schemas.openxmlformats.org/officeDocument/2006/math">
                      <m:sSub>
                        <m:sSubPr>
                          <m:ctrlPr>
                            <a:rPr lang="en-GB" sz="1100" i="1" kern="1200">
                              <a:solidFill>
                                <a:schemeClr val="tx1"/>
                              </a:solidFill>
                              <a:latin typeface="Cambria Math" panose="02040503050406030204" pitchFamily="18" charset="0"/>
                            </a:rPr>
                          </m:ctrlPr>
                        </m:sSubPr>
                        <m:e>
                          <m:acc>
                            <m:accPr>
                              <m:chr m:val="̂"/>
                              <m:ctrlPr>
                                <a:rPr lang="en-GB" sz="1100" i="1" kern="1200">
                                  <a:solidFill>
                                    <a:schemeClr val="tx1"/>
                                  </a:solidFill>
                                  <a:latin typeface="Cambria Math" panose="02040503050406030204" pitchFamily="18" charset="0"/>
                                </a:rPr>
                              </m:ctrlPr>
                            </m:accPr>
                            <m:e>
                              <m:r>
                                <a:rPr lang="en-GB" sz="1100" i="1" kern="1200">
                                  <a:solidFill>
                                    <a:schemeClr val="tx1"/>
                                  </a:solidFill>
                                  <a:latin typeface="Cambria Math" panose="02040503050406030204" pitchFamily="18" charset="0"/>
                                </a:rPr>
                                <m:t>𝛽</m:t>
                              </m:r>
                            </m:e>
                          </m:acc>
                        </m:e>
                        <m:sub>
                          <m:r>
                            <a:rPr lang="en-GB" sz="1100" i="1" kern="1200">
                              <a:solidFill>
                                <a:schemeClr val="tx1"/>
                              </a:solidFill>
                              <a:latin typeface="Cambria Math" panose="02040503050406030204" pitchFamily="18" charset="0"/>
                            </a:rPr>
                            <m:t>𝑀</m:t>
                          </m:r>
                          <m:r>
                            <a:rPr lang="en-US" sz="1100" i="1" kern="1200">
                              <a:solidFill>
                                <a:schemeClr val="tx1"/>
                              </a:solidFill>
                              <a:latin typeface="Cambria Math" panose="02040503050406030204" pitchFamily="18" charset="0"/>
                            </a:rPr>
                            <m:t>𝐴𝑃</m:t>
                          </m:r>
                        </m:sub>
                      </m:sSub>
                      <m:r>
                        <a:rPr lang="en-GB" sz="1100" i="1" kern="1200">
                          <a:solidFill>
                            <a:schemeClr val="tx1"/>
                          </a:solidFill>
                          <a:latin typeface="Cambria Math" panose="02040503050406030204" pitchFamily="18" charset="0"/>
                        </a:rPr>
                        <m:t>=</m:t>
                      </m:r>
                      <m:func>
                        <m:funcPr>
                          <m:ctrlPr>
                            <a:rPr lang="en-GB" sz="1100" i="1" kern="1200">
                              <a:solidFill>
                                <a:schemeClr val="tx1"/>
                              </a:solidFill>
                              <a:latin typeface="Cambria Math" panose="02040503050406030204" pitchFamily="18" charset="0"/>
                            </a:rPr>
                          </m:ctrlPr>
                        </m:funcPr>
                        <m:fName>
                          <m:sSub>
                            <m:sSubPr>
                              <m:ctrlPr>
                                <a:rPr lang="en-US" sz="1100" i="1" kern="1200">
                                  <a:solidFill>
                                    <a:schemeClr val="tx1"/>
                                  </a:solidFill>
                                  <a:latin typeface="Cambria Math" panose="02040503050406030204" pitchFamily="18" charset="0"/>
                                </a:rPr>
                              </m:ctrlPr>
                            </m:sSubPr>
                            <m:e>
                              <m:r>
                                <m:rPr>
                                  <m:sty m:val="p"/>
                                </m:rPr>
                                <a:rPr lang="en-US" sz="1100" kern="1200">
                                  <a:solidFill>
                                    <a:schemeClr val="tx1"/>
                                  </a:solidFill>
                                  <a:latin typeface="Cambria Math" panose="02040503050406030204" pitchFamily="18" charset="0"/>
                                </a:rPr>
                                <m:t>max</m:t>
                              </m:r>
                            </m:e>
                            <m:sub>
                              <m:r>
                                <a:rPr lang="en-GB" sz="1100" i="1" kern="1200">
                                  <a:solidFill>
                                    <a:schemeClr val="tx1"/>
                                  </a:solidFill>
                                  <a:latin typeface="Cambria Math" panose="02040503050406030204" pitchFamily="18" charset="0"/>
                                </a:rPr>
                                <m:t>𝛽</m:t>
                              </m:r>
                            </m:sub>
                          </m:sSub>
                        </m:fName>
                        <m:e>
                          <m:d>
                            <m:dPr>
                              <m:ctrlPr>
                                <a:rPr lang="en-GB" sz="1100" i="1" kern="1200">
                                  <a:solidFill>
                                    <a:schemeClr val="tx1"/>
                                  </a:solidFill>
                                  <a:latin typeface="Cambria Math" panose="02040503050406030204" pitchFamily="18" charset="0"/>
                                </a:rPr>
                              </m:ctrlPr>
                            </m:dPr>
                            <m:e>
                              <m:f>
                                <m:fPr>
                                  <m:ctrlPr>
                                    <a:rPr lang="en-US" sz="1100" i="1" kern="1200">
                                      <a:solidFill>
                                        <a:schemeClr val="tx1"/>
                                      </a:solidFill>
                                      <a:latin typeface="Cambria Math" panose="02040503050406030204" pitchFamily="18" charset="0"/>
                                    </a:rPr>
                                  </m:ctrlPr>
                                </m:fPr>
                                <m:num>
                                  <m:r>
                                    <a:rPr lang="en-US" sz="1100" i="1" kern="1200">
                                      <a:solidFill>
                                        <a:schemeClr val="tx1"/>
                                      </a:solidFill>
                                      <a:latin typeface="Cambria Math" panose="02040503050406030204" pitchFamily="18" charset="0"/>
                                    </a:rPr>
                                    <m:t>𝑓</m:t>
                                  </m:r>
                                  <m:d>
                                    <m:dPr>
                                      <m:ctrlPr>
                                        <a:rPr lang="en-US" sz="1100" i="1" kern="1200">
                                          <a:solidFill>
                                            <a:schemeClr val="tx1"/>
                                          </a:solidFill>
                                          <a:latin typeface="Cambria Math" panose="02040503050406030204" pitchFamily="18" charset="0"/>
                                        </a:rPr>
                                      </m:ctrlPr>
                                    </m:dPr>
                                    <m:e>
                                      <m:d>
                                        <m:dPr>
                                          <m:begChr m:val=""/>
                                          <m:endChr m:val="|"/>
                                          <m:ctrlPr>
                                            <a:rPr lang="en-US"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𝑌</m:t>
                                          </m:r>
                                        </m:e>
                                      </m:d>
                                      <m:r>
                                        <a:rPr lang="en-US" sz="1100" i="1" kern="1200">
                                          <a:solidFill>
                                            <a:schemeClr val="tx1"/>
                                          </a:solidFill>
                                          <a:latin typeface="Cambria Math" panose="02040503050406030204" pitchFamily="18" charset="0"/>
                                        </a:rPr>
                                        <m:t>𝛽</m:t>
                                      </m:r>
                                    </m:e>
                                  </m:d>
                                  <m:r>
                                    <a:rPr lang="en-US" sz="1100" i="1" kern="1200">
                                      <a:solidFill>
                                        <a:schemeClr val="tx1"/>
                                      </a:solidFill>
                                      <a:latin typeface="Cambria Math" panose="02040503050406030204" pitchFamily="18" charset="0"/>
                                    </a:rPr>
                                    <m:t> </m:t>
                                  </m:r>
                                  <m:r>
                                    <a:rPr lang="en-US" sz="1100" i="1" kern="1200">
                                      <a:solidFill>
                                        <a:schemeClr val="tx1"/>
                                      </a:solidFill>
                                      <a:latin typeface="Cambria Math" panose="02040503050406030204" pitchFamily="18" charset="0"/>
                                    </a:rPr>
                                    <m:t>𝑓</m:t>
                                  </m:r>
                                  <m:d>
                                    <m:dPr>
                                      <m:ctrlPr>
                                        <a:rPr lang="en-US"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𝛽</m:t>
                                      </m:r>
                                    </m:e>
                                  </m:d>
                                </m:num>
                                <m:den>
                                  <m:r>
                                    <a:rPr lang="en-US" sz="1100" i="1" kern="1200">
                                      <a:solidFill>
                                        <a:schemeClr val="tx1"/>
                                      </a:solidFill>
                                      <a:latin typeface="Cambria Math" panose="02040503050406030204" pitchFamily="18" charset="0"/>
                                    </a:rPr>
                                    <m:t>𝑓</m:t>
                                  </m:r>
                                  <m:r>
                                    <a:rPr lang="en-US" sz="1100" i="1" kern="1200">
                                      <a:solidFill>
                                        <a:schemeClr val="tx1"/>
                                      </a:solidFill>
                                      <a:latin typeface="Cambria Math" panose="02040503050406030204" pitchFamily="18" charset="0"/>
                                    </a:rPr>
                                    <m:t> </m:t>
                                  </m:r>
                                  <m:d>
                                    <m:dPr>
                                      <m:ctrlPr>
                                        <a:rPr lang="en-US"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𝑌</m:t>
                                      </m:r>
                                    </m:e>
                                  </m:d>
                                </m:den>
                              </m:f>
                            </m:e>
                          </m:d>
                        </m:e>
                      </m:func>
                    </m:oMath>
                  </m:oMathPara>
                </a14:m>
                <a:endParaRPr lang="en-US" sz="1100" kern="1200" dirty="0">
                  <a:solidFill>
                    <a:schemeClr val="tx1"/>
                  </a:solidFill>
                  <a:latin typeface="Times New Roman" panose="02020603050405020304" pitchFamily="18" charset="0"/>
                </a:endParaRPr>
              </a:p>
              <a:p>
                <a:pPr marL="571531" lvl="1" indent="0" algn="just" defTabSz="3038715">
                  <a:spcBef>
                    <a:spcPct val="20000"/>
                  </a:spcBef>
                  <a:buClrTx/>
                  <a:buSzTx/>
                  <a:defRPr/>
                </a:pPr>
                <a:endParaRPr lang="en-US" sz="100" kern="1200" dirty="0">
                  <a:solidFill>
                    <a:schemeClr val="tx1"/>
                  </a:solidFill>
                  <a:latin typeface="Times New Roman" panose="02020603050405020304" pitchFamily="18" charset="0"/>
                </a:endParaRPr>
              </a:p>
              <a:p>
                <a:pPr marL="1028731" lvl="2" indent="0" algn="l" defTabSz="3038715">
                  <a:spcBef>
                    <a:spcPct val="20000"/>
                  </a:spcBef>
                  <a:buClrTx/>
                  <a:buSzTx/>
                  <a:defRPr/>
                </a:pPr>
                <a14:m>
                  <m:oMathPara xmlns:m="http://schemas.openxmlformats.org/officeDocument/2006/math">
                    <m:oMathParaPr>
                      <m:jc m:val="left"/>
                    </m:oMathParaPr>
                    <m:oMath xmlns:m="http://schemas.openxmlformats.org/officeDocument/2006/math">
                      <m:sSub>
                        <m:sSubPr>
                          <m:ctrlPr>
                            <a:rPr lang="en-GB" sz="1100" i="1" kern="1200" smtClean="0">
                              <a:solidFill>
                                <a:schemeClr val="tx1"/>
                              </a:solidFill>
                              <a:latin typeface="Cambria Math" panose="02040503050406030204" pitchFamily="18" charset="0"/>
                            </a:rPr>
                          </m:ctrlPr>
                        </m:sSubPr>
                        <m:e>
                          <m:acc>
                            <m:accPr>
                              <m:chr m:val="̂"/>
                              <m:ctrlPr>
                                <a:rPr lang="en-GB" sz="1100" i="1" kern="1200">
                                  <a:solidFill>
                                    <a:schemeClr val="tx1"/>
                                  </a:solidFill>
                                  <a:latin typeface="Cambria Math" panose="02040503050406030204" pitchFamily="18" charset="0"/>
                                </a:rPr>
                              </m:ctrlPr>
                            </m:accPr>
                            <m:e>
                              <m:r>
                                <a:rPr lang="en-GB" sz="1100" i="1" kern="1200">
                                  <a:solidFill>
                                    <a:schemeClr val="tx1"/>
                                  </a:solidFill>
                                  <a:latin typeface="Cambria Math" panose="02040503050406030204" pitchFamily="18" charset="0"/>
                                </a:rPr>
                                <m:t>𝛽</m:t>
                              </m:r>
                            </m:e>
                          </m:acc>
                        </m:e>
                        <m:sub>
                          <m:r>
                            <a:rPr lang="en-GB" sz="1100" i="1" kern="1200">
                              <a:solidFill>
                                <a:schemeClr val="tx1"/>
                              </a:solidFill>
                              <a:latin typeface="Cambria Math" panose="02040503050406030204" pitchFamily="18" charset="0"/>
                            </a:rPr>
                            <m:t>𝑀</m:t>
                          </m:r>
                          <m:r>
                            <a:rPr lang="en-US" sz="1100" i="1" kern="1200">
                              <a:solidFill>
                                <a:schemeClr val="tx1"/>
                              </a:solidFill>
                              <a:latin typeface="Cambria Math" panose="02040503050406030204" pitchFamily="18" charset="0"/>
                            </a:rPr>
                            <m:t>𝐴𝑃</m:t>
                          </m:r>
                        </m:sub>
                      </m:sSub>
                      <m:r>
                        <a:rPr lang="en-GB" sz="1100" i="1" kern="1200">
                          <a:solidFill>
                            <a:schemeClr val="tx1"/>
                          </a:solidFill>
                          <a:latin typeface="Cambria Math" panose="02040503050406030204" pitchFamily="18" charset="0"/>
                        </a:rPr>
                        <m:t>=</m:t>
                      </m:r>
                      <m:func>
                        <m:funcPr>
                          <m:ctrlPr>
                            <a:rPr lang="en-GB" sz="1100" i="1" kern="1200">
                              <a:solidFill>
                                <a:schemeClr val="tx1"/>
                              </a:solidFill>
                              <a:latin typeface="Cambria Math" panose="02040503050406030204" pitchFamily="18" charset="0"/>
                            </a:rPr>
                          </m:ctrlPr>
                        </m:funcPr>
                        <m:fName>
                          <m:sSub>
                            <m:sSubPr>
                              <m:ctrlPr>
                                <a:rPr lang="en-US" sz="1100" i="1" kern="1200">
                                  <a:solidFill>
                                    <a:schemeClr val="tx1"/>
                                  </a:solidFill>
                                  <a:latin typeface="Cambria Math" panose="02040503050406030204" pitchFamily="18" charset="0"/>
                                </a:rPr>
                              </m:ctrlPr>
                            </m:sSubPr>
                            <m:e>
                              <m:r>
                                <m:rPr>
                                  <m:sty m:val="p"/>
                                </m:rPr>
                                <a:rPr lang="en-US" sz="1100" kern="1200">
                                  <a:solidFill>
                                    <a:schemeClr val="tx1"/>
                                  </a:solidFill>
                                  <a:latin typeface="Cambria Math" panose="02040503050406030204" pitchFamily="18" charset="0"/>
                                </a:rPr>
                                <m:t>max</m:t>
                              </m:r>
                            </m:e>
                            <m:sub>
                              <m:r>
                                <a:rPr lang="en-GB" sz="1100" i="1" kern="1200">
                                  <a:solidFill>
                                    <a:schemeClr val="tx1"/>
                                  </a:solidFill>
                                  <a:latin typeface="Cambria Math" panose="02040503050406030204" pitchFamily="18" charset="0"/>
                                </a:rPr>
                                <m:t>𝛽</m:t>
                              </m:r>
                            </m:sub>
                          </m:sSub>
                        </m:fName>
                        <m:e>
                          <m:d>
                            <m:dPr>
                              <m:ctrlPr>
                                <a:rPr lang="en-GB"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𝑓</m:t>
                              </m:r>
                              <m:d>
                                <m:dPr>
                                  <m:ctrlPr>
                                    <a:rPr lang="en-US" sz="1100" i="1" kern="1200">
                                      <a:solidFill>
                                        <a:schemeClr val="tx1"/>
                                      </a:solidFill>
                                      <a:latin typeface="Cambria Math" panose="02040503050406030204" pitchFamily="18" charset="0"/>
                                    </a:rPr>
                                  </m:ctrlPr>
                                </m:dPr>
                                <m:e>
                                  <m:d>
                                    <m:dPr>
                                      <m:begChr m:val=""/>
                                      <m:endChr m:val="|"/>
                                      <m:ctrlPr>
                                        <a:rPr lang="en-US"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𝑌</m:t>
                                      </m:r>
                                    </m:e>
                                  </m:d>
                                  <m:r>
                                    <a:rPr lang="en-US" sz="1100" i="1" kern="1200">
                                      <a:solidFill>
                                        <a:schemeClr val="tx1"/>
                                      </a:solidFill>
                                      <a:latin typeface="Cambria Math" panose="02040503050406030204" pitchFamily="18" charset="0"/>
                                    </a:rPr>
                                    <m:t>𝛽</m:t>
                                  </m:r>
                                </m:e>
                              </m:d>
                              <m:r>
                                <a:rPr lang="en-US" sz="1100" i="1" kern="1200">
                                  <a:solidFill>
                                    <a:schemeClr val="tx1"/>
                                  </a:solidFill>
                                  <a:latin typeface="Cambria Math" panose="02040503050406030204" pitchFamily="18" charset="0"/>
                                </a:rPr>
                                <m:t> </m:t>
                              </m:r>
                              <m:r>
                                <a:rPr lang="en-US" sz="1100" i="1" kern="1200">
                                  <a:solidFill>
                                    <a:schemeClr val="tx1"/>
                                  </a:solidFill>
                                  <a:latin typeface="Cambria Math" panose="02040503050406030204" pitchFamily="18" charset="0"/>
                                </a:rPr>
                                <m:t>𝑓</m:t>
                              </m:r>
                              <m:d>
                                <m:dPr>
                                  <m:ctrlPr>
                                    <a:rPr lang="en-US"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𝛽</m:t>
                                  </m:r>
                                </m:e>
                              </m:d>
                            </m:e>
                          </m:d>
                        </m:e>
                      </m:func>
                    </m:oMath>
                  </m:oMathPara>
                </a14:m>
                <a:endParaRPr lang="en-US" sz="1100" kern="1200" dirty="0">
                  <a:solidFill>
                    <a:schemeClr val="tx1"/>
                  </a:solidFill>
                  <a:latin typeface="Times New Roman" panose="02020603050405020304" pitchFamily="18" charset="0"/>
                </a:endParaRPr>
              </a:p>
              <a:p>
                <a:pPr marL="1028731" lvl="2" indent="0" algn="l" defTabSz="3038715">
                  <a:spcBef>
                    <a:spcPct val="20000"/>
                  </a:spcBef>
                  <a:buClrTx/>
                  <a:buSzTx/>
                  <a:defRPr/>
                </a:pPr>
                <a:endParaRPr lang="en-US" sz="100" kern="1200" dirty="0">
                  <a:solidFill>
                    <a:schemeClr val="tx1"/>
                  </a:solidFill>
                  <a:latin typeface="Times New Roman" panose="02020603050405020304" pitchFamily="18" charset="0"/>
                </a:endParaRPr>
              </a:p>
              <a:p>
                <a:pPr marL="1028731" lvl="2" indent="0" algn="l" defTabSz="3038715">
                  <a:spcBef>
                    <a:spcPct val="20000"/>
                  </a:spcBef>
                  <a:buClrTx/>
                  <a:buSzTx/>
                  <a:defRPr/>
                </a:pPr>
                <a14:m>
                  <m:oMath xmlns:m="http://schemas.openxmlformats.org/officeDocument/2006/math">
                    <m:sSub>
                      <m:sSubPr>
                        <m:ctrlPr>
                          <a:rPr lang="en-GB" sz="1100" i="1" kern="1200">
                            <a:solidFill>
                              <a:schemeClr val="tx1"/>
                            </a:solidFill>
                            <a:latin typeface="Cambria Math" panose="02040503050406030204" pitchFamily="18" charset="0"/>
                          </a:rPr>
                        </m:ctrlPr>
                      </m:sSubPr>
                      <m:e>
                        <m:acc>
                          <m:accPr>
                            <m:chr m:val="̂"/>
                            <m:ctrlPr>
                              <a:rPr lang="en-GB" sz="1100" i="1" kern="1200">
                                <a:solidFill>
                                  <a:schemeClr val="tx1"/>
                                </a:solidFill>
                                <a:latin typeface="Cambria Math" panose="02040503050406030204" pitchFamily="18" charset="0"/>
                              </a:rPr>
                            </m:ctrlPr>
                          </m:accPr>
                          <m:e>
                            <m:r>
                              <a:rPr lang="en-GB" sz="1100" i="1" kern="1200">
                                <a:solidFill>
                                  <a:schemeClr val="tx1"/>
                                </a:solidFill>
                                <a:latin typeface="Cambria Math" panose="02040503050406030204" pitchFamily="18" charset="0"/>
                              </a:rPr>
                              <m:t>𝛽</m:t>
                            </m:r>
                          </m:e>
                        </m:acc>
                      </m:e>
                      <m:sub>
                        <m:r>
                          <a:rPr lang="en-GB" sz="1100" i="1" kern="1200">
                            <a:solidFill>
                              <a:schemeClr val="tx1"/>
                            </a:solidFill>
                            <a:latin typeface="Cambria Math" panose="02040503050406030204" pitchFamily="18" charset="0"/>
                          </a:rPr>
                          <m:t>𝑀</m:t>
                        </m:r>
                        <m:r>
                          <a:rPr lang="en-US" sz="1100" i="1" kern="1200">
                            <a:solidFill>
                              <a:schemeClr val="tx1"/>
                            </a:solidFill>
                            <a:latin typeface="Cambria Math" panose="02040503050406030204" pitchFamily="18" charset="0"/>
                          </a:rPr>
                          <m:t>𝐴𝑃</m:t>
                        </m:r>
                      </m:sub>
                    </m:sSub>
                    <m:r>
                      <a:rPr lang="en-GB" sz="1100" i="1" kern="1200">
                        <a:solidFill>
                          <a:schemeClr val="tx1"/>
                        </a:solidFill>
                        <a:latin typeface="Cambria Math" panose="02040503050406030204" pitchFamily="18" charset="0"/>
                      </a:rPr>
                      <m:t>=</m:t>
                    </m:r>
                    <m:func>
                      <m:funcPr>
                        <m:ctrlPr>
                          <a:rPr lang="en-GB" sz="1100" i="1" kern="1200">
                            <a:solidFill>
                              <a:schemeClr val="tx1"/>
                            </a:solidFill>
                            <a:latin typeface="Cambria Math" panose="02040503050406030204" pitchFamily="18" charset="0"/>
                          </a:rPr>
                        </m:ctrlPr>
                      </m:funcPr>
                      <m:fName>
                        <m:sSub>
                          <m:sSubPr>
                            <m:ctrlPr>
                              <a:rPr lang="en-US" sz="1100" i="1" kern="1200">
                                <a:solidFill>
                                  <a:schemeClr val="tx1"/>
                                </a:solidFill>
                                <a:latin typeface="Cambria Math" panose="02040503050406030204" pitchFamily="18" charset="0"/>
                              </a:rPr>
                            </m:ctrlPr>
                          </m:sSubPr>
                          <m:e>
                            <m:r>
                              <m:rPr>
                                <m:sty m:val="p"/>
                              </m:rPr>
                              <a:rPr lang="en-US" sz="1100" kern="1200">
                                <a:solidFill>
                                  <a:schemeClr val="tx1"/>
                                </a:solidFill>
                                <a:latin typeface="Cambria Math" panose="02040503050406030204" pitchFamily="18" charset="0"/>
                              </a:rPr>
                              <m:t>max</m:t>
                            </m:r>
                          </m:e>
                          <m:sub>
                            <m:r>
                              <a:rPr lang="en-GB" sz="1100" i="1" kern="1200">
                                <a:solidFill>
                                  <a:schemeClr val="tx1"/>
                                </a:solidFill>
                                <a:latin typeface="Cambria Math" panose="02040503050406030204" pitchFamily="18" charset="0"/>
                              </a:rPr>
                              <m:t>𝛽</m:t>
                            </m:r>
                          </m:sub>
                        </m:sSub>
                      </m:fName>
                      <m:e>
                        <m:d>
                          <m:dPr>
                            <m:ctrlPr>
                              <a:rPr lang="en-GB" sz="1100" i="1" kern="1200">
                                <a:solidFill>
                                  <a:schemeClr val="tx1"/>
                                </a:solidFill>
                                <a:latin typeface="Cambria Math" panose="02040503050406030204" pitchFamily="18" charset="0"/>
                              </a:rPr>
                            </m:ctrlPr>
                          </m:dPr>
                          <m:e>
                            <m:func>
                              <m:funcPr>
                                <m:ctrlPr>
                                  <a:rPr lang="en-US" sz="1100" i="1" kern="1200">
                                    <a:solidFill>
                                      <a:schemeClr val="tx1"/>
                                    </a:solidFill>
                                    <a:latin typeface="Cambria Math" panose="02040503050406030204" pitchFamily="18" charset="0"/>
                                  </a:rPr>
                                </m:ctrlPr>
                              </m:funcPr>
                              <m:fName>
                                <m:r>
                                  <m:rPr>
                                    <m:sty m:val="p"/>
                                  </m:rPr>
                                  <a:rPr lang="en-US" sz="1100" kern="1200">
                                    <a:solidFill>
                                      <a:schemeClr val="tx1"/>
                                    </a:solidFill>
                                    <a:latin typeface="Cambria Math" panose="02040503050406030204" pitchFamily="18" charset="0"/>
                                  </a:rPr>
                                  <m:t>log</m:t>
                                </m:r>
                              </m:fName>
                              <m:e>
                                <m:d>
                                  <m:dPr>
                                    <m:ctrlPr>
                                      <a:rPr lang="en-US"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𝑓</m:t>
                                    </m:r>
                                    <m:d>
                                      <m:dPr>
                                        <m:ctrlPr>
                                          <a:rPr lang="en-US" sz="1100" i="1" kern="1200">
                                            <a:solidFill>
                                              <a:schemeClr val="tx1"/>
                                            </a:solidFill>
                                            <a:latin typeface="Cambria Math" panose="02040503050406030204" pitchFamily="18" charset="0"/>
                                          </a:rPr>
                                        </m:ctrlPr>
                                      </m:dPr>
                                      <m:e>
                                        <m:d>
                                          <m:dPr>
                                            <m:begChr m:val=""/>
                                            <m:endChr m:val="|"/>
                                            <m:ctrlPr>
                                              <a:rPr lang="en-US"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𝑌</m:t>
                                            </m:r>
                                          </m:e>
                                        </m:d>
                                        <m:r>
                                          <a:rPr lang="en-US" sz="1100" i="1" kern="1200">
                                            <a:solidFill>
                                              <a:schemeClr val="tx1"/>
                                            </a:solidFill>
                                            <a:latin typeface="Cambria Math" panose="02040503050406030204" pitchFamily="18" charset="0"/>
                                          </a:rPr>
                                          <m:t>𝛽</m:t>
                                        </m:r>
                                      </m:e>
                                    </m:d>
                                  </m:e>
                                </m:d>
                              </m:e>
                            </m:func>
                            <m:r>
                              <a:rPr lang="en-US" sz="1100" i="1" kern="1200">
                                <a:solidFill>
                                  <a:schemeClr val="tx1"/>
                                </a:solidFill>
                                <a:latin typeface="Cambria Math" panose="02040503050406030204" pitchFamily="18" charset="0"/>
                              </a:rPr>
                              <m:t>+</m:t>
                            </m:r>
                            <m:r>
                              <m:rPr>
                                <m:sty m:val="p"/>
                              </m:rPr>
                              <a:rPr lang="en-US" sz="1100" kern="1200">
                                <a:solidFill>
                                  <a:schemeClr val="tx1"/>
                                </a:solidFill>
                                <a:latin typeface="Cambria Math" panose="02040503050406030204" pitchFamily="18" charset="0"/>
                              </a:rPr>
                              <m:t>log</m:t>
                            </m:r>
                            <m:r>
                              <a:rPr lang="en-US" sz="1100" i="1" kern="1200">
                                <a:solidFill>
                                  <a:schemeClr val="tx1"/>
                                </a:solidFill>
                                <a:latin typeface="Cambria Math" panose="02040503050406030204" pitchFamily="18" charset="0"/>
                              </a:rPr>
                              <m:t>⁡(</m:t>
                            </m:r>
                            <m:r>
                              <a:rPr lang="en-US" sz="1100" i="1" kern="1200">
                                <a:solidFill>
                                  <a:schemeClr val="tx1"/>
                                </a:solidFill>
                                <a:latin typeface="Cambria Math" panose="02040503050406030204" pitchFamily="18" charset="0"/>
                              </a:rPr>
                              <m:t>𝑓</m:t>
                            </m:r>
                            <m:d>
                              <m:dPr>
                                <m:ctrlPr>
                                  <a:rPr lang="en-US"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𝛽</m:t>
                                </m:r>
                              </m:e>
                            </m:d>
                            <m:r>
                              <a:rPr lang="en-US" sz="1100" i="1" kern="1200">
                                <a:solidFill>
                                  <a:schemeClr val="tx1"/>
                                </a:solidFill>
                                <a:latin typeface="Cambria Math" panose="02040503050406030204" pitchFamily="18" charset="0"/>
                              </a:rPr>
                              <m:t>)</m:t>
                            </m:r>
                          </m:e>
                        </m:d>
                      </m:e>
                    </m:func>
                  </m:oMath>
                </a14:m>
                <a:r>
                  <a:rPr lang="en-US" sz="1100" kern="1200" dirty="0">
                    <a:solidFill>
                      <a:schemeClr val="tx1"/>
                    </a:solidFill>
                    <a:latin typeface="Times New Roman" panose="02020603050405020304" pitchFamily="18" charset="0"/>
                  </a:rPr>
                  <a:t>   ,          </a:t>
                </a:r>
                <a14:m>
                  <m:oMath xmlns:m="http://schemas.openxmlformats.org/officeDocument/2006/math">
                    <m:r>
                      <a:rPr lang="en-US" sz="1100" i="1" kern="1200" dirty="0">
                        <a:solidFill>
                          <a:schemeClr val="tx1"/>
                        </a:solidFill>
                        <a:latin typeface="Cambria Math" panose="02040503050406030204" pitchFamily="18" charset="0"/>
                      </a:rPr>
                      <m:t> </m:t>
                    </m:r>
                    <m:r>
                      <a:rPr lang="en-US" sz="1100" i="1" kern="1200" dirty="0">
                        <a:solidFill>
                          <a:schemeClr val="tx1"/>
                        </a:solidFill>
                        <a:latin typeface="Cambria Math" panose="02040503050406030204" pitchFamily="18" charset="0"/>
                      </a:rPr>
                      <m:t>𝑌</m:t>
                    </m:r>
                    <m:r>
                      <a:rPr lang="en-US" sz="1100" i="1" kern="1200" dirty="0">
                        <a:solidFill>
                          <a:schemeClr val="tx1"/>
                        </a:solidFill>
                        <a:latin typeface="Cambria Math" panose="02040503050406030204" pitchFamily="18" charset="0"/>
                      </a:rPr>
                      <m:t>   ~ </m:t>
                    </m:r>
                    <m:r>
                      <a:rPr lang="en-US" sz="1100" i="1" kern="1200">
                        <a:solidFill>
                          <a:schemeClr val="tx1"/>
                        </a:solidFill>
                        <a:latin typeface="Cambria Math" panose="02040503050406030204" pitchFamily="18" charset="0"/>
                      </a:rPr>
                      <m:t>𝑁</m:t>
                    </m:r>
                    <m:d>
                      <m:dPr>
                        <m:ctrlPr>
                          <a:rPr lang="en-US"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𝑋</m:t>
                        </m:r>
                        <m:r>
                          <a:rPr lang="en-GB" sz="1100" i="1" kern="1200">
                            <a:solidFill>
                              <a:schemeClr val="tx1"/>
                            </a:solidFill>
                            <a:latin typeface="Cambria Math" panose="02040503050406030204" pitchFamily="18" charset="0"/>
                          </a:rPr>
                          <m:t>𝛽</m:t>
                        </m:r>
                        <m:r>
                          <a:rPr lang="en-US" sz="1100" i="1" kern="1200">
                            <a:solidFill>
                              <a:schemeClr val="tx1"/>
                            </a:solidFill>
                            <a:latin typeface="Cambria Math" panose="02040503050406030204" pitchFamily="18" charset="0"/>
                          </a:rPr>
                          <m:t>,</m:t>
                        </m:r>
                        <m:sSup>
                          <m:sSupPr>
                            <m:ctrlPr>
                              <a:rPr lang="en-GB" sz="1100" i="1" kern="1200">
                                <a:solidFill>
                                  <a:schemeClr val="tx1"/>
                                </a:solidFill>
                                <a:latin typeface="Cambria Math" panose="02040503050406030204" pitchFamily="18" charset="0"/>
                              </a:rPr>
                            </m:ctrlPr>
                          </m:sSupPr>
                          <m:e>
                            <m:r>
                              <a:rPr lang="en-GB" sz="1100" i="1" kern="1200">
                                <a:solidFill>
                                  <a:schemeClr val="tx1"/>
                                </a:solidFill>
                                <a:latin typeface="Cambria Math" panose="02040503050406030204" pitchFamily="18" charset="0"/>
                              </a:rPr>
                              <m:t>𝜎</m:t>
                            </m:r>
                          </m:e>
                          <m:sup>
                            <m:r>
                              <a:rPr lang="en-GB" sz="1100" i="1" kern="1200">
                                <a:solidFill>
                                  <a:schemeClr val="tx1"/>
                                </a:solidFill>
                                <a:latin typeface="Cambria Math" panose="02040503050406030204" pitchFamily="18" charset="0"/>
                              </a:rPr>
                              <m:t>2</m:t>
                            </m:r>
                          </m:sup>
                        </m:sSup>
                        <m:r>
                          <a:rPr lang="en-US" sz="1100" i="1" kern="1200">
                            <a:solidFill>
                              <a:schemeClr val="tx1"/>
                            </a:solidFill>
                            <a:latin typeface="Cambria Math" panose="02040503050406030204" pitchFamily="18" charset="0"/>
                          </a:rPr>
                          <m:t>𝐼</m:t>
                        </m:r>
                      </m:e>
                    </m:d>
                  </m:oMath>
                </a14:m>
                <a:endParaRPr lang="en-US" sz="1100" kern="1200" dirty="0">
                  <a:solidFill>
                    <a:schemeClr val="tx1"/>
                  </a:solidFill>
                  <a:latin typeface="Times New Roman" panose="02020603050405020304" pitchFamily="18" charset="0"/>
                </a:endParaRPr>
              </a:p>
              <a:p>
                <a:pPr marL="1028731" lvl="2" indent="0" algn="l" defTabSz="3038715">
                  <a:spcBef>
                    <a:spcPct val="20000"/>
                  </a:spcBef>
                  <a:buClrTx/>
                  <a:buSzTx/>
                  <a:defRPr/>
                </a:pPr>
                <a:endParaRPr lang="en-US" sz="100" i="1" kern="1200" dirty="0">
                  <a:solidFill>
                    <a:schemeClr val="tx1"/>
                  </a:solidFill>
                  <a:latin typeface="Cambria Math" panose="02040503050406030204" pitchFamily="18" charset="0"/>
                </a:endParaRPr>
              </a:p>
              <a:p>
                <a:pPr marL="1028731" lvl="2" indent="0" algn="l" defTabSz="3038715">
                  <a:spcBef>
                    <a:spcPct val="20000"/>
                  </a:spcBef>
                  <a:buClrTx/>
                  <a:buSzTx/>
                  <a:defRPr/>
                </a:pPr>
                <a14:m>
                  <m:oMathPara xmlns:m="http://schemas.openxmlformats.org/officeDocument/2006/math">
                    <m:oMathParaPr>
                      <m:jc m:val="left"/>
                    </m:oMathParaPr>
                    <m:oMath xmlns:m="http://schemas.openxmlformats.org/officeDocument/2006/math">
                      <m:func>
                        <m:funcPr>
                          <m:ctrlPr>
                            <a:rPr lang="en-GB" sz="1100" i="1" kern="1200" smtClean="0">
                              <a:solidFill>
                                <a:schemeClr val="tx1"/>
                              </a:solidFill>
                              <a:latin typeface="Cambria Math" panose="02040503050406030204" pitchFamily="18" charset="0"/>
                            </a:rPr>
                          </m:ctrlPr>
                        </m:funcPr>
                        <m:fName>
                          <m:sSub>
                            <m:sSubPr>
                              <m:ctrlPr>
                                <a:rPr lang="en-US" sz="1100" i="1" kern="1200">
                                  <a:solidFill>
                                    <a:schemeClr val="tx1"/>
                                  </a:solidFill>
                                  <a:latin typeface="Cambria Math" panose="02040503050406030204" pitchFamily="18" charset="0"/>
                                </a:rPr>
                              </m:ctrlPr>
                            </m:sSubPr>
                            <m:e>
                              <m:r>
                                <m:rPr>
                                  <m:sty m:val="p"/>
                                </m:rPr>
                                <a:rPr lang="en-US" sz="1100" kern="1200">
                                  <a:solidFill>
                                    <a:schemeClr val="tx1"/>
                                  </a:solidFill>
                                  <a:latin typeface="Cambria Math" panose="02040503050406030204" pitchFamily="18" charset="0"/>
                                </a:rPr>
                                <m:t>max</m:t>
                              </m:r>
                            </m:e>
                            <m:sub>
                              <m:r>
                                <a:rPr lang="en-GB" sz="1100" i="1" kern="1200">
                                  <a:solidFill>
                                    <a:schemeClr val="tx1"/>
                                  </a:solidFill>
                                  <a:latin typeface="Cambria Math" panose="02040503050406030204" pitchFamily="18" charset="0"/>
                                </a:rPr>
                                <m:t>𝛽</m:t>
                              </m:r>
                            </m:sub>
                          </m:sSub>
                        </m:fName>
                        <m:e>
                          <m:d>
                            <m:dPr>
                              <m:endChr m:val=""/>
                              <m:ctrlPr>
                                <a:rPr lang="en-GB" sz="1100" i="1" kern="1200">
                                  <a:solidFill>
                                    <a:schemeClr val="tx1"/>
                                  </a:solidFill>
                                  <a:latin typeface="Cambria Math" panose="02040503050406030204" pitchFamily="18" charset="0"/>
                                </a:rPr>
                              </m:ctrlPr>
                            </m:dPr>
                            <m:e>
                              <m:func>
                                <m:funcPr>
                                  <m:ctrlPr>
                                    <a:rPr lang="en-GB" sz="1100" i="1" kern="1200">
                                      <a:solidFill>
                                        <a:schemeClr val="tx1"/>
                                      </a:solidFill>
                                      <a:latin typeface="Cambria Math" panose="02040503050406030204" pitchFamily="18" charset="0"/>
                                    </a:rPr>
                                  </m:ctrlPr>
                                </m:funcPr>
                                <m:fName>
                                  <m:r>
                                    <m:rPr>
                                      <m:sty m:val="p"/>
                                    </m:rPr>
                                    <a:rPr lang="en-GB" sz="1100" i="1" kern="1200">
                                      <a:solidFill>
                                        <a:schemeClr val="tx1"/>
                                      </a:solidFill>
                                      <a:latin typeface="Cambria Math" panose="02040503050406030204" pitchFamily="18" charset="0"/>
                                    </a:rPr>
                                    <m:t>log</m:t>
                                  </m:r>
                                </m:fName>
                                <m:e>
                                  <m:d>
                                    <m:dPr>
                                      <m:ctrlPr>
                                        <a:rPr lang="en-GB" sz="1100" i="1" kern="1200">
                                          <a:solidFill>
                                            <a:schemeClr val="tx1"/>
                                          </a:solidFill>
                                          <a:latin typeface="Cambria Math" panose="02040503050406030204" pitchFamily="18" charset="0"/>
                                        </a:rPr>
                                      </m:ctrlPr>
                                    </m:dPr>
                                    <m:e>
                                      <m:r>
                                        <a:rPr lang="en-GB" sz="1100" i="1" kern="1200">
                                          <a:solidFill>
                                            <a:schemeClr val="tx1"/>
                                          </a:solidFill>
                                          <a:latin typeface="Cambria Math" panose="02040503050406030204" pitchFamily="18" charset="0"/>
                                        </a:rPr>
                                        <m:t>𝑓</m:t>
                                      </m:r>
                                      <m:d>
                                        <m:dPr>
                                          <m:ctrlPr>
                                            <a:rPr lang="en-GB" sz="1100" i="1" kern="1200">
                                              <a:solidFill>
                                                <a:schemeClr val="tx1"/>
                                              </a:solidFill>
                                              <a:latin typeface="Cambria Math" panose="02040503050406030204" pitchFamily="18" charset="0"/>
                                            </a:rPr>
                                          </m:ctrlPr>
                                        </m:dPr>
                                        <m:e>
                                          <m:d>
                                            <m:dPr>
                                              <m:begChr m:val=""/>
                                              <m:endChr m:val="|"/>
                                              <m:ctrlPr>
                                                <a:rPr lang="en-GB" sz="1100" i="1" kern="1200">
                                                  <a:solidFill>
                                                    <a:schemeClr val="tx1"/>
                                                  </a:solidFill>
                                                  <a:latin typeface="Cambria Math" panose="02040503050406030204" pitchFamily="18" charset="0"/>
                                                </a:rPr>
                                              </m:ctrlPr>
                                            </m:dPr>
                                            <m:e>
                                              <m:r>
                                                <a:rPr lang="en-US" sz="1100" i="1" kern="1200">
                                                  <a:solidFill>
                                                    <a:schemeClr val="tx1"/>
                                                  </a:solidFill>
                                                  <a:latin typeface="Cambria Math" panose="02040503050406030204" pitchFamily="18" charset="0"/>
                                                </a:rPr>
                                                <m:t>𝑌</m:t>
                                              </m:r>
                                            </m:e>
                                          </m:d>
                                          <m:r>
                                            <a:rPr lang="en-GB" sz="1100" i="1" kern="1200">
                                              <a:solidFill>
                                                <a:schemeClr val="tx1"/>
                                              </a:solidFill>
                                              <a:latin typeface="Cambria Math" panose="02040503050406030204" pitchFamily="18" charset="0"/>
                                            </a:rPr>
                                            <m:t>𝛽</m:t>
                                          </m:r>
                                        </m:e>
                                      </m:d>
                                    </m:e>
                                  </m:d>
                                </m:e>
                              </m:func>
                            </m:e>
                          </m:d>
                        </m:e>
                      </m:func>
                      <m:r>
                        <a:rPr lang="en-GB" sz="1100" i="1" kern="1200">
                          <a:solidFill>
                            <a:schemeClr val="tx1"/>
                          </a:solidFill>
                          <a:latin typeface="Cambria Math" panose="02040503050406030204" pitchFamily="18" charset="0"/>
                        </a:rPr>
                        <m:t>=</m:t>
                      </m:r>
                      <m:func>
                        <m:funcPr>
                          <m:ctrlPr>
                            <a:rPr lang="en-GB" sz="1100" i="1" kern="1200">
                              <a:solidFill>
                                <a:schemeClr val="tx1"/>
                              </a:solidFill>
                              <a:latin typeface="Cambria Math" panose="02040503050406030204" pitchFamily="18" charset="0"/>
                            </a:rPr>
                          </m:ctrlPr>
                        </m:funcPr>
                        <m:fName>
                          <m:sSub>
                            <m:sSubPr>
                              <m:ctrlPr>
                                <a:rPr lang="en-US" sz="1100" i="1" kern="1200">
                                  <a:solidFill>
                                    <a:schemeClr val="tx1"/>
                                  </a:solidFill>
                                  <a:latin typeface="Cambria Math" panose="02040503050406030204" pitchFamily="18" charset="0"/>
                                </a:rPr>
                              </m:ctrlPr>
                            </m:sSubPr>
                            <m:e>
                              <m:r>
                                <m:rPr>
                                  <m:sty m:val="p"/>
                                </m:rPr>
                                <a:rPr lang="en-US" sz="1100" kern="1200">
                                  <a:solidFill>
                                    <a:schemeClr val="tx1"/>
                                  </a:solidFill>
                                  <a:latin typeface="Cambria Math" panose="02040503050406030204" pitchFamily="18" charset="0"/>
                                </a:rPr>
                                <m:t>max</m:t>
                              </m:r>
                            </m:e>
                            <m:sub>
                              <m:r>
                                <a:rPr lang="en-GB" sz="1100" i="1" kern="1200">
                                  <a:solidFill>
                                    <a:schemeClr val="tx1"/>
                                  </a:solidFill>
                                  <a:latin typeface="Cambria Math" panose="02040503050406030204" pitchFamily="18" charset="0"/>
                                </a:rPr>
                                <m:t>𝛽</m:t>
                              </m:r>
                            </m:sub>
                          </m:sSub>
                        </m:fName>
                        <m:e>
                          <m:d>
                            <m:dPr>
                              <m:endChr m:val=""/>
                              <m:ctrlPr>
                                <a:rPr lang="en-GB" sz="1100" i="1" kern="1200">
                                  <a:solidFill>
                                    <a:schemeClr val="tx1"/>
                                  </a:solidFill>
                                  <a:latin typeface="Cambria Math" panose="02040503050406030204" pitchFamily="18" charset="0"/>
                                </a:rPr>
                              </m:ctrlPr>
                            </m:dPr>
                            <m:e>
                              <m:func>
                                <m:funcPr>
                                  <m:ctrlPr>
                                    <a:rPr lang="en-GB" sz="1100" i="1" kern="1200">
                                      <a:solidFill>
                                        <a:schemeClr val="tx1"/>
                                      </a:solidFill>
                                      <a:latin typeface="Cambria Math" panose="02040503050406030204" pitchFamily="18" charset="0"/>
                                    </a:rPr>
                                  </m:ctrlPr>
                                </m:funcPr>
                                <m:fName>
                                  <m:r>
                                    <m:rPr>
                                      <m:sty m:val="p"/>
                                    </m:rPr>
                                    <a:rPr lang="en-GB" sz="1100" i="1" kern="1200">
                                      <a:solidFill>
                                        <a:schemeClr val="tx1"/>
                                      </a:solidFill>
                                      <a:latin typeface="Cambria Math" panose="02040503050406030204" pitchFamily="18" charset="0"/>
                                    </a:rPr>
                                    <m:t>log</m:t>
                                  </m:r>
                                </m:fName>
                                <m:e>
                                  <m:d>
                                    <m:dPr>
                                      <m:ctrlPr>
                                        <a:rPr lang="en-GB" sz="1100" i="1" kern="1200">
                                          <a:solidFill>
                                            <a:schemeClr val="tx1"/>
                                          </a:solidFill>
                                          <a:latin typeface="Cambria Math" panose="02040503050406030204" pitchFamily="18" charset="0"/>
                                        </a:rPr>
                                      </m:ctrlPr>
                                    </m:dPr>
                                    <m:e>
                                      <m:f>
                                        <m:fPr>
                                          <m:ctrlPr>
                                            <a:rPr lang="en-US" sz="1100" i="1" kern="1200" dirty="0">
                                              <a:solidFill>
                                                <a:schemeClr val="tx1"/>
                                              </a:solidFill>
                                              <a:latin typeface="Cambria Math" panose="02040503050406030204" pitchFamily="18" charset="0"/>
                                            </a:rPr>
                                          </m:ctrlPr>
                                        </m:fPr>
                                        <m:num>
                                          <m:r>
                                            <a:rPr lang="en-US" sz="1100" kern="1200" dirty="0">
                                              <a:solidFill>
                                                <a:schemeClr val="tx1"/>
                                              </a:solidFill>
                                              <a:latin typeface="Cambria Math" panose="02040503050406030204" pitchFamily="18" charset="0"/>
                                            </a:rPr>
                                            <m:t>1</m:t>
                                          </m:r>
                                        </m:num>
                                        <m:den>
                                          <m:rad>
                                            <m:radPr>
                                              <m:degHide m:val="on"/>
                                              <m:ctrlPr>
                                                <a:rPr lang="en-US" sz="1100" i="1" kern="1200" dirty="0">
                                                  <a:solidFill>
                                                    <a:schemeClr val="tx1"/>
                                                  </a:solidFill>
                                                  <a:latin typeface="Cambria Math" panose="02040503050406030204" pitchFamily="18" charset="0"/>
                                                </a:rPr>
                                              </m:ctrlPr>
                                            </m:radPr>
                                            <m:deg/>
                                            <m:e>
                                              <m:r>
                                                <a:rPr lang="en-US" sz="1100" kern="1200" dirty="0">
                                                  <a:solidFill>
                                                    <a:schemeClr val="tx1"/>
                                                  </a:solidFill>
                                                  <a:latin typeface="Cambria Math" panose="02040503050406030204" pitchFamily="18" charset="0"/>
                                                </a:rPr>
                                                <m:t>2</m:t>
                                              </m:r>
                                              <m:r>
                                                <a:rPr lang="en-US" sz="1100" kern="1200" dirty="0">
                                                  <a:solidFill>
                                                    <a:schemeClr val="tx1"/>
                                                  </a:solidFill>
                                                  <a:latin typeface="Cambria Math" panose="02040503050406030204" pitchFamily="18" charset="0"/>
                                                </a:rPr>
                                                <m:t>𝜋</m:t>
                                              </m:r>
                                              <m:sSup>
                                                <m:sSupPr>
                                                  <m:ctrlPr>
                                                    <a:rPr lang="en-US" sz="1100" i="1" kern="1200" dirty="0">
                                                      <a:solidFill>
                                                        <a:schemeClr val="tx1"/>
                                                      </a:solidFill>
                                                      <a:latin typeface="Cambria Math" panose="02040503050406030204" pitchFamily="18" charset="0"/>
                                                    </a:rPr>
                                                  </m:ctrlPr>
                                                </m:sSupPr>
                                                <m:e>
                                                  <m:r>
                                                    <a:rPr lang="en-US" sz="1100" kern="1200" dirty="0">
                                                      <a:solidFill>
                                                        <a:schemeClr val="tx1"/>
                                                      </a:solidFill>
                                                      <a:latin typeface="Cambria Math" panose="02040503050406030204" pitchFamily="18" charset="0"/>
                                                    </a:rPr>
                                                    <m:t>𝜎</m:t>
                                                  </m:r>
                                                </m:e>
                                                <m:sup>
                                                  <m:r>
                                                    <a:rPr lang="en-US" sz="1100" kern="1200" dirty="0">
                                                      <a:solidFill>
                                                        <a:schemeClr val="tx1"/>
                                                      </a:solidFill>
                                                      <a:latin typeface="Cambria Math" panose="02040503050406030204" pitchFamily="18" charset="0"/>
                                                    </a:rPr>
                                                    <m:t>2</m:t>
                                                  </m:r>
                                                </m:sup>
                                              </m:sSup>
                                            </m:e>
                                          </m:rad>
                                        </m:den>
                                      </m:f>
                                      <m:func>
                                        <m:funcPr>
                                          <m:ctrlPr>
                                            <a:rPr lang="en-US" sz="1100" i="1" kern="1200" dirty="0">
                                              <a:solidFill>
                                                <a:schemeClr val="tx1"/>
                                              </a:solidFill>
                                              <a:latin typeface="Cambria Math" panose="02040503050406030204" pitchFamily="18" charset="0"/>
                                            </a:rPr>
                                          </m:ctrlPr>
                                        </m:funcPr>
                                        <m:fName>
                                          <m:r>
                                            <m:rPr>
                                              <m:sty m:val="p"/>
                                            </m:rPr>
                                            <a:rPr lang="en-US" sz="1100" kern="1200" dirty="0">
                                              <a:solidFill>
                                                <a:schemeClr val="tx1"/>
                                              </a:solidFill>
                                              <a:latin typeface="Cambria Math" panose="02040503050406030204" pitchFamily="18" charset="0"/>
                                            </a:rPr>
                                            <m:t>exp</m:t>
                                          </m:r>
                                        </m:fName>
                                        <m:e>
                                          <m:d>
                                            <m:dPr>
                                              <m:ctrlPr>
                                                <a:rPr lang="en-US" sz="1100" i="1" kern="1200" dirty="0">
                                                  <a:solidFill>
                                                    <a:schemeClr val="tx1"/>
                                                  </a:solidFill>
                                                  <a:latin typeface="Cambria Math" panose="02040503050406030204" pitchFamily="18" charset="0"/>
                                                </a:rPr>
                                              </m:ctrlPr>
                                            </m:dPr>
                                            <m:e>
                                              <m:f>
                                                <m:fPr>
                                                  <m:ctrlPr>
                                                    <a:rPr lang="en-US" sz="1100" i="1" kern="1200" dirty="0">
                                                      <a:solidFill>
                                                        <a:schemeClr val="tx1"/>
                                                      </a:solidFill>
                                                      <a:latin typeface="Cambria Math" panose="02040503050406030204" pitchFamily="18" charset="0"/>
                                                    </a:rPr>
                                                  </m:ctrlPr>
                                                </m:fPr>
                                                <m:num>
                                                  <m:r>
                                                    <a:rPr lang="en-US" sz="1100" kern="1200" dirty="0">
                                                      <a:solidFill>
                                                        <a:schemeClr val="tx1"/>
                                                      </a:solidFill>
                                                      <a:latin typeface="Cambria Math" panose="02040503050406030204" pitchFamily="18" charset="0"/>
                                                    </a:rPr>
                                                    <m:t>−</m:t>
                                                  </m:r>
                                                  <m:sSup>
                                                    <m:sSupPr>
                                                      <m:ctrlPr>
                                                        <a:rPr lang="en-US" sz="1100" i="1" kern="1200" dirty="0">
                                                          <a:solidFill>
                                                            <a:schemeClr val="tx1"/>
                                                          </a:solidFill>
                                                          <a:latin typeface="Cambria Math" panose="02040503050406030204" pitchFamily="18" charset="0"/>
                                                        </a:rPr>
                                                      </m:ctrlPr>
                                                    </m:sSupPr>
                                                    <m:e>
                                                      <m:d>
                                                        <m:dPr>
                                                          <m:ctrlPr>
                                                            <a:rPr lang="en-US" sz="1100" i="1" kern="1200" dirty="0">
                                                              <a:solidFill>
                                                                <a:schemeClr val="tx1"/>
                                                              </a:solidFill>
                                                              <a:latin typeface="Cambria Math" panose="02040503050406030204" pitchFamily="18" charset="0"/>
                                                            </a:rPr>
                                                          </m:ctrlPr>
                                                        </m:dPr>
                                                        <m:e>
                                                          <m:r>
                                                            <m:rPr>
                                                              <m:sty m:val="p"/>
                                                            </m:rPr>
                                                            <a:rPr lang="en-US" sz="1100" kern="1200" dirty="0">
                                                              <a:solidFill>
                                                                <a:schemeClr val="tx1"/>
                                                              </a:solidFill>
                                                              <a:latin typeface="Cambria Math" panose="02040503050406030204" pitchFamily="18" charset="0"/>
                                                            </a:rPr>
                                                            <m:t>Y</m:t>
                                                          </m:r>
                                                          <m:r>
                                                            <a:rPr lang="en-US" sz="1100" kern="1200" dirty="0">
                                                              <a:solidFill>
                                                                <a:schemeClr val="tx1"/>
                                                              </a:solidFill>
                                                              <a:latin typeface="Cambria Math" panose="02040503050406030204" pitchFamily="18" charset="0"/>
                                                            </a:rPr>
                                                            <m:t> −</m:t>
                                                          </m:r>
                                                          <m:r>
                                                            <m:rPr>
                                                              <m:sty m:val="p"/>
                                                            </m:rPr>
                                                            <a:rPr lang="en-US" sz="1100" kern="1200" dirty="0">
                                                              <a:solidFill>
                                                                <a:schemeClr val="tx1"/>
                                                              </a:solidFill>
                                                              <a:latin typeface="Cambria Math" panose="02040503050406030204" pitchFamily="18" charset="0"/>
                                                            </a:rPr>
                                                            <m:t>X</m:t>
                                                          </m:r>
                                                          <m:r>
                                                            <a:rPr lang="en-US" sz="1100" kern="1200" dirty="0">
                                                              <a:solidFill>
                                                                <a:schemeClr val="tx1"/>
                                                              </a:solidFill>
                                                              <a:latin typeface="Cambria Math" panose="02040503050406030204" pitchFamily="18" charset="0"/>
                                                            </a:rPr>
                                                            <m:t>𝛽</m:t>
                                                          </m:r>
                                                        </m:e>
                                                      </m:d>
                                                    </m:e>
                                                    <m:sup>
                                                      <m:r>
                                                        <a:rPr lang="en-US" sz="1100" kern="1200" dirty="0">
                                                          <a:solidFill>
                                                            <a:schemeClr val="tx1"/>
                                                          </a:solidFill>
                                                          <a:latin typeface="Cambria Math" panose="02040503050406030204" pitchFamily="18" charset="0"/>
                                                        </a:rPr>
                                                        <m:t>2</m:t>
                                                      </m:r>
                                                    </m:sup>
                                                  </m:sSup>
                                                </m:num>
                                                <m:den>
                                                  <m:r>
                                                    <a:rPr lang="en-US" sz="1100" kern="1200" dirty="0">
                                                      <a:solidFill>
                                                        <a:schemeClr val="tx1"/>
                                                      </a:solidFill>
                                                      <a:latin typeface="Cambria Math" panose="02040503050406030204" pitchFamily="18" charset="0"/>
                                                    </a:rPr>
                                                    <m:t>2</m:t>
                                                  </m:r>
                                                  <m:sSup>
                                                    <m:sSupPr>
                                                      <m:ctrlPr>
                                                        <a:rPr lang="en-US" sz="1100" i="1" kern="1200" dirty="0">
                                                          <a:solidFill>
                                                            <a:schemeClr val="tx1"/>
                                                          </a:solidFill>
                                                          <a:latin typeface="Cambria Math" panose="02040503050406030204" pitchFamily="18" charset="0"/>
                                                        </a:rPr>
                                                      </m:ctrlPr>
                                                    </m:sSupPr>
                                                    <m:e>
                                                      <m:r>
                                                        <a:rPr lang="en-US" sz="1100" kern="1200" dirty="0">
                                                          <a:solidFill>
                                                            <a:schemeClr val="tx1"/>
                                                          </a:solidFill>
                                                          <a:latin typeface="Cambria Math" panose="02040503050406030204" pitchFamily="18" charset="0"/>
                                                        </a:rPr>
                                                        <m:t>𝜎</m:t>
                                                      </m:r>
                                                    </m:e>
                                                    <m:sup>
                                                      <m:r>
                                                        <a:rPr lang="en-US" sz="1100" kern="1200" dirty="0">
                                                          <a:solidFill>
                                                            <a:schemeClr val="tx1"/>
                                                          </a:solidFill>
                                                          <a:latin typeface="Cambria Math" panose="02040503050406030204" pitchFamily="18" charset="0"/>
                                                        </a:rPr>
                                                        <m:t>2</m:t>
                                                      </m:r>
                                                    </m:sup>
                                                  </m:sSup>
                                                </m:den>
                                              </m:f>
                                            </m:e>
                                          </m:d>
                                        </m:e>
                                      </m:func>
                                    </m:e>
                                  </m:d>
                                </m:e>
                              </m:func>
                            </m:e>
                          </m:d>
                          <m:r>
                            <a:rPr lang="en-US" sz="1100" i="1" kern="1200">
                              <a:solidFill>
                                <a:schemeClr val="tx1"/>
                              </a:solidFill>
                              <a:latin typeface="Cambria Math" panose="02040503050406030204" pitchFamily="18" charset="0"/>
                            </a:rPr>
                            <m:t>=</m:t>
                          </m:r>
                          <m:func>
                            <m:funcPr>
                              <m:ctrlPr>
                                <a:rPr lang="en-US" sz="1100" i="1" kern="1200">
                                  <a:solidFill>
                                    <a:schemeClr val="tx1"/>
                                  </a:solidFill>
                                  <a:latin typeface="Cambria Math" panose="02040503050406030204" pitchFamily="18" charset="0"/>
                                </a:rPr>
                              </m:ctrlPr>
                            </m:funcPr>
                            <m:fName>
                              <m:sSub>
                                <m:sSubPr>
                                  <m:ctrlPr>
                                    <a:rPr lang="en-US" sz="1100" i="1" kern="1200">
                                      <a:solidFill>
                                        <a:schemeClr val="tx1"/>
                                      </a:solidFill>
                                      <a:latin typeface="Cambria Math" panose="02040503050406030204" pitchFamily="18" charset="0"/>
                                    </a:rPr>
                                  </m:ctrlPr>
                                </m:sSubPr>
                                <m:e>
                                  <m:r>
                                    <m:rPr>
                                      <m:sty m:val="p"/>
                                    </m:rPr>
                                    <a:rPr lang="en-US" sz="1100" kern="1200">
                                      <a:solidFill>
                                        <a:schemeClr val="tx1"/>
                                      </a:solidFill>
                                      <a:latin typeface="Cambria Math" panose="02040503050406030204" pitchFamily="18" charset="0"/>
                                    </a:rPr>
                                    <m:t>max</m:t>
                                  </m:r>
                                </m:e>
                                <m:sub>
                                  <m:r>
                                    <a:rPr lang="en-GB" sz="1100" i="1" kern="1200">
                                      <a:solidFill>
                                        <a:schemeClr val="tx1"/>
                                      </a:solidFill>
                                      <a:latin typeface="Cambria Math" panose="02040503050406030204" pitchFamily="18" charset="0"/>
                                    </a:rPr>
                                    <m:t>𝛽</m:t>
                                  </m:r>
                                </m:sub>
                              </m:sSub>
                            </m:fName>
                            <m:e>
                              <m:d>
                                <m:dPr>
                                  <m:ctrlPr>
                                    <a:rPr lang="en-US" sz="1100" i="1" kern="1200">
                                      <a:solidFill>
                                        <a:schemeClr val="tx1"/>
                                      </a:solidFill>
                                      <a:latin typeface="Cambria Math" panose="02040503050406030204" pitchFamily="18" charset="0"/>
                                    </a:rPr>
                                  </m:ctrlPr>
                                </m:dPr>
                                <m:e>
                                  <m:f>
                                    <m:fPr>
                                      <m:ctrlPr>
                                        <a:rPr lang="en-US" sz="1100" i="1" kern="1200" dirty="0">
                                          <a:solidFill>
                                            <a:schemeClr val="tx1"/>
                                          </a:solidFill>
                                          <a:latin typeface="Cambria Math" panose="02040503050406030204" pitchFamily="18" charset="0"/>
                                        </a:rPr>
                                      </m:ctrlPr>
                                    </m:fPr>
                                    <m:num>
                                      <m:r>
                                        <a:rPr lang="en-US" sz="1100" i="1" kern="1200" dirty="0">
                                          <a:solidFill>
                                            <a:schemeClr val="tx1"/>
                                          </a:solidFill>
                                          <a:latin typeface="Cambria Math" panose="02040503050406030204" pitchFamily="18" charset="0"/>
                                        </a:rPr>
                                        <m:t>−</m:t>
                                      </m:r>
                                      <m:r>
                                        <a:rPr lang="en-US" sz="1100" kern="1200" dirty="0">
                                          <a:solidFill>
                                            <a:schemeClr val="tx1"/>
                                          </a:solidFill>
                                          <a:latin typeface="Cambria Math" panose="02040503050406030204" pitchFamily="18" charset="0"/>
                                        </a:rPr>
                                        <m:t>1</m:t>
                                      </m:r>
                                    </m:num>
                                    <m:den>
                                      <m:r>
                                        <a:rPr lang="en-US" sz="1100" i="1" kern="1200" dirty="0">
                                          <a:solidFill>
                                            <a:schemeClr val="tx1"/>
                                          </a:solidFill>
                                          <a:latin typeface="Cambria Math" panose="02040503050406030204" pitchFamily="18" charset="0"/>
                                        </a:rPr>
                                        <m:t>2</m:t>
                                      </m:r>
                                      <m:sSup>
                                        <m:sSupPr>
                                          <m:ctrlPr>
                                            <a:rPr lang="en-US" sz="1100" i="1" kern="1200" dirty="0">
                                              <a:solidFill>
                                                <a:schemeClr val="tx1"/>
                                              </a:solidFill>
                                              <a:latin typeface="Cambria Math" panose="02040503050406030204" pitchFamily="18" charset="0"/>
                                            </a:rPr>
                                          </m:ctrlPr>
                                        </m:sSupPr>
                                        <m:e>
                                          <m:r>
                                            <a:rPr lang="en-US" sz="1100" kern="1200" dirty="0">
                                              <a:solidFill>
                                                <a:schemeClr val="tx1"/>
                                              </a:solidFill>
                                              <a:latin typeface="Cambria Math" panose="02040503050406030204" pitchFamily="18" charset="0"/>
                                            </a:rPr>
                                            <m:t>𝜎</m:t>
                                          </m:r>
                                        </m:e>
                                        <m:sup>
                                          <m:r>
                                            <a:rPr lang="en-US" sz="1100" kern="1200" dirty="0">
                                              <a:solidFill>
                                                <a:schemeClr val="tx1"/>
                                              </a:solidFill>
                                              <a:latin typeface="Cambria Math" panose="02040503050406030204" pitchFamily="18" charset="0"/>
                                            </a:rPr>
                                            <m:t>2</m:t>
                                          </m:r>
                                        </m:sup>
                                      </m:sSup>
                                    </m:den>
                                  </m:f>
                                  <m:sSup>
                                    <m:sSupPr>
                                      <m:ctrlPr>
                                        <a:rPr lang="en-US" sz="1100" i="1" kern="1200" dirty="0">
                                          <a:solidFill>
                                            <a:schemeClr val="tx1"/>
                                          </a:solidFill>
                                          <a:latin typeface="Cambria Math" panose="02040503050406030204" pitchFamily="18" charset="0"/>
                                        </a:rPr>
                                      </m:ctrlPr>
                                    </m:sSupPr>
                                    <m:e>
                                      <m:d>
                                        <m:dPr>
                                          <m:ctrlPr>
                                            <a:rPr lang="en-US" sz="1100" i="1" kern="1200" dirty="0">
                                              <a:solidFill>
                                                <a:schemeClr val="tx1"/>
                                              </a:solidFill>
                                              <a:latin typeface="Cambria Math" panose="02040503050406030204" pitchFamily="18" charset="0"/>
                                            </a:rPr>
                                          </m:ctrlPr>
                                        </m:dPr>
                                        <m:e>
                                          <m:r>
                                            <m:rPr>
                                              <m:sty m:val="p"/>
                                            </m:rPr>
                                            <a:rPr lang="en-US" sz="1100" kern="1200" dirty="0">
                                              <a:solidFill>
                                                <a:schemeClr val="tx1"/>
                                              </a:solidFill>
                                              <a:latin typeface="Cambria Math" panose="02040503050406030204" pitchFamily="18" charset="0"/>
                                            </a:rPr>
                                            <m:t>Y</m:t>
                                          </m:r>
                                          <m:r>
                                            <a:rPr lang="en-US" sz="1100" kern="1200" dirty="0">
                                              <a:solidFill>
                                                <a:schemeClr val="tx1"/>
                                              </a:solidFill>
                                              <a:latin typeface="Cambria Math" panose="02040503050406030204" pitchFamily="18" charset="0"/>
                                            </a:rPr>
                                            <m:t>−</m:t>
                                          </m:r>
                                          <m:r>
                                            <m:rPr>
                                              <m:sty m:val="p"/>
                                            </m:rPr>
                                            <a:rPr lang="en-US" sz="1100" kern="1200" dirty="0">
                                              <a:solidFill>
                                                <a:schemeClr val="tx1"/>
                                              </a:solidFill>
                                              <a:latin typeface="Cambria Math" panose="02040503050406030204" pitchFamily="18" charset="0"/>
                                            </a:rPr>
                                            <m:t>X</m:t>
                                          </m:r>
                                          <m:r>
                                            <a:rPr lang="en-US" sz="1100" kern="1200" dirty="0">
                                              <a:solidFill>
                                                <a:schemeClr val="tx1"/>
                                              </a:solidFill>
                                              <a:latin typeface="Cambria Math" panose="02040503050406030204" pitchFamily="18" charset="0"/>
                                            </a:rPr>
                                            <m:t>𝛽</m:t>
                                          </m:r>
                                        </m:e>
                                      </m:d>
                                    </m:e>
                                    <m:sup>
                                      <m:r>
                                        <a:rPr lang="en-US" sz="1100" kern="1200" dirty="0">
                                          <a:solidFill>
                                            <a:schemeClr val="tx1"/>
                                          </a:solidFill>
                                          <a:latin typeface="Cambria Math" panose="02040503050406030204" pitchFamily="18" charset="0"/>
                                        </a:rPr>
                                        <m:t>𝑇</m:t>
                                      </m:r>
                                    </m:sup>
                                  </m:sSup>
                                  <m:d>
                                    <m:dPr>
                                      <m:ctrlPr>
                                        <a:rPr lang="en-US" sz="1100" i="1" kern="1200" dirty="0">
                                          <a:solidFill>
                                            <a:schemeClr val="tx1"/>
                                          </a:solidFill>
                                          <a:latin typeface="Cambria Math" panose="02040503050406030204" pitchFamily="18" charset="0"/>
                                        </a:rPr>
                                      </m:ctrlPr>
                                    </m:dPr>
                                    <m:e>
                                      <m:r>
                                        <m:rPr>
                                          <m:sty m:val="p"/>
                                        </m:rPr>
                                        <a:rPr lang="en-US" sz="1100" kern="1200" dirty="0">
                                          <a:solidFill>
                                            <a:schemeClr val="tx1"/>
                                          </a:solidFill>
                                          <a:latin typeface="Cambria Math" panose="02040503050406030204" pitchFamily="18" charset="0"/>
                                        </a:rPr>
                                        <m:t>Y</m:t>
                                      </m:r>
                                      <m:r>
                                        <a:rPr lang="en-US" sz="1100" kern="1200" dirty="0">
                                          <a:solidFill>
                                            <a:schemeClr val="tx1"/>
                                          </a:solidFill>
                                          <a:latin typeface="Cambria Math" panose="02040503050406030204" pitchFamily="18" charset="0"/>
                                        </a:rPr>
                                        <m:t>−</m:t>
                                      </m:r>
                                      <m:r>
                                        <m:rPr>
                                          <m:sty m:val="p"/>
                                        </m:rPr>
                                        <a:rPr lang="en-US" sz="1100" kern="1200" dirty="0">
                                          <a:solidFill>
                                            <a:schemeClr val="tx1"/>
                                          </a:solidFill>
                                          <a:latin typeface="Cambria Math" panose="02040503050406030204" pitchFamily="18" charset="0"/>
                                        </a:rPr>
                                        <m:t>X</m:t>
                                      </m:r>
                                      <m:r>
                                        <a:rPr lang="en-US" sz="1100" kern="1200" dirty="0">
                                          <a:solidFill>
                                            <a:schemeClr val="tx1"/>
                                          </a:solidFill>
                                          <a:latin typeface="Cambria Math" panose="02040503050406030204" pitchFamily="18" charset="0"/>
                                        </a:rPr>
                                        <m:t>𝛽</m:t>
                                      </m:r>
                                    </m:e>
                                  </m:d>
                                </m:e>
                              </m:d>
                            </m:e>
                          </m:func>
                          <m:r>
                            <a:rPr lang="en-US" sz="1100" i="1" kern="1200" dirty="0">
                              <a:solidFill>
                                <a:schemeClr val="tx1"/>
                              </a:solidFill>
                              <a:latin typeface="Cambria Math" panose="02040503050406030204" pitchFamily="18" charset="0"/>
                            </a:rPr>
                            <m:t>=</m:t>
                          </m:r>
                          <m:f>
                            <m:fPr>
                              <m:ctrlPr>
                                <a:rPr lang="en-US" sz="1100" i="1" kern="1200" dirty="0">
                                  <a:solidFill>
                                    <a:schemeClr val="tx1"/>
                                  </a:solidFill>
                                  <a:latin typeface="Cambria Math" panose="02040503050406030204" pitchFamily="18" charset="0"/>
                                </a:rPr>
                              </m:ctrlPr>
                            </m:fPr>
                            <m:num>
                              <m:r>
                                <a:rPr lang="en-US" sz="1100" kern="1200" dirty="0">
                                  <a:solidFill>
                                    <a:schemeClr val="tx1"/>
                                  </a:solidFill>
                                  <a:latin typeface="Cambria Math" panose="02040503050406030204" pitchFamily="18" charset="0"/>
                                </a:rPr>
                                <m:t>1</m:t>
                              </m:r>
                            </m:num>
                            <m:den>
                              <m:sSup>
                                <m:sSupPr>
                                  <m:ctrlPr>
                                    <a:rPr lang="en-US" sz="1100" i="1" kern="1200" dirty="0">
                                      <a:solidFill>
                                        <a:schemeClr val="tx1"/>
                                      </a:solidFill>
                                      <a:latin typeface="Cambria Math" panose="02040503050406030204" pitchFamily="18" charset="0"/>
                                    </a:rPr>
                                  </m:ctrlPr>
                                </m:sSupPr>
                                <m:e>
                                  <m:r>
                                    <a:rPr lang="en-US" sz="1100" kern="1200" dirty="0">
                                      <a:solidFill>
                                        <a:schemeClr val="tx1"/>
                                      </a:solidFill>
                                      <a:latin typeface="Cambria Math" panose="02040503050406030204" pitchFamily="18" charset="0"/>
                                    </a:rPr>
                                    <m:t>𝜎</m:t>
                                  </m:r>
                                </m:e>
                                <m:sup>
                                  <m:r>
                                    <a:rPr lang="en-US" sz="1100" kern="1200" dirty="0">
                                      <a:solidFill>
                                        <a:schemeClr val="tx1"/>
                                      </a:solidFill>
                                      <a:latin typeface="Cambria Math" panose="02040503050406030204" pitchFamily="18" charset="0"/>
                                    </a:rPr>
                                    <m:t>2</m:t>
                                  </m:r>
                                </m:sup>
                              </m:sSup>
                            </m:den>
                          </m:f>
                          <m:r>
                            <a:rPr lang="en-US" sz="1100" i="1" kern="1200" dirty="0">
                              <a:solidFill>
                                <a:schemeClr val="tx1"/>
                              </a:solidFill>
                              <a:latin typeface="Cambria Math" panose="02040503050406030204" pitchFamily="18" charset="0"/>
                            </a:rPr>
                            <m:t>(</m:t>
                          </m:r>
                          <m:sSup>
                            <m:sSupPr>
                              <m:ctrlPr>
                                <a:rPr lang="en-GB" sz="1100" i="1" kern="1200">
                                  <a:solidFill>
                                    <a:schemeClr val="tx1"/>
                                  </a:solidFill>
                                  <a:latin typeface="Cambria Math" panose="02040503050406030204" pitchFamily="18" charset="0"/>
                                </a:rPr>
                              </m:ctrlPr>
                            </m:sSupPr>
                            <m:e>
                              <m:r>
                                <a:rPr lang="en-US" sz="1100" i="1" kern="1200">
                                  <a:solidFill>
                                    <a:schemeClr val="tx1"/>
                                  </a:solidFill>
                                  <a:latin typeface="Cambria Math" panose="02040503050406030204" pitchFamily="18" charset="0"/>
                                </a:rPr>
                                <m:t>𝑋</m:t>
                              </m:r>
                            </m:e>
                            <m:sup>
                              <m:r>
                                <a:rPr lang="en-GB" sz="1100" i="1" kern="1200">
                                  <a:solidFill>
                                    <a:schemeClr val="tx1"/>
                                  </a:solidFill>
                                  <a:latin typeface="Cambria Math" panose="02040503050406030204" pitchFamily="18" charset="0"/>
                                </a:rPr>
                                <m:t>𝑇</m:t>
                              </m:r>
                            </m:sup>
                          </m:sSup>
                          <m:r>
                            <a:rPr lang="en-US" sz="1100" i="1" kern="1200">
                              <a:solidFill>
                                <a:schemeClr val="tx1"/>
                              </a:solidFill>
                              <a:latin typeface="Cambria Math" panose="02040503050406030204" pitchFamily="18" charset="0"/>
                            </a:rPr>
                            <m:t>𝑌</m:t>
                          </m:r>
                          <m:r>
                            <a:rPr lang="en-US" sz="1100" i="1" kern="1200">
                              <a:solidFill>
                                <a:schemeClr val="tx1"/>
                              </a:solidFill>
                              <a:latin typeface="Cambria Math" panose="02040503050406030204" pitchFamily="18" charset="0"/>
                            </a:rPr>
                            <m:t>−</m:t>
                          </m:r>
                          <m:sSup>
                            <m:sSupPr>
                              <m:ctrlPr>
                                <a:rPr lang="en-GB" sz="1100" i="1" kern="1200">
                                  <a:solidFill>
                                    <a:schemeClr val="tx1"/>
                                  </a:solidFill>
                                  <a:latin typeface="Cambria Math" panose="02040503050406030204" pitchFamily="18" charset="0"/>
                                </a:rPr>
                              </m:ctrlPr>
                            </m:sSupPr>
                            <m:e>
                              <m:r>
                                <a:rPr lang="en-US" sz="1100" i="1" kern="1200">
                                  <a:solidFill>
                                    <a:schemeClr val="tx1"/>
                                  </a:solidFill>
                                  <a:latin typeface="Cambria Math" panose="02040503050406030204" pitchFamily="18" charset="0"/>
                                </a:rPr>
                                <m:t>𝑋</m:t>
                              </m:r>
                            </m:e>
                            <m:sup>
                              <m:r>
                                <a:rPr lang="en-GB" sz="1100" i="1" kern="1200">
                                  <a:solidFill>
                                    <a:schemeClr val="tx1"/>
                                  </a:solidFill>
                                  <a:latin typeface="Cambria Math" panose="02040503050406030204" pitchFamily="18" charset="0"/>
                                </a:rPr>
                                <m:t>𝑇</m:t>
                              </m:r>
                            </m:sup>
                          </m:sSup>
                          <m:r>
                            <a:rPr lang="en-US" sz="1100" i="1" kern="1200">
                              <a:solidFill>
                                <a:schemeClr val="tx1"/>
                              </a:solidFill>
                              <a:latin typeface="Cambria Math" panose="02040503050406030204" pitchFamily="18" charset="0"/>
                            </a:rPr>
                            <m:t>𝑋</m:t>
                          </m:r>
                          <m:r>
                            <a:rPr lang="en-US" sz="1100" kern="1200" dirty="0">
                              <a:solidFill>
                                <a:schemeClr val="tx1"/>
                              </a:solidFill>
                              <a:latin typeface="Cambria Math" panose="02040503050406030204" pitchFamily="18" charset="0"/>
                            </a:rPr>
                            <m:t>𝛽</m:t>
                          </m:r>
                          <m:r>
                            <a:rPr lang="en-US" sz="1100" i="1" kern="1200">
                              <a:solidFill>
                                <a:schemeClr val="tx1"/>
                              </a:solidFill>
                              <a:latin typeface="Cambria Math" panose="02040503050406030204" pitchFamily="18" charset="0"/>
                            </a:rPr>
                            <m:t>)</m:t>
                          </m:r>
                        </m:e>
                      </m:func>
                    </m:oMath>
                  </m:oMathPara>
                </a14:m>
                <a:endParaRPr lang="en-US" sz="700" kern="1200" dirty="0">
                  <a:solidFill>
                    <a:schemeClr val="tx1"/>
                  </a:solidFill>
                  <a:latin typeface="Times New Roman" panose="02020603050405020304" pitchFamily="18" charset="0"/>
                </a:endParaRPr>
              </a:p>
              <a:p>
                <a:pPr marL="1028731" lvl="2" indent="0" algn="l" defTabSz="3038715">
                  <a:spcBef>
                    <a:spcPct val="20000"/>
                  </a:spcBef>
                  <a:buClrTx/>
                  <a:buSzTx/>
                  <a:defRPr/>
                </a:pPr>
                <a14:m>
                  <m:oMath xmlns:m="http://schemas.openxmlformats.org/officeDocument/2006/math">
                    <m:func>
                      <m:funcPr>
                        <m:ctrlPr>
                          <a:rPr lang="en-GB" sz="1100" i="1" kern="1200">
                            <a:solidFill>
                              <a:schemeClr val="tx1"/>
                            </a:solidFill>
                            <a:latin typeface="Cambria Math" panose="02040503050406030204" pitchFamily="18" charset="0"/>
                          </a:rPr>
                        </m:ctrlPr>
                      </m:funcPr>
                      <m:fName>
                        <m:sSub>
                          <m:sSubPr>
                            <m:ctrlPr>
                              <a:rPr lang="en-US" sz="1100" i="1" kern="1200">
                                <a:solidFill>
                                  <a:schemeClr val="tx1"/>
                                </a:solidFill>
                                <a:latin typeface="Cambria Math" panose="02040503050406030204" pitchFamily="18" charset="0"/>
                              </a:rPr>
                            </m:ctrlPr>
                          </m:sSubPr>
                          <m:e>
                            <m:r>
                              <m:rPr>
                                <m:sty m:val="p"/>
                              </m:rPr>
                              <a:rPr lang="en-US" sz="1100" kern="1200">
                                <a:solidFill>
                                  <a:schemeClr val="tx1"/>
                                </a:solidFill>
                                <a:latin typeface="Cambria Math" panose="02040503050406030204" pitchFamily="18" charset="0"/>
                              </a:rPr>
                              <m:t>max</m:t>
                            </m:r>
                          </m:e>
                          <m:sub>
                            <m:r>
                              <a:rPr lang="en-GB" sz="1100" i="1" kern="1200">
                                <a:solidFill>
                                  <a:schemeClr val="tx1"/>
                                </a:solidFill>
                                <a:latin typeface="Cambria Math" panose="02040503050406030204" pitchFamily="18" charset="0"/>
                              </a:rPr>
                              <m:t>𝛽</m:t>
                            </m:r>
                          </m:sub>
                        </m:sSub>
                      </m:fName>
                      <m:e>
                        <m:d>
                          <m:dPr>
                            <m:endChr m:val=""/>
                            <m:ctrlPr>
                              <a:rPr lang="en-GB" sz="1100" i="1" kern="1200">
                                <a:solidFill>
                                  <a:schemeClr val="tx1"/>
                                </a:solidFill>
                                <a:latin typeface="Cambria Math" panose="02040503050406030204" pitchFamily="18" charset="0"/>
                              </a:rPr>
                            </m:ctrlPr>
                          </m:dPr>
                          <m:e>
                            <m:func>
                              <m:funcPr>
                                <m:ctrlPr>
                                  <a:rPr lang="en-GB" sz="1100" i="1" kern="1200">
                                    <a:solidFill>
                                      <a:schemeClr val="tx1"/>
                                    </a:solidFill>
                                    <a:latin typeface="Cambria Math" panose="02040503050406030204" pitchFamily="18" charset="0"/>
                                  </a:rPr>
                                </m:ctrlPr>
                              </m:funcPr>
                              <m:fName>
                                <m:r>
                                  <m:rPr>
                                    <m:sty m:val="p"/>
                                  </m:rPr>
                                  <a:rPr lang="en-GB" sz="1100" i="1" kern="1200">
                                    <a:solidFill>
                                      <a:schemeClr val="tx1"/>
                                    </a:solidFill>
                                    <a:latin typeface="Cambria Math" panose="02040503050406030204" pitchFamily="18" charset="0"/>
                                  </a:rPr>
                                  <m:t>log</m:t>
                                </m:r>
                              </m:fName>
                              <m:e>
                                <m:d>
                                  <m:dPr>
                                    <m:ctrlPr>
                                      <a:rPr lang="en-GB" sz="1100" i="1" kern="1200">
                                        <a:solidFill>
                                          <a:schemeClr val="tx1"/>
                                        </a:solidFill>
                                        <a:latin typeface="Cambria Math" panose="02040503050406030204" pitchFamily="18" charset="0"/>
                                      </a:rPr>
                                    </m:ctrlPr>
                                  </m:dPr>
                                  <m:e>
                                    <m:r>
                                      <a:rPr lang="en-GB" sz="1100" i="1" kern="1200">
                                        <a:solidFill>
                                          <a:schemeClr val="tx1"/>
                                        </a:solidFill>
                                        <a:latin typeface="Cambria Math" panose="02040503050406030204" pitchFamily="18" charset="0"/>
                                      </a:rPr>
                                      <m:t>𝑓</m:t>
                                    </m:r>
                                    <m:d>
                                      <m:dPr>
                                        <m:ctrlPr>
                                          <a:rPr lang="en-GB" sz="1100" i="1" kern="1200">
                                            <a:solidFill>
                                              <a:schemeClr val="tx1"/>
                                            </a:solidFill>
                                            <a:latin typeface="Cambria Math" panose="02040503050406030204" pitchFamily="18" charset="0"/>
                                          </a:rPr>
                                        </m:ctrlPr>
                                      </m:dPr>
                                      <m:e>
                                        <m:r>
                                          <a:rPr lang="en-GB" sz="1100" i="1" kern="1200">
                                            <a:solidFill>
                                              <a:schemeClr val="tx1"/>
                                            </a:solidFill>
                                            <a:latin typeface="Cambria Math" panose="02040503050406030204" pitchFamily="18" charset="0"/>
                                          </a:rPr>
                                          <m:t>𝛽</m:t>
                                        </m:r>
                                      </m:e>
                                    </m:d>
                                  </m:e>
                                </m:d>
                              </m:e>
                            </m:func>
                          </m:e>
                        </m:d>
                      </m:e>
                    </m:func>
                    <m:r>
                      <a:rPr lang="en-GB" sz="1100" i="1" kern="1200">
                        <a:solidFill>
                          <a:schemeClr val="tx1"/>
                        </a:solidFill>
                        <a:latin typeface="Cambria Math" panose="02040503050406030204" pitchFamily="18" charset="0"/>
                      </a:rPr>
                      <m:t>=</m:t>
                    </m:r>
                    <m:func>
                      <m:funcPr>
                        <m:ctrlPr>
                          <a:rPr lang="en-GB" sz="1100" i="1" kern="1200">
                            <a:solidFill>
                              <a:schemeClr val="tx1"/>
                            </a:solidFill>
                            <a:latin typeface="Cambria Math" panose="02040503050406030204" pitchFamily="18" charset="0"/>
                          </a:rPr>
                        </m:ctrlPr>
                      </m:funcPr>
                      <m:fName>
                        <m:sSub>
                          <m:sSubPr>
                            <m:ctrlPr>
                              <a:rPr lang="en-US" sz="1100" i="1" kern="1200">
                                <a:solidFill>
                                  <a:schemeClr val="tx1"/>
                                </a:solidFill>
                                <a:latin typeface="Cambria Math" panose="02040503050406030204" pitchFamily="18" charset="0"/>
                              </a:rPr>
                            </m:ctrlPr>
                          </m:sSubPr>
                          <m:e>
                            <m:r>
                              <m:rPr>
                                <m:sty m:val="p"/>
                              </m:rPr>
                              <a:rPr lang="en-US" sz="1100" kern="1200">
                                <a:solidFill>
                                  <a:schemeClr val="tx1"/>
                                </a:solidFill>
                                <a:latin typeface="Cambria Math" panose="02040503050406030204" pitchFamily="18" charset="0"/>
                              </a:rPr>
                              <m:t>max</m:t>
                            </m:r>
                          </m:e>
                          <m:sub>
                            <m:r>
                              <a:rPr lang="en-GB" sz="1100" i="1" kern="1200">
                                <a:solidFill>
                                  <a:schemeClr val="tx1"/>
                                </a:solidFill>
                                <a:latin typeface="Cambria Math" panose="02040503050406030204" pitchFamily="18" charset="0"/>
                              </a:rPr>
                              <m:t>𝛽</m:t>
                            </m:r>
                          </m:sub>
                        </m:sSub>
                      </m:fName>
                      <m:e>
                        <m:d>
                          <m:dPr>
                            <m:endChr m:val=""/>
                            <m:ctrlPr>
                              <a:rPr lang="en-GB" sz="1100" i="1" kern="1200">
                                <a:solidFill>
                                  <a:schemeClr val="tx1"/>
                                </a:solidFill>
                                <a:latin typeface="Cambria Math" panose="02040503050406030204" pitchFamily="18" charset="0"/>
                              </a:rPr>
                            </m:ctrlPr>
                          </m:dPr>
                          <m:e>
                            <m:func>
                              <m:funcPr>
                                <m:ctrlPr>
                                  <a:rPr lang="en-GB" sz="1100" i="1" kern="1200">
                                    <a:solidFill>
                                      <a:schemeClr val="tx1"/>
                                    </a:solidFill>
                                    <a:latin typeface="Cambria Math" panose="02040503050406030204" pitchFamily="18" charset="0"/>
                                  </a:rPr>
                                </m:ctrlPr>
                              </m:funcPr>
                              <m:fName>
                                <m:r>
                                  <m:rPr>
                                    <m:sty m:val="p"/>
                                  </m:rPr>
                                  <a:rPr lang="en-GB" sz="1100" i="1" kern="1200">
                                    <a:solidFill>
                                      <a:schemeClr val="tx1"/>
                                    </a:solidFill>
                                    <a:latin typeface="Cambria Math" panose="02040503050406030204" pitchFamily="18" charset="0"/>
                                  </a:rPr>
                                  <m:t>log</m:t>
                                </m:r>
                              </m:fName>
                              <m:e>
                                <m:d>
                                  <m:dPr>
                                    <m:ctrlPr>
                                      <a:rPr lang="en-GB" sz="1100" i="1" kern="1200">
                                        <a:solidFill>
                                          <a:schemeClr val="tx1"/>
                                        </a:solidFill>
                                        <a:latin typeface="Cambria Math" panose="02040503050406030204" pitchFamily="18" charset="0"/>
                                      </a:rPr>
                                    </m:ctrlPr>
                                  </m:dPr>
                                  <m:e>
                                    <m:f>
                                      <m:fPr>
                                        <m:ctrlPr>
                                          <a:rPr lang="en-US" sz="1100" i="1" kern="1200" dirty="0">
                                            <a:solidFill>
                                              <a:schemeClr val="tx1"/>
                                            </a:solidFill>
                                            <a:latin typeface="Cambria Math" panose="02040503050406030204" pitchFamily="18" charset="0"/>
                                          </a:rPr>
                                        </m:ctrlPr>
                                      </m:fPr>
                                      <m:num>
                                        <m:r>
                                          <a:rPr lang="en-US" sz="1100" kern="1200" dirty="0">
                                            <a:solidFill>
                                              <a:schemeClr val="tx1"/>
                                            </a:solidFill>
                                            <a:latin typeface="Cambria Math" panose="02040503050406030204" pitchFamily="18" charset="0"/>
                                          </a:rPr>
                                          <m:t>1</m:t>
                                        </m:r>
                                      </m:num>
                                      <m:den>
                                        <m:rad>
                                          <m:radPr>
                                            <m:degHide m:val="on"/>
                                            <m:ctrlPr>
                                              <a:rPr lang="en-US" sz="1100" i="1" kern="1200" dirty="0">
                                                <a:solidFill>
                                                  <a:schemeClr val="tx1"/>
                                                </a:solidFill>
                                                <a:latin typeface="Cambria Math" panose="02040503050406030204" pitchFamily="18" charset="0"/>
                                              </a:rPr>
                                            </m:ctrlPr>
                                          </m:radPr>
                                          <m:deg/>
                                          <m:e>
                                            <m:r>
                                              <a:rPr lang="en-US" sz="1100" kern="1200" dirty="0">
                                                <a:solidFill>
                                                  <a:schemeClr val="tx1"/>
                                                </a:solidFill>
                                                <a:latin typeface="Cambria Math" panose="02040503050406030204" pitchFamily="18" charset="0"/>
                                              </a:rPr>
                                              <m:t>2</m:t>
                                            </m:r>
                                            <m:r>
                                              <a:rPr lang="en-US" sz="1100" kern="1200" dirty="0">
                                                <a:solidFill>
                                                  <a:schemeClr val="tx1"/>
                                                </a:solidFill>
                                                <a:latin typeface="Cambria Math" panose="02040503050406030204" pitchFamily="18" charset="0"/>
                                              </a:rPr>
                                              <m:t>𝜋</m:t>
                                            </m:r>
                                            <m:sSup>
                                              <m:sSupPr>
                                                <m:ctrlPr>
                                                  <a:rPr lang="en-US" sz="1100" i="1" kern="1200" dirty="0">
                                                    <a:solidFill>
                                                      <a:schemeClr val="tx1"/>
                                                    </a:solidFill>
                                                    <a:latin typeface="Cambria Math" panose="02040503050406030204" pitchFamily="18" charset="0"/>
                                                  </a:rPr>
                                                </m:ctrlPr>
                                              </m:sSupPr>
                                              <m:e>
                                                <m:r>
                                                  <a:rPr lang="en-US" sz="1100" i="1" kern="1200" dirty="0">
                                                    <a:solidFill>
                                                      <a:schemeClr val="tx1"/>
                                                    </a:solidFill>
                                                    <a:latin typeface="Cambria Math" panose="02040503050406030204" pitchFamily="18" charset="0"/>
                                                  </a:rPr>
                                                  <m:t>𝜏</m:t>
                                                </m:r>
                                              </m:e>
                                              <m:sup>
                                                <m:r>
                                                  <a:rPr lang="en-US" sz="1100" i="1" kern="1200" dirty="0">
                                                    <a:solidFill>
                                                      <a:schemeClr val="tx1"/>
                                                    </a:solidFill>
                                                    <a:latin typeface="Cambria Math" panose="02040503050406030204" pitchFamily="18" charset="0"/>
                                                  </a:rPr>
                                                  <m:t>2</m:t>
                                                </m:r>
                                              </m:sup>
                                            </m:sSup>
                                          </m:e>
                                        </m:rad>
                                      </m:den>
                                    </m:f>
                                    <m:func>
                                      <m:funcPr>
                                        <m:ctrlPr>
                                          <a:rPr lang="en-US" sz="1100" i="1" kern="1200" dirty="0">
                                            <a:solidFill>
                                              <a:schemeClr val="tx1"/>
                                            </a:solidFill>
                                            <a:latin typeface="Cambria Math" panose="02040503050406030204" pitchFamily="18" charset="0"/>
                                          </a:rPr>
                                        </m:ctrlPr>
                                      </m:funcPr>
                                      <m:fName>
                                        <m:r>
                                          <m:rPr>
                                            <m:sty m:val="p"/>
                                          </m:rPr>
                                          <a:rPr lang="en-US" sz="1100" kern="1200" dirty="0">
                                            <a:solidFill>
                                              <a:schemeClr val="tx1"/>
                                            </a:solidFill>
                                            <a:latin typeface="Cambria Math" panose="02040503050406030204" pitchFamily="18" charset="0"/>
                                          </a:rPr>
                                          <m:t>exp</m:t>
                                        </m:r>
                                      </m:fName>
                                      <m:e>
                                        <m:d>
                                          <m:dPr>
                                            <m:ctrlPr>
                                              <a:rPr lang="en-US" sz="1100" i="1" kern="1200" dirty="0">
                                                <a:solidFill>
                                                  <a:schemeClr val="tx1"/>
                                                </a:solidFill>
                                                <a:latin typeface="Cambria Math" panose="02040503050406030204" pitchFamily="18" charset="0"/>
                                              </a:rPr>
                                            </m:ctrlPr>
                                          </m:dPr>
                                          <m:e>
                                            <m:f>
                                              <m:fPr>
                                                <m:ctrlPr>
                                                  <a:rPr lang="en-US" sz="1100" i="1" kern="1200" dirty="0">
                                                    <a:solidFill>
                                                      <a:schemeClr val="tx1"/>
                                                    </a:solidFill>
                                                    <a:latin typeface="Cambria Math" panose="02040503050406030204" pitchFamily="18" charset="0"/>
                                                  </a:rPr>
                                                </m:ctrlPr>
                                              </m:fPr>
                                              <m:num>
                                                <m:r>
                                                  <a:rPr lang="en-US" sz="1100" kern="1200" dirty="0">
                                                    <a:solidFill>
                                                      <a:schemeClr val="tx1"/>
                                                    </a:solidFill>
                                                    <a:latin typeface="Cambria Math" panose="02040503050406030204" pitchFamily="18" charset="0"/>
                                                  </a:rPr>
                                                  <m:t>−</m:t>
                                                </m:r>
                                                <m:sSup>
                                                  <m:sSupPr>
                                                    <m:ctrlPr>
                                                      <a:rPr lang="en-US" sz="1100" i="1" kern="1200" dirty="0">
                                                        <a:solidFill>
                                                          <a:schemeClr val="tx1"/>
                                                        </a:solidFill>
                                                        <a:latin typeface="Cambria Math" panose="02040503050406030204" pitchFamily="18" charset="0"/>
                                                      </a:rPr>
                                                    </m:ctrlPr>
                                                  </m:sSupPr>
                                                  <m:e>
                                                    <m:r>
                                                      <a:rPr lang="en-US" sz="1100" kern="1200" dirty="0">
                                                        <a:solidFill>
                                                          <a:schemeClr val="tx1"/>
                                                        </a:solidFill>
                                                        <a:latin typeface="Cambria Math" panose="02040503050406030204" pitchFamily="18" charset="0"/>
                                                      </a:rPr>
                                                      <m:t>𝛽</m:t>
                                                    </m:r>
                                                  </m:e>
                                                  <m:sup>
                                                    <m:r>
                                                      <a:rPr lang="en-US" sz="1100" i="1" kern="1200" dirty="0">
                                                        <a:solidFill>
                                                          <a:schemeClr val="tx1"/>
                                                        </a:solidFill>
                                                        <a:latin typeface="Cambria Math" panose="02040503050406030204" pitchFamily="18" charset="0"/>
                                                      </a:rPr>
                                                      <m:t>2</m:t>
                                                    </m:r>
                                                  </m:sup>
                                                </m:sSup>
                                              </m:num>
                                              <m:den>
                                                <m:r>
                                                  <a:rPr lang="en-US" sz="1100" kern="1200" dirty="0">
                                                    <a:solidFill>
                                                      <a:schemeClr val="tx1"/>
                                                    </a:solidFill>
                                                    <a:latin typeface="Cambria Math" panose="02040503050406030204" pitchFamily="18" charset="0"/>
                                                  </a:rPr>
                                                  <m:t>2</m:t>
                                                </m:r>
                                                <m:sSup>
                                                  <m:sSupPr>
                                                    <m:ctrlPr>
                                                      <a:rPr lang="en-US" sz="1100" i="1" kern="1200" dirty="0">
                                                        <a:solidFill>
                                                          <a:schemeClr val="tx1"/>
                                                        </a:solidFill>
                                                        <a:latin typeface="Cambria Math" panose="02040503050406030204" pitchFamily="18" charset="0"/>
                                                      </a:rPr>
                                                    </m:ctrlPr>
                                                  </m:sSupPr>
                                                  <m:e>
                                                    <m:r>
                                                      <a:rPr lang="en-US" sz="1100" i="1" kern="1200" dirty="0">
                                                        <a:solidFill>
                                                          <a:schemeClr val="tx1"/>
                                                        </a:solidFill>
                                                        <a:latin typeface="Cambria Math" panose="02040503050406030204" pitchFamily="18" charset="0"/>
                                                      </a:rPr>
                                                      <m:t>𝜏</m:t>
                                                    </m:r>
                                                  </m:e>
                                                  <m:sup>
                                                    <m:r>
                                                      <a:rPr lang="en-US" sz="1100" i="1" kern="1200" dirty="0">
                                                        <a:solidFill>
                                                          <a:schemeClr val="tx1"/>
                                                        </a:solidFill>
                                                        <a:latin typeface="Cambria Math" panose="02040503050406030204" pitchFamily="18" charset="0"/>
                                                      </a:rPr>
                                                      <m:t>2</m:t>
                                                    </m:r>
                                                  </m:sup>
                                                </m:sSup>
                                              </m:den>
                                            </m:f>
                                          </m:e>
                                        </m:d>
                                      </m:e>
                                    </m:func>
                                  </m:e>
                                </m:d>
                              </m:e>
                            </m:func>
                          </m:e>
                        </m:d>
                        <m:r>
                          <a:rPr lang="en-US" sz="1100" i="1" kern="1200">
                            <a:solidFill>
                              <a:schemeClr val="tx1"/>
                            </a:solidFill>
                            <a:latin typeface="Cambria Math" panose="02040503050406030204" pitchFamily="18" charset="0"/>
                          </a:rPr>
                          <m:t>=</m:t>
                        </m:r>
                        <m:func>
                          <m:funcPr>
                            <m:ctrlPr>
                              <a:rPr lang="en-US" sz="1100" i="1" kern="1200">
                                <a:solidFill>
                                  <a:schemeClr val="tx1"/>
                                </a:solidFill>
                                <a:latin typeface="Cambria Math" panose="02040503050406030204" pitchFamily="18" charset="0"/>
                              </a:rPr>
                            </m:ctrlPr>
                          </m:funcPr>
                          <m:fName>
                            <m:sSub>
                              <m:sSubPr>
                                <m:ctrlPr>
                                  <a:rPr lang="en-US" sz="1100" i="1" kern="1200">
                                    <a:solidFill>
                                      <a:schemeClr val="tx1"/>
                                    </a:solidFill>
                                    <a:latin typeface="Cambria Math" panose="02040503050406030204" pitchFamily="18" charset="0"/>
                                  </a:rPr>
                                </m:ctrlPr>
                              </m:sSubPr>
                              <m:e>
                                <m:r>
                                  <m:rPr>
                                    <m:sty m:val="p"/>
                                  </m:rPr>
                                  <a:rPr lang="en-US" sz="1100" kern="1200">
                                    <a:solidFill>
                                      <a:schemeClr val="tx1"/>
                                    </a:solidFill>
                                    <a:latin typeface="Cambria Math" panose="02040503050406030204" pitchFamily="18" charset="0"/>
                                  </a:rPr>
                                  <m:t>max</m:t>
                                </m:r>
                              </m:e>
                              <m:sub>
                                <m:r>
                                  <a:rPr lang="en-GB" sz="1100" i="1" kern="1200">
                                    <a:solidFill>
                                      <a:schemeClr val="tx1"/>
                                    </a:solidFill>
                                    <a:latin typeface="Cambria Math" panose="02040503050406030204" pitchFamily="18" charset="0"/>
                                  </a:rPr>
                                  <m:t>𝛽</m:t>
                                </m:r>
                              </m:sub>
                            </m:sSub>
                          </m:fName>
                          <m:e>
                            <m:d>
                              <m:dPr>
                                <m:ctrlPr>
                                  <a:rPr lang="en-US" sz="1100" i="1" kern="1200">
                                    <a:solidFill>
                                      <a:schemeClr val="tx1"/>
                                    </a:solidFill>
                                    <a:latin typeface="Cambria Math" panose="02040503050406030204" pitchFamily="18" charset="0"/>
                                  </a:rPr>
                                </m:ctrlPr>
                              </m:dPr>
                              <m:e>
                                <m:f>
                                  <m:fPr>
                                    <m:ctrlPr>
                                      <a:rPr lang="en-US" sz="1100" i="1" kern="1200" dirty="0">
                                        <a:solidFill>
                                          <a:schemeClr val="tx1"/>
                                        </a:solidFill>
                                        <a:latin typeface="Cambria Math" panose="02040503050406030204" pitchFamily="18" charset="0"/>
                                      </a:rPr>
                                    </m:ctrlPr>
                                  </m:fPr>
                                  <m:num>
                                    <m:r>
                                      <a:rPr lang="en-US" sz="1100" i="1" kern="1200" dirty="0">
                                        <a:solidFill>
                                          <a:schemeClr val="tx1"/>
                                        </a:solidFill>
                                        <a:latin typeface="Cambria Math" panose="02040503050406030204" pitchFamily="18" charset="0"/>
                                      </a:rPr>
                                      <m:t>−</m:t>
                                    </m:r>
                                    <m:r>
                                      <a:rPr lang="en-US" sz="1100" kern="1200" dirty="0">
                                        <a:solidFill>
                                          <a:schemeClr val="tx1"/>
                                        </a:solidFill>
                                        <a:latin typeface="Cambria Math" panose="02040503050406030204" pitchFamily="18" charset="0"/>
                                      </a:rPr>
                                      <m:t>1</m:t>
                                    </m:r>
                                  </m:num>
                                  <m:den>
                                    <m:r>
                                      <a:rPr lang="en-US" sz="1100" i="1" kern="1200" dirty="0">
                                        <a:solidFill>
                                          <a:schemeClr val="tx1"/>
                                        </a:solidFill>
                                        <a:latin typeface="Cambria Math" panose="02040503050406030204" pitchFamily="18" charset="0"/>
                                      </a:rPr>
                                      <m:t>2</m:t>
                                    </m:r>
                                    <m:sSup>
                                      <m:sSupPr>
                                        <m:ctrlPr>
                                          <a:rPr lang="en-US" sz="1100" i="1" kern="1200" dirty="0">
                                            <a:solidFill>
                                              <a:schemeClr val="tx1"/>
                                            </a:solidFill>
                                            <a:latin typeface="Cambria Math" panose="02040503050406030204" pitchFamily="18" charset="0"/>
                                          </a:rPr>
                                        </m:ctrlPr>
                                      </m:sSupPr>
                                      <m:e>
                                        <m:r>
                                          <a:rPr lang="en-US" sz="1100" i="1" kern="1200" dirty="0">
                                            <a:solidFill>
                                              <a:schemeClr val="tx1"/>
                                            </a:solidFill>
                                            <a:latin typeface="Cambria Math" panose="02040503050406030204" pitchFamily="18" charset="0"/>
                                          </a:rPr>
                                          <m:t>𝜏</m:t>
                                        </m:r>
                                      </m:e>
                                      <m:sup>
                                        <m:r>
                                          <a:rPr lang="en-US" sz="1100" i="1" kern="1200" dirty="0">
                                            <a:solidFill>
                                              <a:schemeClr val="tx1"/>
                                            </a:solidFill>
                                            <a:latin typeface="Cambria Math" panose="02040503050406030204" pitchFamily="18" charset="0"/>
                                          </a:rPr>
                                          <m:t>2</m:t>
                                        </m:r>
                                      </m:sup>
                                    </m:sSup>
                                  </m:den>
                                </m:f>
                                <m:sSup>
                                  <m:sSupPr>
                                    <m:ctrlPr>
                                      <a:rPr lang="en-US" sz="1100" i="1" kern="1200" dirty="0">
                                        <a:solidFill>
                                          <a:schemeClr val="tx1"/>
                                        </a:solidFill>
                                        <a:latin typeface="Cambria Math" panose="02040503050406030204" pitchFamily="18" charset="0"/>
                                      </a:rPr>
                                    </m:ctrlPr>
                                  </m:sSupPr>
                                  <m:e>
                                    <m:r>
                                      <a:rPr lang="en-US" sz="1100" kern="1200" dirty="0">
                                        <a:solidFill>
                                          <a:schemeClr val="tx1"/>
                                        </a:solidFill>
                                        <a:latin typeface="Cambria Math" panose="02040503050406030204" pitchFamily="18" charset="0"/>
                                      </a:rPr>
                                      <m:t> </m:t>
                                    </m:r>
                                    <m:r>
                                      <a:rPr lang="en-US" sz="1100" kern="1200" dirty="0">
                                        <a:solidFill>
                                          <a:schemeClr val="tx1"/>
                                        </a:solidFill>
                                        <a:latin typeface="Cambria Math" panose="02040503050406030204" pitchFamily="18" charset="0"/>
                                      </a:rPr>
                                      <m:t>𝛽</m:t>
                                    </m:r>
                                  </m:e>
                                  <m:sup>
                                    <m:r>
                                      <a:rPr lang="en-US" sz="1100" i="1" kern="1200" dirty="0">
                                        <a:solidFill>
                                          <a:schemeClr val="tx1"/>
                                        </a:solidFill>
                                        <a:latin typeface="Cambria Math" panose="02040503050406030204" pitchFamily="18" charset="0"/>
                                      </a:rPr>
                                      <m:t>𝑇</m:t>
                                    </m:r>
                                  </m:sup>
                                </m:sSup>
                                <m:r>
                                  <a:rPr lang="en-US" sz="1100" kern="1200" dirty="0">
                                    <a:solidFill>
                                      <a:schemeClr val="tx1"/>
                                    </a:solidFill>
                                    <a:latin typeface="Cambria Math" panose="02040503050406030204" pitchFamily="18" charset="0"/>
                                  </a:rPr>
                                  <m:t>𝛽</m:t>
                                </m:r>
                              </m:e>
                            </m:d>
                          </m:e>
                        </m:func>
                        <m:r>
                          <a:rPr lang="en-US" sz="1100" i="1" kern="1200" dirty="0">
                            <a:solidFill>
                              <a:schemeClr val="tx1"/>
                            </a:solidFill>
                            <a:latin typeface="Cambria Math" panose="02040503050406030204" pitchFamily="18" charset="0"/>
                          </a:rPr>
                          <m:t>=</m:t>
                        </m:r>
                        <m:f>
                          <m:fPr>
                            <m:ctrlPr>
                              <a:rPr lang="en-US" sz="1100" i="1" kern="1200" dirty="0">
                                <a:solidFill>
                                  <a:schemeClr val="tx1"/>
                                </a:solidFill>
                                <a:latin typeface="Cambria Math" panose="02040503050406030204" pitchFamily="18" charset="0"/>
                              </a:rPr>
                            </m:ctrlPr>
                          </m:fPr>
                          <m:num>
                            <m:r>
                              <a:rPr lang="en-US" sz="1100" b="0" i="1" kern="1200" dirty="0" smtClean="0">
                                <a:solidFill>
                                  <a:schemeClr val="tx1"/>
                                </a:solidFill>
                                <a:latin typeface="Cambria Math" panose="02040503050406030204" pitchFamily="18" charset="0"/>
                              </a:rPr>
                              <m:t>−</m:t>
                            </m:r>
                            <m:r>
                              <a:rPr lang="en-US" sz="1100" kern="1200" dirty="0">
                                <a:solidFill>
                                  <a:schemeClr val="tx1"/>
                                </a:solidFill>
                                <a:latin typeface="Cambria Math" panose="02040503050406030204" pitchFamily="18" charset="0"/>
                              </a:rPr>
                              <m:t>1</m:t>
                            </m:r>
                          </m:num>
                          <m:den>
                            <m:sSup>
                              <m:sSupPr>
                                <m:ctrlPr>
                                  <a:rPr lang="en-US" sz="1100" i="1" kern="1200" dirty="0">
                                    <a:solidFill>
                                      <a:schemeClr val="tx1"/>
                                    </a:solidFill>
                                    <a:latin typeface="Cambria Math" panose="02040503050406030204" pitchFamily="18" charset="0"/>
                                  </a:rPr>
                                </m:ctrlPr>
                              </m:sSupPr>
                              <m:e>
                                <m:r>
                                  <a:rPr lang="en-US" sz="1100" i="1" kern="1200" dirty="0">
                                    <a:solidFill>
                                      <a:schemeClr val="tx1"/>
                                    </a:solidFill>
                                    <a:latin typeface="Cambria Math" panose="02040503050406030204" pitchFamily="18" charset="0"/>
                                  </a:rPr>
                                  <m:t>𝜏</m:t>
                                </m:r>
                              </m:e>
                              <m:sup>
                                <m:r>
                                  <a:rPr lang="en-US" sz="1100" i="1" kern="1200" dirty="0">
                                    <a:solidFill>
                                      <a:schemeClr val="tx1"/>
                                    </a:solidFill>
                                    <a:latin typeface="Cambria Math" panose="02040503050406030204" pitchFamily="18" charset="0"/>
                                  </a:rPr>
                                  <m:t>2</m:t>
                                </m:r>
                              </m:sup>
                            </m:sSup>
                          </m:den>
                        </m:f>
                        <m:r>
                          <a:rPr lang="en-US" sz="1100" kern="1200" dirty="0">
                            <a:solidFill>
                              <a:schemeClr val="tx1"/>
                            </a:solidFill>
                            <a:latin typeface="Cambria Math" panose="02040503050406030204" pitchFamily="18" charset="0"/>
                          </a:rPr>
                          <m:t>𝛽</m:t>
                        </m:r>
                      </m:e>
                    </m:func>
                  </m:oMath>
                </a14:m>
                <a:r>
                  <a:rPr lang="en-US" sz="1100" kern="1200" dirty="0">
                    <a:solidFill>
                      <a:schemeClr val="tx1"/>
                    </a:solidFill>
                    <a:latin typeface="Times New Roman" panose="02020603050405020304" pitchFamily="18" charset="0"/>
                  </a:rPr>
                  <a:t> ,          </a:t>
                </a:r>
                <a14:m>
                  <m:oMath xmlns:m="http://schemas.openxmlformats.org/officeDocument/2006/math">
                    <m:r>
                      <a:rPr lang="en-US" sz="1100" i="1" kern="1200" dirty="0">
                        <a:solidFill>
                          <a:schemeClr val="tx1"/>
                        </a:solidFill>
                        <a:latin typeface="Cambria Math" panose="02040503050406030204" pitchFamily="18" charset="0"/>
                      </a:rPr>
                      <m:t> </m:t>
                    </m:r>
                    <m:r>
                      <a:rPr lang="en-GB" sz="1100" i="1" kern="1200">
                        <a:solidFill>
                          <a:schemeClr val="tx1"/>
                        </a:solidFill>
                        <a:latin typeface="Cambria Math" panose="02040503050406030204" pitchFamily="18" charset="0"/>
                      </a:rPr>
                      <m:t>𝛽</m:t>
                    </m:r>
                    <m:r>
                      <a:rPr lang="en-US" sz="1100" i="1" kern="1200" smtClean="0">
                        <a:solidFill>
                          <a:schemeClr val="tx1"/>
                        </a:solidFill>
                        <a:latin typeface="Cambria Math" panose="02040503050406030204" pitchFamily="18" charset="0"/>
                      </a:rPr>
                      <m:t> </m:t>
                    </m:r>
                    <m:r>
                      <a:rPr lang="en-US" sz="1100" i="1" kern="1200" dirty="0">
                        <a:solidFill>
                          <a:schemeClr val="tx1"/>
                        </a:solidFill>
                        <a:latin typeface="Cambria Math" panose="02040503050406030204" pitchFamily="18" charset="0"/>
                      </a:rPr>
                      <m:t>~ </m:t>
                    </m:r>
                    <m:r>
                      <a:rPr lang="en-US" sz="1100" i="1" kern="1200">
                        <a:solidFill>
                          <a:schemeClr val="tx1"/>
                        </a:solidFill>
                        <a:latin typeface="Cambria Math" panose="02040503050406030204" pitchFamily="18" charset="0"/>
                      </a:rPr>
                      <m:t>𝑁</m:t>
                    </m:r>
                    <m:d>
                      <m:dPr>
                        <m:ctrlPr>
                          <a:rPr lang="en-US" sz="1100" i="1" kern="1200">
                            <a:solidFill>
                              <a:schemeClr val="tx1"/>
                            </a:solidFill>
                            <a:latin typeface="Cambria Math" panose="02040503050406030204" pitchFamily="18" charset="0"/>
                          </a:rPr>
                        </m:ctrlPr>
                      </m:dPr>
                      <m:e>
                        <m:r>
                          <a:rPr lang="en-US" sz="1100" i="1" kern="1200" smtClean="0">
                            <a:solidFill>
                              <a:schemeClr val="tx1"/>
                            </a:solidFill>
                            <a:latin typeface="Cambria Math" panose="02040503050406030204" pitchFamily="18" charset="0"/>
                          </a:rPr>
                          <m:t>0</m:t>
                        </m:r>
                        <m:r>
                          <a:rPr lang="en-US" sz="1100" i="1" kern="1200">
                            <a:solidFill>
                              <a:schemeClr val="tx1"/>
                            </a:solidFill>
                            <a:latin typeface="Cambria Math" panose="02040503050406030204" pitchFamily="18" charset="0"/>
                          </a:rPr>
                          <m:t>,</m:t>
                        </m:r>
                        <m:sSup>
                          <m:sSupPr>
                            <m:ctrlPr>
                              <a:rPr lang="en-US" sz="1100" i="1" kern="1200" dirty="0">
                                <a:solidFill>
                                  <a:schemeClr val="tx1"/>
                                </a:solidFill>
                                <a:latin typeface="Cambria Math" panose="02040503050406030204" pitchFamily="18" charset="0"/>
                              </a:rPr>
                            </m:ctrlPr>
                          </m:sSupPr>
                          <m:e>
                            <m:r>
                              <a:rPr lang="en-US" sz="1100" i="1" kern="1200" dirty="0">
                                <a:solidFill>
                                  <a:schemeClr val="tx1"/>
                                </a:solidFill>
                                <a:latin typeface="Cambria Math" panose="02040503050406030204" pitchFamily="18" charset="0"/>
                              </a:rPr>
                              <m:t>𝜏</m:t>
                            </m:r>
                          </m:e>
                          <m:sup>
                            <m:r>
                              <a:rPr lang="en-US" sz="1100" i="1" kern="1200" dirty="0">
                                <a:solidFill>
                                  <a:schemeClr val="tx1"/>
                                </a:solidFill>
                                <a:latin typeface="Cambria Math" panose="02040503050406030204" pitchFamily="18" charset="0"/>
                              </a:rPr>
                              <m:t>2</m:t>
                            </m:r>
                          </m:sup>
                        </m:sSup>
                        <m:r>
                          <a:rPr lang="en-US" sz="1100" i="1" kern="1200">
                            <a:solidFill>
                              <a:schemeClr val="tx1"/>
                            </a:solidFill>
                            <a:latin typeface="Cambria Math" panose="02040503050406030204" pitchFamily="18" charset="0"/>
                          </a:rPr>
                          <m:t>𝐼</m:t>
                        </m:r>
                      </m:e>
                    </m:d>
                  </m:oMath>
                </a14:m>
                <a:endParaRPr lang="en-US" sz="1100" kern="1200" dirty="0">
                  <a:solidFill>
                    <a:schemeClr val="tx1"/>
                  </a:solidFill>
                  <a:latin typeface="Times New Roman" panose="02020603050405020304" pitchFamily="18" charset="0"/>
                </a:endParaRPr>
              </a:p>
              <a:p>
                <a:pPr marL="1028731" lvl="2" indent="0" algn="just" defTabSz="3038715">
                  <a:spcBef>
                    <a:spcPct val="20000"/>
                  </a:spcBef>
                  <a:buClrTx/>
                  <a:buSzTx/>
                  <a:buFont typeface="Arial" pitchFamily="34" charset="0"/>
                  <a:buNone/>
                  <a:defRPr/>
                </a:pPr>
                <a:endParaRPr lang="en-GB" sz="300" i="1" kern="1200" dirty="0">
                  <a:solidFill>
                    <a:prstClr val="black"/>
                  </a:solidFill>
                  <a:latin typeface="Cambria Math" panose="02040503050406030204" pitchFamily="18" charset="0"/>
                  <a:ea typeface="+mn-ea"/>
                  <a:cs typeface="+mn-cs"/>
                </a:endParaRPr>
              </a:p>
              <a:p>
                <a:pPr marL="1028731" lvl="2" indent="0" algn="l" defTabSz="3038715">
                  <a:spcBef>
                    <a:spcPct val="20000"/>
                  </a:spcBef>
                  <a:buClrTx/>
                  <a:buSzTx/>
                  <a:defRPr/>
                </a:pPr>
                <a14:m>
                  <m:oMathPara xmlns:m="http://schemas.openxmlformats.org/officeDocument/2006/math">
                    <m:oMathParaPr>
                      <m:jc m:val="left"/>
                    </m:oMathParaPr>
                    <m:oMath xmlns:m="http://schemas.openxmlformats.org/officeDocument/2006/math">
                      <m:r>
                        <a:rPr lang="en-US" sz="1100" i="1" kern="1200" dirty="0">
                          <a:solidFill>
                            <a:schemeClr val="tx1"/>
                          </a:solidFill>
                          <a:latin typeface="Cambria Math" panose="02040503050406030204" pitchFamily="18" charset="0"/>
                          <a:ea typeface="Cambria Math" panose="02040503050406030204" pitchFamily="18" charset="0"/>
                        </a:rPr>
                        <m:t>⇒ </m:t>
                      </m:r>
                      <m:func>
                        <m:funcPr>
                          <m:ctrlPr>
                            <a:rPr lang="en-US" sz="1100" i="1" kern="1200" dirty="0">
                              <a:solidFill>
                                <a:schemeClr val="tx1"/>
                              </a:solidFill>
                              <a:latin typeface="Cambria Math" panose="02040503050406030204" pitchFamily="18" charset="0"/>
                            </a:rPr>
                          </m:ctrlPr>
                        </m:funcPr>
                        <m:fName>
                          <m:r>
                            <a:rPr lang="en-US" sz="1100" i="1" kern="1200" dirty="0">
                              <a:solidFill>
                                <a:schemeClr val="tx1"/>
                              </a:solidFill>
                              <a:latin typeface="Cambria Math" panose="02040503050406030204" pitchFamily="18" charset="0"/>
                            </a:rPr>
                            <m:t> </m:t>
                          </m:r>
                        </m:fName>
                        <m:e>
                          <m:f>
                            <m:fPr>
                              <m:ctrlPr>
                                <a:rPr lang="en-US" sz="1100" i="1" kern="1200" dirty="0">
                                  <a:solidFill>
                                    <a:schemeClr val="tx1"/>
                                  </a:solidFill>
                                  <a:latin typeface="Cambria Math" panose="02040503050406030204" pitchFamily="18" charset="0"/>
                                </a:rPr>
                              </m:ctrlPr>
                            </m:fPr>
                            <m:num>
                              <m:r>
                                <a:rPr lang="en-US" sz="1100" kern="1200" dirty="0">
                                  <a:solidFill>
                                    <a:schemeClr val="tx1"/>
                                  </a:solidFill>
                                  <a:latin typeface="Cambria Math" panose="02040503050406030204" pitchFamily="18" charset="0"/>
                                </a:rPr>
                                <m:t>1</m:t>
                              </m:r>
                            </m:num>
                            <m:den>
                              <m:sSup>
                                <m:sSupPr>
                                  <m:ctrlPr>
                                    <a:rPr lang="en-US" sz="1100" i="1" kern="1200" dirty="0">
                                      <a:solidFill>
                                        <a:schemeClr val="tx1"/>
                                      </a:solidFill>
                                      <a:latin typeface="Cambria Math" panose="02040503050406030204" pitchFamily="18" charset="0"/>
                                    </a:rPr>
                                  </m:ctrlPr>
                                </m:sSupPr>
                                <m:e>
                                  <m:r>
                                    <a:rPr lang="en-US" sz="1100" kern="1200" dirty="0">
                                      <a:solidFill>
                                        <a:schemeClr val="tx1"/>
                                      </a:solidFill>
                                      <a:latin typeface="Cambria Math" panose="02040503050406030204" pitchFamily="18" charset="0"/>
                                    </a:rPr>
                                    <m:t>𝜎</m:t>
                                  </m:r>
                                </m:e>
                                <m:sup>
                                  <m:r>
                                    <a:rPr lang="en-US" sz="1100" kern="1200" dirty="0">
                                      <a:solidFill>
                                        <a:schemeClr val="tx1"/>
                                      </a:solidFill>
                                      <a:latin typeface="Cambria Math" panose="02040503050406030204" pitchFamily="18" charset="0"/>
                                    </a:rPr>
                                    <m:t>2</m:t>
                                  </m:r>
                                </m:sup>
                              </m:sSup>
                            </m:den>
                          </m:f>
                          <m:d>
                            <m:dPr>
                              <m:ctrlPr>
                                <a:rPr lang="en-US" sz="1100" i="1" kern="1200" dirty="0">
                                  <a:solidFill>
                                    <a:schemeClr val="tx1"/>
                                  </a:solidFill>
                                  <a:latin typeface="Cambria Math" panose="02040503050406030204" pitchFamily="18" charset="0"/>
                                </a:rPr>
                              </m:ctrlPr>
                            </m:dPr>
                            <m:e>
                              <m:sSup>
                                <m:sSupPr>
                                  <m:ctrlPr>
                                    <a:rPr lang="en-GB" sz="1100" i="1" kern="1200">
                                      <a:solidFill>
                                        <a:schemeClr val="tx1"/>
                                      </a:solidFill>
                                      <a:latin typeface="Cambria Math" panose="02040503050406030204" pitchFamily="18" charset="0"/>
                                    </a:rPr>
                                  </m:ctrlPr>
                                </m:sSupPr>
                                <m:e>
                                  <m:r>
                                    <a:rPr lang="en-US" sz="1100" i="1" kern="1200">
                                      <a:solidFill>
                                        <a:schemeClr val="tx1"/>
                                      </a:solidFill>
                                      <a:latin typeface="Cambria Math" panose="02040503050406030204" pitchFamily="18" charset="0"/>
                                    </a:rPr>
                                    <m:t>𝑋</m:t>
                                  </m:r>
                                </m:e>
                                <m:sup>
                                  <m:r>
                                    <a:rPr lang="en-GB" sz="1100" i="1" kern="1200">
                                      <a:solidFill>
                                        <a:schemeClr val="tx1"/>
                                      </a:solidFill>
                                      <a:latin typeface="Cambria Math" panose="02040503050406030204" pitchFamily="18" charset="0"/>
                                    </a:rPr>
                                    <m:t>𝑇</m:t>
                                  </m:r>
                                </m:sup>
                              </m:sSup>
                              <m:r>
                                <a:rPr lang="en-US" sz="1100" i="1" kern="1200">
                                  <a:solidFill>
                                    <a:schemeClr val="tx1"/>
                                  </a:solidFill>
                                  <a:latin typeface="Cambria Math" panose="02040503050406030204" pitchFamily="18" charset="0"/>
                                </a:rPr>
                                <m:t>𝑌</m:t>
                              </m:r>
                              <m:r>
                                <a:rPr lang="en-US" sz="1100" i="1" kern="1200">
                                  <a:solidFill>
                                    <a:schemeClr val="tx1"/>
                                  </a:solidFill>
                                  <a:latin typeface="Cambria Math" panose="02040503050406030204" pitchFamily="18" charset="0"/>
                                </a:rPr>
                                <m:t>−</m:t>
                              </m:r>
                              <m:sSup>
                                <m:sSupPr>
                                  <m:ctrlPr>
                                    <a:rPr lang="en-GB" sz="1100" i="1" kern="1200">
                                      <a:solidFill>
                                        <a:schemeClr val="tx1"/>
                                      </a:solidFill>
                                      <a:latin typeface="Cambria Math" panose="02040503050406030204" pitchFamily="18" charset="0"/>
                                    </a:rPr>
                                  </m:ctrlPr>
                                </m:sSupPr>
                                <m:e>
                                  <m:r>
                                    <a:rPr lang="en-US" sz="1100" i="1" kern="1200">
                                      <a:solidFill>
                                        <a:schemeClr val="tx1"/>
                                      </a:solidFill>
                                      <a:latin typeface="Cambria Math" panose="02040503050406030204" pitchFamily="18" charset="0"/>
                                    </a:rPr>
                                    <m:t>𝑋</m:t>
                                  </m:r>
                                </m:e>
                                <m:sup>
                                  <m:r>
                                    <a:rPr lang="en-GB" sz="1100" i="1" kern="1200">
                                      <a:solidFill>
                                        <a:schemeClr val="tx1"/>
                                      </a:solidFill>
                                      <a:latin typeface="Cambria Math" panose="02040503050406030204" pitchFamily="18" charset="0"/>
                                    </a:rPr>
                                    <m:t>𝑇</m:t>
                                  </m:r>
                                </m:sup>
                              </m:sSup>
                              <m:r>
                                <a:rPr lang="en-US" sz="1100" i="1" kern="1200">
                                  <a:solidFill>
                                    <a:schemeClr val="tx1"/>
                                  </a:solidFill>
                                  <a:latin typeface="Cambria Math" panose="02040503050406030204" pitchFamily="18" charset="0"/>
                                </a:rPr>
                                <m:t>𝑋</m:t>
                              </m:r>
                              <m:r>
                                <a:rPr lang="en-US" sz="1100" kern="1200" dirty="0">
                                  <a:solidFill>
                                    <a:schemeClr val="tx1"/>
                                  </a:solidFill>
                                  <a:latin typeface="Cambria Math" panose="02040503050406030204" pitchFamily="18" charset="0"/>
                                </a:rPr>
                                <m:t>𝛽</m:t>
                              </m:r>
                            </m:e>
                          </m:d>
                          <m:r>
                            <a:rPr lang="en-US" sz="1100" b="0" i="1" kern="1200" dirty="0" smtClean="0">
                              <a:solidFill>
                                <a:schemeClr val="tx1"/>
                              </a:solidFill>
                              <a:latin typeface="Cambria Math" panose="02040503050406030204" pitchFamily="18" charset="0"/>
                            </a:rPr>
                            <m:t>−</m:t>
                          </m:r>
                          <m:f>
                            <m:fPr>
                              <m:ctrlPr>
                                <a:rPr lang="en-US" sz="1100" i="1" kern="1200" dirty="0">
                                  <a:solidFill>
                                    <a:schemeClr val="tx1"/>
                                  </a:solidFill>
                                  <a:latin typeface="Cambria Math" panose="02040503050406030204" pitchFamily="18" charset="0"/>
                                </a:rPr>
                              </m:ctrlPr>
                            </m:fPr>
                            <m:num>
                              <m:r>
                                <a:rPr lang="en-US" sz="1100" kern="1200" dirty="0">
                                  <a:solidFill>
                                    <a:schemeClr val="tx1"/>
                                  </a:solidFill>
                                  <a:latin typeface="Cambria Math" panose="02040503050406030204" pitchFamily="18" charset="0"/>
                                </a:rPr>
                                <m:t>1</m:t>
                              </m:r>
                            </m:num>
                            <m:den>
                              <m:sSup>
                                <m:sSupPr>
                                  <m:ctrlPr>
                                    <a:rPr lang="en-US" sz="1100" i="1" kern="1200" dirty="0">
                                      <a:solidFill>
                                        <a:schemeClr val="tx1"/>
                                      </a:solidFill>
                                      <a:latin typeface="Cambria Math" panose="02040503050406030204" pitchFamily="18" charset="0"/>
                                    </a:rPr>
                                  </m:ctrlPr>
                                </m:sSupPr>
                                <m:e>
                                  <m:r>
                                    <a:rPr lang="en-US" sz="1100" i="1" kern="1200" dirty="0">
                                      <a:solidFill>
                                        <a:schemeClr val="tx1"/>
                                      </a:solidFill>
                                      <a:latin typeface="Cambria Math" panose="02040503050406030204" pitchFamily="18" charset="0"/>
                                    </a:rPr>
                                    <m:t>𝜏</m:t>
                                  </m:r>
                                </m:e>
                                <m:sup>
                                  <m:r>
                                    <a:rPr lang="en-US" sz="1100" i="1" kern="1200" dirty="0">
                                      <a:solidFill>
                                        <a:schemeClr val="tx1"/>
                                      </a:solidFill>
                                      <a:latin typeface="Cambria Math" panose="02040503050406030204" pitchFamily="18" charset="0"/>
                                    </a:rPr>
                                    <m:t>2</m:t>
                                  </m:r>
                                </m:sup>
                              </m:sSup>
                            </m:den>
                          </m:f>
                          <m:r>
                            <m:rPr>
                              <m:nor/>
                            </m:rPr>
                            <a:rPr lang="en-GB" sz="1100" kern="1200" dirty="0">
                              <a:solidFill>
                                <a:schemeClr val="tx1"/>
                              </a:solidFill>
                            </a:rPr>
                            <m:t> </m:t>
                          </m:r>
                          <m:r>
                            <a:rPr lang="en-GB" sz="1100" i="1" kern="1200">
                              <a:solidFill>
                                <a:schemeClr val="tx1"/>
                              </a:solidFill>
                              <a:latin typeface="Cambria Math" panose="02040503050406030204" pitchFamily="18" charset="0"/>
                            </a:rPr>
                            <m:t>𝛽</m:t>
                          </m:r>
                          <m:r>
                            <m:rPr>
                              <m:nor/>
                            </m:rPr>
                            <a:rPr lang="en-US" sz="1100" kern="1200" dirty="0">
                              <a:solidFill>
                                <a:schemeClr val="tx1"/>
                              </a:solidFill>
                              <a:latin typeface="Times New Roman" panose="02020603050405020304" pitchFamily="18" charset="0"/>
                            </a:rPr>
                            <m:t> </m:t>
                          </m:r>
                          <m:r>
                            <a:rPr lang="en-US" sz="1100" i="1" kern="1200" dirty="0">
                              <a:solidFill>
                                <a:schemeClr val="tx1"/>
                              </a:solidFill>
                              <a:latin typeface="Cambria Math" panose="02040503050406030204" pitchFamily="18" charset="0"/>
                            </a:rPr>
                            <m:t>=0</m:t>
                          </m:r>
                        </m:e>
                      </m:func>
                    </m:oMath>
                  </m:oMathPara>
                </a14:m>
                <a:endParaRPr lang="en-US" sz="100" kern="1200" dirty="0">
                  <a:solidFill>
                    <a:schemeClr val="tx1"/>
                  </a:solidFill>
                  <a:latin typeface="Times New Roman" panose="02020603050405020304" pitchFamily="18" charset="0"/>
                </a:endParaRPr>
              </a:p>
              <a:p>
                <a:pPr marL="1028731" lvl="2" indent="0" algn="l" defTabSz="3038715">
                  <a:spcBef>
                    <a:spcPct val="20000"/>
                  </a:spcBef>
                  <a:buClrTx/>
                  <a:buSzTx/>
                  <a:defRPr/>
                </a:pPr>
                <a:endParaRPr lang="en-US" sz="100" kern="1200" dirty="0">
                  <a:solidFill>
                    <a:schemeClr val="tx1"/>
                  </a:solidFill>
                  <a:latin typeface="Times New Roman" panose="02020603050405020304" pitchFamily="18" charset="0"/>
                </a:endParaRPr>
              </a:p>
              <a:p>
                <a:pPr marL="1028731" lvl="2" indent="0" algn="l" defTabSz="3038715">
                  <a:spcBef>
                    <a:spcPct val="20000"/>
                  </a:spcBef>
                  <a:buClrTx/>
                  <a:buSzTx/>
                  <a:defRPr/>
                </a:pPr>
                <a:endParaRPr lang="en-US" sz="100" kern="1200" dirty="0">
                  <a:solidFill>
                    <a:schemeClr val="tx1"/>
                  </a:solidFill>
                  <a:latin typeface="Times New Roman" panose="02020603050405020304" pitchFamily="18" charset="0"/>
                </a:endParaRPr>
              </a:p>
              <a:p>
                <a:pPr marL="1028731" lvl="2" indent="0" algn="l" defTabSz="3038715">
                  <a:spcBef>
                    <a:spcPct val="20000"/>
                  </a:spcBef>
                  <a:buClrTx/>
                  <a:buSzTx/>
                  <a:defRPr/>
                </a:pPr>
                <a:endParaRPr lang="en-US" sz="100" kern="1200" dirty="0">
                  <a:solidFill>
                    <a:schemeClr val="tx1"/>
                  </a:solidFill>
                  <a:latin typeface="Times New Roman" panose="02020603050405020304" pitchFamily="18" charset="0"/>
                </a:endParaRPr>
              </a:p>
              <a:p>
                <a:pPr marL="1028731" lvl="2" indent="0" algn="l" defTabSz="3038715">
                  <a:spcBef>
                    <a:spcPct val="20000"/>
                  </a:spcBef>
                  <a:buClrTx/>
                  <a:buSzTx/>
                  <a:defRPr/>
                </a:pPr>
                <a14:m>
                  <m:oMathPara xmlns:m="http://schemas.openxmlformats.org/officeDocument/2006/math">
                    <m:oMathParaPr>
                      <m:jc m:val="left"/>
                    </m:oMathParaPr>
                    <m:oMath xmlns:m="http://schemas.openxmlformats.org/officeDocument/2006/math">
                      <m:r>
                        <a:rPr lang="en-US" sz="1100" i="1" kern="1200" dirty="0">
                          <a:solidFill>
                            <a:schemeClr val="tx1"/>
                          </a:solidFill>
                          <a:latin typeface="Cambria Math" panose="02040503050406030204" pitchFamily="18" charset="0"/>
                          <a:ea typeface="Cambria Math" panose="02040503050406030204" pitchFamily="18" charset="0"/>
                        </a:rPr>
                        <m:t>⇒ </m:t>
                      </m:r>
                      <m:func>
                        <m:funcPr>
                          <m:ctrlPr>
                            <a:rPr lang="en-US" sz="1100" i="1" kern="1200" dirty="0">
                              <a:solidFill>
                                <a:schemeClr val="tx1"/>
                              </a:solidFill>
                              <a:latin typeface="Cambria Math" panose="02040503050406030204" pitchFamily="18" charset="0"/>
                            </a:rPr>
                          </m:ctrlPr>
                        </m:funcPr>
                        <m:fName>
                          <m:r>
                            <a:rPr lang="en-US" sz="1100" i="1" kern="1200" dirty="0">
                              <a:solidFill>
                                <a:schemeClr val="tx1"/>
                              </a:solidFill>
                              <a:latin typeface="Cambria Math" panose="02040503050406030204" pitchFamily="18" charset="0"/>
                            </a:rPr>
                            <m:t> </m:t>
                          </m:r>
                        </m:fName>
                        <m:e>
                          <m:sSup>
                            <m:sSupPr>
                              <m:ctrlPr>
                                <a:rPr lang="en-GB" sz="1100" i="1" kern="1200">
                                  <a:solidFill>
                                    <a:schemeClr val="tx1"/>
                                  </a:solidFill>
                                  <a:latin typeface="Cambria Math" panose="02040503050406030204" pitchFamily="18" charset="0"/>
                                </a:rPr>
                              </m:ctrlPr>
                            </m:sSupPr>
                            <m:e>
                              <m:r>
                                <a:rPr lang="en-US" sz="1100" i="1" kern="1200">
                                  <a:solidFill>
                                    <a:schemeClr val="tx1"/>
                                  </a:solidFill>
                                  <a:latin typeface="Cambria Math" panose="02040503050406030204" pitchFamily="18" charset="0"/>
                                </a:rPr>
                                <m:t>𝑋</m:t>
                              </m:r>
                            </m:e>
                            <m:sup>
                              <m:r>
                                <a:rPr lang="en-GB" sz="1100" i="1" kern="1200">
                                  <a:solidFill>
                                    <a:schemeClr val="tx1"/>
                                  </a:solidFill>
                                  <a:latin typeface="Cambria Math" panose="02040503050406030204" pitchFamily="18" charset="0"/>
                                </a:rPr>
                                <m:t>𝑇</m:t>
                              </m:r>
                            </m:sup>
                          </m:sSup>
                          <m:r>
                            <a:rPr lang="en-US" sz="1100" i="1" kern="1200">
                              <a:solidFill>
                                <a:schemeClr val="tx1"/>
                              </a:solidFill>
                              <a:latin typeface="Cambria Math" panose="02040503050406030204" pitchFamily="18" charset="0"/>
                            </a:rPr>
                            <m:t>𝑌</m:t>
                          </m:r>
                          <m:r>
                            <a:rPr lang="en-US" sz="1100" i="1" kern="1200">
                              <a:solidFill>
                                <a:schemeClr val="tx1"/>
                              </a:solidFill>
                              <a:latin typeface="Cambria Math" panose="02040503050406030204" pitchFamily="18" charset="0"/>
                            </a:rPr>
                            <m:t>−</m:t>
                          </m:r>
                          <m:sSup>
                            <m:sSupPr>
                              <m:ctrlPr>
                                <a:rPr lang="en-GB" sz="1100" i="1" kern="1200">
                                  <a:solidFill>
                                    <a:schemeClr val="tx1"/>
                                  </a:solidFill>
                                  <a:latin typeface="Cambria Math" panose="02040503050406030204" pitchFamily="18" charset="0"/>
                                </a:rPr>
                              </m:ctrlPr>
                            </m:sSupPr>
                            <m:e>
                              <m:r>
                                <a:rPr lang="en-US" sz="1100" i="1" kern="1200">
                                  <a:solidFill>
                                    <a:schemeClr val="tx1"/>
                                  </a:solidFill>
                                  <a:latin typeface="Cambria Math" panose="02040503050406030204" pitchFamily="18" charset="0"/>
                                </a:rPr>
                                <m:t>𝑋</m:t>
                              </m:r>
                            </m:e>
                            <m:sup>
                              <m:r>
                                <a:rPr lang="en-GB" sz="1100" i="1" kern="1200">
                                  <a:solidFill>
                                    <a:schemeClr val="tx1"/>
                                  </a:solidFill>
                                  <a:latin typeface="Cambria Math" panose="02040503050406030204" pitchFamily="18" charset="0"/>
                                </a:rPr>
                                <m:t>𝑇</m:t>
                              </m:r>
                            </m:sup>
                          </m:sSup>
                          <m:r>
                            <a:rPr lang="en-US" sz="1100" i="1" kern="1200">
                              <a:solidFill>
                                <a:schemeClr val="tx1"/>
                              </a:solidFill>
                              <a:latin typeface="Cambria Math" panose="02040503050406030204" pitchFamily="18" charset="0"/>
                            </a:rPr>
                            <m:t>𝑋</m:t>
                          </m:r>
                          <m:r>
                            <a:rPr lang="en-US" sz="1100" kern="1200" dirty="0">
                              <a:solidFill>
                                <a:schemeClr val="tx1"/>
                              </a:solidFill>
                              <a:latin typeface="Cambria Math" panose="02040503050406030204" pitchFamily="18" charset="0"/>
                            </a:rPr>
                            <m:t>𝛽</m:t>
                          </m:r>
                          <m:r>
                            <a:rPr lang="en-US" sz="1100" b="0" i="1" kern="1200" dirty="0" smtClean="0">
                              <a:solidFill>
                                <a:schemeClr val="tx1"/>
                              </a:solidFill>
                              <a:latin typeface="Cambria Math" panose="02040503050406030204" pitchFamily="18" charset="0"/>
                            </a:rPr>
                            <m:t>−</m:t>
                          </m:r>
                          <m:f>
                            <m:fPr>
                              <m:ctrlPr>
                                <a:rPr lang="en-US" sz="1100" i="1" kern="1200" dirty="0">
                                  <a:solidFill>
                                    <a:schemeClr val="tx1"/>
                                  </a:solidFill>
                                  <a:latin typeface="Cambria Math" panose="02040503050406030204" pitchFamily="18" charset="0"/>
                                </a:rPr>
                              </m:ctrlPr>
                            </m:fPr>
                            <m:num>
                              <m:sSup>
                                <m:sSupPr>
                                  <m:ctrlPr>
                                    <a:rPr lang="en-US" sz="1100" i="1" kern="1200" dirty="0">
                                      <a:solidFill>
                                        <a:schemeClr val="tx1"/>
                                      </a:solidFill>
                                      <a:latin typeface="Cambria Math" panose="02040503050406030204" pitchFamily="18" charset="0"/>
                                    </a:rPr>
                                  </m:ctrlPr>
                                </m:sSupPr>
                                <m:e>
                                  <m:r>
                                    <a:rPr lang="en-US" sz="1100" kern="1200" dirty="0">
                                      <a:solidFill>
                                        <a:schemeClr val="tx1"/>
                                      </a:solidFill>
                                      <a:latin typeface="Cambria Math" panose="02040503050406030204" pitchFamily="18" charset="0"/>
                                    </a:rPr>
                                    <m:t>𝜎</m:t>
                                  </m:r>
                                </m:e>
                                <m:sup>
                                  <m:r>
                                    <a:rPr lang="en-US" sz="1100" kern="1200" dirty="0">
                                      <a:solidFill>
                                        <a:schemeClr val="tx1"/>
                                      </a:solidFill>
                                      <a:latin typeface="Cambria Math" panose="02040503050406030204" pitchFamily="18" charset="0"/>
                                    </a:rPr>
                                    <m:t>2</m:t>
                                  </m:r>
                                </m:sup>
                              </m:sSup>
                            </m:num>
                            <m:den>
                              <m:sSup>
                                <m:sSupPr>
                                  <m:ctrlPr>
                                    <a:rPr lang="en-US" sz="1100" i="1" kern="1200" dirty="0">
                                      <a:solidFill>
                                        <a:schemeClr val="tx1"/>
                                      </a:solidFill>
                                      <a:latin typeface="Cambria Math" panose="02040503050406030204" pitchFamily="18" charset="0"/>
                                    </a:rPr>
                                  </m:ctrlPr>
                                </m:sSupPr>
                                <m:e>
                                  <m:r>
                                    <a:rPr lang="en-US" sz="1100" i="1" kern="1200" dirty="0">
                                      <a:solidFill>
                                        <a:schemeClr val="tx1"/>
                                      </a:solidFill>
                                      <a:latin typeface="Cambria Math" panose="02040503050406030204" pitchFamily="18" charset="0"/>
                                    </a:rPr>
                                    <m:t>𝜏</m:t>
                                  </m:r>
                                </m:e>
                                <m:sup>
                                  <m:r>
                                    <a:rPr lang="en-US" sz="1100" i="1" kern="1200" dirty="0">
                                      <a:solidFill>
                                        <a:schemeClr val="tx1"/>
                                      </a:solidFill>
                                      <a:latin typeface="Cambria Math" panose="02040503050406030204" pitchFamily="18" charset="0"/>
                                    </a:rPr>
                                    <m:t>2</m:t>
                                  </m:r>
                                </m:sup>
                              </m:sSup>
                            </m:den>
                          </m:f>
                          <m:r>
                            <m:rPr>
                              <m:nor/>
                            </m:rPr>
                            <a:rPr lang="en-GB" sz="1100" kern="1200" dirty="0">
                              <a:solidFill>
                                <a:schemeClr val="tx1"/>
                              </a:solidFill>
                            </a:rPr>
                            <m:t> </m:t>
                          </m:r>
                          <m:r>
                            <a:rPr lang="en-GB" sz="1100" i="1" kern="1200">
                              <a:solidFill>
                                <a:schemeClr val="tx1"/>
                              </a:solidFill>
                              <a:latin typeface="Cambria Math" panose="02040503050406030204" pitchFamily="18" charset="0"/>
                            </a:rPr>
                            <m:t>𝛽</m:t>
                          </m:r>
                          <m:r>
                            <m:rPr>
                              <m:nor/>
                            </m:rPr>
                            <a:rPr lang="en-US" sz="1100" kern="1200" dirty="0">
                              <a:solidFill>
                                <a:schemeClr val="tx1"/>
                              </a:solidFill>
                              <a:latin typeface="Times New Roman" panose="02020603050405020304" pitchFamily="18" charset="0"/>
                            </a:rPr>
                            <m:t> </m:t>
                          </m:r>
                          <m:r>
                            <a:rPr lang="en-US" sz="1100" i="1" kern="1200" dirty="0">
                              <a:solidFill>
                                <a:schemeClr val="tx1"/>
                              </a:solidFill>
                              <a:latin typeface="Cambria Math" panose="02040503050406030204" pitchFamily="18" charset="0"/>
                            </a:rPr>
                            <m:t>=0</m:t>
                          </m:r>
                        </m:e>
                      </m:func>
                    </m:oMath>
                  </m:oMathPara>
                </a14:m>
                <a:endParaRPr lang="en-US" sz="1100" kern="1200" dirty="0">
                  <a:solidFill>
                    <a:schemeClr val="tx1"/>
                  </a:solidFill>
                  <a:latin typeface="Times New Roman" panose="02020603050405020304" pitchFamily="18" charset="0"/>
                </a:endParaRPr>
              </a:p>
              <a:p>
                <a:pPr marL="1028731" lvl="2" indent="0" algn="l" defTabSz="3038715">
                  <a:spcBef>
                    <a:spcPct val="20000"/>
                  </a:spcBef>
                  <a:buClrTx/>
                  <a:buSzTx/>
                  <a:defRPr/>
                </a:pPr>
                <a:endParaRPr lang="en-US" sz="100" kern="1200" dirty="0">
                  <a:solidFill>
                    <a:schemeClr val="tx1"/>
                  </a:solidFill>
                  <a:latin typeface="Times New Roman" panose="02020603050405020304" pitchFamily="18" charset="0"/>
                </a:endParaRPr>
              </a:p>
              <a:p>
                <a:pPr marL="1028731" lvl="2" indent="0" algn="l" defTabSz="3038715">
                  <a:spcBef>
                    <a:spcPct val="20000"/>
                  </a:spcBef>
                  <a:buClrTx/>
                  <a:buSzTx/>
                  <a:defRPr/>
                </a:pPr>
                <a14:m>
                  <m:oMathPara xmlns:m="http://schemas.openxmlformats.org/officeDocument/2006/math">
                    <m:oMathParaPr>
                      <m:jc m:val="left"/>
                    </m:oMathParaPr>
                    <m:oMath xmlns:m="http://schemas.openxmlformats.org/officeDocument/2006/math">
                      <m:r>
                        <a:rPr lang="en-US" sz="1100" i="1" kern="1200" dirty="0">
                          <a:solidFill>
                            <a:schemeClr val="tx1"/>
                          </a:solidFill>
                          <a:latin typeface="Cambria Math" panose="02040503050406030204" pitchFamily="18" charset="0"/>
                          <a:ea typeface="Cambria Math" panose="02040503050406030204" pitchFamily="18" charset="0"/>
                        </a:rPr>
                        <m:t>⇒ </m:t>
                      </m:r>
                      <m:func>
                        <m:funcPr>
                          <m:ctrlPr>
                            <a:rPr lang="en-US" sz="1100" i="1" kern="1200" dirty="0">
                              <a:solidFill>
                                <a:schemeClr val="tx1"/>
                              </a:solidFill>
                              <a:latin typeface="Cambria Math" panose="02040503050406030204" pitchFamily="18" charset="0"/>
                            </a:rPr>
                          </m:ctrlPr>
                        </m:funcPr>
                        <m:fName>
                          <m:r>
                            <a:rPr lang="en-US" sz="1100" i="1" kern="1200" dirty="0">
                              <a:solidFill>
                                <a:schemeClr val="tx1"/>
                              </a:solidFill>
                              <a:latin typeface="Cambria Math" panose="02040503050406030204" pitchFamily="18" charset="0"/>
                            </a:rPr>
                            <m:t> </m:t>
                          </m:r>
                        </m:fName>
                        <m:e>
                          <m:d>
                            <m:dPr>
                              <m:ctrlPr>
                                <a:rPr lang="en-GB" sz="1100" i="1" kern="1200" smtClean="0">
                                  <a:solidFill>
                                    <a:schemeClr val="tx1"/>
                                  </a:solidFill>
                                  <a:latin typeface="Cambria Math" panose="02040503050406030204" pitchFamily="18" charset="0"/>
                                </a:rPr>
                              </m:ctrlPr>
                            </m:dPr>
                            <m:e>
                              <m:sSup>
                                <m:sSupPr>
                                  <m:ctrlPr>
                                    <a:rPr lang="en-GB" sz="1100" i="1" kern="1200">
                                      <a:solidFill>
                                        <a:schemeClr val="tx1"/>
                                      </a:solidFill>
                                      <a:latin typeface="Cambria Math" panose="02040503050406030204" pitchFamily="18" charset="0"/>
                                    </a:rPr>
                                  </m:ctrlPr>
                                </m:sSupPr>
                                <m:e>
                                  <m:r>
                                    <a:rPr lang="en-US" sz="1100" i="1" kern="1200" smtClean="0">
                                      <a:solidFill>
                                        <a:schemeClr val="tx1"/>
                                      </a:solidFill>
                                      <a:latin typeface="Cambria Math" panose="02040503050406030204" pitchFamily="18" charset="0"/>
                                    </a:rPr>
                                    <m:t>𝑋</m:t>
                                  </m:r>
                                </m:e>
                                <m:sup>
                                  <m:r>
                                    <a:rPr lang="en-GB" sz="1100" i="1" kern="1200">
                                      <a:solidFill>
                                        <a:schemeClr val="tx1"/>
                                      </a:solidFill>
                                      <a:latin typeface="Cambria Math" panose="02040503050406030204" pitchFamily="18" charset="0"/>
                                    </a:rPr>
                                    <m:t>𝑇</m:t>
                                  </m:r>
                                </m:sup>
                              </m:sSup>
                              <m:r>
                                <a:rPr lang="en-US" sz="1100" i="1" kern="1200" smtClean="0">
                                  <a:solidFill>
                                    <a:schemeClr val="tx1"/>
                                  </a:solidFill>
                                  <a:latin typeface="Cambria Math" panose="02040503050406030204" pitchFamily="18" charset="0"/>
                                </a:rPr>
                                <m:t>𝑋</m:t>
                              </m:r>
                              <m:r>
                                <a:rPr lang="en-GB" sz="1100" i="1" kern="1200">
                                  <a:solidFill>
                                    <a:schemeClr val="tx1"/>
                                  </a:solidFill>
                                  <a:latin typeface="Cambria Math" panose="02040503050406030204" pitchFamily="18" charset="0"/>
                                </a:rPr>
                                <m:t>+</m:t>
                              </m:r>
                              <m:f>
                                <m:fPr>
                                  <m:ctrlPr>
                                    <a:rPr lang="en-GB" sz="1100" i="1" kern="1200">
                                      <a:solidFill>
                                        <a:schemeClr val="tx1"/>
                                      </a:solidFill>
                                      <a:latin typeface="Cambria Math" panose="02040503050406030204" pitchFamily="18" charset="0"/>
                                    </a:rPr>
                                  </m:ctrlPr>
                                </m:fPr>
                                <m:num>
                                  <m:sSup>
                                    <m:sSupPr>
                                      <m:ctrlPr>
                                        <a:rPr lang="en-US" sz="1100" i="1" kern="1200" dirty="0">
                                          <a:solidFill>
                                            <a:schemeClr val="tx1"/>
                                          </a:solidFill>
                                          <a:latin typeface="Cambria Math" panose="02040503050406030204" pitchFamily="18" charset="0"/>
                                        </a:rPr>
                                      </m:ctrlPr>
                                    </m:sSupPr>
                                    <m:e>
                                      <m:r>
                                        <a:rPr lang="en-US" sz="1100" kern="1200" dirty="0">
                                          <a:solidFill>
                                            <a:schemeClr val="tx1"/>
                                          </a:solidFill>
                                          <a:latin typeface="Cambria Math" panose="02040503050406030204" pitchFamily="18" charset="0"/>
                                        </a:rPr>
                                        <m:t>𝜎</m:t>
                                      </m:r>
                                    </m:e>
                                    <m:sup>
                                      <m:r>
                                        <a:rPr lang="en-US" sz="1100" kern="1200" dirty="0">
                                          <a:solidFill>
                                            <a:schemeClr val="tx1"/>
                                          </a:solidFill>
                                          <a:latin typeface="Cambria Math" panose="02040503050406030204" pitchFamily="18" charset="0"/>
                                        </a:rPr>
                                        <m:t>2</m:t>
                                      </m:r>
                                    </m:sup>
                                  </m:sSup>
                                </m:num>
                                <m:den>
                                  <m:sSup>
                                    <m:sSupPr>
                                      <m:ctrlPr>
                                        <a:rPr lang="en-GB" sz="1100" i="1" kern="1200">
                                          <a:solidFill>
                                            <a:schemeClr val="tx1"/>
                                          </a:solidFill>
                                          <a:latin typeface="Cambria Math" panose="02040503050406030204" pitchFamily="18" charset="0"/>
                                        </a:rPr>
                                      </m:ctrlPr>
                                    </m:sSupPr>
                                    <m:e>
                                      <m:r>
                                        <a:rPr lang="en-GB" sz="1100" i="1" kern="1200">
                                          <a:solidFill>
                                            <a:schemeClr val="tx1"/>
                                          </a:solidFill>
                                          <a:latin typeface="Cambria Math" panose="02040503050406030204" pitchFamily="18" charset="0"/>
                                        </a:rPr>
                                        <m:t>𝜏</m:t>
                                      </m:r>
                                    </m:e>
                                    <m:sup>
                                      <m:r>
                                        <a:rPr lang="en-GB" sz="1100" i="1" kern="1200">
                                          <a:solidFill>
                                            <a:schemeClr val="tx1"/>
                                          </a:solidFill>
                                          <a:latin typeface="Cambria Math" panose="02040503050406030204" pitchFamily="18" charset="0"/>
                                        </a:rPr>
                                        <m:t>2</m:t>
                                      </m:r>
                                    </m:sup>
                                  </m:sSup>
                                </m:den>
                              </m:f>
                              <m:r>
                                <a:rPr lang="en-GB" sz="1100" i="1" kern="1200">
                                  <a:solidFill>
                                    <a:schemeClr val="tx1"/>
                                  </a:solidFill>
                                  <a:latin typeface="Cambria Math" panose="02040503050406030204" pitchFamily="18" charset="0"/>
                                </a:rPr>
                                <m:t>𝐼</m:t>
                              </m:r>
                            </m:e>
                          </m:d>
                          <m:r>
                            <a:rPr lang="en-GB" sz="1100" i="1" kern="1200">
                              <a:solidFill>
                                <a:schemeClr val="tx1"/>
                              </a:solidFill>
                              <a:latin typeface="Cambria Math" panose="02040503050406030204" pitchFamily="18" charset="0"/>
                            </a:rPr>
                            <m:t>𝛽</m:t>
                          </m:r>
                          <m:r>
                            <m:rPr>
                              <m:nor/>
                            </m:rPr>
                            <a:rPr lang="en-US" sz="1100" kern="1200" dirty="0">
                              <a:solidFill>
                                <a:schemeClr val="tx1"/>
                              </a:solidFill>
                              <a:latin typeface="Times New Roman" panose="02020603050405020304" pitchFamily="18" charset="0"/>
                            </a:rPr>
                            <m:t> </m:t>
                          </m:r>
                          <m:r>
                            <a:rPr lang="en-US" sz="1100" i="1" kern="1200" dirty="0">
                              <a:solidFill>
                                <a:schemeClr val="tx1"/>
                              </a:solidFill>
                              <a:latin typeface="Cambria Math" panose="02040503050406030204" pitchFamily="18" charset="0"/>
                            </a:rPr>
                            <m:t>=</m:t>
                          </m:r>
                          <m:sSup>
                            <m:sSupPr>
                              <m:ctrlPr>
                                <a:rPr lang="en-GB" sz="1100" i="1" kern="1200">
                                  <a:solidFill>
                                    <a:schemeClr val="tx1"/>
                                  </a:solidFill>
                                  <a:latin typeface="Cambria Math" panose="02040503050406030204" pitchFamily="18" charset="0"/>
                                </a:rPr>
                              </m:ctrlPr>
                            </m:sSupPr>
                            <m:e>
                              <m:r>
                                <a:rPr lang="en-US" sz="1100" i="1" kern="1200">
                                  <a:solidFill>
                                    <a:schemeClr val="tx1"/>
                                  </a:solidFill>
                                  <a:latin typeface="Cambria Math" panose="02040503050406030204" pitchFamily="18" charset="0"/>
                                </a:rPr>
                                <m:t>𝑋</m:t>
                              </m:r>
                            </m:e>
                            <m:sup>
                              <m:r>
                                <a:rPr lang="en-GB" sz="1100" i="1" kern="1200">
                                  <a:solidFill>
                                    <a:schemeClr val="tx1"/>
                                  </a:solidFill>
                                  <a:latin typeface="Cambria Math" panose="02040503050406030204" pitchFamily="18" charset="0"/>
                                </a:rPr>
                                <m:t>𝑇</m:t>
                              </m:r>
                            </m:sup>
                          </m:sSup>
                          <m:r>
                            <a:rPr lang="en-US" sz="1100" i="1" kern="1200">
                              <a:solidFill>
                                <a:schemeClr val="tx1"/>
                              </a:solidFill>
                              <a:latin typeface="Cambria Math" panose="02040503050406030204" pitchFamily="18" charset="0"/>
                            </a:rPr>
                            <m:t>𝑌</m:t>
                          </m:r>
                        </m:e>
                      </m:func>
                    </m:oMath>
                  </m:oMathPara>
                </a14:m>
                <a:endParaRPr lang="en-US" sz="1100" kern="1200" dirty="0">
                  <a:solidFill>
                    <a:schemeClr val="tx1"/>
                  </a:solidFill>
                  <a:latin typeface="Times New Roman" panose="02020603050405020304" pitchFamily="18" charset="0"/>
                </a:endParaRPr>
              </a:p>
              <a:p>
                <a:pPr marL="1028731" lvl="2" indent="0" algn="l" defTabSz="3038715">
                  <a:spcBef>
                    <a:spcPct val="20000"/>
                  </a:spcBef>
                  <a:buClrTx/>
                  <a:buSzTx/>
                  <a:defRPr/>
                </a:pPr>
                <a:endParaRPr lang="en-US" sz="100" kern="1200" dirty="0">
                  <a:solidFill>
                    <a:schemeClr val="tx1"/>
                  </a:solidFill>
                  <a:latin typeface="Times New Roman" panose="02020603050405020304" pitchFamily="18" charset="0"/>
                </a:endParaRPr>
              </a:p>
              <a:p>
                <a:pPr marL="1028731" lvl="2" indent="0" algn="l" defTabSz="3038715">
                  <a:spcBef>
                    <a:spcPct val="20000"/>
                  </a:spcBef>
                  <a:buClrTx/>
                  <a:buSzTx/>
                  <a:defRPr/>
                </a:pPr>
                <a14:m>
                  <m:oMathPara xmlns:m="http://schemas.openxmlformats.org/officeDocument/2006/math">
                    <m:oMathParaPr>
                      <m:jc m:val="left"/>
                    </m:oMathParaPr>
                    <m:oMath xmlns:m="http://schemas.openxmlformats.org/officeDocument/2006/math">
                      <m:r>
                        <a:rPr lang="en-US" sz="1100" i="1" kern="1200" dirty="0">
                          <a:solidFill>
                            <a:schemeClr val="tx1"/>
                          </a:solidFill>
                          <a:latin typeface="Cambria Math" panose="02040503050406030204" pitchFamily="18" charset="0"/>
                          <a:ea typeface="Cambria Math" panose="02040503050406030204" pitchFamily="18" charset="0"/>
                        </a:rPr>
                        <m:t>⇒ </m:t>
                      </m:r>
                      <m:func>
                        <m:funcPr>
                          <m:ctrlPr>
                            <a:rPr lang="en-US" sz="1100" i="1" kern="1200" dirty="0">
                              <a:solidFill>
                                <a:schemeClr val="tx1"/>
                              </a:solidFill>
                              <a:latin typeface="Cambria Math" panose="02040503050406030204" pitchFamily="18" charset="0"/>
                            </a:rPr>
                          </m:ctrlPr>
                        </m:funcPr>
                        <m:fName>
                          <m:r>
                            <a:rPr lang="en-US" sz="1100" i="1" kern="1200" dirty="0">
                              <a:solidFill>
                                <a:schemeClr val="tx1"/>
                              </a:solidFill>
                              <a:latin typeface="Cambria Math" panose="02040503050406030204" pitchFamily="18" charset="0"/>
                            </a:rPr>
                            <m:t> </m:t>
                          </m:r>
                        </m:fName>
                        <m:e>
                          <m:r>
                            <a:rPr lang="en-GB" sz="1100" i="1" kern="1200">
                              <a:solidFill>
                                <a:schemeClr val="tx1"/>
                              </a:solidFill>
                              <a:latin typeface="Cambria Math" panose="02040503050406030204" pitchFamily="18" charset="0"/>
                            </a:rPr>
                            <m:t>𝛽</m:t>
                          </m:r>
                          <m:r>
                            <a:rPr lang="en-US" sz="1100" i="1" kern="1200" smtClean="0">
                              <a:solidFill>
                                <a:schemeClr val="tx1"/>
                              </a:solidFill>
                              <a:latin typeface="Cambria Math" panose="02040503050406030204" pitchFamily="18" charset="0"/>
                            </a:rPr>
                            <m:t>= </m:t>
                          </m:r>
                          <m:sSup>
                            <m:sSupPr>
                              <m:ctrlPr>
                                <a:rPr lang="en-US" sz="1100" i="1" kern="1200" smtClean="0">
                                  <a:solidFill>
                                    <a:schemeClr val="tx1"/>
                                  </a:solidFill>
                                  <a:latin typeface="Cambria Math" panose="02040503050406030204" pitchFamily="18" charset="0"/>
                                </a:rPr>
                              </m:ctrlPr>
                            </m:sSupPr>
                            <m:e>
                              <m:d>
                                <m:dPr>
                                  <m:ctrlPr>
                                    <a:rPr lang="en-GB" sz="1100" i="1" kern="1200">
                                      <a:solidFill>
                                        <a:schemeClr val="tx1"/>
                                      </a:solidFill>
                                      <a:latin typeface="Cambria Math" panose="02040503050406030204" pitchFamily="18" charset="0"/>
                                    </a:rPr>
                                  </m:ctrlPr>
                                </m:dPr>
                                <m:e>
                                  <m:sSup>
                                    <m:sSupPr>
                                      <m:ctrlPr>
                                        <a:rPr lang="en-GB" sz="1100" i="1" kern="1200">
                                          <a:solidFill>
                                            <a:schemeClr val="tx1"/>
                                          </a:solidFill>
                                          <a:latin typeface="Cambria Math" panose="02040503050406030204" pitchFamily="18" charset="0"/>
                                        </a:rPr>
                                      </m:ctrlPr>
                                    </m:sSupPr>
                                    <m:e>
                                      <m:r>
                                        <a:rPr lang="en-US" sz="1100" i="1" kern="1200">
                                          <a:solidFill>
                                            <a:schemeClr val="tx1"/>
                                          </a:solidFill>
                                          <a:latin typeface="Cambria Math" panose="02040503050406030204" pitchFamily="18" charset="0"/>
                                        </a:rPr>
                                        <m:t>𝑋</m:t>
                                      </m:r>
                                    </m:e>
                                    <m:sup>
                                      <m:r>
                                        <a:rPr lang="en-GB" sz="1100" i="1" kern="1200">
                                          <a:solidFill>
                                            <a:schemeClr val="tx1"/>
                                          </a:solidFill>
                                          <a:latin typeface="Cambria Math" panose="02040503050406030204" pitchFamily="18" charset="0"/>
                                        </a:rPr>
                                        <m:t>𝑇</m:t>
                                      </m:r>
                                    </m:sup>
                                  </m:sSup>
                                  <m:r>
                                    <a:rPr lang="en-US" sz="1100" i="1" kern="1200">
                                      <a:solidFill>
                                        <a:schemeClr val="tx1"/>
                                      </a:solidFill>
                                      <a:latin typeface="Cambria Math" panose="02040503050406030204" pitchFamily="18" charset="0"/>
                                    </a:rPr>
                                    <m:t>𝑋</m:t>
                                  </m:r>
                                  <m:r>
                                    <a:rPr lang="en-GB" sz="1100" i="1" kern="1200">
                                      <a:solidFill>
                                        <a:schemeClr val="tx1"/>
                                      </a:solidFill>
                                      <a:latin typeface="Cambria Math" panose="02040503050406030204" pitchFamily="18" charset="0"/>
                                    </a:rPr>
                                    <m:t>+</m:t>
                                  </m:r>
                                  <m:f>
                                    <m:fPr>
                                      <m:ctrlPr>
                                        <a:rPr lang="en-GB" sz="1100" i="1" kern="1200">
                                          <a:solidFill>
                                            <a:schemeClr val="tx1"/>
                                          </a:solidFill>
                                          <a:latin typeface="Cambria Math" panose="02040503050406030204" pitchFamily="18" charset="0"/>
                                        </a:rPr>
                                      </m:ctrlPr>
                                    </m:fPr>
                                    <m:num>
                                      <m:sSup>
                                        <m:sSupPr>
                                          <m:ctrlPr>
                                            <a:rPr lang="en-US" sz="1100" i="1" kern="1200" dirty="0">
                                              <a:solidFill>
                                                <a:schemeClr val="tx1"/>
                                              </a:solidFill>
                                              <a:latin typeface="Cambria Math" panose="02040503050406030204" pitchFamily="18" charset="0"/>
                                            </a:rPr>
                                          </m:ctrlPr>
                                        </m:sSupPr>
                                        <m:e>
                                          <m:r>
                                            <a:rPr lang="en-US" sz="1100" kern="1200" dirty="0">
                                              <a:solidFill>
                                                <a:schemeClr val="tx1"/>
                                              </a:solidFill>
                                              <a:latin typeface="Cambria Math" panose="02040503050406030204" pitchFamily="18" charset="0"/>
                                            </a:rPr>
                                            <m:t>𝜎</m:t>
                                          </m:r>
                                        </m:e>
                                        <m:sup>
                                          <m:r>
                                            <a:rPr lang="en-US" sz="1100" kern="1200" dirty="0">
                                              <a:solidFill>
                                                <a:schemeClr val="tx1"/>
                                              </a:solidFill>
                                              <a:latin typeface="Cambria Math" panose="02040503050406030204" pitchFamily="18" charset="0"/>
                                            </a:rPr>
                                            <m:t>2</m:t>
                                          </m:r>
                                        </m:sup>
                                      </m:sSup>
                                    </m:num>
                                    <m:den>
                                      <m:sSup>
                                        <m:sSupPr>
                                          <m:ctrlPr>
                                            <a:rPr lang="en-GB" sz="1100" i="1" kern="1200">
                                              <a:solidFill>
                                                <a:schemeClr val="tx1"/>
                                              </a:solidFill>
                                              <a:latin typeface="Cambria Math" panose="02040503050406030204" pitchFamily="18" charset="0"/>
                                            </a:rPr>
                                          </m:ctrlPr>
                                        </m:sSupPr>
                                        <m:e>
                                          <m:r>
                                            <a:rPr lang="en-GB" sz="1100" i="1" kern="1200">
                                              <a:solidFill>
                                                <a:schemeClr val="tx1"/>
                                              </a:solidFill>
                                              <a:latin typeface="Cambria Math" panose="02040503050406030204" pitchFamily="18" charset="0"/>
                                            </a:rPr>
                                            <m:t>𝜏</m:t>
                                          </m:r>
                                        </m:e>
                                        <m:sup>
                                          <m:r>
                                            <a:rPr lang="en-GB" sz="1100" i="1" kern="1200">
                                              <a:solidFill>
                                                <a:schemeClr val="tx1"/>
                                              </a:solidFill>
                                              <a:latin typeface="Cambria Math" panose="02040503050406030204" pitchFamily="18" charset="0"/>
                                            </a:rPr>
                                            <m:t>2</m:t>
                                          </m:r>
                                        </m:sup>
                                      </m:sSup>
                                    </m:den>
                                  </m:f>
                                  <m:r>
                                    <a:rPr lang="en-GB" sz="1100" i="1" kern="1200">
                                      <a:solidFill>
                                        <a:schemeClr val="tx1"/>
                                      </a:solidFill>
                                      <a:latin typeface="Cambria Math" panose="02040503050406030204" pitchFamily="18" charset="0"/>
                                    </a:rPr>
                                    <m:t>𝐼</m:t>
                                  </m:r>
                                </m:e>
                              </m:d>
                            </m:e>
                            <m:sup>
                              <m:r>
                                <a:rPr lang="en-US" sz="1100" i="1" kern="1200" smtClean="0">
                                  <a:solidFill>
                                    <a:schemeClr val="tx1"/>
                                  </a:solidFill>
                                  <a:latin typeface="Cambria Math" panose="02040503050406030204" pitchFamily="18" charset="0"/>
                                </a:rPr>
                                <m:t>−1</m:t>
                              </m:r>
                            </m:sup>
                          </m:sSup>
                          <m:sSup>
                            <m:sSupPr>
                              <m:ctrlPr>
                                <a:rPr lang="en-GB" sz="1100" i="1" kern="1200">
                                  <a:solidFill>
                                    <a:schemeClr val="tx1"/>
                                  </a:solidFill>
                                  <a:latin typeface="Cambria Math" panose="02040503050406030204" pitchFamily="18" charset="0"/>
                                </a:rPr>
                              </m:ctrlPr>
                            </m:sSupPr>
                            <m:e>
                              <m:r>
                                <a:rPr lang="en-US" sz="1100" i="1" kern="1200">
                                  <a:solidFill>
                                    <a:schemeClr val="tx1"/>
                                  </a:solidFill>
                                  <a:latin typeface="Cambria Math" panose="02040503050406030204" pitchFamily="18" charset="0"/>
                                </a:rPr>
                                <m:t>𝑋</m:t>
                              </m:r>
                            </m:e>
                            <m:sup>
                              <m:r>
                                <a:rPr lang="en-GB" sz="1100" i="1" kern="1200">
                                  <a:solidFill>
                                    <a:schemeClr val="tx1"/>
                                  </a:solidFill>
                                  <a:latin typeface="Cambria Math" panose="02040503050406030204" pitchFamily="18" charset="0"/>
                                </a:rPr>
                                <m:t>𝑇</m:t>
                              </m:r>
                            </m:sup>
                          </m:sSup>
                          <m:r>
                            <a:rPr lang="en-US" sz="1100" i="1" kern="1200">
                              <a:solidFill>
                                <a:schemeClr val="tx1"/>
                              </a:solidFill>
                              <a:latin typeface="Cambria Math" panose="02040503050406030204" pitchFamily="18" charset="0"/>
                            </a:rPr>
                            <m:t>𝑌</m:t>
                          </m:r>
                          <m:r>
                            <m:rPr>
                              <m:nor/>
                            </m:rPr>
                            <a:rPr lang="en-US" sz="1100" kern="1200" dirty="0">
                              <a:solidFill>
                                <a:schemeClr val="tx1"/>
                              </a:solidFill>
                              <a:latin typeface="Times New Roman" panose="02020603050405020304" pitchFamily="18" charset="0"/>
                            </a:rPr>
                            <m:t> </m:t>
                          </m:r>
                        </m:e>
                      </m:func>
                    </m:oMath>
                  </m:oMathPara>
                </a14:m>
                <a:endParaRPr lang="en-US" sz="1100" kern="1200" dirty="0">
                  <a:solidFill>
                    <a:schemeClr val="tx1"/>
                  </a:solidFill>
                  <a:latin typeface="Times New Roman" panose="02020603050405020304" pitchFamily="18" charset="0"/>
                </a:endParaRPr>
              </a:p>
              <a:p>
                <a:pPr marL="1028731" lvl="2" indent="0" algn="l" defTabSz="3038715">
                  <a:spcBef>
                    <a:spcPct val="20000"/>
                  </a:spcBef>
                  <a:buClrTx/>
                  <a:buSzTx/>
                  <a:defRPr/>
                </a:pPr>
                <a:endParaRPr lang="en-US" sz="400" kern="1200" dirty="0">
                  <a:solidFill>
                    <a:schemeClr val="tx1"/>
                  </a:solidFill>
                  <a:latin typeface="Times New Roman" panose="02020603050405020304" pitchFamily="18" charset="0"/>
                </a:endParaRPr>
              </a:p>
              <a:p>
                <a:pPr marL="0" indent="-395666" defTabSz="3038715">
                  <a:spcBef>
                    <a:spcPct val="20000"/>
                  </a:spcBef>
                  <a:buClrTx/>
                  <a:buSzTx/>
                  <a:defRPr/>
                </a:pPr>
                <a:r>
                  <a:rPr lang="en-US" sz="1100" kern="1200" dirty="0">
                    <a:solidFill>
                      <a:schemeClr val="tx1"/>
                    </a:solidFill>
                  </a:rPr>
                  <a:t> </a:t>
                </a:r>
                <a14:m>
                  <m:oMath xmlns:m="http://schemas.openxmlformats.org/officeDocument/2006/math">
                    <m:func>
                      <m:funcPr>
                        <m:ctrlPr>
                          <a:rPr lang="en-US" sz="1200" b="1" i="1" kern="1200" dirty="0">
                            <a:solidFill>
                              <a:schemeClr val="tx1"/>
                            </a:solidFill>
                            <a:latin typeface="Cambria Math" panose="02040503050406030204" pitchFamily="18" charset="0"/>
                          </a:rPr>
                        </m:ctrlPr>
                      </m:funcPr>
                      <m:fName>
                        <m:r>
                          <a:rPr lang="en-US" sz="1200" b="1" i="1" kern="1200" dirty="0">
                            <a:solidFill>
                              <a:schemeClr val="tx1"/>
                            </a:solidFill>
                            <a:latin typeface="Cambria Math" panose="02040503050406030204" pitchFamily="18" charset="0"/>
                          </a:rPr>
                          <m:t>                       </m:t>
                        </m:r>
                        <m:r>
                          <a:rPr lang="en-US" sz="1200" b="1" i="1" kern="1200" dirty="0" smtClean="0">
                            <a:solidFill>
                              <a:schemeClr val="tx1"/>
                            </a:solidFill>
                            <a:latin typeface="Cambria Math" panose="02040503050406030204" pitchFamily="18" charset="0"/>
                          </a:rPr>
                          <m:t> </m:t>
                        </m:r>
                        <m:sSub>
                          <m:sSubPr>
                            <m:ctrlPr>
                              <a:rPr lang="en-GB" sz="1200" b="1" i="1" kern="1200">
                                <a:solidFill>
                                  <a:schemeClr val="tx1"/>
                                </a:solidFill>
                                <a:latin typeface="Cambria Math" panose="02040503050406030204" pitchFamily="18" charset="0"/>
                              </a:rPr>
                            </m:ctrlPr>
                          </m:sSubPr>
                          <m:e>
                            <m:acc>
                              <m:accPr>
                                <m:chr m:val="̂"/>
                                <m:ctrlPr>
                                  <a:rPr lang="en-GB" sz="1200" b="1" i="1" kern="1200">
                                    <a:solidFill>
                                      <a:schemeClr val="tx1"/>
                                    </a:solidFill>
                                    <a:latin typeface="Cambria Math" panose="02040503050406030204" pitchFamily="18" charset="0"/>
                                  </a:rPr>
                                </m:ctrlPr>
                              </m:accPr>
                              <m:e>
                                <m:r>
                                  <a:rPr lang="en-GB" sz="1200" b="1" i="1" kern="1200">
                                    <a:solidFill>
                                      <a:schemeClr val="tx1"/>
                                    </a:solidFill>
                                    <a:latin typeface="Cambria Math" panose="02040503050406030204" pitchFamily="18" charset="0"/>
                                  </a:rPr>
                                  <m:t>𝜷</m:t>
                                </m:r>
                              </m:e>
                            </m:acc>
                          </m:e>
                          <m:sub>
                            <m:r>
                              <a:rPr lang="en-GB" sz="1200" b="1" i="1" kern="1200">
                                <a:solidFill>
                                  <a:schemeClr val="tx1"/>
                                </a:solidFill>
                                <a:latin typeface="Cambria Math" panose="02040503050406030204" pitchFamily="18" charset="0"/>
                              </a:rPr>
                              <m:t>𝑴</m:t>
                            </m:r>
                            <m:r>
                              <a:rPr lang="en-US" sz="1200" b="1" i="1" kern="1200">
                                <a:solidFill>
                                  <a:schemeClr val="tx1"/>
                                </a:solidFill>
                                <a:latin typeface="Cambria Math" panose="02040503050406030204" pitchFamily="18" charset="0"/>
                              </a:rPr>
                              <m:t>𝑨𝑷</m:t>
                            </m:r>
                          </m:sub>
                        </m:sSub>
                        <m:r>
                          <a:rPr lang="en-GB" sz="1200" b="1" i="1" kern="1200">
                            <a:solidFill>
                              <a:schemeClr val="tx1"/>
                            </a:solidFill>
                            <a:latin typeface="Cambria Math" panose="02040503050406030204" pitchFamily="18" charset="0"/>
                          </a:rPr>
                          <m:t>=</m:t>
                        </m:r>
                        <m:r>
                          <a:rPr lang="en-US" sz="1200" b="1" i="1" kern="1200" dirty="0">
                            <a:solidFill>
                              <a:schemeClr val="tx1"/>
                            </a:solidFill>
                            <a:latin typeface="Cambria Math" panose="02040503050406030204" pitchFamily="18" charset="0"/>
                          </a:rPr>
                          <m:t>𝒎𝒊𝒏</m:t>
                        </m:r>
                      </m:fName>
                      <m:e>
                        <m:d>
                          <m:dPr>
                            <m:ctrlPr>
                              <a:rPr lang="en-US" sz="1200" b="1" i="1" kern="1200" dirty="0">
                                <a:solidFill>
                                  <a:schemeClr val="tx1"/>
                                </a:solidFill>
                                <a:latin typeface="Cambria Math" panose="02040503050406030204" pitchFamily="18" charset="0"/>
                              </a:rPr>
                            </m:ctrlPr>
                          </m:dPr>
                          <m:e>
                            <m:sSubSup>
                              <m:sSubSupPr>
                                <m:ctrlPr>
                                  <a:rPr lang="en-US" sz="1200" b="1" i="1" kern="1200" dirty="0">
                                    <a:solidFill>
                                      <a:schemeClr val="tx1"/>
                                    </a:solidFill>
                                    <a:latin typeface="Cambria Math" panose="02040503050406030204" pitchFamily="18" charset="0"/>
                                  </a:rPr>
                                </m:ctrlPr>
                              </m:sSubSupPr>
                              <m:e>
                                <m:d>
                                  <m:dPr>
                                    <m:begChr m:val="‖"/>
                                    <m:endChr m:val="‖"/>
                                    <m:ctrlPr>
                                      <a:rPr lang="en-US" sz="1200" b="1" i="1" kern="1200" dirty="0">
                                        <a:solidFill>
                                          <a:schemeClr val="tx1"/>
                                        </a:solidFill>
                                        <a:latin typeface="Cambria Math" panose="02040503050406030204" pitchFamily="18" charset="0"/>
                                      </a:rPr>
                                    </m:ctrlPr>
                                  </m:dPr>
                                  <m:e>
                                    <m:r>
                                      <a:rPr lang="en-US" sz="1200" b="1" i="1" kern="1200" dirty="0">
                                        <a:solidFill>
                                          <a:schemeClr val="tx1"/>
                                        </a:solidFill>
                                        <a:latin typeface="Cambria Math" panose="02040503050406030204" pitchFamily="18" charset="0"/>
                                      </a:rPr>
                                      <m:t>𝒀</m:t>
                                    </m:r>
                                    <m:r>
                                      <a:rPr lang="en-US" sz="1200" b="1" i="1" kern="1200" dirty="0">
                                        <a:solidFill>
                                          <a:schemeClr val="tx1"/>
                                        </a:solidFill>
                                        <a:latin typeface="Cambria Math" panose="02040503050406030204" pitchFamily="18" charset="0"/>
                                      </a:rPr>
                                      <m:t>−</m:t>
                                    </m:r>
                                    <m:r>
                                      <a:rPr lang="en-US" sz="1200" b="1" i="1" kern="1200" dirty="0">
                                        <a:solidFill>
                                          <a:schemeClr val="tx1"/>
                                        </a:solidFill>
                                        <a:latin typeface="Cambria Math" panose="02040503050406030204" pitchFamily="18" charset="0"/>
                                      </a:rPr>
                                      <m:t>𝑿</m:t>
                                    </m:r>
                                    <m:r>
                                      <a:rPr lang="en-US" sz="1200" b="1" i="1" kern="1200" dirty="0">
                                        <a:solidFill>
                                          <a:schemeClr val="tx1"/>
                                        </a:solidFill>
                                        <a:latin typeface="Cambria Math" panose="02040503050406030204" pitchFamily="18" charset="0"/>
                                      </a:rPr>
                                      <m:t>𝜷</m:t>
                                    </m:r>
                                  </m:e>
                                </m:d>
                              </m:e>
                              <m:sub>
                                <m:r>
                                  <a:rPr lang="en-US" sz="1200" b="1" i="1" kern="1200" dirty="0">
                                    <a:solidFill>
                                      <a:schemeClr val="tx1"/>
                                    </a:solidFill>
                                    <a:latin typeface="Cambria Math" panose="02040503050406030204" pitchFamily="18" charset="0"/>
                                  </a:rPr>
                                  <m:t>𝟐</m:t>
                                </m:r>
                              </m:sub>
                              <m:sup>
                                <m:r>
                                  <a:rPr lang="en-US" sz="1200" b="1" i="1" kern="1200" dirty="0">
                                    <a:solidFill>
                                      <a:schemeClr val="tx1"/>
                                    </a:solidFill>
                                    <a:latin typeface="Cambria Math" panose="02040503050406030204" pitchFamily="18" charset="0"/>
                                  </a:rPr>
                                  <m:t>𝟐</m:t>
                                </m:r>
                              </m:sup>
                            </m:sSubSup>
                            <m:r>
                              <a:rPr lang="en-US" sz="1200" b="1" i="1" kern="1200" dirty="0">
                                <a:solidFill>
                                  <a:schemeClr val="tx1"/>
                                </a:solidFill>
                                <a:latin typeface="Cambria Math" panose="02040503050406030204" pitchFamily="18" charset="0"/>
                              </a:rPr>
                              <m:t>+</m:t>
                            </m:r>
                            <m:r>
                              <a:rPr lang="en-US" sz="1200" b="1" i="1" kern="1200" dirty="0">
                                <a:solidFill>
                                  <a:schemeClr val="tx1"/>
                                </a:solidFill>
                                <a:latin typeface="Cambria Math" panose="02040503050406030204" pitchFamily="18" charset="0"/>
                              </a:rPr>
                              <m:t>𝝀</m:t>
                            </m:r>
                            <m:sSubSup>
                              <m:sSubSupPr>
                                <m:ctrlPr>
                                  <a:rPr lang="en-US" sz="1200" b="1" i="1" kern="1200" dirty="0">
                                    <a:solidFill>
                                      <a:schemeClr val="tx1"/>
                                    </a:solidFill>
                                    <a:latin typeface="Cambria Math" panose="02040503050406030204" pitchFamily="18" charset="0"/>
                                  </a:rPr>
                                </m:ctrlPr>
                              </m:sSubSupPr>
                              <m:e>
                                <m:d>
                                  <m:dPr>
                                    <m:begChr m:val="‖"/>
                                    <m:endChr m:val="‖"/>
                                    <m:ctrlPr>
                                      <a:rPr lang="en-US" sz="1200" b="1" i="1" kern="1200" dirty="0">
                                        <a:solidFill>
                                          <a:schemeClr val="tx1"/>
                                        </a:solidFill>
                                        <a:latin typeface="Cambria Math" panose="02040503050406030204" pitchFamily="18" charset="0"/>
                                      </a:rPr>
                                    </m:ctrlPr>
                                  </m:dPr>
                                  <m:e>
                                    <m:r>
                                      <a:rPr lang="en-US" sz="1200" b="1" i="1" kern="1200" dirty="0">
                                        <a:solidFill>
                                          <a:schemeClr val="tx1"/>
                                        </a:solidFill>
                                        <a:latin typeface="Cambria Math" panose="02040503050406030204" pitchFamily="18" charset="0"/>
                                      </a:rPr>
                                      <m:t>𝜷</m:t>
                                    </m:r>
                                  </m:e>
                                </m:d>
                              </m:e>
                              <m:sub>
                                <m:r>
                                  <a:rPr lang="en-US" sz="1200" b="1" i="1" kern="1200" dirty="0">
                                    <a:solidFill>
                                      <a:schemeClr val="tx1"/>
                                    </a:solidFill>
                                    <a:latin typeface="Cambria Math" panose="02040503050406030204" pitchFamily="18" charset="0"/>
                                  </a:rPr>
                                  <m:t>𝟐</m:t>
                                </m:r>
                              </m:sub>
                              <m:sup>
                                <m:r>
                                  <a:rPr lang="en-US" sz="1200" b="1" i="1" kern="1200" dirty="0">
                                    <a:solidFill>
                                      <a:schemeClr val="tx1"/>
                                    </a:solidFill>
                                    <a:latin typeface="Cambria Math" panose="02040503050406030204" pitchFamily="18" charset="0"/>
                                  </a:rPr>
                                  <m:t>𝟐</m:t>
                                </m:r>
                              </m:sup>
                            </m:sSubSup>
                          </m:e>
                        </m:d>
                        <m:r>
                          <a:rPr lang="en-US" sz="1200" b="1" i="1" kern="1200" dirty="0">
                            <a:solidFill>
                              <a:schemeClr val="tx1"/>
                            </a:solidFill>
                            <a:latin typeface="Cambria Math" panose="02040503050406030204" pitchFamily="18" charset="0"/>
                          </a:rPr>
                          <m:t>,      </m:t>
                        </m:r>
                        <m:r>
                          <a:rPr lang="en-US" sz="1200" b="1" i="1" kern="1200" dirty="0">
                            <a:solidFill>
                              <a:schemeClr val="tx1"/>
                            </a:solidFill>
                            <a:latin typeface="Cambria Math" panose="02040503050406030204" pitchFamily="18" charset="0"/>
                          </a:rPr>
                          <m:t>𝝀</m:t>
                        </m:r>
                        <m:r>
                          <a:rPr lang="en-US" sz="1200" b="1" i="1" kern="1200" dirty="0">
                            <a:solidFill>
                              <a:schemeClr val="tx1"/>
                            </a:solidFill>
                            <a:latin typeface="Cambria Math" panose="02040503050406030204" pitchFamily="18" charset="0"/>
                          </a:rPr>
                          <m:t> =</m:t>
                        </m:r>
                        <m:f>
                          <m:fPr>
                            <m:ctrlPr>
                              <a:rPr lang="en-US" sz="1200" b="1" i="1" kern="1200" dirty="0">
                                <a:solidFill>
                                  <a:schemeClr val="tx1"/>
                                </a:solidFill>
                                <a:latin typeface="Cambria Math" panose="02040503050406030204" pitchFamily="18" charset="0"/>
                              </a:rPr>
                            </m:ctrlPr>
                          </m:fPr>
                          <m:num>
                            <m:sSup>
                              <m:sSupPr>
                                <m:ctrlPr>
                                  <a:rPr lang="en-GB" sz="1200" b="1" i="1" kern="1200">
                                    <a:solidFill>
                                      <a:schemeClr val="tx1"/>
                                    </a:solidFill>
                                    <a:latin typeface="Cambria Math" panose="02040503050406030204" pitchFamily="18" charset="0"/>
                                  </a:rPr>
                                </m:ctrlPr>
                              </m:sSupPr>
                              <m:e>
                                <m:r>
                                  <a:rPr lang="en-GB" sz="1200" b="1" i="1" kern="1200">
                                    <a:solidFill>
                                      <a:schemeClr val="tx1"/>
                                    </a:solidFill>
                                    <a:latin typeface="Cambria Math" panose="02040503050406030204" pitchFamily="18" charset="0"/>
                                  </a:rPr>
                                  <m:t>𝝈</m:t>
                                </m:r>
                              </m:e>
                              <m:sup>
                                <m:r>
                                  <a:rPr lang="en-GB" sz="1200" b="1" i="1" kern="1200">
                                    <a:solidFill>
                                      <a:schemeClr val="tx1"/>
                                    </a:solidFill>
                                    <a:latin typeface="Cambria Math" panose="02040503050406030204" pitchFamily="18" charset="0"/>
                                  </a:rPr>
                                  <m:t>𝟐</m:t>
                                </m:r>
                              </m:sup>
                            </m:sSup>
                          </m:num>
                          <m:den>
                            <m:sSup>
                              <m:sSupPr>
                                <m:ctrlPr>
                                  <a:rPr lang="en-US" sz="1200" b="1" i="1" kern="1200" dirty="0">
                                    <a:solidFill>
                                      <a:schemeClr val="tx1"/>
                                    </a:solidFill>
                                    <a:latin typeface="Cambria Math" panose="02040503050406030204" pitchFamily="18" charset="0"/>
                                  </a:rPr>
                                </m:ctrlPr>
                              </m:sSupPr>
                              <m:e>
                                <m:r>
                                  <a:rPr lang="en-US" sz="1200" b="1" i="1" kern="1200" dirty="0">
                                    <a:solidFill>
                                      <a:schemeClr val="tx1"/>
                                    </a:solidFill>
                                    <a:latin typeface="Cambria Math" panose="02040503050406030204" pitchFamily="18" charset="0"/>
                                  </a:rPr>
                                  <m:t>𝝉</m:t>
                                </m:r>
                              </m:e>
                              <m:sup>
                                <m:r>
                                  <a:rPr lang="en-US" sz="1200" b="1" i="1" kern="1200" dirty="0">
                                    <a:solidFill>
                                      <a:schemeClr val="tx1"/>
                                    </a:solidFill>
                                    <a:latin typeface="Cambria Math" panose="02040503050406030204" pitchFamily="18" charset="0"/>
                                  </a:rPr>
                                  <m:t>𝟐</m:t>
                                </m:r>
                              </m:sup>
                            </m:sSup>
                          </m:den>
                        </m:f>
                      </m:e>
                    </m:func>
                  </m:oMath>
                </a14:m>
                <a:endParaRPr lang="en-GB" sz="1000" b="1" kern="1200" dirty="0">
                  <a:solidFill>
                    <a:schemeClr val="tx1"/>
                  </a:solidFill>
                  <a:latin typeface="Times New Roman" panose="02020603050405020304" pitchFamily="18" charset="0"/>
                  <a:ea typeface="+mn-ea"/>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BDA11590-1B59-4272-EB12-A629ACAD9314}"/>
                  </a:ext>
                </a:extLst>
              </p:cNvPr>
              <p:cNvSpPr txBox="1">
                <a:spLocks noRot="1" noChangeAspect="1" noMove="1" noResize="1" noEditPoints="1" noAdjustHandles="1" noChangeArrowheads="1" noChangeShapeType="1" noTextEdit="1"/>
              </p:cNvSpPr>
              <p:nvPr/>
            </p:nvSpPr>
            <p:spPr>
              <a:xfrm>
                <a:off x="-414066" y="766534"/>
                <a:ext cx="8929487" cy="4105419"/>
              </a:xfrm>
              <a:prstGeom prst="rect">
                <a:avLst/>
              </a:prstGeom>
              <a:blipFill>
                <a:blip r:embed="rId4"/>
                <a:stretch>
                  <a:fillRect t="-5646"/>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E34854FD-6C38-1BD0-E10F-E7A69DC32517}"/>
              </a:ext>
            </a:extLst>
          </p:cNvPr>
          <p:cNvSpPr/>
          <p:nvPr/>
        </p:nvSpPr>
        <p:spPr>
          <a:xfrm>
            <a:off x="4709810" y="3921071"/>
            <a:ext cx="3444834" cy="883875"/>
          </a:xfrm>
          <a:prstGeom prst="rect">
            <a:avLst/>
          </a:prstGeom>
          <a:solidFill>
            <a:srgbClr val="85856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GB" sz="1400" b="1" i="0" u="none" strike="noStrike" kern="1200" cap="none" spc="0" normalizeH="0" baseline="0" noProof="0" dirty="0">
                <a:ln>
                  <a:noFill/>
                </a:ln>
                <a:solidFill>
                  <a:schemeClr val="accent6"/>
                </a:solidFill>
                <a:effectLst/>
                <a:uLnTx/>
                <a:uFillTx/>
                <a:latin typeface="Cormorant Garamond" panose="020B0604020202020204" charset="0"/>
                <a:ea typeface="Cormorant Garamond" panose="020B0604020202020204" charset="0"/>
                <a:cs typeface="Times New Roman" panose="02020603050405020304" pitchFamily="18" charset="0"/>
              </a:rPr>
              <a:t>Notice that the estimate using Gaussian prior </a:t>
            </a:r>
            <a:r>
              <a:rPr lang="en-GB" b="1" kern="1200" dirty="0">
                <a:solidFill>
                  <a:schemeClr val="accent6"/>
                </a:solidFill>
                <a:latin typeface="Cormorant Garamond" panose="020B0604020202020204" charset="0"/>
                <a:ea typeface="Cormorant Garamond" panose="020B0604020202020204" charset="0"/>
                <a:cs typeface="Times New Roman" panose="02020603050405020304" pitchFamily="18" charset="0"/>
              </a:rPr>
              <a:t>is similar </a:t>
            </a:r>
            <a:r>
              <a:rPr kumimoji="0" lang="en-GB" sz="1400" b="1" i="0" u="none" strike="noStrike" kern="1200" cap="none" spc="0" normalizeH="0" baseline="0" noProof="0" dirty="0">
                <a:ln>
                  <a:noFill/>
                </a:ln>
                <a:solidFill>
                  <a:schemeClr val="accent6"/>
                </a:solidFill>
                <a:effectLst/>
                <a:uLnTx/>
                <a:uFillTx/>
                <a:latin typeface="Cormorant Garamond" panose="020B0604020202020204" charset="0"/>
                <a:ea typeface="Cormorant Garamond" panose="020B0604020202020204" charset="0"/>
                <a:cs typeface="Times New Roman" panose="02020603050405020304" pitchFamily="18" charset="0"/>
              </a:rPr>
              <a:t>to L2 regularization in OLS</a:t>
            </a:r>
            <a:endParaRPr lang="en-GB" dirty="0">
              <a:solidFill>
                <a:schemeClr val="accent6"/>
              </a:solidFill>
              <a:latin typeface="Cormorant Garamond" panose="020B0604020202020204" charset="0"/>
              <a:ea typeface="Cormorant Garamond" panose="020B0604020202020204" charset="0"/>
            </a:endParaRPr>
          </a:p>
        </p:txBody>
      </p:sp>
    </p:spTree>
    <p:extLst>
      <p:ext uri="{BB962C8B-B14F-4D97-AF65-F5344CB8AC3E}">
        <p14:creationId xmlns:p14="http://schemas.microsoft.com/office/powerpoint/2010/main" val="1528410804"/>
      </p:ext>
    </p:extLst>
  </p:cSld>
  <p:clrMapOvr>
    <a:masterClrMapping/>
  </p:clrMapOvr>
  <mc:AlternateContent xmlns:mc="http://schemas.openxmlformats.org/markup-compatibility/2006" xmlns:p14="http://schemas.microsoft.com/office/powerpoint/2010/main">
    <mc:Choice Requires="p14">
      <p:transition spd="med">
        <p14:flash/>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50"/>
                                  </p:stCondLst>
                                  <p:childTnLst>
                                    <p:set>
                                      <p:cBhvr>
                                        <p:cTn id="6" dur="1" fill="hold">
                                          <p:stCondLst>
                                            <p:cond delay="0"/>
                                          </p:stCondLst>
                                        </p:cTn>
                                        <p:tgtEl>
                                          <p:spTgt spid="762">
                                            <p:txEl>
                                              <p:pRg st="2" end="2"/>
                                            </p:txEl>
                                          </p:spTgt>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75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par>
                                <p:cTn id="11" presetID="1" presetClass="entr" presetSubtype="0" fill="hold" nodeType="withEffect">
                                  <p:stCondLst>
                                    <p:cond delay="1000"/>
                                  </p:stCondLst>
                                  <p:childTnLst>
                                    <p:set>
                                      <p:cBhvr>
                                        <p:cTn id="12" dur="1" fill="hold">
                                          <p:stCondLst>
                                            <p:cond delay="0"/>
                                          </p:stCondLst>
                                        </p:cTn>
                                        <p:tgtEl>
                                          <p:spTgt spid="12">
                                            <p:txEl>
                                              <p:pRg st="6" end="6"/>
                                            </p:txEl>
                                          </p:spTgt>
                                        </p:tgtEl>
                                        <p:attrNameLst>
                                          <p:attrName>style.visibility</p:attrName>
                                        </p:attrNameLst>
                                      </p:cBhvr>
                                      <p:to>
                                        <p:strVal val="visible"/>
                                      </p:to>
                                    </p:set>
                                  </p:childTnLst>
                                </p:cTn>
                              </p:par>
                              <p:par>
                                <p:cTn id="13" presetID="10" presetClass="entr" presetSubtype="0"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
                                        <p:tgtEl>
                                          <p:spTgt spid="10"/>
                                        </p:tgtEl>
                                      </p:cBhvr>
                                    </p:animEffect>
                                  </p:childTnLst>
                                </p:cTn>
                              </p:par>
                              <p:par>
                                <p:cTn id="16" presetID="10" presetClass="entr" presetSubtype="0" fill="hold" nodeType="withEffect">
                                  <p:stCondLst>
                                    <p:cond delay="100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25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P spid="5"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21" name="TextBox 20">
            <a:extLst>
              <a:ext uri="{FF2B5EF4-FFF2-40B4-BE49-F238E27FC236}">
                <a16:creationId xmlns:a16="http://schemas.microsoft.com/office/drawing/2014/main" id="{DBADCE86-5029-8EA9-9927-F108ECC94DA5}"/>
              </a:ext>
            </a:extLst>
          </p:cNvPr>
          <p:cNvSpPr txBox="1"/>
          <p:nvPr/>
        </p:nvSpPr>
        <p:spPr>
          <a:xfrm>
            <a:off x="592454" y="3273704"/>
            <a:ext cx="8346889" cy="1394847"/>
          </a:xfrm>
          <a:prstGeom prst="rect">
            <a:avLst/>
          </a:prstGeom>
          <a:solidFill>
            <a:srgbClr val="EEEEE9"/>
          </a:solidFill>
          <a:ln>
            <a:solidFill>
              <a:srgbClr val="EEEEE9"/>
            </a:solidFill>
          </a:ln>
        </p:spPr>
        <p:txBody>
          <a:bodyPr wrap="square" rtlCol="0">
            <a:spAutoFit/>
          </a:bodyPr>
          <a:lstStyle/>
          <a:p>
            <a:endParaRPr lang="en-GB" dirty="0"/>
          </a:p>
        </p:txBody>
      </p:sp>
      <p:sp>
        <p:nvSpPr>
          <p:cNvPr id="22" name="TextBox 21">
            <a:extLst>
              <a:ext uri="{FF2B5EF4-FFF2-40B4-BE49-F238E27FC236}">
                <a16:creationId xmlns:a16="http://schemas.microsoft.com/office/drawing/2014/main" id="{3FFFCB42-93B0-1226-F815-79618673981B}"/>
              </a:ext>
            </a:extLst>
          </p:cNvPr>
          <p:cNvSpPr txBox="1"/>
          <p:nvPr/>
        </p:nvSpPr>
        <p:spPr>
          <a:xfrm>
            <a:off x="504748" y="524300"/>
            <a:ext cx="8346889" cy="1394847"/>
          </a:xfrm>
          <a:prstGeom prst="rect">
            <a:avLst/>
          </a:prstGeom>
          <a:solidFill>
            <a:srgbClr val="EEEEE9"/>
          </a:solidFill>
          <a:ln>
            <a:solidFill>
              <a:srgbClr val="EEEEE9"/>
            </a:solidFill>
          </a:ln>
        </p:spPr>
        <p:txBody>
          <a:bodyPr wrap="square" rtlCol="0">
            <a:spAutoFit/>
          </a:bodyPr>
          <a:lstStyle/>
          <a:p>
            <a:endParaRPr lang="en-GB" dirty="0"/>
          </a:p>
        </p:txBody>
      </p:sp>
      <p:sp>
        <p:nvSpPr>
          <p:cNvPr id="761" name="Google Shape;761;p56"/>
          <p:cNvSpPr txBox="1">
            <a:spLocks noGrp="1"/>
          </p:cNvSpPr>
          <p:nvPr>
            <p:ph type="title"/>
          </p:nvPr>
        </p:nvSpPr>
        <p:spPr>
          <a:xfrm>
            <a:off x="592454" y="171860"/>
            <a:ext cx="8259183" cy="56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err="1"/>
              <a:t>Robust</a:t>
            </a:r>
            <a:r>
              <a:rPr lang="fr-FR" dirty="0"/>
              <a:t> </a:t>
            </a:r>
            <a:r>
              <a:rPr lang="fr-FR" dirty="0" err="1"/>
              <a:t>Regression</a:t>
            </a:r>
            <a:endParaRPr lang="fr-FR" dirty="0"/>
          </a:p>
        </p:txBody>
      </p:sp>
      <p:sp>
        <p:nvSpPr>
          <p:cNvPr id="762" name="Google Shape;762;p56"/>
          <p:cNvSpPr txBox="1">
            <a:spLocks noGrp="1"/>
          </p:cNvSpPr>
          <p:nvPr>
            <p:ph type="subTitle" idx="1"/>
          </p:nvPr>
        </p:nvSpPr>
        <p:spPr>
          <a:xfrm>
            <a:off x="0" y="845324"/>
            <a:ext cx="8856095" cy="1627005"/>
          </a:xfrm>
          <a:prstGeom prst="rect">
            <a:avLst/>
          </a:prstGeom>
        </p:spPr>
        <p:txBody>
          <a:bodyPr spcFirstLastPara="1" wrap="square" lIns="91425" tIns="91425" rIns="91425" bIns="91425" anchor="ctr" anchorCtr="0">
            <a:noAutofit/>
          </a:bodyPr>
          <a:lstStyle/>
          <a:p>
            <a:pPr marL="804516" marR="0" lvl="1" indent="-171450" algn="just" defTabSz="3038715"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GB" sz="1600" b="1" kern="1200" dirty="0">
                <a:solidFill>
                  <a:prstClr val="black"/>
                </a:solidFill>
                <a:latin typeface="Times New Roman" panose="02020603050405020304" pitchFamily="18" charset="0"/>
                <a:ea typeface="+mn-ea"/>
                <a:cs typeface="Times New Roman" panose="02020603050405020304" pitchFamily="18" charset="0"/>
              </a:rPr>
              <a:t>What is Robust Regression </a:t>
            </a:r>
            <a:r>
              <a:rPr lang="en-GB" sz="1600" kern="1200" dirty="0">
                <a:solidFill>
                  <a:prstClr val="black"/>
                </a:solidFill>
                <a:latin typeface="Times New Roman" panose="02020603050405020304" pitchFamily="18" charset="0"/>
                <a:ea typeface="+mn-ea"/>
                <a:cs typeface="Times New Roman" panose="02020603050405020304" pitchFamily="18" charset="0"/>
              </a:rPr>
              <a:t>?</a:t>
            </a:r>
          </a:p>
          <a:p>
            <a:pPr marL="804516" marR="0" lvl="1" indent="-171450" algn="just" defTabSz="3038715"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GB" sz="500" kern="1200" dirty="0">
              <a:solidFill>
                <a:prstClr val="black"/>
              </a:solidFill>
              <a:latin typeface="Times New Roman" panose="02020603050405020304" pitchFamily="18" charset="0"/>
              <a:ea typeface="+mn-ea"/>
              <a:cs typeface="Times New Roman" panose="02020603050405020304" pitchFamily="18" charset="0"/>
            </a:endParaRPr>
          </a:p>
          <a:p>
            <a:pPr marL="1028732" marR="0" lvl="1" indent="-395666" algn="just" defTabSz="3038715" rtl="0" eaLnBrk="1" fontAlgn="auto" latinLnBrk="0" hangingPunct="1">
              <a:lnSpc>
                <a:spcPct val="100000"/>
              </a:lnSpc>
              <a:spcBef>
                <a:spcPct val="20000"/>
              </a:spcBef>
              <a:spcAft>
                <a:spcPts val="0"/>
              </a:spcAft>
              <a:buClrTx/>
              <a:buSzTx/>
              <a:buFont typeface="Arial" pitchFamily="34" charset="0"/>
              <a:buChar char="–"/>
              <a:tabLst/>
              <a:defRPr/>
            </a:pPr>
            <a:endParaRPr lang="en-GB" sz="100" kern="1200" dirty="0">
              <a:solidFill>
                <a:prstClr val="black"/>
              </a:solidFill>
              <a:latin typeface="Times New Roman" panose="02020603050405020304" pitchFamily="18" charset="0"/>
              <a:ea typeface="+mn-ea"/>
              <a:cs typeface="Times New Roman" panose="02020603050405020304" pitchFamily="18" charset="0"/>
            </a:endParaRPr>
          </a:p>
          <a:p>
            <a:pPr marL="822960" lvl="2" indent="0" algn="just" defTabSz="3038715">
              <a:spcBef>
                <a:spcPts val="200"/>
              </a:spcBef>
              <a:buClrTx/>
              <a:buSzTx/>
              <a:defRPr/>
            </a:pPr>
            <a:r>
              <a:rPr lang="en-GB" kern="1200" dirty="0">
                <a:solidFill>
                  <a:prstClr val="black"/>
                </a:solidFill>
                <a:latin typeface="Times New Roman" panose="02020603050405020304" pitchFamily="18" charset="0"/>
                <a:ea typeface="+mn-ea"/>
                <a:cs typeface="Times New Roman" panose="02020603050405020304" pitchFamily="18" charset="0"/>
              </a:rPr>
              <a:t>It is a statistical method used to model the relationship between a response variable and one or more independent variables in the presence of outliers, heteroscedasticity and other violations of classical regression assumptions.  </a:t>
            </a:r>
          </a:p>
          <a:p>
            <a:pPr marL="633066" lvl="1" indent="0" algn="just" defTabSz="3038715">
              <a:spcBef>
                <a:spcPct val="20000"/>
              </a:spcBef>
              <a:buClrTx/>
              <a:buSzTx/>
              <a:defRPr/>
            </a:pPr>
            <a:endParaRPr lang="en-GB" sz="500" kern="1200" dirty="0">
              <a:solidFill>
                <a:prstClr val="black"/>
              </a:solidFill>
              <a:latin typeface="Times New Roman" panose="02020603050405020304" pitchFamily="18" charset="0"/>
              <a:ea typeface="+mn-ea"/>
              <a:cs typeface="Times New Roman" panose="02020603050405020304" pitchFamily="18" charset="0"/>
            </a:endParaRPr>
          </a:p>
          <a:p>
            <a:pPr marL="822960" lvl="1" indent="0" algn="just" defTabSz="3038715">
              <a:spcBef>
                <a:spcPct val="20000"/>
              </a:spcBef>
              <a:buClrTx/>
              <a:buSzTx/>
              <a:defRPr/>
            </a:pPr>
            <a:r>
              <a:rPr lang="en-GB" kern="1200" dirty="0">
                <a:solidFill>
                  <a:prstClr val="black"/>
                </a:solidFill>
                <a:latin typeface="Times New Roman" panose="02020603050405020304" pitchFamily="18" charset="0"/>
                <a:ea typeface="+mn-ea"/>
                <a:cs typeface="Times New Roman" panose="02020603050405020304" pitchFamily="18" charset="0"/>
              </a:rPr>
              <a:t>It uses alternative loss functions to estimate the regression parameters, which are less affected by outliers compared to the squared error loss function used in OLS regression.</a:t>
            </a:r>
            <a:endParaRPr kumimoji="0" lang="en-GB"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33066" marR="0" lvl="1" indent="0" algn="just" defTabSz="3038715" rtl="0" eaLnBrk="1" fontAlgn="auto" latinLnBrk="0" hangingPunct="1">
              <a:lnSpc>
                <a:spcPct val="100000"/>
              </a:lnSpc>
              <a:spcBef>
                <a:spcPct val="20000"/>
              </a:spcBef>
              <a:spcAft>
                <a:spcPts val="0"/>
              </a:spcAft>
              <a:buClrTx/>
              <a:buSzTx/>
              <a:tabLst/>
              <a:defRPr/>
            </a:pPr>
            <a:endParaRPr kumimoji="0" lang="en-GB" sz="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33066" marR="0" lvl="1" indent="0" algn="just" defTabSz="3038715" rtl="0" eaLnBrk="1" fontAlgn="auto" latinLnBrk="0" hangingPunct="1">
              <a:lnSpc>
                <a:spcPct val="100000"/>
              </a:lnSpc>
              <a:spcBef>
                <a:spcPct val="20000"/>
              </a:spcBef>
              <a:spcAft>
                <a:spcPts val="0"/>
              </a:spcAft>
              <a:buClrTx/>
              <a:buSzTx/>
              <a:tabLst/>
              <a:defRPr/>
            </a:pPr>
            <a:endPar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2" name="TextBox 1">
            <a:extLst>
              <a:ext uri="{FF2B5EF4-FFF2-40B4-BE49-F238E27FC236}">
                <a16:creationId xmlns:a16="http://schemas.microsoft.com/office/drawing/2014/main" id="{5338CDA3-ADC0-AA2F-6C7E-03716B99B634}"/>
              </a:ext>
            </a:extLst>
          </p:cNvPr>
          <p:cNvSpPr txBox="1"/>
          <p:nvPr/>
        </p:nvSpPr>
        <p:spPr>
          <a:xfrm>
            <a:off x="8559274" y="4804946"/>
            <a:ext cx="584726"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11/17</a:t>
            </a:r>
            <a:endParaRPr lang="en-GB" sz="1600" b="1" dirty="0">
              <a:latin typeface="Cormorant Garamond" panose="020B0604020202020204" charset="0"/>
              <a:ea typeface="Cormorant Garamond" panose="020B060402020202020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F8BE30-4CCE-FC66-881F-2E371FD9F719}"/>
                  </a:ext>
                </a:extLst>
              </p:cNvPr>
              <p:cNvSpPr txBox="1"/>
              <p:nvPr/>
            </p:nvSpPr>
            <p:spPr>
              <a:xfrm>
                <a:off x="52540" y="2443111"/>
                <a:ext cx="8742097" cy="1288430"/>
              </a:xfrm>
              <a:prstGeom prst="rect">
                <a:avLst/>
              </a:prstGeom>
              <a:noFill/>
            </p:spPr>
            <p:txBody>
              <a:bodyPr wrap="square">
                <a:spAutoFit/>
              </a:bodyPr>
              <a:lstStyle/>
              <a:p>
                <a:pPr marL="804516" marR="0" lvl="1" indent="-171450" algn="just" defTabSz="3038715"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Huber Loss</a:t>
                </a:r>
                <a:r>
                  <a:rPr kumimoji="0" lang="en-US" sz="1600" b="1"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Function:</a:t>
                </a:r>
                <a:endParaRPr lang="en-GB" sz="1600" b="1" kern="1200" dirty="0">
                  <a:solidFill>
                    <a:prstClr val="black"/>
                  </a:solidFill>
                  <a:latin typeface="Times New Roman" panose="02020603050405020304" pitchFamily="18" charset="0"/>
                  <a:ea typeface="+mn-ea"/>
                  <a:cs typeface="Times New Roman" panose="02020603050405020304" pitchFamily="18" charset="0"/>
                </a:endParaRPr>
              </a:p>
              <a:p>
                <a:pPr marL="804516" marR="0" lvl="1" indent="-171450" algn="just" defTabSz="3038715"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GB" sz="100" kern="1200" dirty="0">
                  <a:solidFill>
                    <a:prstClr val="black"/>
                  </a:solidFill>
                  <a:latin typeface="Times New Roman" panose="02020603050405020304" pitchFamily="18" charset="0"/>
                  <a:ea typeface="+mn-ea"/>
                  <a:cs typeface="Times New Roman" panose="02020603050405020304" pitchFamily="18" charset="0"/>
                </a:endParaRPr>
              </a:p>
              <a:p>
                <a:pPr marL="1028731" lvl="2" algn="just" defTabSz="3038715">
                  <a:spcBef>
                    <a:spcPct val="20000"/>
                  </a:spcBef>
                  <a:buClrTx/>
                  <a:defRPr/>
                </a:pPr>
                <a14:m>
                  <m:oMathPara xmlns:m="http://schemas.openxmlformats.org/officeDocument/2006/math">
                    <m:oMathParaPr>
                      <m:jc m:val="center"/>
                    </m:oMathParaPr>
                    <m:oMath xmlns:m="http://schemas.openxmlformats.org/officeDocument/2006/math">
                      <m:r>
                        <a:rPr lang="en-GB" sz="1100" i="1" kern="1200">
                          <a:solidFill>
                            <a:prstClr val="black"/>
                          </a:solidFill>
                          <a:latin typeface="Cambria Math" panose="02040503050406030204" pitchFamily="18" charset="0"/>
                          <a:ea typeface="+mn-ea"/>
                          <a:cs typeface="+mn-cs"/>
                          <a:sym typeface="Merriweather"/>
                        </a:rPr>
                        <m:t>𝐿</m:t>
                      </m:r>
                      <m:d>
                        <m:dPr>
                          <m:ctrlPr>
                            <a:rPr lang="en-GB" sz="1100" i="1" kern="1200">
                              <a:solidFill>
                                <a:prstClr val="black"/>
                              </a:solidFill>
                              <a:latin typeface="Cambria Math" panose="02040503050406030204" pitchFamily="18" charset="0"/>
                              <a:ea typeface="+mn-ea"/>
                              <a:cs typeface="+mn-cs"/>
                              <a:sym typeface="Merriweather"/>
                            </a:rPr>
                          </m:ctrlPr>
                        </m:dPr>
                        <m:e>
                          <m:r>
                            <a:rPr lang="en-US" sz="1100" i="1" kern="1200">
                              <a:solidFill>
                                <a:prstClr val="black"/>
                              </a:solidFill>
                              <a:latin typeface="Cambria Math" panose="02040503050406030204" pitchFamily="18" charset="0"/>
                              <a:ea typeface="+mn-ea"/>
                              <a:cs typeface="+mn-cs"/>
                              <a:sym typeface="Merriweather"/>
                            </a:rPr>
                            <m:t>𝑥</m:t>
                          </m:r>
                        </m:e>
                      </m:d>
                      <m:r>
                        <a:rPr lang="en-US" sz="1100" b="0" i="1" kern="1200" smtClean="0">
                          <a:solidFill>
                            <a:prstClr val="black"/>
                          </a:solidFill>
                          <a:latin typeface="Cambria Math" panose="02040503050406030204" pitchFamily="18" charset="0"/>
                          <a:ea typeface="+mn-ea"/>
                          <a:cs typeface="+mn-cs"/>
                          <a:sym typeface="Merriweather"/>
                        </a:rPr>
                        <m:t>  </m:t>
                      </m:r>
                      <m:r>
                        <a:rPr lang="en-GB" sz="1100" i="1" kern="1200">
                          <a:solidFill>
                            <a:prstClr val="black"/>
                          </a:solidFill>
                          <a:latin typeface="Cambria Math" panose="02040503050406030204" pitchFamily="18" charset="0"/>
                          <a:ea typeface="+mn-ea"/>
                          <a:cs typeface="+mn-cs"/>
                          <a:sym typeface="Merriweather"/>
                        </a:rPr>
                        <m:t>=</m:t>
                      </m:r>
                      <m:r>
                        <a:rPr lang="en-US" sz="1100" b="0" i="1" kern="1200" smtClean="0">
                          <a:solidFill>
                            <a:prstClr val="black"/>
                          </a:solidFill>
                          <a:latin typeface="Cambria Math" panose="02040503050406030204" pitchFamily="18" charset="0"/>
                          <a:ea typeface="+mn-ea"/>
                          <a:cs typeface="+mn-cs"/>
                          <a:sym typeface="Merriweather"/>
                        </a:rPr>
                        <m:t>  </m:t>
                      </m:r>
                      <m:d>
                        <m:dPr>
                          <m:begChr m:val="{"/>
                          <m:endChr m:val=""/>
                          <m:ctrlPr>
                            <a:rPr lang="en-GB" sz="1100" i="1" kern="1200">
                              <a:solidFill>
                                <a:prstClr val="black"/>
                              </a:solidFill>
                              <a:latin typeface="Cambria Math" panose="02040503050406030204" pitchFamily="18" charset="0"/>
                              <a:sym typeface="Merriweather"/>
                            </a:rPr>
                          </m:ctrlPr>
                        </m:dPr>
                        <m:e>
                          <m:m>
                            <m:mPr>
                              <m:plcHide m:val="on"/>
                              <m:mcs>
                                <m:mc>
                                  <m:mcPr>
                                    <m:count m:val="1"/>
                                    <m:mcJc m:val="center"/>
                                  </m:mcPr>
                                </m:mc>
                              </m:mcs>
                              <m:ctrlPr>
                                <a:rPr lang="en-GB" sz="1100" i="1" kern="1200">
                                  <a:solidFill>
                                    <a:prstClr val="black"/>
                                  </a:solidFill>
                                  <a:latin typeface="Cambria Math" panose="02040503050406030204" pitchFamily="18" charset="0"/>
                                  <a:sym typeface="Merriweather"/>
                                </a:rPr>
                              </m:ctrlPr>
                            </m:mPr>
                            <m:mr>
                              <m:e>
                                <m:r>
                                  <a:rPr lang="en-US" sz="1100" b="0" i="1" kern="1200" smtClean="0">
                                    <a:solidFill>
                                      <a:prstClr val="black"/>
                                    </a:solidFill>
                                    <a:latin typeface="Cambria Math" panose="02040503050406030204" pitchFamily="18" charset="0"/>
                                    <a:sym typeface="Merriweather"/>
                                  </a:rPr>
                                  <m:t>  </m:t>
                                </m:r>
                                <m:f>
                                  <m:fPr>
                                    <m:ctrlPr>
                                      <a:rPr lang="en-GB" sz="1100" i="1" kern="1200">
                                        <a:solidFill>
                                          <a:prstClr val="black"/>
                                        </a:solidFill>
                                        <a:latin typeface="Cambria Math" panose="02040503050406030204" pitchFamily="18" charset="0"/>
                                        <a:sym typeface="Merriweather"/>
                                      </a:rPr>
                                    </m:ctrlPr>
                                  </m:fPr>
                                  <m:num>
                                    <m:r>
                                      <a:rPr lang="en-US" sz="1100" b="0" i="1" kern="1200" smtClean="0">
                                        <a:solidFill>
                                          <a:prstClr val="black"/>
                                        </a:solidFill>
                                        <a:latin typeface="Cambria Math" panose="02040503050406030204" pitchFamily="18" charset="0"/>
                                        <a:sym typeface="Merriweather"/>
                                      </a:rPr>
                                      <m:t>1</m:t>
                                    </m:r>
                                  </m:num>
                                  <m:den>
                                    <m:r>
                                      <a:rPr lang="en-GB" sz="1100" i="1" kern="1200">
                                        <a:solidFill>
                                          <a:prstClr val="black"/>
                                        </a:solidFill>
                                        <a:latin typeface="Cambria Math" panose="02040503050406030204" pitchFamily="18" charset="0"/>
                                        <a:sym typeface="Merriweather"/>
                                      </a:rPr>
                                      <m:t>2</m:t>
                                    </m:r>
                                  </m:den>
                                </m:f>
                                <m:sSup>
                                  <m:sSupPr>
                                    <m:ctrlPr>
                                      <a:rPr lang="en-GB" sz="1100" i="1" kern="1200">
                                        <a:solidFill>
                                          <a:prstClr val="black"/>
                                        </a:solidFill>
                                        <a:latin typeface="Cambria Math" panose="02040503050406030204" pitchFamily="18" charset="0"/>
                                        <a:sym typeface="Merriweather"/>
                                      </a:rPr>
                                    </m:ctrlPr>
                                  </m:sSupPr>
                                  <m:e>
                                    <m:d>
                                      <m:dPr>
                                        <m:ctrlPr>
                                          <a:rPr lang="en-GB" sz="1100" i="1" kern="1200">
                                            <a:solidFill>
                                              <a:prstClr val="black"/>
                                            </a:solidFill>
                                            <a:latin typeface="Cambria Math" panose="02040503050406030204" pitchFamily="18" charset="0"/>
                                            <a:sym typeface="Merriweather"/>
                                          </a:rPr>
                                        </m:ctrlPr>
                                      </m:dPr>
                                      <m:e>
                                        <m:sSub>
                                          <m:sSubPr>
                                            <m:ctrlPr>
                                              <a:rPr lang="en-GB" sz="1100" i="1" kern="1200">
                                                <a:solidFill>
                                                  <a:prstClr val="black"/>
                                                </a:solidFill>
                                                <a:latin typeface="Cambria Math" panose="02040503050406030204" pitchFamily="18" charset="0"/>
                                                <a:sym typeface="Merriweather"/>
                                              </a:rPr>
                                            </m:ctrlPr>
                                          </m:sSubPr>
                                          <m:e>
                                            <m:r>
                                              <a:rPr lang="en-US" sz="1100" i="1" kern="1200">
                                                <a:solidFill>
                                                  <a:prstClr val="black"/>
                                                </a:solidFill>
                                                <a:latin typeface="Cambria Math" panose="02040503050406030204" pitchFamily="18" charset="0"/>
                                                <a:sym typeface="Merriweather"/>
                                              </a:rPr>
                                              <m:t>𝑦</m:t>
                                            </m:r>
                                          </m:e>
                                          <m:sub>
                                            <m:r>
                                              <a:rPr lang="en-US" sz="1100" i="1" kern="1200">
                                                <a:solidFill>
                                                  <a:prstClr val="black"/>
                                                </a:solidFill>
                                                <a:latin typeface="Cambria Math" panose="02040503050406030204" pitchFamily="18" charset="0"/>
                                                <a:sym typeface="Merriweather"/>
                                              </a:rPr>
                                              <m:t>𝑖</m:t>
                                            </m:r>
                                          </m:sub>
                                        </m:sSub>
                                        <m:r>
                                          <a:rPr lang="en-GB" sz="1100" i="1" kern="1200">
                                            <a:solidFill>
                                              <a:prstClr val="black"/>
                                            </a:solidFill>
                                            <a:latin typeface="Cambria Math" panose="02040503050406030204" pitchFamily="18" charset="0"/>
                                            <a:sym typeface="Merriweather"/>
                                          </a:rPr>
                                          <m:t>−</m:t>
                                        </m:r>
                                        <m:sSub>
                                          <m:sSubPr>
                                            <m:ctrlPr>
                                              <a:rPr lang="en-GB" sz="1100" i="1" kern="1200">
                                                <a:solidFill>
                                                  <a:prstClr val="black"/>
                                                </a:solidFill>
                                                <a:latin typeface="Cambria Math" panose="02040503050406030204" pitchFamily="18" charset="0"/>
                                                <a:sym typeface="Merriweather"/>
                                              </a:rPr>
                                            </m:ctrlPr>
                                          </m:sSubPr>
                                          <m:e>
                                            <m:acc>
                                              <m:accPr>
                                                <m:chr m:val="̂"/>
                                                <m:ctrlPr>
                                                  <a:rPr lang="en-GB" sz="1100" i="1" kern="1200">
                                                    <a:solidFill>
                                                      <a:prstClr val="black"/>
                                                    </a:solidFill>
                                                    <a:latin typeface="Cambria Math" panose="02040503050406030204" pitchFamily="18" charset="0"/>
                                                    <a:sym typeface="Merriweather"/>
                                                  </a:rPr>
                                                </m:ctrlPr>
                                              </m:accPr>
                                              <m:e>
                                                <m:r>
                                                  <a:rPr lang="en-GB" sz="1100" i="1" kern="1200">
                                                    <a:solidFill>
                                                      <a:prstClr val="black"/>
                                                    </a:solidFill>
                                                    <a:latin typeface="Cambria Math" panose="02040503050406030204" pitchFamily="18" charset="0"/>
                                                    <a:sym typeface="Merriweather"/>
                                                  </a:rPr>
                                                  <m:t>𝑦</m:t>
                                                </m:r>
                                              </m:e>
                                            </m:acc>
                                          </m:e>
                                          <m:sub>
                                            <m:r>
                                              <a:rPr lang="en-US" sz="1100" i="1" kern="1200">
                                                <a:solidFill>
                                                  <a:prstClr val="black"/>
                                                </a:solidFill>
                                                <a:latin typeface="Cambria Math" panose="02040503050406030204" pitchFamily="18" charset="0"/>
                                                <a:sym typeface="Merriweather"/>
                                              </a:rPr>
                                              <m:t>𝑖</m:t>
                                            </m:r>
                                          </m:sub>
                                        </m:sSub>
                                      </m:e>
                                    </m:d>
                                  </m:e>
                                  <m:sup>
                                    <m:r>
                                      <a:rPr lang="en-US" sz="1100" i="1" kern="1200">
                                        <a:solidFill>
                                          <a:prstClr val="black"/>
                                        </a:solidFill>
                                        <a:latin typeface="Cambria Math" panose="02040503050406030204" pitchFamily="18" charset="0"/>
                                        <a:sym typeface="Merriweather"/>
                                      </a:rPr>
                                      <m:t>2</m:t>
                                    </m:r>
                                  </m:sup>
                                </m:sSup>
                                <m:r>
                                  <a:rPr lang="en-US" sz="1100" b="0" i="1" kern="1200" smtClean="0">
                                    <a:solidFill>
                                      <a:prstClr val="black"/>
                                    </a:solidFill>
                                    <a:latin typeface="Cambria Math" panose="02040503050406030204" pitchFamily="18" charset="0"/>
                                    <a:sym typeface="Merriweather"/>
                                  </a:rPr>
                                  <m:t>                    </m:t>
                                </m:r>
                                <m:r>
                                  <a:rPr lang="en-US" sz="1100" i="1" kern="1200">
                                    <a:solidFill>
                                      <a:prstClr val="black"/>
                                    </a:solidFill>
                                    <a:latin typeface="Cambria Math" panose="02040503050406030204" pitchFamily="18" charset="0"/>
                                    <a:sym typeface="Merriweather"/>
                                  </a:rPr>
                                  <m:t>, </m:t>
                                </m:r>
                                <m:d>
                                  <m:dPr>
                                    <m:begChr m:val="|"/>
                                    <m:endChr m:val="|"/>
                                    <m:ctrlPr>
                                      <a:rPr lang="en-GB" sz="1100" i="1" kern="1200">
                                        <a:solidFill>
                                          <a:prstClr val="black"/>
                                        </a:solidFill>
                                        <a:latin typeface="Cambria Math" panose="02040503050406030204" pitchFamily="18" charset="0"/>
                                        <a:sym typeface="Merriweather"/>
                                      </a:rPr>
                                    </m:ctrlPr>
                                  </m:dPr>
                                  <m:e>
                                    <m:r>
                                      <a:rPr lang="en-GB" sz="1100" i="1" kern="1200">
                                        <a:solidFill>
                                          <a:prstClr val="black"/>
                                        </a:solidFill>
                                        <a:latin typeface="Cambria Math" panose="02040503050406030204" pitchFamily="18" charset="0"/>
                                        <a:sym typeface="Merriweather"/>
                                      </a:rPr>
                                      <m:t>𝑦</m:t>
                                    </m:r>
                                    <m:r>
                                      <a:rPr lang="en-GB" sz="1100" i="1" kern="1200">
                                        <a:solidFill>
                                          <a:prstClr val="black"/>
                                        </a:solidFill>
                                        <a:latin typeface="Cambria Math" panose="02040503050406030204" pitchFamily="18" charset="0"/>
                                        <a:sym typeface="Merriweather"/>
                                      </a:rPr>
                                      <m:t>ⅈ−</m:t>
                                    </m:r>
                                    <m:sSub>
                                      <m:sSubPr>
                                        <m:ctrlPr>
                                          <a:rPr lang="en-GB" sz="1100" i="1" kern="1200">
                                            <a:solidFill>
                                              <a:prstClr val="black"/>
                                            </a:solidFill>
                                            <a:latin typeface="Cambria Math" panose="02040503050406030204" pitchFamily="18" charset="0"/>
                                            <a:sym typeface="Merriweather"/>
                                          </a:rPr>
                                        </m:ctrlPr>
                                      </m:sSubPr>
                                      <m:e>
                                        <m:acc>
                                          <m:accPr>
                                            <m:chr m:val="̂"/>
                                            <m:ctrlPr>
                                              <a:rPr lang="en-GB" sz="1100" i="1" kern="1200">
                                                <a:solidFill>
                                                  <a:prstClr val="black"/>
                                                </a:solidFill>
                                                <a:latin typeface="Cambria Math" panose="02040503050406030204" pitchFamily="18" charset="0"/>
                                                <a:sym typeface="Merriweather"/>
                                              </a:rPr>
                                            </m:ctrlPr>
                                          </m:accPr>
                                          <m:e>
                                            <m:r>
                                              <a:rPr lang="en-GB" sz="1100" i="1" kern="1200">
                                                <a:solidFill>
                                                  <a:prstClr val="black"/>
                                                </a:solidFill>
                                                <a:latin typeface="Cambria Math" panose="02040503050406030204" pitchFamily="18" charset="0"/>
                                                <a:sym typeface="Merriweather"/>
                                              </a:rPr>
                                              <m:t>𝑦</m:t>
                                            </m:r>
                                          </m:e>
                                        </m:acc>
                                      </m:e>
                                      <m:sub>
                                        <m:r>
                                          <a:rPr lang="en-US" sz="1100" i="1" kern="1200">
                                            <a:solidFill>
                                              <a:prstClr val="black"/>
                                            </a:solidFill>
                                            <a:latin typeface="Cambria Math" panose="02040503050406030204" pitchFamily="18" charset="0"/>
                                            <a:sym typeface="Merriweather"/>
                                          </a:rPr>
                                          <m:t>𝑖</m:t>
                                        </m:r>
                                      </m:sub>
                                    </m:sSub>
                                  </m:e>
                                </m:d>
                                <m:r>
                                  <a:rPr lang="en-GB" sz="1100" i="1" kern="1200">
                                    <a:solidFill>
                                      <a:prstClr val="black"/>
                                    </a:solidFill>
                                    <a:latin typeface="Cambria Math" panose="02040503050406030204" pitchFamily="18" charset="0"/>
                                    <a:sym typeface="Merriweather"/>
                                  </a:rPr>
                                  <m:t>≤</m:t>
                                </m:r>
                                <m:r>
                                  <a:rPr lang="en-GB" sz="1100" i="1" kern="1200">
                                    <a:solidFill>
                                      <a:prstClr val="black"/>
                                    </a:solidFill>
                                    <a:latin typeface="Cambria Math" panose="02040503050406030204" pitchFamily="18" charset="0"/>
                                    <a:sym typeface="Merriweather"/>
                                  </a:rPr>
                                  <m:t>𝑘</m:t>
                                </m:r>
                              </m:e>
                            </m:mr>
                            <m:mr>
                              <m:e>
                                <m:r>
                                  <a:rPr lang="en-GB" sz="1100" i="1" kern="1200">
                                    <a:solidFill>
                                      <a:prstClr val="black"/>
                                    </a:solidFill>
                                    <a:latin typeface="Cambria Math" panose="02040503050406030204" pitchFamily="18" charset="0"/>
                                    <a:sym typeface="Merriweather"/>
                                  </a:rPr>
                                  <m:t>𝑘</m:t>
                                </m:r>
                                <m:d>
                                  <m:dPr>
                                    <m:begChr m:val="|"/>
                                    <m:endChr m:val="|"/>
                                    <m:ctrlPr>
                                      <a:rPr lang="en-GB" sz="1100" i="1" kern="1200">
                                        <a:solidFill>
                                          <a:prstClr val="black"/>
                                        </a:solidFill>
                                        <a:latin typeface="Cambria Math" panose="02040503050406030204" pitchFamily="18" charset="0"/>
                                        <a:sym typeface="Merriweather"/>
                                      </a:rPr>
                                    </m:ctrlPr>
                                  </m:dPr>
                                  <m:e>
                                    <m:sSub>
                                      <m:sSubPr>
                                        <m:ctrlPr>
                                          <a:rPr lang="en-GB" sz="1100" i="1" kern="1200">
                                            <a:solidFill>
                                              <a:prstClr val="black"/>
                                            </a:solidFill>
                                            <a:latin typeface="Cambria Math" panose="02040503050406030204" pitchFamily="18" charset="0"/>
                                            <a:sym typeface="Merriweather"/>
                                          </a:rPr>
                                        </m:ctrlPr>
                                      </m:sSubPr>
                                      <m:e>
                                        <m:r>
                                          <a:rPr lang="en-US" sz="1100" i="1" kern="1200">
                                            <a:solidFill>
                                              <a:prstClr val="black"/>
                                            </a:solidFill>
                                            <a:latin typeface="Cambria Math" panose="02040503050406030204" pitchFamily="18" charset="0"/>
                                            <a:sym typeface="Merriweather"/>
                                          </a:rPr>
                                          <m:t>𝑦</m:t>
                                        </m:r>
                                      </m:e>
                                      <m:sub>
                                        <m:r>
                                          <a:rPr lang="en-US" sz="1100" i="1" kern="1200">
                                            <a:solidFill>
                                              <a:prstClr val="black"/>
                                            </a:solidFill>
                                            <a:latin typeface="Cambria Math" panose="02040503050406030204" pitchFamily="18" charset="0"/>
                                            <a:sym typeface="Merriweather"/>
                                          </a:rPr>
                                          <m:t>𝑖</m:t>
                                        </m:r>
                                      </m:sub>
                                    </m:sSub>
                                    <m:r>
                                      <a:rPr lang="en-GB" sz="1100" i="1" kern="1200">
                                        <a:solidFill>
                                          <a:prstClr val="black"/>
                                        </a:solidFill>
                                        <a:latin typeface="Cambria Math" panose="02040503050406030204" pitchFamily="18" charset="0"/>
                                        <a:sym typeface="Merriweather"/>
                                      </a:rPr>
                                      <m:t>−</m:t>
                                    </m:r>
                                    <m:sSub>
                                      <m:sSubPr>
                                        <m:ctrlPr>
                                          <a:rPr lang="en-GB" sz="1100" i="1" kern="1200">
                                            <a:solidFill>
                                              <a:prstClr val="black"/>
                                            </a:solidFill>
                                            <a:latin typeface="Cambria Math" panose="02040503050406030204" pitchFamily="18" charset="0"/>
                                            <a:sym typeface="Merriweather"/>
                                          </a:rPr>
                                        </m:ctrlPr>
                                      </m:sSubPr>
                                      <m:e>
                                        <m:acc>
                                          <m:accPr>
                                            <m:chr m:val="̂"/>
                                            <m:ctrlPr>
                                              <a:rPr lang="en-GB" sz="1100" i="1" kern="1200">
                                                <a:solidFill>
                                                  <a:prstClr val="black"/>
                                                </a:solidFill>
                                                <a:latin typeface="Cambria Math" panose="02040503050406030204" pitchFamily="18" charset="0"/>
                                                <a:sym typeface="Merriweather"/>
                                              </a:rPr>
                                            </m:ctrlPr>
                                          </m:accPr>
                                          <m:e>
                                            <m:r>
                                              <a:rPr lang="en-GB" sz="1100" i="1" kern="1200">
                                                <a:solidFill>
                                                  <a:prstClr val="black"/>
                                                </a:solidFill>
                                                <a:latin typeface="Cambria Math" panose="02040503050406030204" pitchFamily="18" charset="0"/>
                                                <a:sym typeface="Merriweather"/>
                                              </a:rPr>
                                              <m:t>𝑦</m:t>
                                            </m:r>
                                          </m:e>
                                        </m:acc>
                                      </m:e>
                                      <m:sub>
                                        <m:r>
                                          <a:rPr lang="en-US" sz="1100" i="1" kern="1200">
                                            <a:solidFill>
                                              <a:prstClr val="black"/>
                                            </a:solidFill>
                                            <a:latin typeface="Cambria Math" panose="02040503050406030204" pitchFamily="18" charset="0"/>
                                            <a:sym typeface="Merriweather"/>
                                          </a:rPr>
                                          <m:t>𝑖</m:t>
                                        </m:r>
                                      </m:sub>
                                    </m:sSub>
                                  </m:e>
                                </m:d>
                                <m:r>
                                  <a:rPr lang="en-GB" sz="1100" i="1" kern="1200">
                                    <a:solidFill>
                                      <a:prstClr val="black"/>
                                    </a:solidFill>
                                    <a:latin typeface="Cambria Math" panose="02040503050406030204" pitchFamily="18" charset="0"/>
                                    <a:sym typeface="Merriweather"/>
                                  </a:rPr>
                                  <m:t>−</m:t>
                                </m:r>
                                <m:f>
                                  <m:fPr>
                                    <m:ctrlPr>
                                      <a:rPr lang="en-GB" sz="1100" i="1" kern="1200">
                                        <a:solidFill>
                                          <a:prstClr val="black"/>
                                        </a:solidFill>
                                        <a:latin typeface="Cambria Math" panose="02040503050406030204" pitchFamily="18" charset="0"/>
                                        <a:sym typeface="Merriweather"/>
                                      </a:rPr>
                                    </m:ctrlPr>
                                  </m:fPr>
                                  <m:num>
                                    <m:r>
                                      <a:rPr lang="en-US" sz="1100" i="1" kern="1200">
                                        <a:solidFill>
                                          <a:prstClr val="black"/>
                                        </a:solidFill>
                                        <a:latin typeface="Cambria Math" panose="02040503050406030204" pitchFamily="18" charset="0"/>
                                        <a:sym typeface="Merriweather"/>
                                      </a:rPr>
                                      <m:t>1</m:t>
                                    </m:r>
                                  </m:num>
                                  <m:den>
                                    <m:r>
                                      <a:rPr lang="en-GB" sz="1100" i="1" kern="1200">
                                        <a:solidFill>
                                          <a:prstClr val="black"/>
                                        </a:solidFill>
                                        <a:latin typeface="Cambria Math" panose="02040503050406030204" pitchFamily="18" charset="0"/>
                                        <a:sym typeface="Merriweather"/>
                                      </a:rPr>
                                      <m:t>2</m:t>
                                    </m:r>
                                  </m:den>
                                </m:f>
                                <m:sSup>
                                  <m:sSupPr>
                                    <m:ctrlPr>
                                      <a:rPr lang="en-GB" sz="1100" i="1" kern="1200">
                                        <a:solidFill>
                                          <a:prstClr val="black"/>
                                        </a:solidFill>
                                        <a:latin typeface="Cambria Math" panose="02040503050406030204" pitchFamily="18" charset="0"/>
                                        <a:sym typeface="Merriweather"/>
                                      </a:rPr>
                                    </m:ctrlPr>
                                  </m:sSupPr>
                                  <m:e>
                                    <m:r>
                                      <a:rPr lang="en-GB" sz="1100" i="1" kern="1200">
                                        <a:solidFill>
                                          <a:prstClr val="black"/>
                                        </a:solidFill>
                                        <a:latin typeface="Cambria Math" panose="02040503050406030204" pitchFamily="18" charset="0"/>
                                        <a:sym typeface="Merriweather"/>
                                      </a:rPr>
                                      <m:t>𝑘</m:t>
                                    </m:r>
                                  </m:e>
                                  <m:sup>
                                    <m:r>
                                      <a:rPr lang="en-GB" sz="1100" i="1" kern="1200">
                                        <a:solidFill>
                                          <a:prstClr val="black"/>
                                        </a:solidFill>
                                        <a:latin typeface="Cambria Math" panose="02040503050406030204" pitchFamily="18" charset="0"/>
                                        <a:sym typeface="Merriweather"/>
                                      </a:rPr>
                                      <m:t>2</m:t>
                                    </m:r>
                                  </m:sup>
                                </m:sSup>
                                <m:r>
                                  <a:rPr lang="en-US" sz="1100" b="0" i="1" kern="1200" smtClean="0">
                                    <a:solidFill>
                                      <a:prstClr val="black"/>
                                    </a:solidFill>
                                    <a:latin typeface="Cambria Math" panose="02040503050406030204" pitchFamily="18" charset="0"/>
                                    <a:sym typeface="Merriweather"/>
                                  </a:rPr>
                                  <m:t>          </m:t>
                                </m:r>
                                <m:r>
                                  <a:rPr lang="en-GB" sz="1100" i="1" kern="1200">
                                    <a:solidFill>
                                      <a:prstClr val="black"/>
                                    </a:solidFill>
                                    <a:latin typeface="Cambria Math" panose="02040503050406030204" pitchFamily="18" charset="0"/>
                                    <a:sym typeface="Merriweather"/>
                                  </a:rPr>
                                  <m:t>,</m:t>
                                </m:r>
                                <m:d>
                                  <m:dPr>
                                    <m:begChr m:val="|"/>
                                    <m:endChr m:val="|"/>
                                    <m:ctrlPr>
                                      <a:rPr lang="en-GB" sz="1100" i="1" kern="1200">
                                        <a:solidFill>
                                          <a:prstClr val="black"/>
                                        </a:solidFill>
                                        <a:latin typeface="Cambria Math" panose="02040503050406030204" pitchFamily="18" charset="0"/>
                                        <a:sym typeface="Merriweather"/>
                                      </a:rPr>
                                    </m:ctrlPr>
                                  </m:dPr>
                                  <m:e>
                                    <m:sSub>
                                      <m:sSubPr>
                                        <m:ctrlPr>
                                          <a:rPr lang="en-GB" sz="1100" i="1" kern="1200">
                                            <a:solidFill>
                                              <a:prstClr val="black"/>
                                            </a:solidFill>
                                            <a:latin typeface="Cambria Math" panose="02040503050406030204" pitchFamily="18" charset="0"/>
                                            <a:sym typeface="Merriweather"/>
                                          </a:rPr>
                                        </m:ctrlPr>
                                      </m:sSubPr>
                                      <m:e>
                                        <m:r>
                                          <a:rPr lang="en-US" sz="1100" i="1" kern="1200">
                                            <a:solidFill>
                                              <a:prstClr val="black"/>
                                            </a:solidFill>
                                            <a:latin typeface="Cambria Math" panose="02040503050406030204" pitchFamily="18" charset="0"/>
                                            <a:sym typeface="Merriweather"/>
                                          </a:rPr>
                                          <m:t>𝑦</m:t>
                                        </m:r>
                                      </m:e>
                                      <m:sub>
                                        <m:r>
                                          <a:rPr lang="en-US" sz="1100" i="1" kern="1200">
                                            <a:solidFill>
                                              <a:prstClr val="black"/>
                                            </a:solidFill>
                                            <a:latin typeface="Cambria Math" panose="02040503050406030204" pitchFamily="18" charset="0"/>
                                            <a:sym typeface="Merriweather"/>
                                          </a:rPr>
                                          <m:t>𝑖</m:t>
                                        </m:r>
                                      </m:sub>
                                    </m:sSub>
                                    <m:r>
                                      <a:rPr lang="en-GB" sz="1100" i="1" kern="1200">
                                        <a:solidFill>
                                          <a:prstClr val="black"/>
                                        </a:solidFill>
                                        <a:latin typeface="Cambria Math" panose="02040503050406030204" pitchFamily="18" charset="0"/>
                                        <a:sym typeface="Merriweather"/>
                                      </a:rPr>
                                      <m:t>−</m:t>
                                    </m:r>
                                    <m:sSub>
                                      <m:sSubPr>
                                        <m:ctrlPr>
                                          <a:rPr lang="en-GB" sz="1100" i="1" kern="1200">
                                            <a:solidFill>
                                              <a:prstClr val="black"/>
                                            </a:solidFill>
                                            <a:latin typeface="Cambria Math" panose="02040503050406030204" pitchFamily="18" charset="0"/>
                                            <a:sym typeface="Merriweather"/>
                                          </a:rPr>
                                        </m:ctrlPr>
                                      </m:sSubPr>
                                      <m:e>
                                        <m:acc>
                                          <m:accPr>
                                            <m:chr m:val="̂"/>
                                            <m:ctrlPr>
                                              <a:rPr lang="en-GB" sz="1100" i="1" kern="1200">
                                                <a:solidFill>
                                                  <a:prstClr val="black"/>
                                                </a:solidFill>
                                                <a:latin typeface="Cambria Math" panose="02040503050406030204" pitchFamily="18" charset="0"/>
                                                <a:sym typeface="Merriweather"/>
                                              </a:rPr>
                                            </m:ctrlPr>
                                          </m:accPr>
                                          <m:e>
                                            <m:r>
                                              <a:rPr lang="en-GB" sz="1100" i="1" kern="1200">
                                                <a:solidFill>
                                                  <a:prstClr val="black"/>
                                                </a:solidFill>
                                                <a:latin typeface="Cambria Math" panose="02040503050406030204" pitchFamily="18" charset="0"/>
                                                <a:sym typeface="Merriweather"/>
                                              </a:rPr>
                                              <m:t>𝑦</m:t>
                                            </m:r>
                                          </m:e>
                                        </m:acc>
                                      </m:e>
                                      <m:sub>
                                        <m:r>
                                          <a:rPr lang="en-US" sz="1100" i="1" kern="1200">
                                            <a:solidFill>
                                              <a:prstClr val="black"/>
                                            </a:solidFill>
                                            <a:latin typeface="Cambria Math" panose="02040503050406030204" pitchFamily="18" charset="0"/>
                                            <a:sym typeface="Merriweather"/>
                                          </a:rPr>
                                          <m:t>𝑖</m:t>
                                        </m:r>
                                      </m:sub>
                                    </m:sSub>
                                  </m:e>
                                </m:d>
                                <m:r>
                                  <a:rPr lang="en-GB" sz="1100" i="1" kern="1200">
                                    <a:solidFill>
                                      <a:prstClr val="black"/>
                                    </a:solidFill>
                                    <a:latin typeface="Cambria Math" panose="02040503050406030204" pitchFamily="18" charset="0"/>
                                    <a:sym typeface="Merriweather"/>
                                  </a:rPr>
                                  <m:t>&gt;</m:t>
                                </m:r>
                                <m:r>
                                  <a:rPr lang="en-GB" sz="1100" i="1" kern="1200">
                                    <a:solidFill>
                                      <a:prstClr val="black"/>
                                    </a:solidFill>
                                    <a:latin typeface="Cambria Math" panose="02040503050406030204" pitchFamily="18" charset="0"/>
                                    <a:sym typeface="Merriweather"/>
                                  </a:rPr>
                                  <m:t>𝑘</m:t>
                                </m:r>
                              </m:e>
                            </m:mr>
                          </m:m>
                        </m:e>
                      </m:d>
                      <m:r>
                        <a:rPr lang="en-US" sz="1100" b="0" i="1" kern="1200" smtClean="0">
                          <a:solidFill>
                            <a:prstClr val="black"/>
                          </a:solidFill>
                          <a:latin typeface="Cambria Math" panose="02040503050406030204" pitchFamily="18" charset="0"/>
                          <a:sym typeface="Merriweather"/>
                        </a:rPr>
                        <m:t>          </m:t>
                      </m:r>
                      <m:r>
                        <a:rPr lang="en-GB" sz="1200" i="1" kern="1200">
                          <a:solidFill>
                            <a:prstClr val="black"/>
                          </a:solidFill>
                          <a:latin typeface="Cambria Math" panose="02040503050406030204" pitchFamily="18" charset="0"/>
                          <a:sym typeface="Merriweather"/>
                        </a:rPr>
                        <m:t>=</m:t>
                      </m:r>
                      <m:r>
                        <a:rPr lang="en-US" sz="1200" b="0" i="1" kern="1200" smtClean="0">
                          <a:solidFill>
                            <a:prstClr val="black"/>
                          </a:solidFill>
                          <a:latin typeface="Cambria Math" panose="02040503050406030204" pitchFamily="18" charset="0"/>
                          <a:sym typeface="Merriweather"/>
                        </a:rPr>
                        <m:t>    </m:t>
                      </m:r>
                      <m:d>
                        <m:dPr>
                          <m:begChr m:val="{"/>
                          <m:endChr m:val=""/>
                          <m:ctrlPr>
                            <a:rPr lang="en-GB" sz="1200" i="1" kern="1200">
                              <a:solidFill>
                                <a:prstClr val="black"/>
                              </a:solidFill>
                              <a:latin typeface="Cambria Math" panose="02040503050406030204" pitchFamily="18" charset="0"/>
                              <a:sym typeface="Merriweather"/>
                            </a:rPr>
                          </m:ctrlPr>
                        </m:dPr>
                        <m:e>
                          <m:m>
                            <m:mPr>
                              <m:plcHide m:val="on"/>
                              <m:mcs>
                                <m:mc>
                                  <m:mcPr>
                                    <m:count m:val="1"/>
                                    <m:mcJc m:val="center"/>
                                  </m:mcPr>
                                </m:mc>
                              </m:mcs>
                              <m:ctrlPr>
                                <a:rPr lang="en-GB" sz="1200" i="1" kern="1200">
                                  <a:solidFill>
                                    <a:prstClr val="black"/>
                                  </a:solidFill>
                                  <a:latin typeface="Cambria Math" panose="02040503050406030204" pitchFamily="18" charset="0"/>
                                  <a:sym typeface="Merriweather"/>
                                </a:rPr>
                              </m:ctrlPr>
                            </m:mPr>
                            <m:mr>
                              <m:e>
                                <m:r>
                                  <a:rPr lang="en-US" sz="1200" b="0" i="1" kern="1200" smtClean="0">
                                    <a:solidFill>
                                      <a:prstClr val="black"/>
                                    </a:solidFill>
                                    <a:latin typeface="Cambria Math" panose="02040503050406030204" pitchFamily="18" charset="0"/>
                                    <a:sym typeface="Merriweather"/>
                                  </a:rPr>
                                  <m:t>  </m:t>
                                </m:r>
                                <m:f>
                                  <m:fPr>
                                    <m:ctrlPr>
                                      <a:rPr lang="en-GB" sz="1200" i="1" kern="1200">
                                        <a:solidFill>
                                          <a:prstClr val="black"/>
                                        </a:solidFill>
                                        <a:latin typeface="Cambria Math" panose="02040503050406030204" pitchFamily="18" charset="0"/>
                                        <a:sym typeface="Merriweather"/>
                                      </a:rPr>
                                    </m:ctrlPr>
                                  </m:fPr>
                                  <m:num>
                                    <m:r>
                                      <a:rPr lang="en-US" sz="1200" b="0" i="1" kern="1200" smtClean="0">
                                        <a:solidFill>
                                          <a:prstClr val="black"/>
                                        </a:solidFill>
                                        <a:latin typeface="Cambria Math" panose="02040503050406030204" pitchFamily="18" charset="0"/>
                                        <a:sym typeface="Merriweather"/>
                                      </a:rPr>
                                      <m:t>1</m:t>
                                    </m:r>
                                  </m:num>
                                  <m:den>
                                    <m:r>
                                      <a:rPr lang="en-GB" sz="1200" i="1" kern="1200">
                                        <a:solidFill>
                                          <a:prstClr val="black"/>
                                        </a:solidFill>
                                        <a:latin typeface="Cambria Math" panose="02040503050406030204" pitchFamily="18" charset="0"/>
                                        <a:sym typeface="Merriweather"/>
                                      </a:rPr>
                                      <m:t>2</m:t>
                                    </m:r>
                                  </m:den>
                                </m:f>
                                <m:r>
                                  <a:rPr lang="en-US" sz="1200" i="1" kern="1200">
                                    <a:solidFill>
                                      <a:prstClr val="black"/>
                                    </a:solidFill>
                                    <a:latin typeface="Cambria Math" panose="02040503050406030204" pitchFamily="18" charset="0"/>
                                    <a:sym typeface="Merriweather"/>
                                  </a:rPr>
                                  <m:t> </m:t>
                                </m:r>
                                <m:sSup>
                                  <m:sSupPr>
                                    <m:ctrlPr>
                                      <a:rPr lang="en-US" sz="1200" i="1" kern="1200" smtClean="0">
                                        <a:solidFill>
                                          <a:prstClr val="black"/>
                                        </a:solidFill>
                                        <a:latin typeface="Cambria Math" panose="02040503050406030204" pitchFamily="18" charset="0"/>
                                        <a:sym typeface="Merriweather"/>
                                      </a:rPr>
                                    </m:ctrlPr>
                                  </m:sSupPr>
                                  <m:e>
                                    <m:sSub>
                                      <m:sSubPr>
                                        <m:ctrlPr>
                                          <a:rPr lang="en-US" sz="1200" i="1" kern="1200" smtClean="0">
                                            <a:solidFill>
                                              <a:prstClr val="black"/>
                                            </a:solidFill>
                                            <a:latin typeface="Cambria Math" panose="02040503050406030204" pitchFamily="18" charset="0"/>
                                            <a:sym typeface="Merriweather"/>
                                          </a:rPr>
                                        </m:ctrlPr>
                                      </m:sSubPr>
                                      <m:e>
                                        <m:r>
                                          <a:rPr lang="en-US" sz="1200" b="0" i="1" kern="1200" smtClean="0">
                                            <a:solidFill>
                                              <a:prstClr val="black"/>
                                            </a:solidFill>
                                            <a:latin typeface="Cambria Math" panose="02040503050406030204" pitchFamily="18" charset="0"/>
                                            <a:sym typeface="Merriweather"/>
                                          </a:rPr>
                                          <m:t>𝑒</m:t>
                                        </m:r>
                                      </m:e>
                                      <m:sub>
                                        <m:r>
                                          <a:rPr lang="en-US" sz="1200" b="0" i="1" kern="1200" smtClean="0">
                                            <a:solidFill>
                                              <a:prstClr val="black"/>
                                            </a:solidFill>
                                            <a:latin typeface="Cambria Math" panose="02040503050406030204" pitchFamily="18" charset="0"/>
                                            <a:sym typeface="Merriweather"/>
                                          </a:rPr>
                                          <m:t>𝑖</m:t>
                                        </m:r>
                                      </m:sub>
                                    </m:sSub>
                                  </m:e>
                                  <m:sup>
                                    <m:r>
                                      <a:rPr lang="en-US" sz="1200" b="0" i="1" kern="1200" smtClean="0">
                                        <a:solidFill>
                                          <a:prstClr val="black"/>
                                        </a:solidFill>
                                        <a:latin typeface="Cambria Math" panose="02040503050406030204" pitchFamily="18" charset="0"/>
                                        <a:sym typeface="Merriweather"/>
                                      </a:rPr>
                                      <m:t>2</m:t>
                                    </m:r>
                                  </m:sup>
                                </m:sSup>
                                <m:r>
                                  <a:rPr lang="en-US" sz="1200" i="1" kern="1200">
                                    <a:solidFill>
                                      <a:prstClr val="black"/>
                                    </a:solidFill>
                                    <a:latin typeface="Cambria Math" panose="02040503050406030204" pitchFamily="18" charset="0"/>
                                    <a:sym typeface="Merriweather"/>
                                  </a:rPr>
                                  <m:t>               </m:t>
                                </m:r>
                                <m:r>
                                  <a:rPr lang="en-US" sz="1200" b="0" i="1" kern="1200" smtClean="0">
                                    <a:solidFill>
                                      <a:prstClr val="black"/>
                                    </a:solidFill>
                                    <a:latin typeface="Cambria Math" panose="02040503050406030204" pitchFamily="18" charset="0"/>
                                    <a:sym typeface="Merriweather"/>
                                  </a:rPr>
                                  <m:t>     </m:t>
                                </m:r>
                                <m:r>
                                  <a:rPr lang="en-US" sz="1200" i="1" kern="1200">
                                    <a:solidFill>
                                      <a:prstClr val="black"/>
                                    </a:solidFill>
                                    <a:latin typeface="Cambria Math" panose="02040503050406030204" pitchFamily="18" charset="0"/>
                                    <a:sym typeface="Merriweather"/>
                                  </a:rPr>
                                  <m:t> </m:t>
                                </m:r>
                                <m:r>
                                  <a:rPr lang="en-US" sz="1200" b="0" i="1" kern="1200" smtClean="0">
                                    <a:solidFill>
                                      <a:prstClr val="black"/>
                                    </a:solidFill>
                                    <a:latin typeface="Cambria Math" panose="02040503050406030204" pitchFamily="18" charset="0"/>
                                    <a:sym typeface="Merriweather"/>
                                  </a:rPr>
                                  <m:t> </m:t>
                                </m:r>
                                <m:r>
                                  <a:rPr lang="en-US" sz="1200" i="1" kern="1200">
                                    <a:solidFill>
                                      <a:prstClr val="black"/>
                                    </a:solidFill>
                                    <a:latin typeface="Cambria Math" panose="02040503050406030204" pitchFamily="18" charset="0"/>
                                    <a:sym typeface="Merriweather"/>
                                  </a:rPr>
                                  <m:t>, </m:t>
                                </m:r>
                                <m:d>
                                  <m:dPr>
                                    <m:begChr m:val="|"/>
                                    <m:endChr m:val="|"/>
                                    <m:ctrlPr>
                                      <a:rPr lang="en-GB" sz="1200" i="1" kern="1200">
                                        <a:solidFill>
                                          <a:prstClr val="black"/>
                                        </a:solidFill>
                                        <a:latin typeface="Cambria Math" panose="02040503050406030204" pitchFamily="18" charset="0"/>
                                        <a:sym typeface="Merriweather"/>
                                      </a:rPr>
                                    </m:ctrlPr>
                                  </m:dPr>
                                  <m:e>
                                    <m:sSub>
                                      <m:sSubPr>
                                        <m:ctrlPr>
                                          <a:rPr lang="en-US" sz="1200" i="1" kern="1200">
                                            <a:solidFill>
                                              <a:prstClr val="black"/>
                                            </a:solidFill>
                                            <a:latin typeface="Cambria Math" panose="02040503050406030204" pitchFamily="18" charset="0"/>
                                            <a:sym typeface="Merriweather"/>
                                          </a:rPr>
                                        </m:ctrlPr>
                                      </m:sSubPr>
                                      <m:e>
                                        <m:r>
                                          <a:rPr lang="en-US" sz="1200" i="1" kern="1200">
                                            <a:solidFill>
                                              <a:prstClr val="black"/>
                                            </a:solidFill>
                                            <a:latin typeface="Cambria Math" panose="02040503050406030204" pitchFamily="18" charset="0"/>
                                            <a:sym typeface="Merriweather"/>
                                          </a:rPr>
                                          <m:t>𝑒</m:t>
                                        </m:r>
                                      </m:e>
                                      <m:sub>
                                        <m:r>
                                          <a:rPr lang="en-US" sz="1200" i="1" kern="1200">
                                            <a:solidFill>
                                              <a:prstClr val="black"/>
                                            </a:solidFill>
                                            <a:latin typeface="Cambria Math" panose="02040503050406030204" pitchFamily="18" charset="0"/>
                                            <a:sym typeface="Merriweather"/>
                                          </a:rPr>
                                          <m:t>𝑖</m:t>
                                        </m:r>
                                      </m:sub>
                                    </m:sSub>
                                  </m:e>
                                </m:d>
                                <m:r>
                                  <a:rPr lang="en-GB" sz="1200" i="1" kern="1200">
                                    <a:solidFill>
                                      <a:prstClr val="black"/>
                                    </a:solidFill>
                                    <a:latin typeface="Cambria Math" panose="02040503050406030204" pitchFamily="18" charset="0"/>
                                    <a:sym typeface="Merriweather"/>
                                  </a:rPr>
                                  <m:t>≤</m:t>
                                </m:r>
                                <m:r>
                                  <a:rPr lang="en-GB" sz="1200" i="1" kern="1200">
                                    <a:solidFill>
                                      <a:prstClr val="black"/>
                                    </a:solidFill>
                                    <a:latin typeface="Cambria Math" panose="02040503050406030204" pitchFamily="18" charset="0"/>
                                    <a:sym typeface="Merriweather"/>
                                  </a:rPr>
                                  <m:t>𝑘</m:t>
                                </m:r>
                              </m:e>
                            </m:mr>
                            <m:mr>
                              <m:e>
                                <m:r>
                                  <a:rPr lang="en-GB" sz="1200" i="1" kern="1200">
                                    <a:solidFill>
                                      <a:prstClr val="black"/>
                                    </a:solidFill>
                                    <a:latin typeface="Cambria Math" panose="02040503050406030204" pitchFamily="18" charset="0"/>
                                    <a:sym typeface="Merriweather"/>
                                  </a:rPr>
                                  <m:t>𝑘</m:t>
                                </m:r>
                                <m:d>
                                  <m:dPr>
                                    <m:begChr m:val="|"/>
                                    <m:endChr m:val="|"/>
                                    <m:ctrlPr>
                                      <a:rPr lang="en-GB" sz="1200" i="1" kern="1200">
                                        <a:solidFill>
                                          <a:prstClr val="black"/>
                                        </a:solidFill>
                                        <a:latin typeface="Cambria Math" panose="02040503050406030204" pitchFamily="18" charset="0"/>
                                        <a:sym typeface="Merriweather"/>
                                      </a:rPr>
                                    </m:ctrlPr>
                                  </m:dPr>
                                  <m:e>
                                    <m:sSub>
                                      <m:sSubPr>
                                        <m:ctrlPr>
                                          <a:rPr lang="en-US" sz="1200" i="1" kern="1200">
                                            <a:solidFill>
                                              <a:prstClr val="black"/>
                                            </a:solidFill>
                                            <a:latin typeface="Cambria Math" panose="02040503050406030204" pitchFamily="18" charset="0"/>
                                            <a:sym typeface="Merriweather"/>
                                          </a:rPr>
                                        </m:ctrlPr>
                                      </m:sSubPr>
                                      <m:e>
                                        <m:r>
                                          <a:rPr lang="en-US" sz="1200" i="1" kern="1200">
                                            <a:solidFill>
                                              <a:prstClr val="black"/>
                                            </a:solidFill>
                                            <a:latin typeface="Cambria Math" panose="02040503050406030204" pitchFamily="18" charset="0"/>
                                            <a:sym typeface="Merriweather"/>
                                          </a:rPr>
                                          <m:t>𝑒</m:t>
                                        </m:r>
                                      </m:e>
                                      <m:sub>
                                        <m:r>
                                          <a:rPr lang="en-US" sz="1200" i="1" kern="1200">
                                            <a:solidFill>
                                              <a:prstClr val="black"/>
                                            </a:solidFill>
                                            <a:latin typeface="Cambria Math" panose="02040503050406030204" pitchFamily="18" charset="0"/>
                                            <a:sym typeface="Merriweather"/>
                                          </a:rPr>
                                          <m:t>𝑖</m:t>
                                        </m:r>
                                      </m:sub>
                                    </m:sSub>
                                  </m:e>
                                </m:d>
                                <m:r>
                                  <a:rPr lang="en-GB" sz="1200" i="1" kern="1200">
                                    <a:solidFill>
                                      <a:prstClr val="black"/>
                                    </a:solidFill>
                                    <a:latin typeface="Cambria Math" panose="02040503050406030204" pitchFamily="18" charset="0"/>
                                    <a:sym typeface="Merriweather"/>
                                  </a:rPr>
                                  <m:t>−</m:t>
                                </m:r>
                                <m:f>
                                  <m:fPr>
                                    <m:ctrlPr>
                                      <a:rPr lang="en-GB" sz="1200" i="1" kern="1200">
                                        <a:solidFill>
                                          <a:prstClr val="black"/>
                                        </a:solidFill>
                                        <a:latin typeface="Cambria Math" panose="02040503050406030204" pitchFamily="18" charset="0"/>
                                        <a:sym typeface="Merriweather"/>
                                      </a:rPr>
                                    </m:ctrlPr>
                                  </m:fPr>
                                  <m:num>
                                    <m:r>
                                      <a:rPr lang="en-US" sz="1200" b="0" i="1" kern="1200" smtClean="0">
                                        <a:solidFill>
                                          <a:prstClr val="black"/>
                                        </a:solidFill>
                                        <a:latin typeface="Cambria Math" panose="02040503050406030204" pitchFamily="18" charset="0"/>
                                        <a:sym typeface="Merriweather"/>
                                      </a:rPr>
                                      <m:t>1</m:t>
                                    </m:r>
                                  </m:num>
                                  <m:den>
                                    <m:r>
                                      <a:rPr lang="en-GB" sz="1200" i="1" kern="1200">
                                        <a:solidFill>
                                          <a:prstClr val="black"/>
                                        </a:solidFill>
                                        <a:latin typeface="Cambria Math" panose="02040503050406030204" pitchFamily="18" charset="0"/>
                                        <a:sym typeface="Merriweather"/>
                                      </a:rPr>
                                      <m:t>2</m:t>
                                    </m:r>
                                  </m:den>
                                </m:f>
                                <m:sSup>
                                  <m:sSupPr>
                                    <m:ctrlPr>
                                      <a:rPr lang="en-GB" sz="1200" i="1" kern="1200">
                                        <a:solidFill>
                                          <a:prstClr val="black"/>
                                        </a:solidFill>
                                        <a:latin typeface="Cambria Math" panose="02040503050406030204" pitchFamily="18" charset="0"/>
                                        <a:sym typeface="Merriweather"/>
                                      </a:rPr>
                                    </m:ctrlPr>
                                  </m:sSupPr>
                                  <m:e>
                                    <m:r>
                                      <a:rPr lang="en-GB" sz="1200" i="1" kern="1200">
                                        <a:solidFill>
                                          <a:prstClr val="black"/>
                                        </a:solidFill>
                                        <a:latin typeface="Cambria Math" panose="02040503050406030204" pitchFamily="18" charset="0"/>
                                        <a:sym typeface="Merriweather"/>
                                      </a:rPr>
                                      <m:t>𝑘</m:t>
                                    </m:r>
                                  </m:e>
                                  <m:sup>
                                    <m:r>
                                      <a:rPr lang="en-GB" sz="1200" i="1" kern="1200">
                                        <a:solidFill>
                                          <a:prstClr val="black"/>
                                        </a:solidFill>
                                        <a:latin typeface="Cambria Math" panose="02040503050406030204" pitchFamily="18" charset="0"/>
                                        <a:sym typeface="Merriweather"/>
                                      </a:rPr>
                                      <m:t>2</m:t>
                                    </m:r>
                                  </m:sup>
                                </m:sSup>
                                <m:r>
                                  <a:rPr lang="en-US" sz="1200" b="0" i="1" kern="1200" smtClean="0">
                                    <a:solidFill>
                                      <a:prstClr val="black"/>
                                    </a:solidFill>
                                    <a:latin typeface="Cambria Math" panose="02040503050406030204" pitchFamily="18" charset="0"/>
                                    <a:sym typeface="Merriweather"/>
                                  </a:rPr>
                                  <m:t>         </m:t>
                                </m:r>
                                <m:r>
                                  <a:rPr lang="en-GB" sz="1200" i="1" kern="1200">
                                    <a:solidFill>
                                      <a:prstClr val="black"/>
                                    </a:solidFill>
                                    <a:latin typeface="Cambria Math" panose="02040503050406030204" pitchFamily="18" charset="0"/>
                                    <a:sym typeface="Merriweather"/>
                                  </a:rPr>
                                  <m:t>,</m:t>
                                </m:r>
                                <m:d>
                                  <m:dPr>
                                    <m:begChr m:val="|"/>
                                    <m:endChr m:val="|"/>
                                    <m:ctrlPr>
                                      <a:rPr lang="en-GB" sz="1200" i="1" kern="1200">
                                        <a:solidFill>
                                          <a:prstClr val="black"/>
                                        </a:solidFill>
                                        <a:latin typeface="Cambria Math" panose="02040503050406030204" pitchFamily="18" charset="0"/>
                                        <a:sym typeface="Merriweather"/>
                                      </a:rPr>
                                    </m:ctrlPr>
                                  </m:dPr>
                                  <m:e>
                                    <m:sSub>
                                      <m:sSubPr>
                                        <m:ctrlPr>
                                          <a:rPr lang="en-US" sz="1200" i="1" kern="1200">
                                            <a:solidFill>
                                              <a:prstClr val="black"/>
                                            </a:solidFill>
                                            <a:latin typeface="Cambria Math" panose="02040503050406030204" pitchFamily="18" charset="0"/>
                                            <a:sym typeface="Merriweather"/>
                                          </a:rPr>
                                        </m:ctrlPr>
                                      </m:sSubPr>
                                      <m:e>
                                        <m:r>
                                          <a:rPr lang="en-US" sz="1200" i="1" kern="1200">
                                            <a:solidFill>
                                              <a:prstClr val="black"/>
                                            </a:solidFill>
                                            <a:latin typeface="Cambria Math" panose="02040503050406030204" pitchFamily="18" charset="0"/>
                                            <a:sym typeface="Merriweather"/>
                                          </a:rPr>
                                          <m:t>𝑒</m:t>
                                        </m:r>
                                      </m:e>
                                      <m:sub>
                                        <m:r>
                                          <a:rPr lang="en-US" sz="1200" i="1" kern="1200">
                                            <a:solidFill>
                                              <a:prstClr val="black"/>
                                            </a:solidFill>
                                            <a:latin typeface="Cambria Math" panose="02040503050406030204" pitchFamily="18" charset="0"/>
                                            <a:sym typeface="Merriweather"/>
                                          </a:rPr>
                                          <m:t>𝑖</m:t>
                                        </m:r>
                                      </m:sub>
                                    </m:sSub>
                                  </m:e>
                                </m:d>
                                <m:r>
                                  <a:rPr lang="en-GB" sz="1200" i="1" kern="1200">
                                    <a:solidFill>
                                      <a:prstClr val="black"/>
                                    </a:solidFill>
                                    <a:latin typeface="Cambria Math" panose="02040503050406030204" pitchFamily="18" charset="0"/>
                                    <a:sym typeface="Merriweather"/>
                                  </a:rPr>
                                  <m:t>&gt;</m:t>
                                </m:r>
                                <m:r>
                                  <a:rPr lang="en-GB" sz="1200" i="1" kern="1200">
                                    <a:solidFill>
                                      <a:prstClr val="black"/>
                                    </a:solidFill>
                                    <a:latin typeface="Cambria Math" panose="02040503050406030204" pitchFamily="18" charset="0"/>
                                    <a:sym typeface="Merriweather"/>
                                  </a:rPr>
                                  <m:t>𝑘</m:t>
                                </m:r>
                              </m:e>
                            </m:mr>
                          </m:m>
                        </m:e>
                      </m:d>
                    </m:oMath>
                  </m:oMathPara>
                </a14:m>
                <a:endParaRPr lang="en-GB" sz="1200" kern="1200" dirty="0">
                  <a:solidFill>
                    <a:prstClr val="black"/>
                  </a:solidFill>
                  <a:latin typeface="Times New Roman" panose="02020603050405020304" pitchFamily="18" charset="0"/>
                  <a:ea typeface="+mn-ea"/>
                  <a:cs typeface="Times New Roman" panose="02020603050405020304" pitchFamily="18" charset="0"/>
                  <a:sym typeface="Merriweather"/>
                </a:endParaRPr>
              </a:p>
              <a:p>
                <a:pPr marL="1028731" lvl="2" algn="just" defTabSz="3038715">
                  <a:spcBef>
                    <a:spcPct val="20000"/>
                  </a:spcBef>
                  <a:buClrTx/>
                  <a:defRPr/>
                </a:pPr>
                <a:endParaRPr lang="en-GB" sz="200" kern="1200" dirty="0">
                  <a:solidFill>
                    <a:prstClr val="black"/>
                  </a:solidFill>
                  <a:latin typeface="Times New Roman" panose="02020603050405020304" pitchFamily="18" charset="0"/>
                  <a:ea typeface="+mn-ea"/>
                  <a:cs typeface="Times New Roman" panose="02020603050405020304" pitchFamily="18" charset="0"/>
                  <a:sym typeface="Merriweather"/>
                </a:endParaRPr>
              </a:p>
              <a:p>
                <a:pPr marL="1028731" lvl="2" algn="just" defTabSz="3038715">
                  <a:spcBef>
                    <a:spcPct val="20000"/>
                  </a:spcBef>
                  <a:buClrTx/>
                  <a:defRPr/>
                </a:pPr>
                <a:endParaRPr lang="en-GB" sz="200" kern="1200" dirty="0">
                  <a:solidFill>
                    <a:prstClr val="black"/>
                  </a:solidFill>
                  <a:latin typeface="Times New Roman" panose="02020603050405020304" pitchFamily="18" charset="0"/>
                  <a:ea typeface="+mn-ea"/>
                  <a:cs typeface="Times New Roman" panose="02020603050405020304" pitchFamily="18" charset="0"/>
                  <a:sym typeface="Merriweather"/>
                </a:endParaRPr>
              </a:p>
              <a:p>
                <a:pPr marL="1028731" lvl="2" algn="just" defTabSz="3038715">
                  <a:spcBef>
                    <a:spcPct val="20000"/>
                  </a:spcBef>
                  <a:buClrTx/>
                  <a:defRPr/>
                </a:pPr>
                <a:endParaRPr lang="en-GB" sz="200" kern="1200" dirty="0">
                  <a:solidFill>
                    <a:prstClr val="black"/>
                  </a:solidFill>
                  <a:latin typeface="Times New Roman" panose="02020603050405020304" pitchFamily="18" charset="0"/>
                  <a:ea typeface="+mn-ea"/>
                  <a:cs typeface="Times New Roman" panose="02020603050405020304" pitchFamily="18" charset="0"/>
                  <a:sym typeface="Merriweather"/>
                </a:endParaRPr>
              </a:p>
            </p:txBody>
          </p:sp>
        </mc:Choice>
        <mc:Fallback xmlns="">
          <p:sp>
            <p:nvSpPr>
              <p:cNvPr id="12" name="TextBox 11">
                <a:extLst>
                  <a:ext uri="{FF2B5EF4-FFF2-40B4-BE49-F238E27FC236}">
                    <a16:creationId xmlns:a16="http://schemas.microsoft.com/office/drawing/2014/main" id="{33F8BE30-4CCE-FC66-881F-2E371FD9F719}"/>
                  </a:ext>
                </a:extLst>
              </p:cNvPr>
              <p:cNvSpPr txBox="1">
                <a:spLocks noRot="1" noChangeAspect="1" noMove="1" noResize="1" noEditPoints="1" noAdjustHandles="1" noChangeArrowheads="1" noChangeShapeType="1" noTextEdit="1"/>
              </p:cNvSpPr>
              <p:nvPr/>
            </p:nvSpPr>
            <p:spPr>
              <a:xfrm>
                <a:off x="52540" y="2443111"/>
                <a:ext cx="8742097" cy="1288430"/>
              </a:xfrm>
              <a:prstGeom prst="rect">
                <a:avLst/>
              </a:prstGeom>
              <a:blipFill>
                <a:blip r:embed="rId3"/>
                <a:stretch>
                  <a:fillRect t="-1422"/>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1EA8EE1F-68ED-04D0-1435-F6D05E11327C}"/>
              </a:ext>
            </a:extLst>
          </p:cNvPr>
          <p:cNvCxnSpPr>
            <a:cxnSpLocks/>
          </p:cNvCxnSpPr>
          <p:nvPr/>
        </p:nvCxnSpPr>
        <p:spPr>
          <a:xfrm flipV="1">
            <a:off x="712922" y="4668330"/>
            <a:ext cx="8066868" cy="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1733793-DB5F-8E88-3C74-8445B13A177F}"/>
              </a:ext>
            </a:extLst>
          </p:cNvPr>
          <p:cNvCxnSpPr>
            <a:cxnSpLocks/>
          </p:cNvCxnSpPr>
          <p:nvPr/>
        </p:nvCxnSpPr>
        <p:spPr>
          <a:xfrm>
            <a:off x="712922" y="689613"/>
            <a:ext cx="8066868"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447501-3512-DF55-EB11-2F9DFE1DFCB5}"/>
                  </a:ext>
                </a:extLst>
              </p:cNvPr>
              <p:cNvSpPr txBox="1"/>
              <p:nvPr/>
            </p:nvSpPr>
            <p:spPr>
              <a:xfrm>
                <a:off x="-129609" y="3540984"/>
                <a:ext cx="8909399" cy="991041"/>
              </a:xfrm>
              <a:prstGeom prst="rect">
                <a:avLst/>
              </a:prstGeom>
              <a:noFill/>
            </p:spPr>
            <p:txBody>
              <a:bodyPr wrap="square">
                <a:spAutoFit/>
              </a:bodyPr>
              <a:lstStyle/>
              <a:p>
                <a:pPr marL="1028731" defTabSz="3038715">
                  <a:spcBef>
                    <a:spcPct val="20000"/>
                  </a:spcBef>
                  <a:buClrTx/>
                  <a:defRPr/>
                </a:pPr>
                <a:r>
                  <a:rPr kumimoji="0" lang="en-GB"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erriweather"/>
                  </a:rPr>
                  <a:t>where </a:t>
                </a:r>
                <a14:m>
                  <m:oMath xmlns:m="http://schemas.openxmlformats.org/officeDocument/2006/math">
                    <m:r>
                      <a:rPr kumimoji="0" lang="en-GB" sz="13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sym typeface="Merriweather"/>
                      </a:rPr>
                      <m:t>𝑘</m:t>
                    </m:r>
                  </m:oMath>
                </a14:m>
                <a:r>
                  <a:rPr kumimoji="0" lang="en-GB"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erriweather"/>
                  </a:rPr>
                  <a:t> is the tuning parameter controlling the transition point between quadratic and linear loss. </a:t>
                </a:r>
              </a:p>
              <a:p>
                <a:pPr marL="1028731" defTabSz="3038715">
                  <a:spcBef>
                    <a:spcPct val="20000"/>
                  </a:spcBef>
                  <a:buClrTx/>
                  <a:defRPr/>
                </a:pPr>
                <a:endParaRPr kumimoji="0" lang="en-GB"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erriweather"/>
                </a:endParaRPr>
              </a:p>
              <a:p>
                <a:pPr marL="1028731" defTabSz="3038715">
                  <a:spcBef>
                    <a:spcPct val="20000"/>
                  </a:spcBef>
                  <a:buClrTx/>
                  <a:defRPr/>
                </a:pPr>
                <a:r>
                  <a:rPr kumimoji="0" lang="en-GB"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erriweather"/>
                  </a:rPr>
                  <a:t>Huber loss combines the best properties of the squared loss and the absolute loss used in L1 regression</a:t>
                </a:r>
                <a:r>
                  <a:rPr lang="en-GB" sz="1300" kern="1200" dirty="0">
                    <a:solidFill>
                      <a:prstClr val="black"/>
                    </a:solidFill>
                    <a:latin typeface="Times New Roman" panose="02020603050405020304" pitchFamily="18" charset="0"/>
                    <a:ea typeface="+mn-ea"/>
                    <a:cs typeface="Times New Roman" panose="02020603050405020304" pitchFamily="18" charset="0"/>
                    <a:sym typeface="Merriweather"/>
                  </a:rPr>
                  <a:t>, as it </a:t>
                </a:r>
                <a:r>
                  <a:rPr kumimoji="0" lang="en-GB"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erriweather"/>
                  </a:rPr>
                  <a:t>behaves quadratically for small residuals and linearly for large residuals, making it less sensitive to outliers.</a:t>
                </a:r>
              </a:p>
            </p:txBody>
          </p:sp>
        </mc:Choice>
        <mc:Fallback xmlns="">
          <p:sp>
            <p:nvSpPr>
              <p:cNvPr id="4" name="TextBox 3">
                <a:extLst>
                  <a:ext uri="{FF2B5EF4-FFF2-40B4-BE49-F238E27FC236}">
                    <a16:creationId xmlns:a16="http://schemas.microsoft.com/office/drawing/2014/main" id="{35447501-3512-DF55-EB11-2F9DFE1DFCB5}"/>
                  </a:ext>
                </a:extLst>
              </p:cNvPr>
              <p:cNvSpPr txBox="1">
                <a:spLocks noRot="1" noChangeAspect="1" noMove="1" noResize="1" noEditPoints="1" noAdjustHandles="1" noChangeArrowheads="1" noChangeShapeType="1" noTextEdit="1"/>
              </p:cNvSpPr>
              <p:nvPr/>
            </p:nvSpPr>
            <p:spPr>
              <a:xfrm>
                <a:off x="-129609" y="3540984"/>
                <a:ext cx="8909399" cy="991041"/>
              </a:xfrm>
              <a:prstGeom prst="rect">
                <a:avLst/>
              </a:prstGeom>
              <a:blipFill>
                <a:blip r:embed="rId4"/>
                <a:stretch>
                  <a:fillRect t="-617" r="-616" b="-4938"/>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0B2A17AE-BEEB-A3D0-45A8-321DB7066487}"/>
              </a:ext>
            </a:extLst>
          </p:cNvPr>
          <p:cNvPicPr>
            <a:picLocks noChangeAspect="1"/>
          </p:cNvPicPr>
          <p:nvPr/>
        </p:nvPicPr>
        <p:blipFill>
          <a:blip r:embed="rId5"/>
          <a:stretch>
            <a:fillRect/>
          </a:stretch>
        </p:blipFill>
        <p:spPr>
          <a:xfrm>
            <a:off x="715151" y="728429"/>
            <a:ext cx="8081715" cy="3871704"/>
          </a:xfrm>
          <a:prstGeom prst="rect">
            <a:avLst/>
          </a:prstGeom>
        </p:spPr>
      </p:pic>
    </p:spTree>
    <p:extLst>
      <p:ext uri="{BB962C8B-B14F-4D97-AF65-F5344CB8AC3E}">
        <p14:creationId xmlns:p14="http://schemas.microsoft.com/office/powerpoint/2010/main" val="2539834312"/>
      </p:ext>
    </p:extLst>
  </p:cSld>
  <p:clrMapOvr>
    <a:masterClrMapping/>
  </p:clrMapOvr>
  <mc:AlternateContent xmlns:mc="http://schemas.openxmlformats.org/markup-compatibility/2006" xmlns:p14="http://schemas.microsoft.com/office/powerpoint/2010/main">
    <mc:Choice Requires="p14">
      <p:transition spd="med">
        <p14:flash/>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50"/>
                                  </p:stCondLst>
                                  <p:childTnLst>
                                    <p:set>
                                      <p:cBhvr>
                                        <p:cTn id="6" dur="1" fill="hold">
                                          <p:stCondLst>
                                            <p:cond delay="0"/>
                                          </p:stCondLst>
                                        </p:cTn>
                                        <p:tgtEl>
                                          <p:spTgt spid="762">
                                            <p:txEl>
                                              <p:pRg st="3" end="3"/>
                                            </p:txEl>
                                          </p:spTgt>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762">
                                            <p:txEl>
                                              <p:pRg st="5" end="5"/>
                                            </p:txEl>
                                          </p:spTgt>
                                        </p:tgtEl>
                                        <p:attrNameLst>
                                          <p:attrName>style.visibility</p:attrName>
                                        </p:attrNameLst>
                                      </p:cBhvr>
                                      <p:to>
                                        <p:strVal val="visible"/>
                                      </p:to>
                                    </p:set>
                                  </p:childTnLst>
                                </p:cTn>
                              </p:par>
                              <p:par>
                                <p:cTn id="9" presetID="10" presetClass="entr" presetSubtype="0" fill="hold" nodeType="withEffect">
                                  <p:stCondLst>
                                    <p:cond delay="750"/>
                                  </p:stCondLst>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250"/>
                                        <p:tgtEl>
                                          <p:spTgt spid="12">
                                            <p:txEl>
                                              <p:pRg st="2" end="2"/>
                                            </p:txEl>
                                          </p:spTgt>
                                        </p:tgtEl>
                                      </p:cBhvr>
                                    </p:animEffect>
                                  </p:childTnLst>
                                </p:cTn>
                              </p:par>
                              <p:par>
                                <p:cTn id="12" presetID="10" presetClass="entr" presetSubtype="0" fill="hold" nodeType="withEffect">
                                  <p:stCondLst>
                                    <p:cond delay="75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250"/>
                                        <p:tgtEl>
                                          <p:spTgt spid="4">
                                            <p:txEl>
                                              <p:pRg st="0" end="0"/>
                                            </p:txEl>
                                          </p:spTgt>
                                        </p:tgtEl>
                                      </p:cBhvr>
                                    </p:animEffect>
                                  </p:childTnLst>
                                </p:cTn>
                              </p:par>
                              <p:par>
                                <p:cTn id="15" presetID="1" presetClass="entr" presetSubtype="0" fill="hold" nodeType="withEffect">
                                  <p:stCondLst>
                                    <p:cond delay="100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5"/>
        <p:cNvGrpSpPr/>
        <p:nvPr/>
      </p:nvGrpSpPr>
      <p:grpSpPr>
        <a:xfrm>
          <a:off x="0" y="0"/>
          <a:ext cx="0" cy="0"/>
          <a:chOff x="0" y="0"/>
          <a:chExt cx="0" cy="0"/>
        </a:xfrm>
      </p:grpSpPr>
      <p:sp>
        <p:nvSpPr>
          <p:cNvPr id="7" name="Rectangle 6">
            <a:extLst>
              <a:ext uri="{FF2B5EF4-FFF2-40B4-BE49-F238E27FC236}">
                <a16:creationId xmlns:a16="http://schemas.microsoft.com/office/drawing/2014/main" id="{593D6343-2130-9D1E-22F0-BA8A271E26B0}"/>
              </a:ext>
            </a:extLst>
          </p:cNvPr>
          <p:cNvSpPr/>
          <p:nvPr/>
        </p:nvSpPr>
        <p:spPr>
          <a:xfrm>
            <a:off x="0" y="0"/>
            <a:ext cx="9144000" cy="5143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8" name="Picture 7">
            <a:extLst>
              <a:ext uri="{FF2B5EF4-FFF2-40B4-BE49-F238E27FC236}">
                <a16:creationId xmlns:a16="http://schemas.microsoft.com/office/drawing/2014/main" id="{E7183EE9-A68A-69DD-5599-A47BDA7AE460}"/>
              </a:ext>
            </a:extLst>
          </p:cNvPr>
          <p:cNvPicPr>
            <a:picLocks noChangeAspect="1"/>
          </p:cNvPicPr>
          <p:nvPr/>
        </p:nvPicPr>
        <p:blipFill>
          <a:blip r:embed="rId4"/>
          <a:stretch>
            <a:fillRect/>
          </a:stretch>
        </p:blipFill>
        <p:spPr>
          <a:xfrm>
            <a:off x="12159" y="0"/>
            <a:ext cx="9119681" cy="5143500"/>
          </a:xfrm>
          <a:prstGeom prst="rect">
            <a:avLst/>
          </a:prstGeom>
        </p:spPr>
      </p:pic>
      <p:sp>
        <p:nvSpPr>
          <p:cNvPr id="9" name="Rectangle 8">
            <a:extLst>
              <a:ext uri="{FF2B5EF4-FFF2-40B4-BE49-F238E27FC236}">
                <a16:creationId xmlns:a16="http://schemas.microsoft.com/office/drawing/2014/main" id="{88CAAD9D-FD94-42D7-B080-5F421B7BE95D}"/>
              </a:ext>
            </a:extLst>
          </p:cNvPr>
          <p:cNvSpPr/>
          <p:nvPr/>
        </p:nvSpPr>
        <p:spPr>
          <a:xfrm>
            <a:off x="-201477" y="3444242"/>
            <a:ext cx="45719"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53D55ABB-9C04-D209-A827-FDE147E90B0D}"/>
              </a:ext>
            </a:extLst>
          </p:cNvPr>
          <p:cNvSpPr/>
          <p:nvPr/>
        </p:nvSpPr>
        <p:spPr>
          <a:xfrm>
            <a:off x="69740" y="1834290"/>
            <a:ext cx="8911528" cy="4284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CBD331E-E15F-CAA2-1990-9EFF5AEA1C51}"/>
              </a:ext>
            </a:extLst>
          </p:cNvPr>
          <p:cNvSpPr/>
          <p:nvPr/>
        </p:nvSpPr>
        <p:spPr>
          <a:xfrm>
            <a:off x="69740" y="1247936"/>
            <a:ext cx="8911528" cy="4284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ACE7959A-C78B-4832-23FC-3F44DA969AE2}"/>
              </a:ext>
            </a:extLst>
          </p:cNvPr>
          <p:cNvSpPr/>
          <p:nvPr/>
        </p:nvSpPr>
        <p:spPr>
          <a:xfrm>
            <a:off x="69740" y="671592"/>
            <a:ext cx="8911528" cy="4284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1EFE747-9C85-F26B-F655-6A29C82B4BF1}"/>
              </a:ext>
            </a:extLst>
          </p:cNvPr>
          <p:cNvSpPr/>
          <p:nvPr/>
        </p:nvSpPr>
        <p:spPr>
          <a:xfrm>
            <a:off x="69740" y="95248"/>
            <a:ext cx="8911528" cy="4284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386C0DD-286D-AADF-DC15-811791586F48}"/>
              </a:ext>
            </a:extLst>
          </p:cNvPr>
          <p:cNvSpPr/>
          <p:nvPr/>
        </p:nvSpPr>
        <p:spPr>
          <a:xfrm>
            <a:off x="69740" y="4710196"/>
            <a:ext cx="8911528" cy="4284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Google Shape;393;p40">
            <a:extLst>
              <a:ext uri="{FF2B5EF4-FFF2-40B4-BE49-F238E27FC236}">
                <a16:creationId xmlns:a16="http://schemas.microsoft.com/office/drawing/2014/main" id="{E11079B1-E032-65AD-B039-ED8BEEFA176E}"/>
              </a:ext>
            </a:extLst>
          </p:cNvPr>
          <p:cNvSpPr txBox="1">
            <a:spLocks noGrp="1"/>
          </p:cNvSpPr>
          <p:nvPr>
            <p:ph type="title"/>
          </p:nvPr>
        </p:nvSpPr>
        <p:spPr>
          <a:xfrm>
            <a:off x="2022552" y="2811370"/>
            <a:ext cx="3919500" cy="66387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solidFill>
                  <a:schemeClr val="accent6"/>
                </a:solidFill>
              </a:rPr>
              <a:t>Ridge was not submitted </a:t>
            </a:r>
            <a:br>
              <a:rPr lang="en-US" sz="2400" dirty="0">
                <a:solidFill>
                  <a:schemeClr val="accent6"/>
                </a:solidFill>
              </a:rPr>
            </a:br>
            <a:br>
              <a:rPr lang="en-US" sz="100" dirty="0">
                <a:solidFill>
                  <a:schemeClr val="accent6"/>
                </a:solidFill>
              </a:rPr>
            </a:br>
            <a:r>
              <a:rPr lang="en-US" sz="2000" dirty="0">
                <a:solidFill>
                  <a:schemeClr val="accent6"/>
                </a:solidFill>
              </a:rPr>
              <a:t> </a:t>
            </a:r>
            <a:endParaRPr sz="2400" dirty="0">
              <a:solidFill>
                <a:schemeClr val="accent6"/>
              </a:solidFill>
            </a:endParaRPr>
          </a:p>
        </p:txBody>
      </p:sp>
      <p:sp>
        <p:nvSpPr>
          <p:cNvPr id="29" name="Google Shape;393;p40">
            <a:extLst>
              <a:ext uri="{FF2B5EF4-FFF2-40B4-BE49-F238E27FC236}">
                <a16:creationId xmlns:a16="http://schemas.microsoft.com/office/drawing/2014/main" id="{59CA38CC-1E84-8427-46D5-F42038537102}"/>
              </a:ext>
            </a:extLst>
          </p:cNvPr>
          <p:cNvSpPr txBox="1">
            <a:spLocks/>
          </p:cNvSpPr>
          <p:nvPr/>
        </p:nvSpPr>
        <p:spPr>
          <a:xfrm>
            <a:off x="2034712" y="3156750"/>
            <a:ext cx="3907340" cy="9634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Cormorant Garamond"/>
              <a:buNone/>
              <a:defRPr sz="3000" b="1" i="0" u="none" strike="noStrike" cap="none">
                <a:solidFill>
                  <a:schemeClr val="dk1"/>
                </a:solidFill>
                <a:latin typeface="Cormorant Garamond"/>
                <a:ea typeface="Cormorant Garamond"/>
                <a:cs typeface="Cormorant Garamond"/>
                <a:sym typeface="Cormorant Garamond"/>
              </a:defRPr>
            </a:lvl1pPr>
            <a:lvl2pPr marR="0" lvl="1" algn="l" rtl="0">
              <a:lnSpc>
                <a:spcPct val="100000"/>
              </a:lnSpc>
              <a:spcBef>
                <a:spcPts val="0"/>
              </a:spcBef>
              <a:spcAft>
                <a:spcPts val="0"/>
              </a:spcAft>
              <a:buClr>
                <a:schemeClr val="dk1"/>
              </a:buClr>
              <a:buSzPts val="3300"/>
              <a:buFont typeface="Cormorant Garamond"/>
              <a:buNone/>
              <a:defRPr sz="3300" b="1" i="1" u="none" strike="noStrike" cap="none">
                <a:solidFill>
                  <a:schemeClr val="dk1"/>
                </a:solidFill>
                <a:latin typeface="Cormorant Garamond"/>
                <a:ea typeface="Cormorant Garamond"/>
                <a:cs typeface="Cormorant Garamond"/>
                <a:sym typeface="Cormorant Garamond"/>
              </a:defRPr>
            </a:lvl2pPr>
            <a:lvl3pPr marR="0" lvl="2" algn="l" rtl="0">
              <a:lnSpc>
                <a:spcPct val="100000"/>
              </a:lnSpc>
              <a:spcBef>
                <a:spcPts val="0"/>
              </a:spcBef>
              <a:spcAft>
                <a:spcPts val="0"/>
              </a:spcAft>
              <a:buClr>
                <a:schemeClr val="dk1"/>
              </a:buClr>
              <a:buSzPts val="3300"/>
              <a:buFont typeface="Cormorant Garamond"/>
              <a:buNone/>
              <a:defRPr sz="3300" b="1" i="1" u="none" strike="noStrike" cap="none">
                <a:solidFill>
                  <a:schemeClr val="dk1"/>
                </a:solidFill>
                <a:latin typeface="Cormorant Garamond"/>
                <a:ea typeface="Cormorant Garamond"/>
                <a:cs typeface="Cormorant Garamond"/>
                <a:sym typeface="Cormorant Garamond"/>
              </a:defRPr>
            </a:lvl3pPr>
            <a:lvl4pPr marR="0" lvl="3" algn="l" rtl="0">
              <a:lnSpc>
                <a:spcPct val="100000"/>
              </a:lnSpc>
              <a:spcBef>
                <a:spcPts val="0"/>
              </a:spcBef>
              <a:spcAft>
                <a:spcPts val="0"/>
              </a:spcAft>
              <a:buClr>
                <a:schemeClr val="dk1"/>
              </a:buClr>
              <a:buSzPts val="3300"/>
              <a:buFont typeface="Cormorant Garamond"/>
              <a:buNone/>
              <a:defRPr sz="3300" b="1" i="1" u="none" strike="noStrike" cap="none">
                <a:solidFill>
                  <a:schemeClr val="dk1"/>
                </a:solidFill>
                <a:latin typeface="Cormorant Garamond"/>
                <a:ea typeface="Cormorant Garamond"/>
                <a:cs typeface="Cormorant Garamond"/>
                <a:sym typeface="Cormorant Garamond"/>
              </a:defRPr>
            </a:lvl4pPr>
            <a:lvl5pPr marR="0" lvl="4" algn="l" rtl="0">
              <a:lnSpc>
                <a:spcPct val="100000"/>
              </a:lnSpc>
              <a:spcBef>
                <a:spcPts val="0"/>
              </a:spcBef>
              <a:spcAft>
                <a:spcPts val="0"/>
              </a:spcAft>
              <a:buClr>
                <a:schemeClr val="dk1"/>
              </a:buClr>
              <a:buSzPts val="3300"/>
              <a:buFont typeface="Cormorant Garamond"/>
              <a:buNone/>
              <a:defRPr sz="3300" b="1" i="1" u="none" strike="noStrike" cap="none">
                <a:solidFill>
                  <a:schemeClr val="dk1"/>
                </a:solidFill>
                <a:latin typeface="Cormorant Garamond"/>
                <a:ea typeface="Cormorant Garamond"/>
                <a:cs typeface="Cormorant Garamond"/>
                <a:sym typeface="Cormorant Garamond"/>
              </a:defRPr>
            </a:lvl5pPr>
            <a:lvl6pPr marR="0" lvl="5" algn="l" rtl="0">
              <a:lnSpc>
                <a:spcPct val="100000"/>
              </a:lnSpc>
              <a:spcBef>
                <a:spcPts val="0"/>
              </a:spcBef>
              <a:spcAft>
                <a:spcPts val="0"/>
              </a:spcAft>
              <a:buClr>
                <a:schemeClr val="dk1"/>
              </a:buClr>
              <a:buSzPts val="3300"/>
              <a:buFont typeface="Cormorant Garamond"/>
              <a:buNone/>
              <a:defRPr sz="3300" b="1" i="1" u="none" strike="noStrike" cap="none">
                <a:solidFill>
                  <a:schemeClr val="dk1"/>
                </a:solidFill>
                <a:latin typeface="Cormorant Garamond"/>
                <a:ea typeface="Cormorant Garamond"/>
                <a:cs typeface="Cormorant Garamond"/>
                <a:sym typeface="Cormorant Garamond"/>
              </a:defRPr>
            </a:lvl6pPr>
            <a:lvl7pPr marR="0" lvl="6" algn="l" rtl="0">
              <a:lnSpc>
                <a:spcPct val="100000"/>
              </a:lnSpc>
              <a:spcBef>
                <a:spcPts val="0"/>
              </a:spcBef>
              <a:spcAft>
                <a:spcPts val="0"/>
              </a:spcAft>
              <a:buClr>
                <a:schemeClr val="dk1"/>
              </a:buClr>
              <a:buSzPts val="3300"/>
              <a:buFont typeface="Cormorant Garamond"/>
              <a:buNone/>
              <a:defRPr sz="3300" b="1" i="1" u="none" strike="noStrike" cap="none">
                <a:solidFill>
                  <a:schemeClr val="dk1"/>
                </a:solidFill>
                <a:latin typeface="Cormorant Garamond"/>
                <a:ea typeface="Cormorant Garamond"/>
                <a:cs typeface="Cormorant Garamond"/>
                <a:sym typeface="Cormorant Garamond"/>
              </a:defRPr>
            </a:lvl7pPr>
            <a:lvl8pPr marR="0" lvl="7" algn="l" rtl="0">
              <a:lnSpc>
                <a:spcPct val="100000"/>
              </a:lnSpc>
              <a:spcBef>
                <a:spcPts val="0"/>
              </a:spcBef>
              <a:spcAft>
                <a:spcPts val="0"/>
              </a:spcAft>
              <a:buClr>
                <a:schemeClr val="dk1"/>
              </a:buClr>
              <a:buSzPts val="3300"/>
              <a:buFont typeface="Cormorant Garamond"/>
              <a:buNone/>
              <a:defRPr sz="3300" b="1" i="1" u="none" strike="noStrike" cap="none">
                <a:solidFill>
                  <a:schemeClr val="dk1"/>
                </a:solidFill>
                <a:latin typeface="Cormorant Garamond"/>
                <a:ea typeface="Cormorant Garamond"/>
                <a:cs typeface="Cormorant Garamond"/>
                <a:sym typeface="Cormorant Garamond"/>
              </a:defRPr>
            </a:lvl8pPr>
            <a:lvl9pPr marR="0" lvl="8" algn="l" rtl="0">
              <a:lnSpc>
                <a:spcPct val="100000"/>
              </a:lnSpc>
              <a:spcBef>
                <a:spcPts val="0"/>
              </a:spcBef>
              <a:spcAft>
                <a:spcPts val="0"/>
              </a:spcAft>
              <a:buClr>
                <a:schemeClr val="dk1"/>
              </a:buClr>
              <a:buSzPts val="3300"/>
              <a:buFont typeface="Cormorant Garamond"/>
              <a:buNone/>
              <a:defRPr sz="3300" b="1" i="1" u="none" strike="noStrike" cap="none">
                <a:solidFill>
                  <a:schemeClr val="dk1"/>
                </a:solidFill>
                <a:latin typeface="Cormorant Garamond"/>
                <a:ea typeface="Cormorant Garamond"/>
                <a:cs typeface="Cormorant Garamond"/>
                <a:sym typeface="Cormorant Garamond"/>
              </a:defRPr>
            </a:lvl9pPr>
          </a:lstStyle>
          <a:p>
            <a:pPr algn="just"/>
            <a:r>
              <a:rPr lang="en-GB" sz="1800" dirty="0">
                <a:solidFill>
                  <a:schemeClr val="accent6"/>
                </a:solidFill>
              </a:rPr>
              <a:t>because it preformed poorly compared to other models (0.94) although it was considered in the final model.</a:t>
            </a:r>
            <a:endParaRPr lang="en-GB" sz="2000" dirty="0">
              <a:solidFill>
                <a:schemeClr val="accent6"/>
              </a:solidFill>
            </a:endParaRPr>
          </a:p>
        </p:txBody>
      </p:sp>
      <p:sp>
        <p:nvSpPr>
          <p:cNvPr id="2" name="Rectangle 1">
            <a:extLst>
              <a:ext uri="{FF2B5EF4-FFF2-40B4-BE49-F238E27FC236}">
                <a16:creationId xmlns:a16="http://schemas.microsoft.com/office/drawing/2014/main" id="{72066ECD-EF55-1B7A-712F-963EBF43AEE9}"/>
              </a:ext>
            </a:extLst>
          </p:cNvPr>
          <p:cNvSpPr/>
          <p:nvPr/>
        </p:nvSpPr>
        <p:spPr>
          <a:xfrm>
            <a:off x="2487112" y="2571750"/>
            <a:ext cx="2990380" cy="1563391"/>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sz="1800" b="1" i="1" dirty="0">
                <a:solidFill>
                  <a:schemeClr val="accent6"/>
                </a:solidFill>
                <a:latin typeface="Cormorant Garamond" panose="020B0604020202020204" charset="0"/>
                <a:ea typeface="Cormorant Garamond" panose="020B0604020202020204" charset="0"/>
              </a:rPr>
              <a:t>Ridge was not submitted because it performed poorly compared to other models (0.94) although it was considered in the final model.</a:t>
            </a:r>
          </a:p>
        </p:txBody>
      </p:sp>
    </p:spTree>
  </p:cSld>
  <p:clrMapOvr>
    <a:masterClrMapping/>
  </p:clrMapOvr>
  <p:transition spd="slow">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37"/>
          <p:cNvSpPr txBox="1">
            <a:spLocks noGrp="1"/>
          </p:cNvSpPr>
          <p:nvPr>
            <p:ph type="title"/>
          </p:nvPr>
        </p:nvSpPr>
        <p:spPr>
          <a:xfrm>
            <a:off x="1518834" y="1807931"/>
            <a:ext cx="6090834" cy="113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26" name="Google Shape;326;p37"/>
          <p:cNvSpPr txBox="1">
            <a:spLocks noGrp="1"/>
          </p:cNvSpPr>
          <p:nvPr>
            <p:ph type="title" idx="2"/>
          </p:nvPr>
        </p:nvSpPr>
        <p:spPr>
          <a:xfrm>
            <a:off x="1518834" y="3162462"/>
            <a:ext cx="6090834" cy="71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rgbClr val="000000"/>
                </a:solidFill>
              </a:rPr>
              <a:t>Final Model</a:t>
            </a:r>
            <a:endParaRPr sz="4400" dirty="0"/>
          </a:p>
        </p:txBody>
      </p:sp>
      <p:sp>
        <p:nvSpPr>
          <p:cNvPr id="333" name="Google Shape;333;p37"/>
          <p:cNvSpPr/>
          <p:nvPr/>
        </p:nvSpPr>
        <p:spPr>
          <a:xfrm>
            <a:off x="7194463" y="1266738"/>
            <a:ext cx="257600" cy="133225"/>
          </a:xfrm>
          <a:custGeom>
            <a:avLst/>
            <a:gdLst/>
            <a:ahLst/>
            <a:cxnLst/>
            <a:rect l="l" t="t" r="r" b="b"/>
            <a:pathLst>
              <a:path w="10304" h="5329" extrusionOk="0">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 name="Google Shape;675;p52">
            <a:extLst>
              <a:ext uri="{FF2B5EF4-FFF2-40B4-BE49-F238E27FC236}">
                <a16:creationId xmlns:a16="http://schemas.microsoft.com/office/drawing/2014/main" id="{F9DDB2E3-673E-F576-324A-62C60B85F687}"/>
              </a:ext>
            </a:extLst>
          </p:cNvPr>
          <p:cNvGrpSpPr/>
          <p:nvPr/>
        </p:nvGrpSpPr>
        <p:grpSpPr>
          <a:xfrm>
            <a:off x="8422125" y="298550"/>
            <a:ext cx="327600" cy="327600"/>
            <a:chOff x="9379775" y="1529850"/>
            <a:chExt cx="327600" cy="327600"/>
          </a:xfrm>
        </p:grpSpPr>
        <p:sp>
          <p:nvSpPr>
            <p:cNvPr id="9" name="Google Shape;676;p52">
              <a:extLst>
                <a:ext uri="{FF2B5EF4-FFF2-40B4-BE49-F238E27FC236}">
                  <a16:creationId xmlns:a16="http://schemas.microsoft.com/office/drawing/2014/main" id="{526CDC6A-95F1-242F-9297-218FD8604578}"/>
                </a:ext>
              </a:extLst>
            </p:cNvPr>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77;p52">
              <a:extLst>
                <a:ext uri="{FF2B5EF4-FFF2-40B4-BE49-F238E27FC236}">
                  <a16:creationId xmlns:a16="http://schemas.microsoft.com/office/drawing/2014/main" id="{8FE3BF67-77F1-FB64-225D-FC258B3BAA5C}"/>
                </a:ext>
              </a:extLst>
            </p:cNvPr>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rgbClr val="E0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grpSp>
        <p:nvGrpSpPr>
          <p:cNvPr id="11" name="Google Shape;678;p52">
            <a:extLst>
              <a:ext uri="{FF2B5EF4-FFF2-40B4-BE49-F238E27FC236}">
                <a16:creationId xmlns:a16="http://schemas.microsoft.com/office/drawing/2014/main" id="{088F1D1B-EAA5-C6D0-63F2-87E4AC287F29}"/>
              </a:ext>
            </a:extLst>
          </p:cNvPr>
          <p:cNvGrpSpPr/>
          <p:nvPr/>
        </p:nvGrpSpPr>
        <p:grpSpPr>
          <a:xfrm>
            <a:off x="394125" y="298550"/>
            <a:ext cx="327600" cy="327600"/>
            <a:chOff x="5471550" y="4685975"/>
            <a:chExt cx="327600" cy="327600"/>
          </a:xfrm>
        </p:grpSpPr>
        <p:sp>
          <p:nvSpPr>
            <p:cNvPr id="12" name="Google Shape;679;p52">
              <a:extLst>
                <a:ext uri="{FF2B5EF4-FFF2-40B4-BE49-F238E27FC236}">
                  <a16:creationId xmlns:a16="http://schemas.microsoft.com/office/drawing/2014/main" id="{32CEA791-96DC-6D6A-C116-A83286E3C4E5}"/>
                </a:ext>
              </a:extLst>
            </p:cNvPr>
            <p:cNvSpPr/>
            <p:nvPr/>
          </p:nvSpPr>
          <p:spPr>
            <a:xfrm>
              <a:off x="5471550" y="4685975"/>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0;p52">
              <a:extLst>
                <a:ext uri="{FF2B5EF4-FFF2-40B4-BE49-F238E27FC236}">
                  <a16:creationId xmlns:a16="http://schemas.microsoft.com/office/drawing/2014/main" id="{7173C130-9EC3-F39B-C0F0-D5912D28720F}"/>
                </a:ext>
              </a:extLst>
            </p:cNvPr>
            <p:cNvSpPr/>
            <p:nvPr/>
          </p:nvSpPr>
          <p:spPr>
            <a:xfrm>
              <a:off x="5528675" y="4758329"/>
              <a:ext cx="213351" cy="182891"/>
            </a:xfrm>
            <a:custGeom>
              <a:avLst/>
              <a:gdLst/>
              <a:ahLst/>
              <a:cxnLst/>
              <a:rect l="l" t="t" r="r" b="b"/>
              <a:pathLst>
                <a:path w="10323" h="8861" extrusionOk="0">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rgbClr val="E0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66B2DE4-46E2-5B46-FC71-5FD19F2359DD}"/>
              </a:ext>
            </a:extLst>
          </p:cNvPr>
          <p:cNvSpPr txBox="1"/>
          <p:nvPr/>
        </p:nvSpPr>
        <p:spPr>
          <a:xfrm>
            <a:off x="8617058" y="4844950"/>
            <a:ext cx="610768"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13/17</a:t>
            </a:r>
            <a:endParaRPr lang="en-GB" sz="1600" b="1" dirty="0">
              <a:latin typeface="Cormorant Garamond" panose="020B0604020202020204" charset="0"/>
              <a:ea typeface="Cormorant Garamond" panose="020B0604020202020204" charset="0"/>
            </a:endParaRPr>
          </a:p>
        </p:txBody>
      </p:sp>
    </p:spTree>
    <p:extLst>
      <p:ext uri="{BB962C8B-B14F-4D97-AF65-F5344CB8AC3E}">
        <p14:creationId xmlns:p14="http://schemas.microsoft.com/office/powerpoint/2010/main" val="3148235425"/>
      </p:ext>
    </p:extLst>
  </p:cSld>
  <p:clrMapOvr>
    <a:masterClrMapping/>
  </p:clrMapOvr>
  <p:transition spd="med">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cxnSp>
        <p:nvCxnSpPr>
          <p:cNvPr id="641" name="Google Shape;641;p50"/>
          <p:cNvCxnSpPr/>
          <p:nvPr/>
        </p:nvCxnSpPr>
        <p:spPr>
          <a:xfrm>
            <a:off x="713225" y="4919991"/>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642" name="Google Shape;642;p50"/>
          <p:cNvCxnSpPr/>
          <p:nvPr/>
        </p:nvCxnSpPr>
        <p:spPr>
          <a:xfrm>
            <a:off x="713225" y="598441"/>
            <a:ext cx="7717500" cy="0"/>
          </a:xfrm>
          <a:prstGeom prst="straightConnector1">
            <a:avLst/>
          </a:prstGeom>
          <a:noFill/>
          <a:ln w="19050" cap="flat" cmpd="sng">
            <a:solidFill>
              <a:schemeClr val="dk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709793-2178-ABC0-2B51-FD97C0F52931}"/>
                  </a:ext>
                </a:extLst>
              </p:cNvPr>
              <p:cNvSpPr txBox="1"/>
              <p:nvPr/>
            </p:nvSpPr>
            <p:spPr>
              <a:xfrm>
                <a:off x="668011" y="719263"/>
                <a:ext cx="7762713" cy="2628412"/>
              </a:xfrm>
              <a:prstGeom prst="rect">
                <a:avLst/>
              </a:prstGeom>
              <a:noFill/>
            </p:spPr>
            <p:txBody>
              <a:bodyPr wrap="square">
                <a:spAutoFit/>
              </a:bodyPr>
              <a:lstStyle/>
              <a:p>
                <a:pPr marL="0" marR="0" lvl="0" indent="0" defTabSz="3038715" rtl="0" eaLnBrk="1" fontAlgn="auto" latinLnBrk="0" hangingPunct="1">
                  <a:lnSpc>
                    <a:spcPct val="100000"/>
                  </a:lnSpc>
                  <a:spcBef>
                    <a:spcPct val="20000"/>
                  </a:spcBef>
                  <a:spcAft>
                    <a:spcPts val="0"/>
                  </a:spcAft>
                  <a:buClrTx/>
                  <a:buSzTx/>
                  <a:buFont typeface="Arial" pitchFamily="34" charset="0"/>
                  <a:buNone/>
                  <a:tabLst/>
                  <a:defRPr/>
                </a:pPr>
                <a:r>
                  <a:rPr kumimoji="0" lang="en-GB" sz="1800" b="1" i="0" u="none" strike="noStrike" kern="1200" cap="none" spc="0" normalizeH="0" baseline="0" noProof="0" dirty="0">
                    <a:ln>
                      <a:noFill/>
                    </a:ln>
                    <a:solidFill>
                      <a:schemeClr val="tx1"/>
                    </a:solidFill>
                    <a:effectLst/>
                    <a:uLnTx/>
                    <a:uFillTx/>
                    <a:latin typeface="Cormorant Garamond" panose="020B0604020202020204" charset="0"/>
                    <a:ea typeface="Cormorant Garamond" panose="020B0604020202020204" charset="0"/>
                    <a:cs typeface="Times New Roman" panose="02020603050405020304" pitchFamily="18" charset="0"/>
                    <a:sym typeface="Merriweather"/>
                  </a:rPr>
                  <a:t>The optimal model can be expressed as:</a:t>
                </a:r>
              </a:p>
              <a:p>
                <a:pPr marL="0" marR="0" lvl="0" indent="0" defTabSz="3038715" rtl="0" eaLnBrk="1" fontAlgn="auto" latinLnBrk="0" hangingPunct="1">
                  <a:lnSpc>
                    <a:spcPct val="100000"/>
                  </a:lnSpc>
                  <a:spcBef>
                    <a:spcPct val="20000"/>
                  </a:spcBef>
                  <a:spcAft>
                    <a:spcPts val="0"/>
                  </a:spcAft>
                  <a:buClrTx/>
                  <a:buSzTx/>
                  <a:buFont typeface="Arial" pitchFamily="34" charset="0"/>
                  <a:buNone/>
                  <a:tabLst/>
                  <a:defRPr/>
                </a:pPr>
                <a:endParaRPr lang="en-GB" sz="900" b="1" kern="1200" dirty="0">
                  <a:solidFill>
                    <a:schemeClr val="tx1"/>
                  </a:solidFill>
                  <a:latin typeface="Cormorant Garamond" panose="020B0604020202020204" charset="0"/>
                  <a:ea typeface="Cormorant Garamond" panose="020B0604020202020204" charset="0"/>
                  <a:cs typeface="Times New Roman" panose="02020603050405020304" pitchFamily="18" charset="0"/>
                  <a:sym typeface="Merriweather"/>
                </a:endParaRPr>
              </a:p>
              <a:p>
                <a:pPr marL="0" marR="0" lvl="0" indent="0" defTabSz="3038715" rtl="0" eaLnBrk="1" fontAlgn="auto" latinLnBrk="0" hangingPunct="1">
                  <a:lnSpc>
                    <a:spcPct val="100000"/>
                  </a:lnSpc>
                  <a:spcBef>
                    <a:spcPct val="20000"/>
                  </a:spcBef>
                  <a:spcAft>
                    <a:spcPts val="0"/>
                  </a:spcAft>
                  <a:buClrTx/>
                  <a:buSzTx/>
                  <a:buFont typeface="Arial" pitchFamily="34" charset="0"/>
                  <a:buNone/>
                  <a:tabLst/>
                  <a:defRPr/>
                </a:pPr>
                <a:endParaRPr kumimoji="0" lang="en-GB" b="1" i="0" u="none" strike="noStrike" kern="1200" cap="none" spc="0" normalizeH="0" baseline="0" noProof="0" dirty="0">
                  <a:ln>
                    <a:noFill/>
                  </a:ln>
                  <a:solidFill>
                    <a:schemeClr val="tx1"/>
                  </a:solidFill>
                  <a:effectLst/>
                  <a:uLnTx/>
                  <a:uFillTx/>
                  <a:latin typeface="Cormorant Garamond" panose="020B0604020202020204" charset="0"/>
                  <a:ea typeface="Cormorant Garamond" panose="020B0604020202020204" charset="0"/>
                  <a:cs typeface="Times New Roman" panose="02020603050405020304" pitchFamily="18" charset="0"/>
                  <a:sym typeface="Merriweather"/>
                </a:endParaRPr>
              </a:p>
              <a:p>
                <a:pPr marL="0" marR="0" lvl="0" indent="0" defTabSz="3038715" rtl="0" eaLnBrk="1" fontAlgn="auto" latinLnBrk="0" hangingPunct="1">
                  <a:lnSpc>
                    <a:spcPct val="100000"/>
                  </a:lnSpc>
                  <a:spcBef>
                    <a:spcPct val="20000"/>
                  </a:spcBef>
                  <a:spcAft>
                    <a:spcPts val="0"/>
                  </a:spcAft>
                  <a:buClrTx/>
                  <a:buSzTx/>
                  <a:buFont typeface="Arial" pitchFamily="34" charset="0"/>
                  <a:buNone/>
                  <a:tabLst/>
                  <a:defRPr/>
                </a:pPr>
                <a:endParaRPr kumimoji="0" lang="en-GB" sz="1000" b="1" i="0" u="none" strike="noStrike" kern="1200" cap="none" spc="0" normalizeH="0" baseline="0" noProof="0" dirty="0">
                  <a:ln>
                    <a:noFill/>
                  </a:ln>
                  <a:solidFill>
                    <a:schemeClr val="tx1"/>
                  </a:solidFill>
                  <a:effectLst/>
                  <a:uLnTx/>
                  <a:uFillTx/>
                  <a:latin typeface="Cormorant Garamond" panose="020B0604020202020204" charset="0"/>
                  <a:ea typeface="Cormorant Garamond" panose="020B0604020202020204" charset="0"/>
                  <a:cs typeface="Times New Roman" panose="02020603050405020304" pitchFamily="18" charset="0"/>
                  <a:sym typeface="Merriweather"/>
                </a:endParaRPr>
              </a:p>
              <a:p>
                <a:pPr marL="0" marR="0" lvl="0" indent="0" algn="just" defTabSz="3038715" rtl="0" eaLnBrk="1" fontAlgn="auto" latinLnBrk="0" hangingPunct="1">
                  <a:lnSpc>
                    <a:spcPct val="100000"/>
                  </a:lnSpc>
                  <a:spcBef>
                    <a:spcPct val="20000"/>
                  </a:spcBef>
                  <a:spcAft>
                    <a:spcPts val="0"/>
                  </a:spcAft>
                  <a:buClrTx/>
                  <a:buSzTx/>
                  <a:buFont typeface="Arial" pitchFamily="34" charset="0"/>
                  <a:buNone/>
                  <a:tabLst/>
                  <a:defRPr/>
                </a:pPr>
                <a:r>
                  <a:rPr kumimoji="0" lang="en-GB" sz="1800" b="1" i="0" u="none" strike="noStrike" kern="1200" cap="none" spc="0" normalizeH="0" baseline="0" noProof="0" dirty="0">
                    <a:ln>
                      <a:noFill/>
                    </a:ln>
                    <a:solidFill>
                      <a:srgbClr val="0D0D0D"/>
                    </a:solidFill>
                    <a:effectLst/>
                    <a:uLnTx/>
                    <a:uFillTx/>
                    <a:latin typeface="Cormorant Garamond" panose="020B0604020202020204" charset="0"/>
                    <a:ea typeface="Cormorant Garamond" panose="020B0604020202020204" charset="0"/>
                    <a:cs typeface="Times New Roman" panose="02020603050405020304" pitchFamily="18" charset="0"/>
                  </a:rPr>
                  <a:t>incorporating a Box-Cox transformation with </a:t>
                </a:r>
                <a14:m>
                  <m:oMath xmlns:m="http://schemas.openxmlformats.org/officeDocument/2006/math">
                    <m:r>
                      <a:rPr kumimoji="0" lang="en-GB" sz="1800" b="1" i="1" u="none" strike="noStrike" kern="1200" cap="none" spc="0" normalizeH="0" baseline="0" noProof="0" smtClean="0">
                        <a:ln>
                          <a:noFill/>
                        </a:ln>
                        <a:solidFill>
                          <a:srgbClr val="0D0D0D"/>
                        </a:solidFill>
                        <a:effectLst/>
                        <a:uLnTx/>
                        <a:uFillTx/>
                        <a:latin typeface="Cambria Math" panose="02040503050406030204" pitchFamily="18" charset="0"/>
                        <a:ea typeface="+mn-ea"/>
                      </a:rPr>
                      <m:t>𝝀</m:t>
                    </m:r>
                    <m:r>
                      <a:rPr kumimoji="0" lang="en-GB" sz="1800" b="1" i="1" u="none" strike="noStrike" kern="1200" cap="none" spc="0" normalizeH="0" baseline="0" noProof="0" smtClean="0">
                        <a:ln>
                          <a:noFill/>
                        </a:ln>
                        <a:solidFill>
                          <a:srgbClr val="0D0D0D"/>
                        </a:solidFill>
                        <a:effectLst/>
                        <a:uLnTx/>
                        <a:uFillTx/>
                        <a:latin typeface="Cambria Math" panose="02040503050406030204" pitchFamily="18" charset="0"/>
                        <a:ea typeface="+mn-ea"/>
                      </a:rPr>
                      <m:t>=</m:t>
                    </m:r>
                  </m:oMath>
                </a14:m>
                <a:r>
                  <a:rPr kumimoji="0" lang="en-GB" sz="1800" b="1" i="0" u="none" strike="noStrike" kern="1200" cap="none" spc="0" normalizeH="0" baseline="0" noProof="0" dirty="0">
                    <a:ln>
                      <a:noFill/>
                    </a:ln>
                    <a:solidFill>
                      <a:srgbClr val="0D0D0D"/>
                    </a:solidFill>
                    <a:effectLst/>
                    <a:uLnTx/>
                    <a:uFillTx/>
                    <a:latin typeface="Cormorant Garamond" panose="020B0604020202020204" charset="0"/>
                    <a:ea typeface="Cormorant Garamond" panose="020B0604020202020204" charset="0"/>
                    <a:cs typeface="Times New Roman" panose="02020603050405020304" pitchFamily="18" charset="0"/>
                  </a:rPr>
                  <a:t> 1.67, the model becomes:</a:t>
                </a:r>
                <a:endParaRPr kumimoji="0" lang="en-GB" sz="1000" b="1" i="0" u="none" strike="noStrike" kern="1200" cap="none" spc="0" normalizeH="0" baseline="0" noProof="0" dirty="0">
                  <a:ln>
                    <a:noFill/>
                  </a:ln>
                  <a:solidFill>
                    <a:srgbClr val="0D0D0D"/>
                  </a:solidFill>
                  <a:effectLst/>
                  <a:uLnTx/>
                  <a:uFillTx/>
                  <a:latin typeface="Cormorant Garamond" panose="020B0604020202020204" charset="0"/>
                  <a:ea typeface="Cormorant Garamond" panose="020B0604020202020204" charset="0"/>
                  <a:cs typeface="Times New Roman" panose="02020603050405020304" pitchFamily="18" charset="0"/>
                </a:endParaRPr>
              </a:p>
              <a:p>
                <a:pPr marL="0" marR="0" lvl="0" indent="0" algn="just" defTabSz="3038715" rtl="0" eaLnBrk="1" fontAlgn="auto" latinLnBrk="0" hangingPunct="1">
                  <a:lnSpc>
                    <a:spcPct val="100000"/>
                  </a:lnSpc>
                  <a:spcBef>
                    <a:spcPct val="20000"/>
                  </a:spcBef>
                  <a:spcAft>
                    <a:spcPts val="0"/>
                  </a:spcAft>
                  <a:buClrTx/>
                  <a:buSzTx/>
                  <a:buFont typeface="Arial" pitchFamily="34" charset="0"/>
                  <a:buNone/>
                  <a:tabLst/>
                  <a:defRPr/>
                </a:pPr>
                <a14:m>
                  <m:oMathPara xmlns:m="http://schemas.openxmlformats.org/officeDocument/2006/math">
                    <m:oMathParaPr>
                      <m:jc m:val="center"/>
                    </m:oMathParaPr>
                    <m:oMath xmlns:m="http://schemas.openxmlformats.org/officeDocument/2006/math">
                      <m:sSub>
                        <m:sSubPr>
                          <m:ctrlPr>
                            <a:rPr kumimoji="0" lang="en-US"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ctrlPr>
                        </m:sSubPr>
                        <m:e>
                          <m:acc>
                            <m:accPr>
                              <m:chr m:val="̃"/>
                              <m:ctrlPr>
                                <a:rPr kumimoji="0" lang="en-US"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ctrlPr>
                            </m:accPr>
                            <m:e>
                              <m:r>
                                <a:rPr kumimoji="0" lang="en-US"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t>𝒀</m:t>
                              </m:r>
                            </m:e>
                          </m:acc>
                        </m:e>
                        <m:sub>
                          <m:r>
                            <a:rPr kumimoji="0" lang="en-US"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t>𝒊</m:t>
                          </m:r>
                        </m:sub>
                      </m:sSub>
                      <m:r>
                        <a:rPr kumimoji="0" lang="ar-AE"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t>=</m:t>
                      </m:r>
                      <m:sSup>
                        <m:sSupPr>
                          <m:ctrlPr>
                            <a:rPr kumimoji="0" lang="ar-AE"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ctrlPr>
                        </m:sSupPr>
                        <m:e>
                          <m:d>
                            <m:dPr>
                              <m:ctrlPr>
                                <a:rPr kumimoji="0" lang="ar-AE"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ctrlPr>
                            </m:dPr>
                            <m:e>
                              <m:r>
                                <a:rPr kumimoji="0" lang="ar-AE"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t>𝝀</m:t>
                              </m:r>
                              <m:sSub>
                                <m:sSubPr>
                                  <m:ctrlPr>
                                    <a:rPr kumimoji="0" lang="ar-AE"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ctrlPr>
                                </m:sSubPr>
                                <m:e>
                                  <m:r>
                                    <a:rPr kumimoji="0" lang="en-US"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t>𝒀</m:t>
                                  </m:r>
                                </m:e>
                                <m:sub>
                                  <m:r>
                                    <a:rPr kumimoji="0" lang="en-US"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t>𝒊</m:t>
                                  </m:r>
                                </m:sub>
                              </m:sSub>
                              <m:r>
                                <a:rPr kumimoji="0" lang="ar-AE"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t>+</m:t>
                              </m:r>
                              <m:r>
                                <a:rPr kumimoji="0" lang="ar-AE"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t>𝟏</m:t>
                              </m:r>
                            </m:e>
                          </m:d>
                        </m:e>
                        <m:sup>
                          <m:f>
                            <m:fPr>
                              <m:ctrlPr>
                                <a:rPr kumimoji="0" lang="ar-AE"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ctrlPr>
                            </m:fPr>
                            <m:num>
                              <m:r>
                                <a:rPr kumimoji="0" lang="en-US"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t>𝟐</m:t>
                              </m:r>
                            </m:num>
                            <m:den>
                              <m:r>
                                <a:rPr kumimoji="0" lang="ar-AE" sz="1600" b="1" i="1" u="none" strike="noStrike" kern="1200" cap="none" spc="0" normalizeH="0" baseline="0" noProof="0" smtClean="0">
                                  <a:ln>
                                    <a:noFill/>
                                  </a:ln>
                                  <a:solidFill>
                                    <a:srgbClr val="0D0D0D"/>
                                  </a:solidFill>
                                  <a:effectLst/>
                                  <a:uLnTx/>
                                  <a:uFillTx/>
                                  <a:latin typeface="Cambria Math" panose="02040503050406030204" pitchFamily="18" charset="0"/>
                                  <a:ea typeface="+mn-ea"/>
                                </a:rPr>
                                <m:t>𝝀</m:t>
                              </m:r>
                            </m:den>
                          </m:f>
                        </m:sup>
                      </m:sSup>
                    </m:oMath>
                  </m:oMathPara>
                </a14:m>
                <a:endParaRPr kumimoji="0" lang="ar-AE" sz="1050" b="1" i="0" u="none" strike="noStrike" kern="1200" cap="none" spc="0" normalizeH="0" baseline="0" noProof="0" dirty="0">
                  <a:ln>
                    <a:noFill/>
                  </a:ln>
                  <a:solidFill>
                    <a:srgbClr val="0D0D0D"/>
                  </a:solidFill>
                  <a:effectLst/>
                  <a:uLnTx/>
                  <a:uFillTx/>
                  <a:latin typeface="Cormorant Garamond" panose="020B0604020202020204" charset="0"/>
                  <a:ea typeface="Cormorant Garamond" panose="020B0604020202020204" charset="0"/>
                  <a:cs typeface="Times New Roman" panose="02020603050405020304" pitchFamily="18" charset="0"/>
                </a:endParaRPr>
              </a:p>
              <a:p>
                <a:pPr marL="0" marR="0" lvl="0" indent="0" algn="just" defTabSz="3038715" rtl="0" eaLnBrk="1" fontAlgn="auto" latinLnBrk="0" hangingPunct="1">
                  <a:lnSpc>
                    <a:spcPct val="100000"/>
                  </a:lnSpc>
                  <a:spcBef>
                    <a:spcPct val="20000"/>
                  </a:spcBef>
                  <a:spcAft>
                    <a:spcPts val="0"/>
                  </a:spcAft>
                  <a:buClrTx/>
                  <a:buSzTx/>
                  <a:buFont typeface="Arial" pitchFamily="34" charset="0"/>
                  <a:buNone/>
                  <a:tabLst/>
                  <a:defRPr/>
                </a:pPr>
                <a:endParaRPr kumimoji="0" lang="en-GB" sz="1800" b="1" i="0" u="none" strike="noStrike" kern="1200" cap="none" spc="0" normalizeH="0" baseline="0" noProof="0" dirty="0">
                  <a:ln>
                    <a:noFill/>
                  </a:ln>
                  <a:solidFill>
                    <a:srgbClr val="0D0D0D"/>
                  </a:solidFill>
                  <a:effectLst/>
                  <a:uLnTx/>
                  <a:uFillTx/>
                  <a:latin typeface="Cormorant Garamond" panose="020B0604020202020204" charset="0"/>
                  <a:ea typeface="Cormorant Garamond" panose="020B0604020202020204" charset="0"/>
                  <a:cs typeface="Times New Roman" panose="02020603050405020304" pitchFamily="18" charset="0"/>
                </a:endParaRPr>
              </a:p>
              <a:p>
                <a:pPr marL="0" marR="0" lvl="0" indent="0" algn="just" defTabSz="3038715" rtl="0" eaLnBrk="1" fontAlgn="auto" latinLnBrk="0" hangingPunct="1">
                  <a:lnSpc>
                    <a:spcPct val="100000"/>
                  </a:lnSpc>
                  <a:spcBef>
                    <a:spcPct val="20000"/>
                  </a:spcBef>
                  <a:spcAft>
                    <a:spcPts val="0"/>
                  </a:spcAft>
                  <a:buClrTx/>
                  <a:buSzTx/>
                  <a:buFont typeface="Arial" pitchFamily="34" charset="0"/>
                  <a:buNone/>
                  <a:tabLst/>
                  <a:defRPr/>
                </a:pPr>
                <a:r>
                  <a:rPr kumimoji="0" lang="en-GB" sz="1800" b="1" i="0" u="none" strike="noStrike" kern="1200" cap="none" spc="0" normalizeH="0" baseline="0" noProof="0" dirty="0">
                    <a:ln>
                      <a:noFill/>
                    </a:ln>
                    <a:solidFill>
                      <a:srgbClr val="0D0D0D"/>
                    </a:solidFill>
                    <a:effectLst/>
                    <a:uLnTx/>
                    <a:uFillTx/>
                    <a:latin typeface="Cormorant Garamond" panose="020B0604020202020204" charset="0"/>
                    <a:ea typeface="Cormorant Garamond" panose="020B0604020202020204" charset="0"/>
                    <a:cs typeface="Times New Roman" panose="02020603050405020304" pitchFamily="18" charset="0"/>
                  </a:rPr>
                  <a:t>This model achieves a coefficient of determination of 0.99933.</a:t>
                </a:r>
                <a:endParaRPr lang="en-GB" sz="1050" b="1" dirty="0">
                  <a:latin typeface="Cormorant Garamond" panose="020B0604020202020204" charset="0"/>
                  <a:ea typeface="Cormorant Garamond" panose="020B0604020202020204" charset="0"/>
                </a:endParaRPr>
              </a:p>
              <a:p>
                <a:pPr marL="0" marR="0" lvl="0" indent="0" defTabSz="3038715" rtl="0" eaLnBrk="1" fontAlgn="auto" latinLnBrk="0" hangingPunct="1">
                  <a:lnSpc>
                    <a:spcPct val="100000"/>
                  </a:lnSpc>
                  <a:spcBef>
                    <a:spcPct val="20000"/>
                  </a:spcBef>
                  <a:spcAft>
                    <a:spcPts val="0"/>
                  </a:spcAft>
                  <a:buClrTx/>
                  <a:buSzTx/>
                  <a:buFont typeface="Arial" pitchFamily="34" charset="0"/>
                  <a:buNone/>
                  <a:tabLst/>
                  <a:defRPr/>
                </a:pPr>
                <a:endParaRPr kumimoji="0" lang="en-GB" sz="1550" b="1" i="0" u="none" strike="noStrike" kern="1200" cap="none" spc="0" normalizeH="0" baseline="0" noProof="0" dirty="0">
                  <a:ln>
                    <a:noFill/>
                  </a:ln>
                  <a:solidFill>
                    <a:schemeClr val="tx1"/>
                  </a:solidFill>
                  <a:effectLst/>
                  <a:uLnTx/>
                  <a:uFillTx/>
                  <a:latin typeface="Cormorant Garamond" panose="020B0604020202020204" charset="0"/>
                  <a:ea typeface="Cormorant Garamond" panose="020B0604020202020204" charset="0"/>
                  <a:cs typeface="Times New Roman" panose="02020603050405020304" pitchFamily="18" charset="0"/>
                  <a:sym typeface="Merriweather"/>
                </a:endParaRPr>
              </a:p>
            </p:txBody>
          </p:sp>
        </mc:Choice>
        <mc:Fallback xmlns="">
          <p:sp>
            <p:nvSpPr>
              <p:cNvPr id="5" name="TextBox 4">
                <a:extLst>
                  <a:ext uri="{FF2B5EF4-FFF2-40B4-BE49-F238E27FC236}">
                    <a16:creationId xmlns:a16="http://schemas.microsoft.com/office/drawing/2014/main" id="{43709793-2178-ABC0-2B51-FD97C0F52931}"/>
                  </a:ext>
                </a:extLst>
              </p:cNvPr>
              <p:cNvSpPr txBox="1">
                <a:spLocks noRot="1" noChangeAspect="1" noMove="1" noResize="1" noEditPoints="1" noAdjustHandles="1" noChangeArrowheads="1" noChangeShapeType="1" noTextEdit="1"/>
              </p:cNvSpPr>
              <p:nvPr/>
            </p:nvSpPr>
            <p:spPr>
              <a:xfrm>
                <a:off x="668011" y="719263"/>
                <a:ext cx="7762713" cy="2628412"/>
              </a:xfrm>
              <a:prstGeom prst="rect">
                <a:avLst/>
              </a:prstGeom>
              <a:blipFill>
                <a:blip r:embed="rId3"/>
                <a:stretch>
                  <a:fillRect l="-707" t="-13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4F4E28-8883-CEAB-06F0-A439F6173D9F}"/>
                  </a:ext>
                </a:extLst>
              </p:cNvPr>
              <p:cNvSpPr txBox="1"/>
              <p:nvPr/>
            </p:nvSpPr>
            <p:spPr>
              <a:xfrm>
                <a:off x="747440" y="1157242"/>
                <a:ext cx="8233828" cy="353623"/>
              </a:xfrm>
              <a:prstGeom prst="rect">
                <a:avLst/>
              </a:prstGeom>
              <a:noFill/>
            </p:spPr>
            <p:txBody>
              <a:bodyPr wrap="square">
                <a:spAutoFit/>
              </a:bodyPr>
              <a:lstStyle/>
              <a:p>
                <a:pPr algn="ctr"/>
                <a14:m>
                  <m:oMath xmlns:m="http://schemas.openxmlformats.org/officeDocument/2006/math">
                    <m:rad>
                      <m:radPr>
                        <m:degHide m:val="on"/>
                        <m:ctrlPr>
                          <a:rPr kumimoji="0" lang="en-US" sz="14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sym typeface="Arial"/>
                          </a:rPr>
                        </m:ctrlPr>
                      </m:radPr>
                      <m:deg/>
                      <m:e>
                        <m:r>
                          <a:rPr kumimoji="0" lang="en-US" sz="14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sym typeface="Arial"/>
                          </a:rPr>
                          <m:t>𝒀</m:t>
                        </m:r>
                      </m:e>
                    </m:rad>
                  </m:oMath>
                </a14:m>
                <a:r>
                  <a:rPr lang="en-GB" b="1" dirty="0"/>
                  <a:t> </a:t>
                </a:r>
                <a:r>
                  <a:rPr lang="en-GB" b="1" dirty="0">
                    <a:latin typeface="Cormorant Garamond" panose="020B0604020202020204" charset="0"/>
                    <a:ea typeface="Cormorant Garamond" panose="020B0604020202020204" charset="0"/>
                  </a:rPr>
                  <a:t>=</a:t>
                </a:r>
                <a:r>
                  <a:rPr lang="en-GB" b="1" dirty="0"/>
                  <a:t> </a:t>
                </a:r>
                <a14:m>
                  <m:oMath xmlns:m="http://schemas.openxmlformats.org/officeDocument/2006/math">
                    <m:rad>
                      <m:radPr>
                        <m:degHide m:val="on"/>
                        <m:ctrlPr>
                          <a:rPr lang="en-GB" b="1" i="1" kern="1200">
                            <a:latin typeface="Cambria Math" panose="02040503050406030204" pitchFamily="18" charset="0"/>
                          </a:rPr>
                        </m:ctrlPr>
                      </m:radPr>
                      <m:deg/>
                      <m:e>
                        <m:r>
                          <a:rPr lang="en-GB" b="1" i="1" kern="1200">
                            <a:latin typeface="Cambria Math" panose="02040503050406030204" pitchFamily="18" charset="0"/>
                          </a:rPr>
                          <m:t>𝑹</m:t>
                        </m:r>
                        <m:r>
                          <a:rPr lang="en-US" b="1" i="1" kern="1200">
                            <a:latin typeface="Cambria Math" panose="02040503050406030204" pitchFamily="18" charset="0"/>
                          </a:rPr>
                          <m:t>𝒐𝒐𝒕</m:t>
                        </m:r>
                      </m:e>
                    </m:rad>
                    <m:r>
                      <a:rPr lang="en-US" b="1" i="1" kern="1200">
                        <a:latin typeface="Cambria Math" panose="02040503050406030204" pitchFamily="18" charset="0"/>
                        <a:ea typeface="Cambria Math" panose="02040503050406030204" pitchFamily="18" charset="0"/>
                      </a:rPr>
                      <m:t>∗</m:t>
                    </m:r>
                    <m:rad>
                      <m:radPr>
                        <m:degHide m:val="on"/>
                        <m:ctrlPr>
                          <a:rPr lang="en-GB" b="1" i="1" kern="1200">
                            <a:latin typeface="Cambria Math" panose="02040503050406030204" pitchFamily="18" charset="0"/>
                          </a:rPr>
                        </m:ctrlPr>
                      </m:radPr>
                      <m:deg/>
                      <m:e>
                        <m:r>
                          <a:rPr lang="en-GB" b="1" i="1" kern="1200">
                            <a:latin typeface="Cambria Math" panose="02040503050406030204" pitchFamily="18" charset="0"/>
                          </a:rPr>
                          <m:t>𝑷</m:t>
                        </m:r>
                        <m:r>
                          <a:rPr lang="en-US" b="1" i="1" kern="1200">
                            <a:latin typeface="Cambria Math" panose="02040503050406030204" pitchFamily="18" charset="0"/>
                          </a:rPr>
                          <m:t>𝒐𝒍𝒚</m:t>
                        </m:r>
                        <m:r>
                          <a:rPr lang="en-US" b="1" i="1" kern="1200">
                            <a:latin typeface="Cambria Math" panose="02040503050406030204" pitchFamily="18" charset="0"/>
                            <a:ea typeface="Cambria Math" panose="02040503050406030204" pitchFamily="18" charset="0"/>
                          </a:rPr>
                          <m:t>∗</m:t>
                        </m:r>
                        <m:r>
                          <a:rPr lang="en-US" b="1" i="1" kern="1200">
                            <a:latin typeface="Cambria Math" panose="02040503050406030204" pitchFamily="18" charset="0"/>
                            <a:ea typeface="Cambria Math" panose="02040503050406030204" pitchFamily="18" charset="0"/>
                          </a:rPr>
                          <m:t>𝑴𝑳𝑹</m:t>
                        </m:r>
                      </m:e>
                    </m:rad>
                    <m:r>
                      <a:rPr lang="en-US" b="1" i="1" kern="1200">
                        <a:latin typeface="Cambria Math" panose="02040503050406030204" pitchFamily="18" charset="0"/>
                      </a:rPr>
                      <m:t> +</m:t>
                    </m:r>
                    <m:rad>
                      <m:radPr>
                        <m:degHide m:val="on"/>
                        <m:ctrlPr>
                          <a:rPr lang="en-GB" b="1" i="1" kern="1200">
                            <a:latin typeface="Cambria Math" panose="02040503050406030204" pitchFamily="18" charset="0"/>
                          </a:rPr>
                        </m:ctrlPr>
                      </m:radPr>
                      <m:deg/>
                      <m:e>
                        <m:r>
                          <a:rPr lang="en-US" b="1" i="1" kern="1200">
                            <a:latin typeface="Cambria Math" panose="02040503050406030204" pitchFamily="18" charset="0"/>
                          </a:rPr>
                          <m:t>𝑴𝑨𝑹𝑺</m:t>
                        </m:r>
                      </m:e>
                    </m:rad>
                    <m:r>
                      <a:rPr lang="en-US" b="1" i="1" kern="1200">
                        <a:latin typeface="Cambria Math" panose="02040503050406030204" pitchFamily="18" charset="0"/>
                        <a:ea typeface="Cambria Math" panose="02040503050406030204" pitchFamily="18" charset="0"/>
                      </a:rPr>
                      <m:t>∗</m:t>
                    </m:r>
                    <m:rad>
                      <m:radPr>
                        <m:degHide m:val="on"/>
                        <m:ctrlPr>
                          <a:rPr lang="en-GB" b="1" i="1" kern="1200">
                            <a:latin typeface="Cambria Math" panose="02040503050406030204" pitchFamily="18" charset="0"/>
                          </a:rPr>
                        </m:ctrlPr>
                      </m:radPr>
                      <m:deg/>
                      <m:e>
                        <m:r>
                          <a:rPr lang="en-US" b="1" i="1" kern="1200">
                            <a:latin typeface="Cambria Math" panose="02040503050406030204" pitchFamily="18" charset="0"/>
                          </a:rPr>
                          <m:t>𝑳𝑨𝑺𝑺𝑶</m:t>
                        </m:r>
                      </m:e>
                    </m:rad>
                    <m:r>
                      <a:rPr lang="en-US" b="1" i="1" kern="1200">
                        <a:latin typeface="Cambria Math" panose="02040503050406030204" pitchFamily="18" charset="0"/>
                        <a:ea typeface="Cambria Math" panose="02040503050406030204" pitchFamily="18" charset="0"/>
                      </a:rPr>
                      <m:t>∗</m:t>
                    </m:r>
                    <m:rad>
                      <m:radPr>
                        <m:degHide m:val="on"/>
                        <m:ctrlPr>
                          <a:rPr lang="en-GB" b="1" i="1" kern="1200">
                            <a:latin typeface="Cambria Math" panose="02040503050406030204" pitchFamily="18" charset="0"/>
                          </a:rPr>
                        </m:ctrlPr>
                      </m:radPr>
                      <m:deg/>
                      <m:e>
                        <m:r>
                          <a:rPr lang="en-US" b="1" i="1" kern="1200">
                            <a:latin typeface="Cambria Math" panose="02040503050406030204" pitchFamily="18" charset="0"/>
                          </a:rPr>
                          <m:t>𝑹𝑶𝑩𝑼𝑺𝑻</m:t>
                        </m:r>
                      </m:e>
                    </m:rad>
                    <m:r>
                      <a:rPr lang="en-US" b="1" i="1" kern="1200">
                        <a:latin typeface="Cambria Math" panose="02040503050406030204" pitchFamily="18" charset="0"/>
                        <a:ea typeface="Cambria Math" panose="02040503050406030204" pitchFamily="18" charset="0"/>
                      </a:rPr>
                      <m:t>∗</m:t>
                    </m:r>
                    <m:rad>
                      <m:radPr>
                        <m:degHide m:val="on"/>
                        <m:ctrlPr>
                          <a:rPr lang="en-GB" b="1" i="1" kern="1200">
                            <a:latin typeface="Cambria Math" panose="02040503050406030204" pitchFamily="18" charset="0"/>
                          </a:rPr>
                        </m:ctrlPr>
                      </m:radPr>
                      <m:deg/>
                      <m:e>
                        <m:r>
                          <a:rPr lang="en-US" b="1" i="1" kern="1200">
                            <a:latin typeface="Cambria Math" panose="02040503050406030204" pitchFamily="18" charset="0"/>
                          </a:rPr>
                          <m:t>𝑳𝑶𝑬𝑺𝑺</m:t>
                        </m:r>
                      </m:e>
                    </m:rad>
                    <m:r>
                      <a:rPr lang="en-US" b="1" i="1" kern="1200">
                        <a:latin typeface="Cambria Math" panose="02040503050406030204" pitchFamily="18" charset="0"/>
                      </a:rPr>
                      <m:t>+</m:t>
                    </m:r>
                    <m:rad>
                      <m:radPr>
                        <m:degHide m:val="on"/>
                        <m:ctrlPr>
                          <a:rPr lang="en-US" b="1" i="1" kern="1200" dirty="0">
                            <a:latin typeface="Cambria Math" panose="02040503050406030204" pitchFamily="18" charset="0"/>
                          </a:rPr>
                        </m:ctrlPr>
                      </m:radPr>
                      <m:deg/>
                      <m:e>
                        <m:r>
                          <a:rPr lang="en-US" b="1" i="1" kern="1200" dirty="0">
                            <a:latin typeface="Cambria Math" panose="02040503050406030204" pitchFamily="18" charset="0"/>
                          </a:rPr>
                          <m:t>𝑹𝒊𝒅𝒈𝒆</m:t>
                        </m:r>
                      </m:e>
                    </m:rad>
                    <m:r>
                      <a:rPr lang="en-US" b="1" i="1" kern="1200" dirty="0">
                        <a:latin typeface="Cambria Math" panose="02040503050406030204" pitchFamily="18" charset="0"/>
                        <a:ea typeface="Cambria Math" panose="02040503050406030204" pitchFamily="18" charset="0"/>
                      </a:rPr>
                      <m:t>∗</m:t>
                    </m:r>
                    <m:rad>
                      <m:radPr>
                        <m:degHide m:val="on"/>
                        <m:ctrlPr>
                          <a:rPr lang="en-US" b="1" i="1" kern="1200" dirty="0">
                            <a:latin typeface="Cambria Math" panose="02040503050406030204" pitchFamily="18" charset="0"/>
                          </a:rPr>
                        </m:ctrlPr>
                      </m:radPr>
                      <m:deg/>
                      <m:e>
                        <m:r>
                          <a:rPr lang="en-US" b="1" i="1" kern="1200" dirty="0">
                            <a:latin typeface="Cambria Math" panose="02040503050406030204" pitchFamily="18" charset="0"/>
                          </a:rPr>
                          <m:t>𝑬𝑵</m:t>
                        </m:r>
                      </m:e>
                    </m:rad>
                    <m:r>
                      <a:rPr lang="en-US" b="1" i="1" kern="1200" dirty="0">
                        <a:latin typeface="Cambria Math" panose="02040503050406030204" pitchFamily="18" charset="0"/>
                      </a:rPr>
                      <m:t> </m:t>
                    </m:r>
                    <m:r>
                      <a:rPr lang="en-US" b="1" i="1" kern="1200" dirty="0">
                        <a:latin typeface="Cambria Math" panose="02040503050406030204" pitchFamily="18" charset="0"/>
                        <a:ea typeface="Cambria Math" panose="02040503050406030204" pitchFamily="18" charset="0"/>
                      </a:rPr>
                      <m:t>∗</m:t>
                    </m:r>
                    <m:rad>
                      <m:radPr>
                        <m:degHide m:val="on"/>
                        <m:ctrlPr>
                          <a:rPr lang="en-US" b="1" i="1" kern="1200" dirty="0">
                            <a:latin typeface="Cambria Math" panose="02040503050406030204" pitchFamily="18" charset="0"/>
                          </a:rPr>
                        </m:ctrlPr>
                      </m:radPr>
                      <m:deg/>
                      <m:e>
                        <m:r>
                          <a:rPr lang="en-US" b="1" i="1" kern="1200" dirty="0">
                            <a:latin typeface="Cambria Math" panose="02040503050406030204" pitchFamily="18" charset="0"/>
                          </a:rPr>
                          <m:t>𝑩</m:t>
                        </m:r>
                      </m:e>
                    </m:rad>
                  </m:oMath>
                </a14:m>
                <a:endParaRPr lang="en-GB" b="1" dirty="0"/>
              </a:p>
            </p:txBody>
          </p:sp>
        </mc:Choice>
        <mc:Fallback xmlns="">
          <p:sp>
            <p:nvSpPr>
              <p:cNvPr id="6" name="TextBox 5">
                <a:extLst>
                  <a:ext uri="{FF2B5EF4-FFF2-40B4-BE49-F238E27FC236}">
                    <a16:creationId xmlns:a16="http://schemas.microsoft.com/office/drawing/2014/main" id="{974F4E28-8883-CEAB-06F0-A439F6173D9F}"/>
                  </a:ext>
                </a:extLst>
              </p:cNvPr>
              <p:cNvSpPr txBox="1">
                <a:spLocks noRot="1" noChangeAspect="1" noMove="1" noResize="1" noEditPoints="1" noAdjustHandles="1" noChangeArrowheads="1" noChangeShapeType="1" noTextEdit="1"/>
              </p:cNvSpPr>
              <p:nvPr/>
            </p:nvSpPr>
            <p:spPr>
              <a:xfrm>
                <a:off x="747440" y="1157242"/>
                <a:ext cx="8233828" cy="353623"/>
              </a:xfrm>
              <a:prstGeom prst="rect">
                <a:avLst/>
              </a:prstGeom>
              <a:blipFill>
                <a:blip r:embed="rId4"/>
                <a:stretch>
                  <a:fillRect b="-13793"/>
                </a:stretch>
              </a:blipFill>
            </p:spPr>
            <p:txBody>
              <a:bodyPr/>
              <a:lstStyle/>
              <a:p>
                <a:r>
                  <a:rPr lang="en-GB">
                    <a:noFill/>
                  </a:rPr>
                  <a:t> </a:t>
                </a:r>
              </a:p>
            </p:txBody>
          </p:sp>
        </mc:Fallback>
      </mc:AlternateContent>
      <p:sp>
        <p:nvSpPr>
          <p:cNvPr id="12" name="Google Shape;761;p56">
            <a:extLst>
              <a:ext uri="{FF2B5EF4-FFF2-40B4-BE49-F238E27FC236}">
                <a16:creationId xmlns:a16="http://schemas.microsoft.com/office/drawing/2014/main" id="{41777360-A7A2-0124-1B6C-25BC70CF6AEF}"/>
              </a:ext>
            </a:extLst>
          </p:cNvPr>
          <p:cNvSpPr txBox="1">
            <a:spLocks noGrp="1"/>
          </p:cNvSpPr>
          <p:nvPr>
            <p:ph type="title"/>
          </p:nvPr>
        </p:nvSpPr>
        <p:spPr>
          <a:xfrm>
            <a:off x="606018" y="198849"/>
            <a:ext cx="7762713" cy="3767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750" dirty="0"/>
              <a:t>Root &amp; Box – Cox Transformations on </a:t>
            </a:r>
            <a:r>
              <a:rPr lang="fr-FR" sz="2750" dirty="0" err="1"/>
              <a:t>Stacked</a:t>
            </a:r>
            <a:r>
              <a:rPr lang="fr-FR" sz="2750" dirty="0"/>
              <a:t> Model</a:t>
            </a:r>
          </a:p>
        </p:txBody>
      </p:sp>
      <p:pic>
        <p:nvPicPr>
          <p:cNvPr id="13" name="Picture 12">
            <a:extLst>
              <a:ext uri="{FF2B5EF4-FFF2-40B4-BE49-F238E27FC236}">
                <a16:creationId xmlns:a16="http://schemas.microsoft.com/office/drawing/2014/main" id="{7CFB36D9-53A4-00EB-965F-DC33FA209104}"/>
              </a:ext>
            </a:extLst>
          </p:cNvPr>
          <p:cNvPicPr>
            <a:picLocks noChangeAspect="1"/>
          </p:cNvPicPr>
          <p:nvPr/>
        </p:nvPicPr>
        <p:blipFill>
          <a:blip r:embed="rId5"/>
          <a:stretch>
            <a:fillRect/>
          </a:stretch>
        </p:blipFill>
        <p:spPr>
          <a:xfrm>
            <a:off x="713225" y="3945959"/>
            <a:ext cx="7717500" cy="817926"/>
          </a:xfrm>
          <a:prstGeom prst="rect">
            <a:avLst/>
          </a:prstGeom>
        </p:spPr>
      </p:pic>
      <p:pic>
        <p:nvPicPr>
          <p:cNvPr id="14" name="Picture 13">
            <a:extLst>
              <a:ext uri="{FF2B5EF4-FFF2-40B4-BE49-F238E27FC236}">
                <a16:creationId xmlns:a16="http://schemas.microsoft.com/office/drawing/2014/main" id="{7E3D0BA9-CBDD-F1D7-39A3-4F8619D24706}"/>
              </a:ext>
            </a:extLst>
          </p:cNvPr>
          <p:cNvPicPr>
            <a:picLocks noChangeAspect="1"/>
          </p:cNvPicPr>
          <p:nvPr/>
        </p:nvPicPr>
        <p:blipFill rotWithShape="1">
          <a:blip r:embed="rId6"/>
          <a:srcRect l="505"/>
          <a:stretch/>
        </p:blipFill>
        <p:spPr>
          <a:xfrm>
            <a:off x="713224" y="3136269"/>
            <a:ext cx="7717500" cy="993504"/>
          </a:xfrm>
          <a:prstGeom prst="rect">
            <a:avLst/>
          </a:prstGeom>
        </p:spPr>
      </p:pic>
      <p:cxnSp>
        <p:nvCxnSpPr>
          <p:cNvPr id="15" name="Google Shape;641;p50">
            <a:extLst>
              <a:ext uri="{FF2B5EF4-FFF2-40B4-BE49-F238E27FC236}">
                <a16:creationId xmlns:a16="http://schemas.microsoft.com/office/drawing/2014/main" id="{8D167619-226A-72A4-7AC8-CEB9FA803613}"/>
              </a:ext>
            </a:extLst>
          </p:cNvPr>
          <p:cNvCxnSpPr/>
          <p:nvPr/>
        </p:nvCxnSpPr>
        <p:spPr>
          <a:xfrm>
            <a:off x="713225" y="4994899"/>
            <a:ext cx="7717500" cy="0"/>
          </a:xfrm>
          <a:prstGeom prst="straightConnector1">
            <a:avLst/>
          </a:prstGeom>
          <a:noFill/>
          <a:ln w="19050"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74CA357F-35CE-2E69-77F0-B27F28860910}"/>
              </a:ext>
            </a:extLst>
          </p:cNvPr>
          <p:cNvSpPr txBox="1"/>
          <p:nvPr/>
        </p:nvSpPr>
        <p:spPr>
          <a:xfrm>
            <a:off x="8559274" y="4804946"/>
            <a:ext cx="584726"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14/17</a:t>
            </a:r>
            <a:endParaRPr lang="en-GB" sz="1600" b="1" dirty="0">
              <a:latin typeface="Cormorant Garamond" panose="020B0604020202020204" charset="0"/>
              <a:ea typeface="Cormorant Garamond" panose="020B0604020202020204" charset="0"/>
            </a:endParaRPr>
          </a:p>
        </p:txBody>
      </p:sp>
    </p:spTree>
    <p:extLst>
      <p:ext uri="{BB962C8B-B14F-4D97-AF65-F5344CB8AC3E}">
        <p14:creationId xmlns:p14="http://schemas.microsoft.com/office/powerpoint/2010/main" val="882208543"/>
      </p:ext>
    </p:extLst>
  </p:cSld>
  <p:clrMapOvr>
    <a:masterClrMapping/>
  </p:clrMapOvr>
  <mc:AlternateContent xmlns:mc="http://schemas.openxmlformats.org/markup-compatibility/2006" xmlns:p14="http://schemas.microsoft.com/office/powerpoint/2010/main">
    <mc:Choice Requires="p14">
      <p:transition spd="med">
        <p14:warp dir="in"/>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cxnSp>
        <p:nvCxnSpPr>
          <p:cNvPr id="642" name="Google Shape;642;p50"/>
          <p:cNvCxnSpPr/>
          <p:nvPr/>
        </p:nvCxnSpPr>
        <p:spPr>
          <a:xfrm>
            <a:off x="713250" y="660434"/>
            <a:ext cx="7717500" cy="0"/>
          </a:xfrm>
          <a:prstGeom prst="straightConnector1">
            <a:avLst/>
          </a:prstGeom>
          <a:noFill/>
          <a:ln w="19050" cap="flat" cmpd="sng">
            <a:solidFill>
              <a:schemeClr val="dk1"/>
            </a:solidFill>
            <a:prstDash val="solid"/>
            <a:round/>
            <a:headEnd type="none" w="med" len="med"/>
            <a:tailEnd type="none" w="med" len="med"/>
          </a:ln>
        </p:spPr>
      </p:cxnSp>
      <p:sp>
        <p:nvSpPr>
          <p:cNvPr id="12" name="Google Shape;761;p56">
            <a:extLst>
              <a:ext uri="{FF2B5EF4-FFF2-40B4-BE49-F238E27FC236}">
                <a16:creationId xmlns:a16="http://schemas.microsoft.com/office/drawing/2014/main" id="{41777360-A7A2-0124-1B6C-25BC70CF6AEF}"/>
              </a:ext>
            </a:extLst>
          </p:cNvPr>
          <p:cNvSpPr txBox="1">
            <a:spLocks noGrp="1"/>
          </p:cNvSpPr>
          <p:nvPr>
            <p:ph type="title"/>
          </p:nvPr>
        </p:nvSpPr>
        <p:spPr>
          <a:xfrm>
            <a:off x="606018" y="228329"/>
            <a:ext cx="7762713" cy="37677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750" dirty="0"/>
              <a:t>ASSUMPTIONS</a:t>
            </a:r>
          </a:p>
        </p:txBody>
      </p:sp>
      <p:pic>
        <p:nvPicPr>
          <p:cNvPr id="2" name="Picture 1">
            <a:extLst>
              <a:ext uri="{FF2B5EF4-FFF2-40B4-BE49-F238E27FC236}">
                <a16:creationId xmlns:a16="http://schemas.microsoft.com/office/drawing/2014/main" id="{ADBEBE41-1F4B-E97C-5417-02CC789B9BCD}"/>
              </a:ext>
            </a:extLst>
          </p:cNvPr>
          <p:cNvPicPr>
            <a:picLocks noChangeAspect="1"/>
          </p:cNvPicPr>
          <p:nvPr/>
        </p:nvPicPr>
        <p:blipFill rotWithShape="1">
          <a:blip r:embed="rId3"/>
          <a:srcRect t="55110" b="3165"/>
          <a:stretch/>
        </p:blipFill>
        <p:spPr>
          <a:xfrm>
            <a:off x="713250" y="2394304"/>
            <a:ext cx="7717500" cy="2158320"/>
          </a:xfrm>
          <a:prstGeom prst="rect">
            <a:avLst/>
          </a:prstGeom>
        </p:spPr>
      </p:pic>
      <p:pic>
        <p:nvPicPr>
          <p:cNvPr id="3" name="Picture 2">
            <a:extLst>
              <a:ext uri="{FF2B5EF4-FFF2-40B4-BE49-F238E27FC236}">
                <a16:creationId xmlns:a16="http://schemas.microsoft.com/office/drawing/2014/main" id="{FE0EE4E1-32ED-742D-2F14-DF590C199CEA}"/>
              </a:ext>
            </a:extLst>
          </p:cNvPr>
          <p:cNvPicPr>
            <a:picLocks noChangeAspect="1"/>
          </p:cNvPicPr>
          <p:nvPr/>
        </p:nvPicPr>
        <p:blipFill rotWithShape="1">
          <a:blip r:embed="rId3"/>
          <a:srcRect t="10162" b="53880"/>
          <a:stretch/>
        </p:blipFill>
        <p:spPr>
          <a:xfrm>
            <a:off x="713250" y="715767"/>
            <a:ext cx="7717500" cy="1837644"/>
          </a:xfrm>
          <a:prstGeom prst="rect">
            <a:avLst/>
          </a:prstGeom>
        </p:spPr>
      </p:pic>
      <p:sp>
        <p:nvSpPr>
          <p:cNvPr id="4" name="TextBox 3">
            <a:extLst>
              <a:ext uri="{FF2B5EF4-FFF2-40B4-BE49-F238E27FC236}">
                <a16:creationId xmlns:a16="http://schemas.microsoft.com/office/drawing/2014/main" id="{5B7E0F0F-0D1B-3987-7661-E677D4BAFBEA}"/>
              </a:ext>
            </a:extLst>
          </p:cNvPr>
          <p:cNvSpPr txBox="1"/>
          <p:nvPr/>
        </p:nvSpPr>
        <p:spPr>
          <a:xfrm>
            <a:off x="8559274" y="4804946"/>
            <a:ext cx="584726"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15/17</a:t>
            </a:r>
            <a:endParaRPr lang="en-GB" sz="1600" b="1" dirty="0">
              <a:latin typeface="Cormorant Garamond" panose="020B0604020202020204" charset="0"/>
              <a:ea typeface="Cormorant Garamond" panose="020B0604020202020204" charset="0"/>
            </a:endParaRPr>
          </a:p>
        </p:txBody>
      </p:sp>
    </p:spTree>
    <p:extLst>
      <p:ext uri="{BB962C8B-B14F-4D97-AF65-F5344CB8AC3E}">
        <p14:creationId xmlns:p14="http://schemas.microsoft.com/office/powerpoint/2010/main" val="197525185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cxnSp>
        <p:nvCxnSpPr>
          <p:cNvPr id="642" name="Google Shape;642;p50"/>
          <p:cNvCxnSpPr/>
          <p:nvPr/>
        </p:nvCxnSpPr>
        <p:spPr>
          <a:xfrm>
            <a:off x="713250" y="660434"/>
            <a:ext cx="7717500" cy="0"/>
          </a:xfrm>
          <a:prstGeom prst="straightConnector1">
            <a:avLst/>
          </a:prstGeom>
          <a:noFill/>
          <a:ln w="19050" cap="flat" cmpd="sng">
            <a:solidFill>
              <a:schemeClr val="dk1"/>
            </a:solidFill>
            <a:prstDash val="solid"/>
            <a:round/>
            <a:headEnd type="none" w="med" len="med"/>
            <a:tailEnd type="none" w="med" len="med"/>
          </a:ln>
        </p:spPr>
      </p:cxnSp>
      <p:sp>
        <p:nvSpPr>
          <p:cNvPr id="12" name="Google Shape;761;p56">
            <a:extLst>
              <a:ext uri="{FF2B5EF4-FFF2-40B4-BE49-F238E27FC236}">
                <a16:creationId xmlns:a16="http://schemas.microsoft.com/office/drawing/2014/main" id="{41777360-A7A2-0124-1B6C-25BC70CF6AEF}"/>
              </a:ext>
            </a:extLst>
          </p:cNvPr>
          <p:cNvSpPr txBox="1">
            <a:spLocks noGrp="1"/>
          </p:cNvSpPr>
          <p:nvPr>
            <p:ph type="title"/>
          </p:nvPr>
        </p:nvSpPr>
        <p:spPr>
          <a:xfrm>
            <a:off x="606018" y="228329"/>
            <a:ext cx="7762713" cy="37677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750" dirty="0"/>
              <a:t>PREDICTIONS</a:t>
            </a:r>
          </a:p>
        </p:txBody>
      </p:sp>
      <p:graphicFrame>
        <p:nvGraphicFramePr>
          <p:cNvPr id="5" name="Table 4">
            <a:extLst>
              <a:ext uri="{FF2B5EF4-FFF2-40B4-BE49-F238E27FC236}">
                <a16:creationId xmlns:a16="http://schemas.microsoft.com/office/drawing/2014/main" id="{CF61E94F-386E-531D-C743-495F760F12E7}"/>
              </a:ext>
            </a:extLst>
          </p:cNvPr>
          <p:cNvGraphicFramePr>
            <a:graphicFrameLocks noGrp="1"/>
          </p:cNvGraphicFramePr>
          <p:nvPr>
            <p:extLst>
              <p:ext uri="{D42A27DB-BD31-4B8C-83A1-F6EECF244321}">
                <p14:modId xmlns:p14="http://schemas.microsoft.com/office/powerpoint/2010/main" val="3367505326"/>
              </p:ext>
            </p:extLst>
          </p:nvPr>
        </p:nvGraphicFramePr>
        <p:xfrm>
          <a:off x="713249" y="726361"/>
          <a:ext cx="7717501" cy="764160"/>
        </p:xfrm>
        <a:graphic>
          <a:graphicData uri="http://schemas.openxmlformats.org/drawingml/2006/table">
            <a:tbl>
              <a:tblPr firstRow="1" bandRow="1">
                <a:tableStyleId>{619281C9-D37E-44F9-BA72-3E2B7A94498A}</a:tableStyleId>
              </a:tblPr>
              <a:tblGrid>
                <a:gridCol w="735842">
                  <a:extLst>
                    <a:ext uri="{9D8B030D-6E8A-4147-A177-3AD203B41FA5}">
                      <a16:colId xmlns:a16="http://schemas.microsoft.com/office/drawing/2014/main" val="4152753863"/>
                    </a:ext>
                  </a:extLst>
                </a:gridCol>
                <a:gridCol w="715066">
                  <a:extLst>
                    <a:ext uri="{9D8B030D-6E8A-4147-A177-3AD203B41FA5}">
                      <a16:colId xmlns:a16="http://schemas.microsoft.com/office/drawing/2014/main" val="3242453633"/>
                    </a:ext>
                  </a:extLst>
                </a:gridCol>
                <a:gridCol w="676290">
                  <a:extLst>
                    <a:ext uri="{9D8B030D-6E8A-4147-A177-3AD203B41FA5}">
                      <a16:colId xmlns:a16="http://schemas.microsoft.com/office/drawing/2014/main" val="2215176470"/>
                    </a:ext>
                  </a:extLst>
                </a:gridCol>
                <a:gridCol w="679166">
                  <a:extLst>
                    <a:ext uri="{9D8B030D-6E8A-4147-A177-3AD203B41FA5}">
                      <a16:colId xmlns:a16="http://schemas.microsoft.com/office/drawing/2014/main" val="3903853916"/>
                    </a:ext>
                  </a:extLst>
                </a:gridCol>
                <a:gridCol w="701591">
                  <a:extLst>
                    <a:ext uri="{9D8B030D-6E8A-4147-A177-3AD203B41FA5}">
                      <a16:colId xmlns:a16="http://schemas.microsoft.com/office/drawing/2014/main" val="1251348563"/>
                    </a:ext>
                  </a:extLst>
                </a:gridCol>
                <a:gridCol w="653013">
                  <a:extLst>
                    <a:ext uri="{9D8B030D-6E8A-4147-A177-3AD203B41FA5}">
                      <a16:colId xmlns:a16="http://schemas.microsoft.com/office/drawing/2014/main" val="2055584609"/>
                    </a:ext>
                  </a:extLst>
                </a:gridCol>
                <a:gridCol w="750169">
                  <a:extLst>
                    <a:ext uri="{9D8B030D-6E8A-4147-A177-3AD203B41FA5}">
                      <a16:colId xmlns:a16="http://schemas.microsoft.com/office/drawing/2014/main" val="759775751"/>
                    </a:ext>
                  </a:extLst>
                </a:gridCol>
                <a:gridCol w="701591">
                  <a:extLst>
                    <a:ext uri="{9D8B030D-6E8A-4147-A177-3AD203B41FA5}">
                      <a16:colId xmlns:a16="http://schemas.microsoft.com/office/drawing/2014/main" val="2202094274"/>
                    </a:ext>
                  </a:extLst>
                </a:gridCol>
                <a:gridCol w="701591">
                  <a:extLst>
                    <a:ext uri="{9D8B030D-6E8A-4147-A177-3AD203B41FA5}">
                      <a16:colId xmlns:a16="http://schemas.microsoft.com/office/drawing/2014/main" val="1554212020"/>
                    </a:ext>
                  </a:extLst>
                </a:gridCol>
                <a:gridCol w="701591">
                  <a:extLst>
                    <a:ext uri="{9D8B030D-6E8A-4147-A177-3AD203B41FA5}">
                      <a16:colId xmlns:a16="http://schemas.microsoft.com/office/drawing/2014/main" val="1066394305"/>
                    </a:ext>
                  </a:extLst>
                </a:gridCol>
                <a:gridCol w="701591">
                  <a:extLst>
                    <a:ext uri="{9D8B030D-6E8A-4147-A177-3AD203B41FA5}">
                      <a16:colId xmlns:a16="http://schemas.microsoft.com/office/drawing/2014/main" val="2992448506"/>
                    </a:ext>
                  </a:extLst>
                </a:gridCol>
              </a:tblGrid>
              <a:tr h="370840">
                <a:tc>
                  <a:txBody>
                    <a:bodyPr/>
                    <a:lstStyle/>
                    <a:p>
                      <a:pPr algn="ctr">
                        <a:lnSpc>
                          <a:spcPct val="150000"/>
                        </a:lnSpc>
                      </a:pPr>
                      <a:r>
                        <a:rPr lang="en-US" b="1" dirty="0">
                          <a:latin typeface="Cormorant Garamond" panose="020B0604020202020204" charset="0"/>
                          <a:ea typeface="Cormorant Garamond" panose="020B0604020202020204" charset="0"/>
                        </a:rPr>
                        <a:t>Index</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5</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6</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7</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8</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9</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10</a:t>
                      </a:r>
                      <a:endParaRPr lang="en-GB" b="1" dirty="0">
                        <a:latin typeface="Cormorant Garamond" panose="020B0604020202020204" charset="0"/>
                        <a:ea typeface="Cormorant Garamond" panose="020B0604020202020204" charset="0"/>
                      </a:endParaRPr>
                    </a:p>
                  </a:txBody>
                  <a:tcPr/>
                </a:tc>
                <a:extLst>
                  <a:ext uri="{0D108BD9-81ED-4DB2-BD59-A6C34878D82A}">
                    <a16:rowId xmlns:a16="http://schemas.microsoft.com/office/drawing/2014/main" val="3309592717"/>
                  </a:ext>
                </a:extLst>
              </a:tr>
              <a:tr h="370840">
                <a:tc>
                  <a:txBody>
                    <a:bodyPr/>
                    <a:lstStyle/>
                    <a:p>
                      <a:pPr algn="ctr">
                        <a:lnSpc>
                          <a:spcPct val="150000"/>
                        </a:lnSpc>
                      </a:pPr>
                      <a:r>
                        <a:rPr lang="en-US" b="1" dirty="0">
                          <a:latin typeface="Cormorant Garamond" panose="020B0604020202020204" charset="0"/>
                          <a:ea typeface="Cormorant Garamond" panose="020B0604020202020204" charset="0"/>
                        </a:rPr>
                        <a:t>Balance</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GB" sz="1200" b="1" dirty="0">
                          <a:latin typeface="Cormorant Garamond" panose="020B0604020202020204" charset="0"/>
                          <a:ea typeface="Cormorant Garamond" panose="020B0604020202020204" charset="0"/>
                        </a:rPr>
                        <a:t>598.2171</a:t>
                      </a: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0</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972.9913</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2.13623</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199.727</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1309.052</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632.0019</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0</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1196.384</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369.4248</a:t>
                      </a:r>
                      <a:endParaRPr lang="en-GB" sz="1200" b="1" dirty="0">
                        <a:latin typeface="Cormorant Garamond" panose="020B0604020202020204" charset="0"/>
                        <a:ea typeface="Cormorant Garamond" panose="020B0604020202020204" charset="0"/>
                      </a:endParaRPr>
                    </a:p>
                  </a:txBody>
                  <a:tcPr/>
                </a:tc>
                <a:extLst>
                  <a:ext uri="{0D108BD9-81ED-4DB2-BD59-A6C34878D82A}">
                    <a16:rowId xmlns:a16="http://schemas.microsoft.com/office/drawing/2014/main" val="3487571606"/>
                  </a:ext>
                </a:extLst>
              </a:tr>
            </a:tbl>
          </a:graphicData>
        </a:graphic>
      </p:graphicFrame>
      <p:graphicFrame>
        <p:nvGraphicFramePr>
          <p:cNvPr id="6" name="Table 5">
            <a:extLst>
              <a:ext uri="{FF2B5EF4-FFF2-40B4-BE49-F238E27FC236}">
                <a16:creationId xmlns:a16="http://schemas.microsoft.com/office/drawing/2014/main" id="{B9A19A30-EBD0-507E-6E6C-B3D6B34C8A68}"/>
              </a:ext>
            </a:extLst>
          </p:cNvPr>
          <p:cNvGraphicFramePr>
            <a:graphicFrameLocks noGrp="1"/>
          </p:cNvGraphicFramePr>
          <p:nvPr>
            <p:extLst>
              <p:ext uri="{D42A27DB-BD31-4B8C-83A1-F6EECF244321}">
                <p14:modId xmlns:p14="http://schemas.microsoft.com/office/powerpoint/2010/main" val="1020238806"/>
              </p:ext>
            </p:extLst>
          </p:nvPr>
        </p:nvGraphicFramePr>
        <p:xfrm>
          <a:off x="713249" y="1490521"/>
          <a:ext cx="7717501" cy="764160"/>
        </p:xfrm>
        <a:graphic>
          <a:graphicData uri="http://schemas.openxmlformats.org/drawingml/2006/table">
            <a:tbl>
              <a:tblPr firstRow="1" bandRow="1">
                <a:tableStyleId>{619281C9-D37E-44F9-BA72-3E2B7A94498A}</a:tableStyleId>
              </a:tblPr>
              <a:tblGrid>
                <a:gridCol w="753484">
                  <a:extLst>
                    <a:ext uri="{9D8B030D-6E8A-4147-A177-3AD203B41FA5}">
                      <a16:colId xmlns:a16="http://schemas.microsoft.com/office/drawing/2014/main" val="4152753863"/>
                    </a:ext>
                  </a:extLst>
                </a:gridCol>
                <a:gridCol w="697424">
                  <a:extLst>
                    <a:ext uri="{9D8B030D-6E8A-4147-A177-3AD203B41FA5}">
                      <a16:colId xmlns:a16="http://schemas.microsoft.com/office/drawing/2014/main" val="3242453633"/>
                    </a:ext>
                  </a:extLst>
                </a:gridCol>
                <a:gridCol w="676290">
                  <a:extLst>
                    <a:ext uri="{9D8B030D-6E8A-4147-A177-3AD203B41FA5}">
                      <a16:colId xmlns:a16="http://schemas.microsoft.com/office/drawing/2014/main" val="2215176470"/>
                    </a:ext>
                  </a:extLst>
                </a:gridCol>
                <a:gridCol w="679166">
                  <a:extLst>
                    <a:ext uri="{9D8B030D-6E8A-4147-A177-3AD203B41FA5}">
                      <a16:colId xmlns:a16="http://schemas.microsoft.com/office/drawing/2014/main" val="3903853916"/>
                    </a:ext>
                  </a:extLst>
                </a:gridCol>
                <a:gridCol w="701591">
                  <a:extLst>
                    <a:ext uri="{9D8B030D-6E8A-4147-A177-3AD203B41FA5}">
                      <a16:colId xmlns:a16="http://schemas.microsoft.com/office/drawing/2014/main" val="1251348563"/>
                    </a:ext>
                  </a:extLst>
                </a:gridCol>
                <a:gridCol w="660762">
                  <a:extLst>
                    <a:ext uri="{9D8B030D-6E8A-4147-A177-3AD203B41FA5}">
                      <a16:colId xmlns:a16="http://schemas.microsoft.com/office/drawing/2014/main" val="2055584609"/>
                    </a:ext>
                  </a:extLst>
                </a:gridCol>
                <a:gridCol w="742420">
                  <a:extLst>
                    <a:ext uri="{9D8B030D-6E8A-4147-A177-3AD203B41FA5}">
                      <a16:colId xmlns:a16="http://schemas.microsoft.com/office/drawing/2014/main" val="759775751"/>
                    </a:ext>
                  </a:extLst>
                </a:gridCol>
                <a:gridCol w="701591">
                  <a:extLst>
                    <a:ext uri="{9D8B030D-6E8A-4147-A177-3AD203B41FA5}">
                      <a16:colId xmlns:a16="http://schemas.microsoft.com/office/drawing/2014/main" val="2202094274"/>
                    </a:ext>
                  </a:extLst>
                </a:gridCol>
                <a:gridCol w="701591">
                  <a:extLst>
                    <a:ext uri="{9D8B030D-6E8A-4147-A177-3AD203B41FA5}">
                      <a16:colId xmlns:a16="http://schemas.microsoft.com/office/drawing/2014/main" val="1554212020"/>
                    </a:ext>
                  </a:extLst>
                </a:gridCol>
                <a:gridCol w="698337">
                  <a:extLst>
                    <a:ext uri="{9D8B030D-6E8A-4147-A177-3AD203B41FA5}">
                      <a16:colId xmlns:a16="http://schemas.microsoft.com/office/drawing/2014/main" val="1066394305"/>
                    </a:ext>
                  </a:extLst>
                </a:gridCol>
                <a:gridCol w="704845">
                  <a:extLst>
                    <a:ext uri="{9D8B030D-6E8A-4147-A177-3AD203B41FA5}">
                      <a16:colId xmlns:a16="http://schemas.microsoft.com/office/drawing/2014/main" val="332395851"/>
                    </a:ext>
                  </a:extLst>
                </a:gridCol>
              </a:tblGrid>
              <a:tr h="370840">
                <a:tc>
                  <a:txBody>
                    <a:bodyPr/>
                    <a:lstStyle/>
                    <a:p>
                      <a:pPr algn="ctr">
                        <a:lnSpc>
                          <a:spcPct val="150000"/>
                        </a:lnSpc>
                      </a:pPr>
                      <a:r>
                        <a:rPr lang="en-US" b="1" dirty="0">
                          <a:latin typeface="Cormorant Garamond" panose="020B0604020202020204" charset="0"/>
                          <a:ea typeface="Cormorant Garamond" panose="020B0604020202020204" charset="0"/>
                        </a:rPr>
                        <a:t>Index</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11</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12</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13</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14</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15</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16</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17</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18</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19</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20</a:t>
                      </a:r>
                      <a:endParaRPr lang="en-GB" b="1" dirty="0">
                        <a:latin typeface="Cormorant Garamond" panose="020B0604020202020204" charset="0"/>
                        <a:ea typeface="Cormorant Garamond" panose="020B0604020202020204" charset="0"/>
                      </a:endParaRPr>
                    </a:p>
                  </a:txBody>
                  <a:tcPr/>
                </a:tc>
                <a:extLst>
                  <a:ext uri="{0D108BD9-81ED-4DB2-BD59-A6C34878D82A}">
                    <a16:rowId xmlns:a16="http://schemas.microsoft.com/office/drawing/2014/main" val="3309592717"/>
                  </a:ext>
                </a:extLst>
              </a:tr>
              <a:tr h="370840">
                <a:tc>
                  <a:txBody>
                    <a:bodyPr/>
                    <a:lstStyle/>
                    <a:p>
                      <a:pPr algn="ctr">
                        <a:lnSpc>
                          <a:spcPct val="150000"/>
                        </a:lnSpc>
                      </a:pPr>
                      <a:r>
                        <a:rPr lang="en-US" b="1" dirty="0">
                          <a:latin typeface="Cormorant Garamond" panose="020B0604020202020204" charset="0"/>
                          <a:ea typeface="Cormorant Garamond" panose="020B0604020202020204" charset="0"/>
                        </a:rPr>
                        <a:t>Balance</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GB" sz="1200" b="1" dirty="0">
                          <a:latin typeface="Cormorant Garamond" panose="020B0604020202020204" charset="0"/>
                          <a:ea typeface="Cormorant Garamond" panose="020B0604020202020204" charset="0"/>
                        </a:rPr>
                        <a:t>12.18709</a:t>
                      </a: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0</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0</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2.436958</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895.251</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887.8639</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529.3173</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530.3496</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893.8861</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1303.073</a:t>
                      </a:r>
                      <a:endParaRPr lang="en-GB" sz="1200" b="1" dirty="0">
                        <a:latin typeface="Cormorant Garamond" panose="020B0604020202020204" charset="0"/>
                        <a:ea typeface="Cormorant Garamond" panose="020B0604020202020204" charset="0"/>
                      </a:endParaRPr>
                    </a:p>
                  </a:txBody>
                  <a:tcPr/>
                </a:tc>
                <a:extLst>
                  <a:ext uri="{0D108BD9-81ED-4DB2-BD59-A6C34878D82A}">
                    <a16:rowId xmlns:a16="http://schemas.microsoft.com/office/drawing/2014/main" val="3487571606"/>
                  </a:ext>
                </a:extLst>
              </a:tr>
            </a:tbl>
          </a:graphicData>
        </a:graphic>
      </p:graphicFrame>
      <p:graphicFrame>
        <p:nvGraphicFramePr>
          <p:cNvPr id="11" name="Table 10">
            <a:extLst>
              <a:ext uri="{FF2B5EF4-FFF2-40B4-BE49-F238E27FC236}">
                <a16:creationId xmlns:a16="http://schemas.microsoft.com/office/drawing/2014/main" id="{C5262AD5-4644-B980-898E-5FBDA385C63E}"/>
              </a:ext>
            </a:extLst>
          </p:cNvPr>
          <p:cNvGraphicFramePr>
            <a:graphicFrameLocks noGrp="1"/>
          </p:cNvGraphicFramePr>
          <p:nvPr>
            <p:extLst>
              <p:ext uri="{D42A27DB-BD31-4B8C-83A1-F6EECF244321}">
                <p14:modId xmlns:p14="http://schemas.microsoft.com/office/powerpoint/2010/main" val="3168323985"/>
              </p:ext>
            </p:extLst>
          </p:nvPr>
        </p:nvGraphicFramePr>
        <p:xfrm>
          <a:off x="713249" y="2256552"/>
          <a:ext cx="7717501" cy="764160"/>
        </p:xfrm>
        <a:graphic>
          <a:graphicData uri="http://schemas.openxmlformats.org/drawingml/2006/table">
            <a:tbl>
              <a:tblPr firstRow="1" bandRow="1">
                <a:tableStyleId>{619281C9-D37E-44F9-BA72-3E2B7A94498A}</a:tableStyleId>
              </a:tblPr>
              <a:tblGrid>
                <a:gridCol w="735842">
                  <a:extLst>
                    <a:ext uri="{9D8B030D-6E8A-4147-A177-3AD203B41FA5}">
                      <a16:colId xmlns:a16="http://schemas.microsoft.com/office/drawing/2014/main" val="4152753863"/>
                    </a:ext>
                  </a:extLst>
                </a:gridCol>
                <a:gridCol w="715066">
                  <a:extLst>
                    <a:ext uri="{9D8B030D-6E8A-4147-A177-3AD203B41FA5}">
                      <a16:colId xmlns:a16="http://schemas.microsoft.com/office/drawing/2014/main" val="3242453633"/>
                    </a:ext>
                  </a:extLst>
                </a:gridCol>
                <a:gridCol w="676290">
                  <a:extLst>
                    <a:ext uri="{9D8B030D-6E8A-4147-A177-3AD203B41FA5}">
                      <a16:colId xmlns:a16="http://schemas.microsoft.com/office/drawing/2014/main" val="2215176470"/>
                    </a:ext>
                  </a:extLst>
                </a:gridCol>
                <a:gridCol w="679166">
                  <a:extLst>
                    <a:ext uri="{9D8B030D-6E8A-4147-A177-3AD203B41FA5}">
                      <a16:colId xmlns:a16="http://schemas.microsoft.com/office/drawing/2014/main" val="3903853916"/>
                    </a:ext>
                  </a:extLst>
                </a:gridCol>
                <a:gridCol w="701591">
                  <a:extLst>
                    <a:ext uri="{9D8B030D-6E8A-4147-A177-3AD203B41FA5}">
                      <a16:colId xmlns:a16="http://schemas.microsoft.com/office/drawing/2014/main" val="1251348563"/>
                    </a:ext>
                  </a:extLst>
                </a:gridCol>
                <a:gridCol w="660762">
                  <a:extLst>
                    <a:ext uri="{9D8B030D-6E8A-4147-A177-3AD203B41FA5}">
                      <a16:colId xmlns:a16="http://schemas.microsoft.com/office/drawing/2014/main" val="2055584609"/>
                    </a:ext>
                  </a:extLst>
                </a:gridCol>
                <a:gridCol w="742420">
                  <a:extLst>
                    <a:ext uri="{9D8B030D-6E8A-4147-A177-3AD203B41FA5}">
                      <a16:colId xmlns:a16="http://schemas.microsoft.com/office/drawing/2014/main" val="759775751"/>
                    </a:ext>
                  </a:extLst>
                </a:gridCol>
                <a:gridCol w="701591">
                  <a:extLst>
                    <a:ext uri="{9D8B030D-6E8A-4147-A177-3AD203B41FA5}">
                      <a16:colId xmlns:a16="http://schemas.microsoft.com/office/drawing/2014/main" val="2202094274"/>
                    </a:ext>
                  </a:extLst>
                </a:gridCol>
                <a:gridCol w="701591">
                  <a:extLst>
                    <a:ext uri="{9D8B030D-6E8A-4147-A177-3AD203B41FA5}">
                      <a16:colId xmlns:a16="http://schemas.microsoft.com/office/drawing/2014/main" val="1554212020"/>
                    </a:ext>
                  </a:extLst>
                </a:gridCol>
                <a:gridCol w="701591">
                  <a:extLst>
                    <a:ext uri="{9D8B030D-6E8A-4147-A177-3AD203B41FA5}">
                      <a16:colId xmlns:a16="http://schemas.microsoft.com/office/drawing/2014/main" val="1066394305"/>
                    </a:ext>
                  </a:extLst>
                </a:gridCol>
                <a:gridCol w="701591">
                  <a:extLst>
                    <a:ext uri="{9D8B030D-6E8A-4147-A177-3AD203B41FA5}">
                      <a16:colId xmlns:a16="http://schemas.microsoft.com/office/drawing/2014/main" val="2992448506"/>
                    </a:ext>
                  </a:extLst>
                </a:gridCol>
              </a:tblGrid>
              <a:tr h="370840">
                <a:tc>
                  <a:txBody>
                    <a:bodyPr/>
                    <a:lstStyle/>
                    <a:p>
                      <a:pPr algn="ctr">
                        <a:lnSpc>
                          <a:spcPct val="150000"/>
                        </a:lnSpc>
                      </a:pPr>
                      <a:r>
                        <a:rPr lang="en-US" b="1" dirty="0">
                          <a:latin typeface="Cormorant Garamond" panose="020B0604020202020204" charset="0"/>
                          <a:ea typeface="Cormorant Garamond" panose="020B0604020202020204" charset="0"/>
                        </a:rPr>
                        <a:t>Index</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21</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22</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23</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24</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25</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26</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27</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28</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29</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30</a:t>
                      </a:r>
                      <a:endParaRPr lang="en-GB" b="1" dirty="0">
                        <a:latin typeface="Cormorant Garamond" panose="020B0604020202020204" charset="0"/>
                        <a:ea typeface="Cormorant Garamond" panose="020B0604020202020204" charset="0"/>
                      </a:endParaRPr>
                    </a:p>
                  </a:txBody>
                  <a:tcPr/>
                </a:tc>
                <a:extLst>
                  <a:ext uri="{0D108BD9-81ED-4DB2-BD59-A6C34878D82A}">
                    <a16:rowId xmlns:a16="http://schemas.microsoft.com/office/drawing/2014/main" val="3309592717"/>
                  </a:ext>
                </a:extLst>
              </a:tr>
              <a:tr h="370840">
                <a:tc>
                  <a:txBody>
                    <a:bodyPr/>
                    <a:lstStyle/>
                    <a:p>
                      <a:pPr algn="ctr">
                        <a:lnSpc>
                          <a:spcPct val="150000"/>
                        </a:lnSpc>
                      </a:pPr>
                      <a:r>
                        <a:rPr lang="en-US" b="1" dirty="0">
                          <a:latin typeface="Cormorant Garamond" panose="020B0604020202020204" charset="0"/>
                          <a:ea typeface="Cormorant Garamond" panose="020B0604020202020204" charset="0"/>
                        </a:rPr>
                        <a:t>Balance</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a:t>
                      </a:r>
                      <a:r>
                        <a:rPr lang="en-GB" sz="1200" b="1" dirty="0">
                          <a:latin typeface="Cormorant Garamond" panose="020B0604020202020204" charset="0"/>
                          <a:ea typeface="Cormorant Garamond" panose="020B0604020202020204" charset="0"/>
                        </a:rPr>
                        <a:t>099.289</a:t>
                      </a: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686.425</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533.3019</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296.3443</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6.49523</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0.8919</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111.722</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1.674917</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1574.744</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0</a:t>
                      </a:r>
                      <a:endParaRPr lang="en-GB" sz="1200" b="1" dirty="0">
                        <a:latin typeface="Cormorant Garamond" panose="020B0604020202020204" charset="0"/>
                        <a:ea typeface="Cormorant Garamond" panose="020B0604020202020204" charset="0"/>
                      </a:endParaRPr>
                    </a:p>
                  </a:txBody>
                  <a:tcPr/>
                </a:tc>
                <a:extLst>
                  <a:ext uri="{0D108BD9-81ED-4DB2-BD59-A6C34878D82A}">
                    <a16:rowId xmlns:a16="http://schemas.microsoft.com/office/drawing/2014/main" val="3487571606"/>
                  </a:ext>
                </a:extLst>
              </a:tr>
            </a:tbl>
          </a:graphicData>
        </a:graphic>
      </p:graphicFrame>
      <p:graphicFrame>
        <p:nvGraphicFramePr>
          <p:cNvPr id="13" name="Table 12">
            <a:extLst>
              <a:ext uri="{FF2B5EF4-FFF2-40B4-BE49-F238E27FC236}">
                <a16:creationId xmlns:a16="http://schemas.microsoft.com/office/drawing/2014/main" id="{0E759BD0-52FA-806A-1AD7-24AF8B052E93}"/>
              </a:ext>
            </a:extLst>
          </p:cNvPr>
          <p:cNvGraphicFramePr>
            <a:graphicFrameLocks noGrp="1"/>
          </p:cNvGraphicFramePr>
          <p:nvPr>
            <p:extLst>
              <p:ext uri="{D42A27DB-BD31-4B8C-83A1-F6EECF244321}">
                <p14:modId xmlns:p14="http://schemas.microsoft.com/office/powerpoint/2010/main" val="4235723481"/>
              </p:ext>
            </p:extLst>
          </p:nvPr>
        </p:nvGraphicFramePr>
        <p:xfrm>
          <a:off x="713248" y="3018841"/>
          <a:ext cx="7717501" cy="764160"/>
        </p:xfrm>
        <a:graphic>
          <a:graphicData uri="http://schemas.openxmlformats.org/drawingml/2006/table">
            <a:tbl>
              <a:tblPr firstRow="1" bandRow="1">
                <a:tableStyleId>{619281C9-D37E-44F9-BA72-3E2B7A94498A}</a:tableStyleId>
              </a:tblPr>
              <a:tblGrid>
                <a:gridCol w="735842">
                  <a:extLst>
                    <a:ext uri="{9D8B030D-6E8A-4147-A177-3AD203B41FA5}">
                      <a16:colId xmlns:a16="http://schemas.microsoft.com/office/drawing/2014/main" val="4152753863"/>
                    </a:ext>
                  </a:extLst>
                </a:gridCol>
                <a:gridCol w="715066">
                  <a:extLst>
                    <a:ext uri="{9D8B030D-6E8A-4147-A177-3AD203B41FA5}">
                      <a16:colId xmlns:a16="http://schemas.microsoft.com/office/drawing/2014/main" val="3242453633"/>
                    </a:ext>
                  </a:extLst>
                </a:gridCol>
                <a:gridCol w="676290">
                  <a:extLst>
                    <a:ext uri="{9D8B030D-6E8A-4147-A177-3AD203B41FA5}">
                      <a16:colId xmlns:a16="http://schemas.microsoft.com/office/drawing/2014/main" val="2215176470"/>
                    </a:ext>
                  </a:extLst>
                </a:gridCol>
                <a:gridCol w="679166">
                  <a:extLst>
                    <a:ext uri="{9D8B030D-6E8A-4147-A177-3AD203B41FA5}">
                      <a16:colId xmlns:a16="http://schemas.microsoft.com/office/drawing/2014/main" val="3903853916"/>
                    </a:ext>
                  </a:extLst>
                </a:gridCol>
                <a:gridCol w="701591">
                  <a:extLst>
                    <a:ext uri="{9D8B030D-6E8A-4147-A177-3AD203B41FA5}">
                      <a16:colId xmlns:a16="http://schemas.microsoft.com/office/drawing/2014/main" val="1251348563"/>
                    </a:ext>
                  </a:extLst>
                </a:gridCol>
                <a:gridCol w="668512">
                  <a:extLst>
                    <a:ext uri="{9D8B030D-6E8A-4147-A177-3AD203B41FA5}">
                      <a16:colId xmlns:a16="http://schemas.microsoft.com/office/drawing/2014/main" val="2055584609"/>
                    </a:ext>
                  </a:extLst>
                </a:gridCol>
                <a:gridCol w="734670">
                  <a:extLst>
                    <a:ext uri="{9D8B030D-6E8A-4147-A177-3AD203B41FA5}">
                      <a16:colId xmlns:a16="http://schemas.microsoft.com/office/drawing/2014/main" val="759775751"/>
                    </a:ext>
                  </a:extLst>
                </a:gridCol>
                <a:gridCol w="701591">
                  <a:extLst>
                    <a:ext uri="{9D8B030D-6E8A-4147-A177-3AD203B41FA5}">
                      <a16:colId xmlns:a16="http://schemas.microsoft.com/office/drawing/2014/main" val="2202094274"/>
                    </a:ext>
                  </a:extLst>
                </a:gridCol>
                <a:gridCol w="701591">
                  <a:extLst>
                    <a:ext uri="{9D8B030D-6E8A-4147-A177-3AD203B41FA5}">
                      <a16:colId xmlns:a16="http://schemas.microsoft.com/office/drawing/2014/main" val="1554212020"/>
                    </a:ext>
                  </a:extLst>
                </a:gridCol>
                <a:gridCol w="701591">
                  <a:extLst>
                    <a:ext uri="{9D8B030D-6E8A-4147-A177-3AD203B41FA5}">
                      <a16:colId xmlns:a16="http://schemas.microsoft.com/office/drawing/2014/main" val="1066394305"/>
                    </a:ext>
                  </a:extLst>
                </a:gridCol>
                <a:gridCol w="701591">
                  <a:extLst>
                    <a:ext uri="{9D8B030D-6E8A-4147-A177-3AD203B41FA5}">
                      <a16:colId xmlns:a16="http://schemas.microsoft.com/office/drawing/2014/main" val="2992448506"/>
                    </a:ext>
                  </a:extLst>
                </a:gridCol>
              </a:tblGrid>
              <a:tr h="370840">
                <a:tc>
                  <a:txBody>
                    <a:bodyPr/>
                    <a:lstStyle/>
                    <a:p>
                      <a:pPr algn="ctr">
                        <a:lnSpc>
                          <a:spcPct val="150000"/>
                        </a:lnSpc>
                      </a:pPr>
                      <a:r>
                        <a:rPr lang="en-US" b="1" dirty="0">
                          <a:latin typeface="Cormorant Garamond" panose="020B0604020202020204" charset="0"/>
                          <a:ea typeface="Cormorant Garamond" panose="020B0604020202020204" charset="0"/>
                        </a:rPr>
                        <a:t>Index</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31</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32</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33</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34</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35</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36</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37</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38</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39</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40</a:t>
                      </a:r>
                      <a:endParaRPr lang="en-GB" b="1" dirty="0">
                        <a:latin typeface="Cormorant Garamond" panose="020B0604020202020204" charset="0"/>
                        <a:ea typeface="Cormorant Garamond" panose="020B0604020202020204" charset="0"/>
                      </a:endParaRPr>
                    </a:p>
                  </a:txBody>
                  <a:tcPr/>
                </a:tc>
                <a:extLst>
                  <a:ext uri="{0D108BD9-81ED-4DB2-BD59-A6C34878D82A}">
                    <a16:rowId xmlns:a16="http://schemas.microsoft.com/office/drawing/2014/main" val="3309592717"/>
                  </a:ext>
                </a:extLst>
              </a:tr>
              <a:tr h="370840">
                <a:tc>
                  <a:txBody>
                    <a:bodyPr/>
                    <a:lstStyle/>
                    <a:p>
                      <a:pPr algn="ctr">
                        <a:lnSpc>
                          <a:spcPct val="150000"/>
                        </a:lnSpc>
                      </a:pPr>
                      <a:r>
                        <a:rPr lang="en-US" b="1" dirty="0">
                          <a:latin typeface="Cormorant Garamond" panose="020B0604020202020204" charset="0"/>
                          <a:ea typeface="Cormorant Garamond" panose="020B0604020202020204" charset="0"/>
                        </a:rPr>
                        <a:t>Balance</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511.741</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1076.40</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939.7199</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588.590</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3.911731</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323.2493</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1004.5</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0.8919</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0.8919</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1224.377</a:t>
                      </a:r>
                      <a:endParaRPr lang="en-GB" sz="1200" b="1" dirty="0">
                        <a:latin typeface="Cormorant Garamond" panose="020B0604020202020204" charset="0"/>
                        <a:ea typeface="Cormorant Garamond" panose="020B0604020202020204" charset="0"/>
                      </a:endParaRPr>
                    </a:p>
                  </a:txBody>
                  <a:tcPr/>
                </a:tc>
                <a:extLst>
                  <a:ext uri="{0D108BD9-81ED-4DB2-BD59-A6C34878D82A}">
                    <a16:rowId xmlns:a16="http://schemas.microsoft.com/office/drawing/2014/main" val="3487571606"/>
                  </a:ext>
                </a:extLst>
              </a:tr>
            </a:tbl>
          </a:graphicData>
        </a:graphic>
      </p:graphicFrame>
      <p:graphicFrame>
        <p:nvGraphicFramePr>
          <p:cNvPr id="14" name="Table 13">
            <a:extLst>
              <a:ext uri="{FF2B5EF4-FFF2-40B4-BE49-F238E27FC236}">
                <a16:creationId xmlns:a16="http://schemas.microsoft.com/office/drawing/2014/main" id="{14B5908B-2EB7-0D48-5E99-81072AB9465F}"/>
              </a:ext>
            </a:extLst>
          </p:cNvPr>
          <p:cNvGraphicFramePr>
            <a:graphicFrameLocks noGrp="1"/>
          </p:cNvGraphicFramePr>
          <p:nvPr>
            <p:extLst>
              <p:ext uri="{D42A27DB-BD31-4B8C-83A1-F6EECF244321}">
                <p14:modId xmlns:p14="http://schemas.microsoft.com/office/powerpoint/2010/main" val="1404082626"/>
              </p:ext>
            </p:extLst>
          </p:nvPr>
        </p:nvGraphicFramePr>
        <p:xfrm>
          <a:off x="713248" y="3781130"/>
          <a:ext cx="7717501" cy="764160"/>
        </p:xfrm>
        <a:graphic>
          <a:graphicData uri="http://schemas.openxmlformats.org/drawingml/2006/table">
            <a:tbl>
              <a:tblPr firstRow="1" bandRow="1">
                <a:tableStyleId>{619281C9-D37E-44F9-BA72-3E2B7A94498A}</a:tableStyleId>
              </a:tblPr>
              <a:tblGrid>
                <a:gridCol w="735842">
                  <a:extLst>
                    <a:ext uri="{9D8B030D-6E8A-4147-A177-3AD203B41FA5}">
                      <a16:colId xmlns:a16="http://schemas.microsoft.com/office/drawing/2014/main" val="4152753863"/>
                    </a:ext>
                  </a:extLst>
                </a:gridCol>
                <a:gridCol w="715066">
                  <a:extLst>
                    <a:ext uri="{9D8B030D-6E8A-4147-A177-3AD203B41FA5}">
                      <a16:colId xmlns:a16="http://schemas.microsoft.com/office/drawing/2014/main" val="3242453633"/>
                    </a:ext>
                  </a:extLst>
                </a:gridCol>
                <a:gridCol w="676290">
                  <a:extLst>
                    <a:ext uri="{9D8B030D-6E8A-4147-A177-3AD203B41FA5}">
                      <a16:colId xmlns:a16="http://schemas.microsoft.com/office/drawing/2014/main" val="2215176470"/>
                    </a:ext>
                  </a:extLst>
                </a:gridCol>
                <a:gridCol w="679166">
                  <a:extLst>
                    <a:ext uri="{9D8B030D-6E8A-4147-A177-3AD203B41FA5}">
                      <a16:colId xmlns:a16="http://schemas.microsoft.com/office/drawing/2014/main" val="3903853916"/>
                    </a:ext>
                  </a:extLst>
                </a:gridCol>
                <a:gridCol w="701591">
                  <a:extLst>
                    <a:ext uri="{9D8B030D-6E8A-4147-A177-3AD203B41FA5}">
                      <a16:colId xmlns:a16="http://schemas.microsoft.com/office/drawing/2014/main" val="1251348563"/>
                    </a:ext>
                  </a:extLst>
                </a:gridCol>
                <a:gridCol w="668512">
                  <a:extLst>
                    <a:ext uri="{9D8B030D-6E8A-4147-A177-3AD203B41FA5}">
                      <a16:colId xmlns:a16="http://schemas.microsoft.com/office/drawing/2014/main" val="2055584609"/>
                    </a:ext>
                  </a:extLst>
                </a:gridCol>
                <a:gridCol w="734670">
                  <a:extLst>
                    <a:ext uri="{9D8B030D-6E8A-4147-A177-3AD203B41FA5}">
                      <a16:colId xmlns:a16="http://schemas.microsoft.com/office/drawing/2014/main" val="759775751"/>
                    </a:ext>
                  </a:extLst>
                </a:gridCol>
                <a:gridCol w="701591">
                  <a:extLst>
                    <a:ext uri="{9D8B030D-6E8A-4147-A177-3AD203B41FA5}">
                      <a16:colId xmlns:a16="http://schemas.microsoft.com/office/drawing/2014/main" val="2202094274"/>
                    </a:ext>
                  </a:extLst>
                </a:gridCol>
                <a:gridCol w="701591">
                  <a:extLst>
                    <a:ext uri="{9D8B030D-6E8A-4147-A177-3AD203B41FA5}">
                      <a16:colId xmlns:a16="http://schemas.microsoft.com/office/drawing/2014/main" val="1554212020"/>
                    </a:ext>
                  </a:extLst>
                </a:gridCol>
                <a:gridCol w="701591">
                  <a:extLst>
                    <a:ext uri="{9D8B030D-6E8A-4147-A177-3AD203B41FA5}">
                      <a16:colId xmlns:a16="http://schemas.microsoft.com/office/drawing/2014/main" val="1066394305"/>
                    </a:ext>
                  </a:extLst>
                </a:gridCol>
                <a:gridCol w="701591">
                  <a:extLst>
                    <a:ext uri="{9D8B030D-6E8A-4147-A177-3AD203B41FA5}">
                      <a16:colId xmlns:a16="http://schemas.microsoft.com/office/drawing/2014/main" val="2992448506"/>
                    </a:ext>
                  </a:extLst>
                </a:gridCol>
              </a:tblGrid>
              <a:tr h="370840">
                <a:tc>
                  <a:txBody>
                    <a:bodyPr/>
                    <a:lstStyle/>
                    <a:p>
                      <a:pPr algn="ctr">
                        <a:lnSpc>
                          <a:spcPct val="150000"/>
                        </a:lnSpc>
                      </a:pPr>
                      <a:r>
                        <a:rPr lang="en-US" b="1" dirty="0">
                          <a:latin typeface="Cormorant Garamond" panose="020B0604020202020204" charset="0"/>
                          <a:ea typeface="Cormorant Garamond" panose="020B0604020202020204" charset="0"/>
                        </a:rPr>
                        <a:t>Index</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41</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42</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43</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44</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45</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46</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47</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48</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49</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b="1" dirty="0">
                          <a:latin typeface="Cormorant Garamond" panose="020B0604020202020204" charset="0"/>
                          <a:ea typeface="Cormorant Garamond" panose="020B0604020202020204" charset="0"/>
                        </a:rPr>
                        <a:t>50</a:t>
                      </a:r>
                      <a:endParaRPr lang="en-GB" b="1" dirty="0">
                        <a:latin typeface="Cormorant Garamond" panose="020B0604020202020204" charset="0"/>
                        <a:ea typeface="Cormorant Garamond" panose="020B0604020202020204" charset="0"/>
                      </a:endParaRPr>
                    </a:p>
                  </a:txBody>
                  <a:tcPr/>
                </a:tc>
                <a:extLst>
                  <a:ext uri="{0D108BD9-81ED-4DB2-BD59-A6C34878D82A}">
                    <a16:rowId xmlns:a16="http://schemas.microsoft.com/office/drawing/2014/main" val="3309592717"/>
                  </a:ext>
                </a:extLst>
              </a:tr>
              <a:tr h="370840">
                <a:tc>
                  <a:txBody>
                    <a:bodyPr/>
                    <a:lstStyle/>
                    <a:p>
                      <a:pPr algn="ctr">
                        <a:lnSpc>
                          <a:spcPct val="150000"/>
                        </a:lnSpc>
                      </a:pPr>
                      <a:r>
                        <a:rPr lang="en-US" b="1" dirty="0">
                          <a:latin typeface="Cormorant Garamond" panose="020B0604020202020204" charset="0"/>
                          <a:ea typeface="Cormorant Garamond" panose="020B0604020202020204" charset="0"/>
                        </a:rPr>
                        <a:t>Balance</a:t>
                      </a:r>
                      <a:endParaRPr lang="en-GB" b="1" dirty="0">
                        <a:latin typeface="Cormorant Garamond" panose="020B0604020202020204" charset="0"/>
                        <a:ea typeface="Cormorant Garamond" panose="020B0604020202020204" charset="0"/>
                      </a:endParaRPr>
                    </a:p>
                  </a:txBody>
                  <a:tcPr/>
                </a:tc>
                <a:tc>
                  <a:txBody>
                    <a:bodyPr/>
                    <a:lstStyle/>
                    <a:p>
                      <a:pPr algn="ctr">
                        <a:lnSpc>
                          <a:spcPct val="150000"/>
                        </a:lnSpc>
                      </a:pPr>
                      <a:r>
                        <a:rPr lang="en-GB" sz="1200" b="1" dirty="0">
                          <a:latin typeface="Cormorant Garamond" panose="020B0604020202020204" charset="0"/>
                          <a:ea typeface="Cormorant Garamond" panose="020B0604020202020204" charset="0"/>
                        </a:rPr>
                        <a:t>380.469</a:t>
                      </a: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2.03849</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424.1252</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719.3626</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338.8139</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178.4494</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316.0381</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0.831699</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1.983154</a:t>
                      </a:r>
                      <a:endParaRPr lang="en-GB" sz="1200" b="1" dirty="0">
                        <a:latin typeface="Cormorant Garamond" panose="020B0604020202020204" charset="0"/>
                        <a:ea typeface="Cormorant Garamond" panose="020B0604020202020204" charset="0"/>
                      </a:endParaRPr>
                    </a:p>
                  </a:txBody>
                  <a:tcPr/>
                </a:tc>
                <a:tc>
                  <a:txBody>
                    <a:bodyPr/>
                    <a:lstStyle/>
                    <a:p>
                      <a:pPr algn="ctr">
                        <a:lnSpc>
                          <a:spcPct val="150000"/>
                        </a:lnSpc>
                      </a:pPr>
                      <a:r>
                        <a:rPr lang="en-US" sz="1200" b="1" dirty="0">
                          <a:latin typeface="Cormorant Garamond" panose="020B0604020202020204" charset="0"/>
                          <a:ea typeface="Cormorant Garamond" panose="020B0604020202020204" charset="0"/>
                        </a:rPr>
                        <a:t>639.8723</a:t>
                      </a:r>
                      <a:endParaRPr lang="en-GB" sz="1200" b="1" dirty="0">
                        <a:latin typeface="Cormorant Garamond" panose="020B0604020202020204" charset="0"/>
                        <a:ea typeface="Cormorant Garamond" panose="020B0604020202020204" charset="0"/>
                      </a:endParaRPr>
                    </a:p>
                  </a:txBody>
                  <a:tcPr/>
                </a:tc>
                <a:extLst>
                  <a:ext uri="{0D108BD9-81ED-4DB2-BD59-A6C34878D82A}">
                    <a16:rowId xmlns:a16="http://schemas.microsoft.com/office/drawing/2014/main" val="3487571606"/>
                  </a:ext>
                </a:extLst>
              </a:tr>
            </a:tbl>
          </a:graphicData>
        </a:graphic>
      </p:graphicFrame>
      <p:cxnSp>
        <p:nvCxnSpPr>
          <p:cNvPr id="2" name="Google Shape;642;p50">
            <a:extLst>
              <a:ext uri="{FF2B5EF4-FFF2-40B4-BE49-F238E27FC236}">
                <a16:creationId xmlns:a16="http://schemas.microsoft.com/office/drawing/2014/main" id="{3C626C97-984F-9D26-7A1D-7D5EC61B759A}"/>
              </a:ext>
            </a:extLst>
          </p:cNvPr>
          <p:cNvCxnSpPr/>
          <p:nvPr/>
        </p:nvCxnSpPr>
        <p:spPr>
          <a:xfrm>
            <a:off x="713250" y="660434"/>
            <a:ext cx="7717500" cy="0"/>
          </a:xfrm>
          <a:prstGeom prst="straightConnector1">
            <a:avLst/>
          </a:prstGeom>
          <a:noFill/>
          <a:ln w="19050" cap="flat" cmpd="sng">
            <a:solidFill>
              <a:schemeClr val="dk1"/>
            </a:solidFill>
            <a:prstDash val="solid"/>
            <a:round/>
            <a:headEnd type="none" w="med" len="med"/>
            <a:tailEnd type="none" w="med" len="med"/>
          </a:ln>
        </p:spPr>
      </p:cxnSp>
      <p:sp>
        <p:nvSpPr>
          <p:cNvPr id="8" name="TextBox 7">
            <a:extLst>
              <a:ext uri="{FF2B5EF4-FFF2-40B4-BE49-F238E27FC236}">
                <a16:creationId xmlns:a16="http://schemas.microsoft.com/office/drawing/2014/main" id="{330C761C-A5A3-8409-542A-610205161618}"/>
              </a:ext>
            </a:extLst>
          </p:cNvPr>
          <p:cNvSpPr txBox="1"/>
          <p:nvPr/>
        </p:nvSpPr>
        <p:spPr>
          <a:xfrm>
            <a:off x="8559274" y="4804946"/>
            <a:ext cx="584726"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16/17</a:t>
            </a:r>
            <a:endParaRPr lang="en-GB" sz="1600" b="1" dirty="0">
              <a:latin typeface="Cormorant Garamond" panose="020B0604020202020204" charset="0"/>
              <a:ea typeface="Cormorant Garamond" panose="020B0604020202020204" charset="0"/>
            </a:endParaRPr>
          </a:p>
        </p:txBody>
      </p:sp>
      <p:pic>
        <p:nvPicPr>
          <p:cNvPr id="9" name="Picture 8">
            <a:extLst>
              <a:ext uri="{FF2B5EF4-FFF2-40B4-BE49-F238E27FC236}">
                <a16:creationId xmlns:a16="http://schemas.microsoft.com/office/drawing/2014/main" id="{FC059E90-4873-09E6-8F03-E50185D860BB}"/>
              </a:ext>
            </a:extLst>
          </p:cNvPr>
          <p:cNvPicPr>
            <a:picLocks noChangeAspect="1"/>
          </p:cNvPicPr>
          <p:nvPr/>
        </p:nvPicPr>
        <p:blipFill>
          <a:blip r:embed="rId3"/>
          <a:stretch>
            <a:fillRect/>
          </a:stretch>
        </p:blipFill>
        <p:spPr>
          <a:xfrm>
            <a:off x="713247" y="693179"/>
            <a:ext cx="7709390" cy="3890906"/>
          </a:xfrm>
          <a:prstGeom prst="rect">
            <a:avLst/>
          </a:prstGeom>
        </p:spPr>
      </p:pic>
      <p:pic>
        <p:nvPicPr>
          <p:cNvPr id="3" name="Picture 2">
            <a:extLst>
              <a:ext uri="{FF2B5EF4-FFF2-40B4-BE49-F238E27FC236}">
                <a16:creationId xmlns:a16="http://schemas.microsoft.com/office/drawing/2014/main" id="{89B71625-72DF-9F63-274A-F215383A8AEA}"/>
              </a:ext>
            </a:extLst>
          </p:cNvPr>
          <p:cNvPicPr>
            <a:picLocks noChangeAspect="1"/>
          </p:cNvPicPr>
          <p:nvPr/>
        </p:nvPicPr>
        <p:blipFill>
          <a:blip r:embed="rId4"/>
          <a:stretch>
            <a:fillRect/>
          </a:stretch>
        </p:blipFill>
        <p:spPr>
          <a:xfrm>
            <a:off x="705134" y="693179"/>
            <a:ext cx="3773509" cy="3861957"/>
          </a:xfrm>
          <a:prstGeom prst="rect">
            <a:avLst/>
          </a:prstGeom>
        </p:spPr>
      </p:pic>
      <p:pic>
        <p:nvPicPr>
          <p:cNvPr id="4" name="Picture 3">
            <a:extLst>
              <a:ext uri="{FF2B5EF4-FFF2-40B4-BE49-F238E27FC236}">
                <a16:creationId xmlns:a16="http://schemas.microsoft.com/office/drawing/2014/main" id="{8BBC8024-1D09-E149-317C-CE8CEB8BC30F}"/>
              </a:ext>
            </a:extLst>
          </p:cNvPr>
          <p:cNvPicPr>
            <a:picLocks noChangeAspect="1"/>
          </p:cNvPicPr>
          <p:nvPr/>
        </p:nvPicPr>
        <p:blipFill>
          <a:blip r:embed="rId5"/>
          <a:stretch>
            <a:fillRect/>
          </a:stretch>
        </p:blipFill>
        <p:spPr>
          <a:xfrm>
            <a:off x="4478643" y="712381"/>
            <a:ext cx="3927479" cy="3852502"/>
          </a:xfrm>
          <a:prstGeom prst="rect">
            <a:avLst/>
          </a:prstGeom>
        </p:spPr>
      </p:pic>
    </p:spTree>
    <p:extLst>
      <p:ext uri="{BB962C8B-B14F-4D97-AF65-F5344CB8AC3E}">
        <p14:creationId xmlns:p14="http://schemas.microsoft.com/office/powerpoint/2010/main" val="615753136"/>
      </p:ext>
    </p:extLst>
  </p:cSld>
  <p:clrMapOvr>
    <a:masterClrMapping/>
  </p:clrMapOvr>
  <mc:AlternateContent xmlns:mc="http://schemas.openxmlformats.org/markup-compatibility/2006" xmlns:p14="http://schemas.microsoft.com/office/powerpoint/2010/main">
    <mc:Choice Requires="p14">
      <p:transition spd="med">
        <p14:pan di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40" name="Google Shape;640;p50"/>
          <p:cNvSpPr txBox="1">
            <a:spLocks noGrp="1"/>
          </p:cNvSpPr>
          <p:nvPr>
            <p:ph type="title"/>
          </p:nvPr>
        </p:nvSpPr>
        <p:spPr>
          <a:xfrm>
            <a:off x="713225" y="1678942"/>
            <a:ext cx="7717499" cy="18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cxnSp>
        <p:nvCxnSpPr>
          <p:cNvPr id="641" name="Google Shape;641;p50"/>
          <p:cNvCxnSpPr/>
          <p:nvPr/>
        </p:nvCxnSpPr>
        <p:spPr>
          <a:xfrm>
            <a:off x="713225" y="4261313"/>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642" name="Google Shape;642;p50"/>
          <p:cNvCxnSpPr/>
          <p:nvPr/>
        </p:nvCxnSpPr>
        <p:spPr>
          <a:xfrm>
            <a:off x="713225" y="890725"/>
            <a:ext cx="7717500" cy="0"/>
          </a:xfrm>
          <a:prstGeom prst="straightConnector1">
            <a:avLst/>
          </a:prstGeom>
          <a:noFill/>
          <a:ln w="19050"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4433A906-4716-C279-F8BD-FB7C87456CFD}"/>
              </a:ext>
            </a:extLst>
          </p:cNvPr>
          <p:cNvSpPr txBox="1"/>
          <p:nvPr/>
        </p:nvSpPr>
        <p:spPr>
          <a:xfrm>
            <a:off x="8539566" y="4804946"/>
            <a:ext cx="604434"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17/17</a:t>
            </a:r>
            <a:endParaRPr lang="en-GB" sz="1600" b="1" dirty="0">
              <a:latin typeface="Cormorant Garamond" panose="020B0604020202020204" charset="0"/>
              <a:ea typeface="Cormorant Garamond"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flash/>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37"/>
          <p:cNvSpPr txBox="1">
            <a:spLocks noGrp="1"/>
          </p:cNvSpPr>
          <p:nvPr>
            <p:ph type="title"/>
          </p:nvPr>
        </p:nvSpPr>
        <p:spPr>
          <a:xfrm>
            <a:off x="1518834" y="1807931"/>
            <a:ext cx="6090834" cy="113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26" name="Google Shape;326;p37"/>
          <p:cNvSpPr txBox="1">
            <a:spLocks noGrp="1"/>
          </p:cNvSpPr>
          <p:nvPr>
            <p:ph type="title" idx="2"/>
          </p:nvPr>
        </p:nvSpPr>
        <p:spPr>
          <a:xfrm>
            <a:off x="1518834" y="3162462"/>
            <a:ext cx="6090834" cy="71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n" sz="4400" b="1" i="0" u="none" strike="noStrike" kern="0" cap="none" spc="0" normalizeH="0" baseline="0" noProof="0" dirty="0">
                <a:ln>
                  <a:noFill/>
                </a:ln>
                <a:solidFill>
                  <a:srgbClr val="000000"/>
                </a:solidFill>
                <a:effectLst/>
                <a:uLnTx/>
                <a:uFillTx/>
                <a:latin typeface="Cormorant Garamond"/>
                <a:ea typeface="Cormorant Garamond"/>
                <a:sym typeface="Cormorant Garamond"/>
              </a:rPr>
              <a:t>Understanding the Data</a:t>
            </a:r>
            <a:endParaRPr sz="4400" dirty="0"/>
          </a:p>
        </p:txBody>
      </p:sp>
      <p:sp>
        <p:nvSpPr>
          <p:cNvPr id="333" name="Google Shape;333;p37"/>
          <p:cNvSpPr/>
          <p:nvPr/>
        </p:nvSpPr>
        <p:spPr>
          <a:xfrm>
            <a:off x="7194463" y="1266738"/>
            <a:ext cx="257600" cy="133225"/>
          </a:xfrm>
          <a:custGeom>
            <a:avLst/>
            <a:gdLst/>
            <a:ahLst/>
            <a:cxnLst/>
            <a:rect l="l" t="t" r="r" b="b"/>
            <a:pathLst>
              <a:path w="10304" h="5329" extrusionOk="0">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675;p52">
            <a:extLst>
              <a:ext uri="{FF2B5EF4-FFF2-40B4-BE49-F238E27FC236}">
                <a16:creationId xmlns:a16="http://schemas.microsoft.com/office/drawing/2014/main" id="{7AD5ABF2-207F-CE79-68BB-EFCCD14DDD29}"/>
              </a:ext>
            </a:extLst>
          </p:cNvPr>
          <p:cNvGrpSpPr/>
          <p:nvPr/>
        </p:nvGrpSpPr>
        <p:grpSpPr>
          <a:xfrm>
            <a:off x="8422125" y="298550"/>
            <a:ext cx="327600" cy="327600"/>
            <a:chOff x="9379775" y="1529850"/>
            <a:chExt cx="327600" cy="327600"/>
          </a:xfrm>
        </p:grpSpPr>
        <p:sp>
          <p:nvSpPr>
            <p:cNvPr id="5" name="Google Shape;676;p52">
              <a:extLst>
                <a:ext uri="{FF2B5EF4-FFF2-40B4-BE49-F238E27FC236}">
                  <a16:creationId xmlns:a16="http://schemas.microsoft.com/office/drawing/2014/main" id="{31A272A4-429D-5E92-716C-B15A31BF56CF}"/>
                </a:ext>
              </a:extLst>
            </p:cNvPr>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77;p52">
              <a:extLst>
                <a:ext uri="{FF2B5EF4-FFF2-40B4-BE49-F238E27FC236}">
                  <a16:creationId xmlns:a16="http://schemas.microsoft.com/office/drawing/2014/main" id="{547F911A-C1D1-C474-A82D-7C5D70A7DEBF}"/>
                </a:ext>
              </a:extLst>
            </p:cNvPr>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rgbClr val="E0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grpSp>
        <p:nvGrpSpPr>
          <p:cNvPr id="7" name="Google Shape;678;p52">
            <a:extLst>
              <a:ext uri="{FF2B5EF4-FFF2-40B4-BE49-F238E27FC236}">
                <a16:creationId xmlns:a16="http://schemas.microsoft.com/office/drawing/2014/main" id="{EC931AC2-09BB-AF55-1AA7-F3D82E5ED1B2}"/>
              </a:ext>
            </a:extLst>
          </p:cNvPr>
          <p:cNvGrpSpPr/>
          <p:nvPr/>
        </p:nvGrpSpPr>
        <p:grpSpPr>
          <a:xfrm>
            <a:off x="394125" y="298550"/>
            <a:ext cx="327600" cy="327600"/>
            <a:chOff x="5471550" y="4685975"/>
            <a:chExt cx="327600" cy="327600"/>
          </a:xfrm>
        </p:grpSpPr>
        <p:sp>
          <p:nvSpPr>
            <p:cNvPr id="8" name="Google Shape;679;p52">
              <a:extLst>
                <a:ext uri="{FF2B5EF4-FFF2-40B4-BE49-F238E27FC236}">
                  <a16:creationId xmlns:a16="http://schemas.microsoft.com/office/drawing/2014/main" id="{C539B1A9-DE00-9E7A-0B81-975B5E978F4B}"/>
                </a:ext>
              </a:extLst>
            </p:cNvPr>
            <p:cNvSpPr/>
            <p:nvPr/>
          </p:nvSpPr>
          <p:spPr>
            <a:xfrm>
              <a:off x="5471550" y="4685975"/>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0;p52">
              <a:extLst>
                <a:ext uri="{FF2B5EF4-FFF2-40B4-BE49-F238E27FC236}">
                  <a16:creationId xmlns:a16="http://schemas.microsoft.com/office/drawing/2014/main" id="{A11338A2-2BCF-7DC0-999F-20C8C305FFAF}"/>
                </a:ext>
              </a:extLst>
            </p:cNvPr>
            <p:cNvSpPr/>
            <p:nvPr/>
          </p:nvSpPr>
          <p:spPr>
            <a:xfrm>
              <a:off x="5528675" y="4758329"/>
              <a:ext cx="213351" cy="182891"/>
            </a:xfrm>
            <a:custGeom>
              <a:avLst/>
              <a:gdLst/>
              <a:ahLst/>
              <a:cxnLst/>
              <a:rect l="l" t="t" r="r" b="b"/>
              <a:pathLst>
                <a:path w="10323" h="8861" extrusionOk="0">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rgbClr val="E0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C2957C8-D7F0-C018-B488-2BB57988C505}"/>
              </a:ext>
            </a:extLst>
          </p:cNvPr>
          <p:cNvSpPr txBox="1"/>
          <p:nvPr/>
        </p:nvSpPr>
        <p:spPr>
          <a:xfrm>
            <a:off x="8677358" y="4844950"/>
            <a:ext cx="550468"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2/17</a:t>
            </a:r>
            <a:endParaRPr lang="en-GB" sz="1600" b="1" dirty="0">
              <a:latin typeface="Cormorant Garamond" panose="020B0604020202020204" charset="0"/>
              <a:ea typeface="Cormorant Garamond" panose="020B0604020202020204" charset="0"/>
            </a:endParaRP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8" name="Google Shape;318;p36"/>
          <p:cNvSpPr txBox="1">
            <a:spLocks noGrp="1"/>
          </p:cNvSpPr>
          <p:nvPr>
            <p:ph type="body" idx="1"/>
          </p:nvPr>
        </p:nvSpPr>
        <p:spPr>
          <a:xfrm>
            <a:off x="790413" y="990713"/>
            <a:ext cx="3432875" cy="3720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accent6"/>
                </a:solidFill>
              </a:rPr>
              <a:t>Task: Utilizing a dataset comprising of 10 features to anticipate the credit card balances of 50 individuals via a regression model. </a:t>
            </a:r>
          </a:p>
          <a:p>
            <a:pPr marL="0" lvl="0" indent="0" algn="l" rtl="0">
              <a:spcBef>
                <a:spcPts val="0"/>
              </a:spcBef>
              <a:spcAft>
                <a:spcPts val="0"/>
              </a:spcAft>
              <a:buNone/>
            </a:pPr>
            <a:endParaRPr lang="en-GB" b="1" dirty="0">
              <a:solidFill>
                <a:schemeClr val="accent6"/>
              </a:solidFill>
            </a:endParaRPr>
          </a:p>
          <a:p>
            <a:pPr marL="0" lvl="0" indent="0" algn="l" rtl="0">
              <a:spcBef>
                <a:spcPts val="0"/>
              </a:spcBef>
              <a:spcAft>
                <a:spcPts val="0"/>
              </a:spcAft>
              <a:buNone/>
            </a:pPr>
            <a:r>
              <a:rPr lang="en-GB" b="1" dirty="0">
                <a:solidFill>
                  <a:srgbClr val="88ADC8"/>
                </a:solidFill>
              </a:rPr>
              <a:t>The features are :</a:t>
            </a:r>
          </a:p>
          <a:p>
            <a:pPr marL="0" lvl="0" indent="0" algn="l" rtl="0">
              <a:spcBef>
                <a:spcPts val="0"/>
              </a:spcBef>
              <a:spcAft>
                <a:spcPts val="0"/>
              </a:spcAft>
              <a:buNone/>
            </a:pPr>
            <a:endParaRPr lang="en-GB" b="1" dirty="0">
              <a:solidFill>
                <a:srgbClr val="88ADC8"/>
              </a:solidFill>
            </a:endParaRPr>
          </a:p>
          <a:p>
            <a:pPr marL="285750" indent="-285750">
              <a:buClr>
                <a:schemeClr val="accent6"/>
              </a:buClr>
              <a:buFont typeface="Arial" panose="020B0604020202020204" pitchFamily="34" charset="0"/>
              <a:buChar char="•"/>
            </a:pPr>
            <a:r>
              <a:rPr lang="en-GB" b="1" dirty="0">
                <a:solidFill>
                  <a:srgbClr val="88ADC8"/>
                </a:solidFill>
              </a:rPr>
              <a:t>Income</a:t>
            </a:r>
          </a:p>
          <a:p>
            <a:pPr marL="285750" indent="-285750">
              <a:buClr>
                <a:schemeClr val="accent6"/>
              </a:buClr>
              <a:buFont typeface="Arial" panose="020B0604020202020204" pitchFamily="34" charset="0"/>
              <a:buChar char="•"/>
            </a:pPr>
            <a:r>
              <a:rPr lang="en-GB" b="1" dirty="0">
                <a:solidFill>
                  <a:srgbClr val="88ADC8"/>
                </a:solidFill>
              </a:rPr>
              <a:t>Rating</a:t>
            </a:r>
          </a:p>
          <a:p>
            <a:pPr marL="285750" indent="-285750">
              <a:buClr>
                <a:schemeClr val="accent6"/>
              </a:buClr>
              <a:buFont typeface="Arial" panose="020B0604020202020204" pitchFamily="34" charset="0"/>
              <a:buChar char="•"/>
            </a:pPr>
            <a:r>
              <a:rPr lang="en-GB" b="1" dirty="0">
                <a:solidFill>
                  <a:srgbClr val="88ADC8"/>
                </a:solidFill>
              </a:rPr>
              <a:t>Limit</a:t>
            </a:r>
          </a:p>
          <a:p>
            <a:pPr marL="285750" indent="-285750">
              <a:buClr>
                <a:schemeClr val="accent6"/>
              </a:buClr>
              <a:buFont typeface="Arial" panose="020B0604020202020204" pitchFamily="34" charset="0"/>
              <a:buChar char="•"/>
            </a:pPr>
            <a:r>
              <a:rPr lang="en-GB" b="1" dirty="0">
                <a:solidFill>
                  <a:srgbClr val="88ADC8"/>
                </a:solidFill>
              </a:rPr>
              <a:t>Cards</a:t>
            </a:r>
          </a:p>
          <a:p>
            <a:pPr marL="285750" indent="-285750">
              <a:buClr>
                <a:schemeClr val="accent6"/>
              </a:buClr>
              <a:buFont typeface="Arial" panose="020B0604020202020204" pitchFamily="34" charset="0"/>
              <a:buChar char="•"/>
            </a:pPr>
            <a:r>
              <a:rPr lang="en-GB" b="1" dirty="0">
                <a:solidFill>
                  <a:srgbClr val="88ADC8"/>
                </a:solidFill>
              </a:rPr>
              <a:t>Student</a:t>
            </a:r>
          </a:p>
          <a:p>
            <a:pPr marL="285750" indent="-285750">
              <a:buClr>
                <a:schemeClr val="accent6"/>
              </a:buClr>
              <a:buFont typeface="Arial" panose="020B0604020202020204" pitchFamily="34" charset="0"/>
              <a:buChar char="•"/>
            </a:pPr>
            <a:r>
              <a:rPr lang="en-GB" b="1" dirty="0">
                <a:solidFill>
                  <a:srgbClr val="88ADC8"/>
                </a:solidFill>
              </a:rPr>
              <a:t>Age</a:t>
            </a:r>
          </a:p>
          <a:p>
            <a:pPr marL="285750" indent="-285750">
              <a:buClr>
                <a:schemeClr val="accent6"/>
              </a:buClr>
              <a:buFont typeface="Arial" panose="020B0604020202020204" pitchFamily="34" charset="0"/>
              <a:buChar char="•"/>
            </a:pPr>
            <a:r>
              <a:rPr lang="en-GB" b="1" dirty="0">
                <a:solidFill>
                  <a:srgbClr val="88ADC8"/>
                </a:solidFill>
              </a:rPr>
              <a:t>Married</a:t>
            </a:r>
          </a:p>
          <a:p>
            <a:pPr marL="285750" indent="-285750">
              <a:buClr>
                <a:schemeClr val="accent6"/>
              </a:buClr>
              <a:buFont typeface="Arial" panose="020B0604020202020204" pitchFamily="34" charset="0"/>
              <a:buChar char="•"/>
            </a:pPr>
            <a:r>
              <a:rPr lang="en-GB" b="1" dirty="0">
                <a:solidFill>
                  <a:srgbClr val="88ADC8"/>
                </a:solidFill>
              </a:rPr>
              <a:t>Education</a:t>
            </a:r>
          </a:p>
          <a:p>
            <a:pPr marL="285750" indent="-285750">
              <a:buClr>
                <a:schemeClr val="accent6"/>
              </a:buClr>
              <a:buFont typeface="Arial" panose="020B0604020202020204" pitchFamily="34" charset="0"/>
              <a:buChar char="•"/>
            </a:pPr>
            <a:r>
              <a:rPr lang="en-GB" b="1" dirty="0">
                <a:solidFill>
                  <a:srgbClr val="88ADC8"/>
                </a:solidFill>
              </a:rPr>
              <a:t>Own</a:t>
            </a:r>
          </a:p>
          <a:p>
            <a:pPr marL="285750" indent="-285750">
              <a:buClr>
                <a:schemeClr val="accent6"/>
              </a:buClr>
              <a:buFont typeface="Arial" panose="020B0604020202020204" pitchFamily="34" charset="0"/>
              <a:buChar char="•"/>
            </a:pPr>
            <a:r>
              <a:rPr lang="en-GB" b="1" dirty="0">
                <a:solidFill>
                  <a:srgbClr val="88ADC8"/>
                </a:solidFill>
              </a:rPr>
              <a:t>Region</a:t>
            </a:r>
          </a:p>
          <a:p>
            <a:pPr marL="0" lvl="0" indent="0" algn="l" rtl="0">
              <a:spcBef>
                <a:spcPts val="0"/>
              </a:spcBef>
              <a:spcAft>
                <a:spcPts val="0"/>
              </a:spcAft>
              <a:buNone/>
            </a:pPr>
            <a:endParaRPr dirty="0"/>
          </a:p>
        </p:txBody>
      </p:sp>
      <p:sp>
        <p:nvSpPr>
          <p:cNvPr id="319" name="Google Shape;319;p36"/>
          <p:cNvSpPr txBox="1">
            <a:spLocks noGrp="1"/>
          </p:cNvSpPr>
          <p:nvPr>
            <p:ph type="title"/>
          </p:nvPr>
        </p:nvSpPr>
        <p:spPr>
          <a:xfrm>
            <a:off x="790413" y="268746"/>
            <a:ext cx="2989609" cy="5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Introduction</a:t>
            </a:r>
            <a:endParaRPr dirty="0">
              <a:solidFill>
                <a:schemeClr val="accent6"/>
              </a:solidFill>
            </a:endParaRPr>
          </a:p>
        </p:txBody>
      </p:sp>
      <p:pic>
        <p:nvPicPr>
          <p:cNvPr id="3" name="Picture 2">
            <a:extLst>
              <a:ext uri="{FF2B5EF4-FFF2-40B4-BE49-F238E27FC236}">
                <a16:creationId xmlns:a16="http://schemas.microsoft.com/office/drawing/2014/main" id="{53C76ECF-6191-9275-F96B-6B21CDC72FAE}"/>
              </a:ext>
            </a:extLst>
          </p:cNvPr>
          <p:cNvPicPr>
            <a:picLocks noChangeAspect="1"/>
          </p:cNvPicPr>
          <p:nvPr/>
        </p:nvPicPr>
        <p:blipFill>
          <a:blip r:embed="rId3"/>
          <a:stretch>
            <a:fillRect/>
          </a:stretch>
        </p:blipFill>
        <p:spPr>
          <a:xfrm>
            <a:off x="4510419" y="840274"/>
            <a:ext cx="4209098" cy="3359767"/>
          </a:xfrm>
          <a:prstGeom prst="rect">
            <a:avLst/>
          </a:prstGeom>
          <a:ln w="12700">
            <a:solidFill>
              <a:schemeClr val="tx1"/>
            </a:solidFill>
          </a:ln>
        </p:spPr>
      </p:pic>
      <p:sp>
        <p:nvSpPr>
          <p:cNvPr id="2" name="TextBox 1">
            <a:extLst>
              <a:ext uri="{FF2B5EF4-FFF2-40B4-BE49-F238E27FC236}">
                <a16:creationId xmlns:a16="http://schemas.microsoft.com/office/drawing/2014/main" id="{AF485A59-63B4-C233-303C-B171B7C89B69}"/>
              </a:ext>
            </a:extLst>
          </p:cNvPr>
          <p:cNvSpPr txBox="1"/>
          <p:nvPr/>
        </p:nvSpPr>
        <p:spPr>
          <a:xfrm>
            <a:off x="8593532" y="4804946"/>
            <a:ext cx="550468"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3/17</a:t>
            </a:r>
            <a:endParaRPr lang="en-GB" sz="1600" b="1" dirty="0">
              <a:latin typeface="Cormorant Garamond" panose="020B0604020202020204" charset="0"/>
              <a:ea typeface="Cormorant Garamond"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warp dir="i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18">
                                            <p:txEl>
                                              <p:pRg st="2" end="2"/>
                                            </p:txEl>
                                          </p:spTgt>
                                        </p:tgtEl>
                                        <p:attrNameLst>
                                          <p:attrName>style.color</p:attrName>
                                        </p:attrNameLst>
                                      </p:cBhvr>
                                      <p:to>
                                        <p:clrVal>
                                          <a:srgbClr val="FFFFFF"/>
                                        </p:clrVal>
                                      </p:to>
                                    </p:set>
                                    <p:set>
                                      <p:cBhvr>
                                        <p:cTn id="7" dur="500" fill="hold"/>
                                        <p:tgtEl>
                                          <p:spTgt spid="318">
                                            <p:txEl>
                                              <p:pRg st="2" end="2"/>
                                            </p:txEl>
                                          </p:spTgt>
                                        </p:tgtEl>
                                        <p:attrNameLst>
                                          <p:attrName>fillcolor</p:attrName>
                                        </p:attrNameLst>
                                      </p:cBhvr>
                                      <p:to>
                                        <p:clrVal>
                                          <a:srgbClr val="FFFFFF"/>
                                        </p:clrVal>
                                      </p:to>
                                    </p:set>
                                    <p:set>
                                      <p:cBhvr>
                                        <p:cTn id="8" dur="500" fill="hold"/>
                                        <p:tgtEl>
                                          <p:spTgt spid="318">
                                            <p:txEl>
                                              <p:pRg st="2" end="2"/>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18">
                                            <p:txEl>
                                              <p:pRg st="4" end="4"/>
                                            </p:txEl>
                                          </p:spTgt>
                                        </p:tgtEl>
                                        <p:attrNameLst>
                                          <p:attrName>style.color</p:attrName>
                                        </p:attrNameLst>
                                      </p:cBhvr>
                                      <p:to>
                                        <p:clrVal>
                                          <a:srgbClr val="FFFFFF"/>
                                        </p:clrVal>
                                      </p:to>
                                    </p:set>
                                    <p:set>
                                      <p:cBhvr>
                                        <p:cTn id="13" dur="500" fill="hold"/>
                                        <p:tgtEl>
                                          <p:spTgt spid="318">
                                            <p:txEl>
                                              <p:pRg st="4" end="4"/>
                                            </p:txEl>
                                          </p:spTgt>
                                        </p:tgtEl>
                                        <p:attrNameLst>
                                          <p:attrName>fillcolor</p:attrName>
                                        </p:attrNameLst>
                                      </p:cBhvr>
                                      <p:to>
                                        <p:clrVal>
                                          <a:srgbClr val="FFFFFF"/>
                                        </p:clrVal>
                                      </p:to>
                                    </p:set>
                                    <p:set>
                                      <p:cBhvr>
                                        <p:cTn id="14" dur="500" fill="hold"/>
                                        <p:tgtEl>
                                          <p:spTgt spid="318">
                                            <p:txEl>
                                              <p:pRg st="4" end="4"/>
                                            </p:txEl>
                                          </p:spTgt>
                                        </p:tgtEl>
                                        <p:attrNameLst>
                                          <p:attrName>fill.type</p:attrName>
                                        </p:attrNameLst>
                                      </p:cBhvr>
                                      <p:to>
                                        <p:strVal val="solid"/>
                                      </p:to>
                                    </p:set>
                                  </p:childTnLst>
                                </p:cTn>
                              </p:par>
                              <p:par>
                                <p:cTn id="15" presetID="16" presetClass="emph" presetSubtype="0" fill="hold" nodeType="withEffect">
                                  <p:stCondLst>
                                    <p:cond delay="0"/>
                                  </p:stCondLst>
                                  <p:iterate type="lt">
                                    <p:tmPct val="4000"/>
                                  </p:iterate>
                                  <p:childTnLst>
                                    <p:set>
                                      <p:cBhvr override="childStyle">
                                        <p:cTn id="16" dur="500" fill="hold"/>
                                        <p:tgtEl>
                                          <p:spTgt spid="318">
                                            <p:txEl>
                                              <p:pRg st="5" end="5"/>
                                            </p:txEl>
                                          </p:spTgt>
                                        </p:tgtEl>
                                        <p:attrNameLst>
                                          <p:attrName>style.color</p:attrName>
                                        </p:attrNameLst>
                                      </p:cBhvr>
                                      <p:to>
                                        <p:clrVal>
                                          <a:srgbClr val="FFFFFF"/>
                                        </p:clrVal>
                                      </p:to>
                                    </p:set>
                                    <p:set>
                                      <p:cBhvr>
                                        <p:cTn id="17" dur="500" fill="hold"/>
                                        <p:tgtEl>
                                          <p:spTgt spid="318">
                                            <p:txEl>
                                              <p:pRg st="5" end="5"/>
                                            </p:txEl>
                                          </p:spTgt>
                                        </p:tgtEl>
                                        <p:attrNameLst>
                                          <p:attrName>fillcolor</p:attrName>
                                        </p:attrNameLst>
                                      </p:cBhvr>
                                      <p:to>
                                        <p:clrVal>
                                          <a:srgbClr val="FFFFFF"/>
                                        </p:clrVal>
                                      </p:to>
                                    </p:set>
                                    <p:set>
                                      <p:cBhvr>
                                        <p:cTn id="18" dur="500" fill="hold"/>
                                        <p:tgtEl>
                                          <p:spTgt spid="318">
                                            <p:txEl>
                                              <p:pRg st="5" end="5"/>
                                            </p:txEl>
                                          </p:spTgt>
                                        </p:tgtEl>
                                        <p:attrNameLst>
                                          <p:attrName>fill.type</p:attrName>
                                        </p:attrNameLst>
                                      </p:cBhvr>
                                      <p:to>
                                        <p:strVal val="solid"/>
                                      </p:to>
                                    </p:set>
                                  </p:childTnLst>
                                </p:cTn>
                              </p:par>
                              <p:par>
                                <p:cTn id="19" presetID="16" presetClass="emph" presetSubtype="0" fill="hold" nodeType="withEffect">
                                  <p:stCondLst>
                                    <p:cond delay="0"/>
                                  </p:stCondLst>
                                  <p:iterate type="lt">
                                    <p:tmPct val="4000"/>
                                  </p:iterate>
                                  <p:childTnLst>
                                    <p:set>
                                      <p:cBhvr override="childStyle">
                                        <p:cTn id="20" dur="500" fill="hold"/>
                                        <p:tgtEl>
                                          <p:spTgt spid="318">
                                            <p:txEl>
                                              <p:pRg st="6" end="6"/>
                                            </p:txEl>
                                          </p:spTgt>
                                        </p:tgtEl>
                                        <p:attrNameLst>
                                          <p:attrName>style.color</p:attrName>
                                        </p:attrNameLst>
                                      </p:cBhvr>
                                      <p:to>
                                        <p:clrVal>
                                          <a:srgbClr val="FFFFFF"/>
                                        </p:clrVal>
                                      </p:to>
                                    </p:set>
                                    <p:set>
                                      <p:cBhvr>
                                        <p:cTn id="21" dur="500" fill="hold"/>
                                        <p:tgtEl>
                                          <p:spTgt spid="318">
                                            <p:txEl>
                                              <p:pRg st="6" end="6"/>
                                            </p:txEl>
                                          </p:spTgt>
                                        </p:tgtEl>
                                        <p:attrNameLst>
                                          <p:attrName>fillcolor</p:attrName>
                                        </p:attrNameLst>
                                      </p:cBhvr>
                                      <p:to>
                                        <p:clrVal>
                                          <a:srgbClr val="FFFFFF"/>
                                        </p:clrVal>
                                      </p:to>
                                    </p:set>
                                    <p:set>
                                      <p:cBhvr>
                                        <p:cTn id="22" dur="500" fill="hold"/>
                                        <p:tgtEl>
                                          <p:spTgt spid="318">
                                            <p:txEl>
                                              <p:pRg st="6" end="6"/>
                                            </p:txEl>
                                          </p:spTgt>
                                        </p:tgtEl>
                                        <p:attrNameLst>
                                          <p:attrName>fill.type</p:attrName>
                                        </p:attrNameLst>
                                      </p:cBhvr>
                                      <p:to>
                                        <p:strVal val="solid"/>
                                      </p:to>
                                    </p:set>
                                  </p:childTnLst>
                                </p:cTn>
                              </p:par>
                              <p:par>
                                <p:cTn id="23" presetID="16" presetClass="emph" presetSubtype="0" fill="hold" nodeType="withEffect">
                                  <p:stCondLst>
                                    <p:cond delay="0"/>
                                  </p:stCondLst>
                                  <p:iterate type="lt">
                                    <p:tmPct val="4000"/>
                                  </p:iterate>
                                  <p:childTnLst>
                                    <p:set>
                                      <p:cBhvr override="childStyle">
                                        <p:cTn id="24" dur="500" fill="hold"/>
                                        <p:tgtEl>
                                          <p:spTgt spid="318">
                                            <p:txEl>
                                              <p:pRg st="7" end="7"/>
                                            </p:txEl>
                                          </p:spTgt>
                                        </p:tgtEl>
                                        <p:attrNameLst>
                                          <p:attrName>style.color</p:attrName>
                                        </p:attrNameLst>
                                      </p:cBhvr>
                                      <p:to>
                                        <p:clrVal>
                                          <a:srgbClr val="FFFFFF"/>
                                        </p:clrVal>
                                      </p:to>
                                    </p:set>
                                    <p:set>
                                      <p:cBhvr>
                                        <p:cTn id="25" dur="500" fill="hold"/>
                                        <p:tgtEl>
                                          <p:spTgt spid="318">
                                            <p:txEl>
                                              <p:pRg st="7" end="7"/>
                                            </p:txEl>
                                          </p:spTgt>
                                        </p:tgtEl>
                                        <p:attrNameLst>
                                          <p:attrName>fillcolor</p:attrName>
                                        </p:attrNameLst>
                                      </p:cBhvr>
                                      <p:to>
                                        <p:clrVal>
                                          <a:srgbClr val="FFFFFF"/>
                                        </p:clrVal>
                                      </p:to>
                                    </p:set>
                                    <p:set>
                                      <p:cBhvr>
                                        <p:cTn id="26" dur="500" fill="hold"/>
                                        <p:tgtEl>
                                          <p:spTgt spid="318">
                                            <p:txEl>
                                              <p:pRg st="7" end="7"/>
                                            </p:txEl>
                                          </p:spTgt>
                                        </p:tgtEl>
                                        <p:attrNameLst>
                                          <p:attrName>fill.type</p:attrName>
                                        </p:attrNameLst>
                                      </p:cBhvr>
                                      <p:to>
                                        <p:strVal val="solid"/>
                                      </p:to>
                                    </p:set>
                                  </p:childTnLst>
                                </p:cTn>
                              </p:par>
                              <p:par>
                                <p:cTn id="27" presetID="16" presetClass="emph" presetSubtype="0" fill="hold" nodeType="withEffect">
                                  <p:stCondLst>
                                    <p:cond delay="0"/>
                                  </p:stCondLst>
                                  <p:iterate type="lt">
                                    <p:tmPct val="4000"/>
                                  </p:iterate>
                                  <p:childTnLst>
                                    <p:set>
                                      <p:cBhvr override="childStyle">
                                        <p:cTn id="28" dur="500" fill="hold"/>
                                        <p:tgtEl>
                                          <p:spTgt spid="318">
                                            <p:txEl>
                                              <p:pRg st="8" end="8"/>
                                            </p:txEl>
                                          </p:spTgt>
                                        </p:tgtEl>
                                        <p:attrNameLst>
                                          <p:attrName>style.color</p:attrName>
                                        </p:attrNameLst>
                                      </p:cBhvr>
                                      <p:to>
                                        <p:clrVal>
                                          <a:srgbClr val="FFFFFF"/>
                                        </p:clrVal>
                                      </p:to>
                                    </p:set>
                                    <p:set>
                                      <p:cBhvr>
                                        <p:cTn id="29" dur="500" fill="hold"/>
                                        <p:tgtEl>
                                          <p:spTgt spid="318">
                                            <p:txEl>
                                              <p:pRg st="8" end="8"/>
                                            </p:txEl>
                                          </p:spTgt>
                                        </p:tgtEl>
                                        <p:attrNameLst>
                                          <p:attrName>fillcolor</p:attrName>
                                        </p:attrNameLst>
                                      </p:cBhvr>
                                      <p:to>
                                        <p:clrVal>
                                          <a:srgbClr val="FFFFFF"/>
                                        </p:clrVal>
                                      </p:to>
                                    </p:set>
                                    <p:set>
                                      <p:cBhvr>
                                        <p:cTn id="30" dur="500" fill="hold"/>
                                        <p:tgtEl>
                                          <p:spTgt spid="318">
                                            <p:txEl>
                                              <p:pRg st="8" end="8"/>
                                            </p:txEl>
                                          </p:spTgt>
                                        </p:tgtEl>
                                        <p:attrNameLst>
                                          <p:attrName>fill.type</p:attrName>
                                        </p:attrNameLst>
                                      </p:cBhvr>
                                      <p:to>
                                        <p:strVal val="solid"/>
                                      </p:to>
                                    </p:set>
                                  </p:childTnLst>
                                </p:cTn>
                              </p:par>
                              <p:par>
                                <p:cTn id="31" presetID="16" presetClass="emph" presetSubtype="0" fill="hold" nodeType="withEffect">
                                  <p:stCondLst>
                                    <p:cond delay="0"/>
                                  </p:stCondLst>
                                  <p:iterate type="lt">
                                    <p:tmPct val="4000"/>
                                  </p:iterate>
                                  <p:childTnLst>
                                    <p:set>
                                      <p:cBhvr override="childStyle">
                                        <p:cTn id="32" dur="500" fill="hold"/>
                                        <p:tgtEl>
                                          <p:spTgt spid="318">
                                            <p:txEl>
                                              <p:pRg st="9" end="9"/>
                                            </p:txEl>
                                          </p:spTgt>
                                        </p:tgtEl>
                                        <p:attrNameLst>
                                          <p:attrName>style.color</p:attrName>
                                        </p:attrNameLst>
                                      </p:cBhvr>
                                      <p:to>
                                        <p:clrVal>
                                          <a:srgbClr val="FFFFFF"/>
                                        </p:clrVal>
                                      </p:to>
                                    </p:set>
                                    <p:set>
                                      <p:cBhvr>
                                        <p:cTn id="33" dur="500" fill="hold"/>
                                        <p:tgtEl>
                                          <p:spTgt spid="318">
                                            <p:txEl>
                                              <p:pRg st="9" end="9"/>
                                            </p:txEl>
                                          </p:spTgt>
                                        </p:tgtEl>
                                        <p:attrNameLst>
                                          <p:attrName>fillcolor</p:attrName>
                                        </p:attrNameLst>
                                      </p:cBhvr>
                                      <p:to>
                                        <p:clrVal>
                                          <a:srgbClr val="FFFFFF"/>
                                        </p:clrVal>
                                      </p:to>
                                    </p:set>
                                    <p:set>
                                      <p:cBhvr>
                                        <p:cTn id="34" dur="500" fill="hold"/>
                                        <p:tgtEl>
                                          <p:spTgt spid="318">
                                            <p:txEl>
                                              <p:pRg st="9" end="9"/>
                                            </p:txEl>
                                          </p:spTgt>
                                        </p:tgtEl>
                                        <p:attrNameLst>
                                          <p:attrName>fill.type</p:attrName>
                                        </p:attrNameLst>
                                      </p:cBhvr>
                                      <p:to>
                                        <p:strVal val="solid"/>
                                      </p:to>
                                    </p:set>
                                  </p:childTnLst>
                                </p:cTn>
                              </p:par>
                              <p:par>
                                <p:cTn id="35" presetID="16" presetClass="emph" presetSubtype="0" fill="hold" nodeType="withEffect">
                                  <p:stCondLst>
                                    <p:cond delay="0"/>
                                  </p:stCondLst>
                                  <p:iterate type="lt">
                                    <p:tmPct val="4000"/>
                                  </p:iterate>
                                  <p:childTnLst>
                                    <p:set>
                                      <p:cBhvr override="childStyle">
                                        <p:cTn id="36" dur="500" fill="hold"/>
                                        <p:tgtEl>
                                          <p:spTgt spid="318">
                                            <p:txEl>
                                              <p:pRg st="10" end="10"/>
                                            </p:txEl>
                                          </p:spTgt>
                                        </p:tgtEl>
                                        <p:attrNameLst>
                                          <p:attrName>style.color</p:attrName>
                                        </p:attrNameLst>
                                      </p:cBhvr>
                                      <p:to>
                                        <p:clrVal>
                                          <a:srgbClr val="FFFFFF"/>
                                        </p:clrVal>
                                      </p:to>
                                    </p:set>
                                    <p:set>
                                      <p:cBhvr>
                                        <p:cTn id="37" dur="500" fill="hold"/>
                                        <p:tgtEl>
                                          <p:spTgt spid="318">
                                            <p:txEl>
                                              <p:pRg st="10" end="10"/>
                                            </p:txEl>
                                          </p:spTgt>
                                        </p:tgtEl>
                                        <p:attrNameLst>
                                          <p:attrName>fillcolor</p:attrName>
                                        </p:attrNameLst>
                                      </p:cBhvr>
                                      <p:to>
                                        <p:clrVal>
                                          <a:srgbClr val="FFFFFF"/>
                                        </p:clrVal>
                                      </p:to>
                                    </p:set>
                                    <p:set>
                                      <p:cBhvr>
                                        <p:cTn id="38" dur="500" fill="hold"/>
                                        <p:tgtEl>
                                          <p:spTgt spid="318">
                                            <p:txEl>
                                              <p:pRg st="10" end="10"/>
                                            </p:txEl>
                                          </p:spTgt>
                                        </p:tgtEl>
                                        <p:attrNameLst>
                                          <p:attrName>fill.type</p:attrName>
                                        </p:attrNameLst>
                                      </p:cBhvr>
                                      <p:to>
                                        <p:strVal val="solid"/>
                                      </p:to>
                                    </p:set>
                                  </p:childTnLst>
                                </p:cTn>
                              </p:par>
                              <p:par>
                                <p:cTn id="39" presetID="16" presetClass="emph" presetSubtype="0" fill="hold" nodeType="withEffect">
                                  <p:stCondLst>
                                    <p:cond delay="0"/>
                                  </p:stCondLst>
                                  <p:iterate type="lt">
                                    <p:tmPct val="4000"/>
                                  </p:iterate>
                                  <p:childTnLst>
                                    <p:set>
                                      <p:cBhvr override="childStyle">
                                        <p:cTn id="40" dur="500" fill="hold"/>
                                        <p:tgtEl>
                                          <p:spTgt spid="318">
                                            <p:txEl>
                                              <p:pRg st="11" end="11"/>
                                            </p:txEl>
                                          </p:spTgt>
                                        </p:tgtEl>
                                        <p:attrNameLst>
                                          <p:attrName>style.color</p:attrName>
                                        </p:attrNameLst>
                                      </p:cBhvr>
                                      <p:to>
                                        <p:clrVal>
                                          <a:srgbClr val="FFFFFF"/>
                                        </p:clrVal>
                                      </p:to>
                                    </p:set>
                                    <p:set>
                                      <p:cBhvr>
                                        <p:cTn id="41" dur="500" fill="hold"/>
                                        <p:tgtEl>
                                          <p:spTgt spid="318">
                                            <p:txEl>
                                              <p:pRg st="11" end="11"/>
                                            </p:txEl>
                                          </p:spTgt>
                                        </p:tgtEl>
                                        <p:attrNameLst>
                                          <p:attrName>fillcolor</p:attrName>
                                        </p:attrNameLst>
                                      </p:cBhvr>
                                      <p:to>
                                        <p:clrVal>
                                          <a:srgbClr val="FFFFFF"/>
                                        </p:clrVal>
                                      </p:to>
                                    </p:set>
                                    <p:set>
                                      <p:cBhvr>
                                        <p:cTn id="42" dur="500" fill="hold"/>
                                        <p:tgtEl>
                                          <p:spTgt spid="318">
                                            <p:txEl>
                                              <p:pRg st="11" end="11"/>
                                            </p:txEl>
                                          </p:spTgt>
                                        </p:tgtEl>
                                        <p:attrNameLst>
                                          <p:attrName>fill.type</p:attrName>
                                        </p:attrNameLst>
                                      </p:cBhvr>
                                      <p:to>
                                        <p:strVal val="solid"/>
                                      </p:to>
                                    </p:set>
                                  </p:childTnLst>
                                </p:cTn>
                              </p:par>
                              <p:par>
                                <p:cTn id="43" presetID="16" presetClass="emph" presetSubtype="0" fill="hold" nodeType="withEffect">
                                  <p:stCondLst>
                                    <p:cond delay="0"/>
                                  </p:stCondLst>
                                  <p:iterate type="lt">
                                    <p:tmPct val="4000"/>
                                  </p:iterate>
                                  <p:childTnLst>
                                    <p:set>
                                      <p:cBhvr override="childStyle">
                                        <p:cTn id="44" dur="500" fill="hold"/>
                                        <p:tgtEl>
                                          <p:spTgt spid="318">
                                            <p:txEl>
                                              <p:pRg st="12" end="12"/>
                                            </p:txEl>
                                          </p:spTgt>
                                        </p:tgtEl>
                                        <p:attrNameLst>
                                          <p:attrName>style.color</p:attrName>
                                        </p:attrNameLst>
                                      </p:cBhvr>
                                      <p:to>
                                        <p:clrVal>
                                          <a:srgbClr val="FFFFFF"/>
                                        </p:clrVal>
                                      </p:to>
                                    </p:set>
                                    <p:set>
                                      <p:cBhvr>
                                        <p:cTn id="45" dur="500" fill="hold"/>
                                        <p:tgtEl>
                                          <p:spTgt spid="318">
                                            <p:txEl>
                                              <p:pRg st="12" end="12"/>
                                            </p:txEl>
                                          </p:spTgt>
                                        </p:tgtEl>
                                        <p:attrNameLst>
                                          <p:attrName>fillcolor</p:attrName>
                                        </p:attrNameLst>
                                      </p:cBhvr>
                                      <p:to>
                                        <p:clrVal>
                                          <a:srgbClr val="FFFFFF"/>
                                        </p:clrVal>
                                      </p:to>
                                    </p:set>
                                    <p:set>
                                      <p:cBhvr>
                                        <p:cTn id="46" dur="500" fill="hold"/>
                                        <p:tgtEl>
                                          <p:spTgt spid="318">
                                            <p:txEl>
                                              <p:pRg st="12" end="12"/>
                                            </p:txEl>
                                          </p:spTgt>
                                        </p:tgtEl>
                                        <p:attrNameLst>
                                          <p:attrName>fill.type</p:attrName>
                                        </p:attrNameLst>
                                      </p:cBhvr>
                                      <p:to>
                                        <p:strVal val="solid"/>
                                      </p:to>
                                    </p:set>
                                  </p:childTnLst>
                                </p:cTn>
                              </p:par>
                              <p:par>
                                <p:cTn id="47" presetID="16" presetClass="emph" presetSubtype="0" fill="hold" nodeType="withEffect">
                                  <p:stCondLst>
                                    <p:cond delay="0"/>
                                  </p:stCondLst>
                                  <p:iterate type="lt">
                                    <p:tmPct val="4000"/>
                                  </p:iterate>
                                  <p:childTnLst>
                                    <p:set>
                                      <p:cBhvr override="childStyle">
                                        <p:cTn id="48" dur="500" fill="hold"/>
                                        <p:tgtEl>
                                          <p:spTgt spid="318">
                                            <p:txEl>
                                              <p:pRg st="13" end="13"/>
                                            </p:txEl>
                                          </p:spTgt>
                                        </p:tgtEl>
                                        <p:attrNameLst>
                                          <p:attrName>style.color</p:attrName>
                                        </p:attrNameLst>
                                      </p:cBhvr>
                                      <p:to>
                                        <p:clrVal>
                                          <a:srgbClr val="FFFFFF"/>
                                        </p:clrVal>
                                      </p:to>
                                    </p:set>
                                    <p:set>
                                      <p:cBhvr>
                                        <p:cTn id="49" dur="500" fill="hold"/>
                                        <p:tgtEl>
                                          <p:spTgt spid="318">
                                            <p:txEl>
                                              <p:pRg st="13" end="13"/>
                                            </p:txEl>
                                          </p:spTgt>
                                        </p:tgtEl>
                                        <p:attrNameLst>
                                          <p:attrName>fillcolor</p:attrName>
                                        </p:attrNameLst>
                                      </p:cBhvr>
                                      <p:to>
                                        <p:clrVal>
                                          <a:srgbClr val="FFFFFF"/>
                                        </p:clrVal>
                                      </p:to>
                                    </p:set>
                                    <p:set>
                                      <p:cBhvr>
                                        <p:cTn id="50" dur="500" fill="hold"/>
                                        <p:tgtEl>
                                          <p:spTgt spid="318">
                                            <p:txEl>
                                              <p:pRg st="13" end="1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8" name="Google Shape;318;p36"/>
          <p:cNvSpPr txBox="1">
            <a:spLocks noGrp="1"/>
          </p:cNvSpPr>
          <p:nvPr>
            <p:ph type="body" idx="1"/>
          </p:nvPr>
        </p:nvSpPr>
        <p:spPr>
          <a:xfrm>
            <a:off x="790413" y="975215"/>
            <a:ext cx="3432875" cy="357353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Clr>
                <a:schemeClr val="accent6"/>
              </a:buClr>
              <a:buFont typeface="+mj-lt"/>
              <a:buAutoNum type="arabicPeriod"/>
            </a:pPr>
            <a:r>
              <a:rPr lang="en-GB" b="1" dirty="0">
                <a:solidFill>
                  <a:srgbClr val="88ADC8"/>
                </a:solidFill>
              </a:rPr>
              <a:t>Rating, Limit and Income are highly correlated</a:t>
            </a:r>
          </a:p>
          <a:p>
            <a:pPr marL="342900" lvl="0" indent="-342900" algn="l" rtl="0">
              <a:spcBef>
                <a:spcPts val="0"/>
              </a:spcBef>
              <a:spcAft>
                <a:spcPts val="0"/>
              </a:spcAft>
              <a:buClr>
                <a:schemeClr val="accent6"/>
              </a:buClr>
              <a:buFont typeface="+mj-lt"/>
              <a:buAutoNum type="arabicPeriod"/>
            </a:pPr>
            <a:endParaRPr lang="en-GB" sz="1400" b="1" dirty="0">
              <a:solidFill>
                <a:srgbClr val="88ADC8"/>
              </a:solidFill>
            </a:endParaRPr>
          </a:p>
          <a:p>
            <a:pPr marL="342900" lvl="0" indent="-342900" algn="l" rtl="0">
              <a:spcBef>
                <a:spcPts val="0"/>
              </a:spcBef>
              <a:spcAft>
                <a:spcPts val="0"/>
              </a:spcAft>
              <a:buClr>
                <a:schemeClr val="accent6"/>
              </a:buClr>
              <a:buFont typeface="+mj-lt"/>
              <a:buAutoNum type="arabicPeriod"/>
            </a:pPr>
            <a:endParaRPr lang="en-GB" b="1" dirty="0">
              <a:solidFill>
                <a:srgbClr val="88ADC8"/>
              </a:solidFill>
            </a:endParaRPr>
          </a:p>
          <a:p>
            <a:pPr marL="342900" lvl="0" indent="-342900" algn="l" rtl="0">
              <a:spcBef>
                <a:spcPts val="0"/>
              </a:spcBef>
              <a:spcAft>
                <a:spcPts val="0"/>
              </a:spcAft>
              <a:buClr>
                <a:schemeClr val="accent6"/>
              </a:buClr>
              <a:buFont typeface="+mj-lt"/>
              <a:buAutoNum type="arabicPeriod"/>
            </a:pPr>
            <a:r>
              <a:rPr lang="en-GB" b="1" dirty="0">
                <a:solidFill>
                  <a:srgbClr val="88ADC8"/>
                </a:solidFill>
              </a:rPr>
              <a:t>There are some outliers</a:t>
            </a:r>
          </a:p>
          <a:p>
            <a:pPr marL="342900" lvl="0" indent="-342900" algn="l" rtl="0">
              <a:spcBef>
                <a:spcPts val="0"/>
              </a:spcBef>
              <a:spcAft>
                <a:spcPts val="0"/>
              </a:spcAft>
              <a:buClr>
                <a:schemeClr val="accent6"/>
              </a:buClr>
              <a:buFont typeface="+mj-lt"/>
              <a:buAutoNum type="arabicPeriod"/>
            </a:pPr>
            <a:endParaRPr lang="en-GB" sz="1400" b="1" dirty="0">
              <a:solidFill>
                <a:srgbClr val="88ADC8"/>
              </a:solidFill>
            </a:endParaRPr>
          </a:p>
          <a:p>
            <a:pPr marL="342900" lvl="0" indent="-342900" algn="l" rtl="0">
              <a:spcBef>
                <a:spcPts val="0"/>
              </a:spcBef>
              <a:spcAft>
                <a:spcPts val="0"/>
              </a:spcAft>
              <a:buClr>
                <a:schemeClr val="accent6"/>
              </a:buClr>
              <a:buFont typeface="+mj-lt"/>
              <a:buAutoNum type="arabicPeriod"/>
            </a:pPr>
            <a:endParaRPr lang="en-GB" sz="1400" b="1" dirty="0">
              <a:solidFill>
                <a:srgbClr val="88ADC8"/>
              </a:solidFill>
            </a:endParaRPr>
          </a:p>
          <a:p>
            <a:pPr marL="342900" lvl="0" indent="-342900" algn="l" rtl="0">
              <a:spcBef>
                <a:spcPts val="0"/>
              </a:spcBef>
              <a:spcAft>
                <a:spcPts val="0"/>
              </a:spcAft>
              <a:buClr>
                <a:schemeClr val="accent6"/>
              </a:buClr>
              <a:buFont typeface="+mj-lt"/>
              <a:buAutoNum type="arabicPeriod"/>
            </a:pPr>
            <a:r>
              <a:rPr lang="en-GB" b="1" dirty="0">
                <a:solidFill>
                  <a:srgbClr val="88ADC8"/>
                </a:solidFill>
              </a:rPr>
              <a:t>Preformed Model Selection: </a:t>
            </a:r>
          </a:p>
          <a:p>
            <a:pPr marL="342900" lvl="0" indent="-342900" algn="l" rtl="0">
              <a:spcBef>
                <a:spcPts val="0"/>
              </a:spcBef>
              <a:spcAft>
                <a:spcPts val="0"/>
              </a:spcAft>
              <a:buClr>
                <a:schemeClr val="accent6"/>
              </a:buClr>
              <a:buFont typeface="+mj-lt"/>
              <a:buAutoNum type="arabicPeriod"/>
            </a:pPr>
            <a:endParaRPr lang="en-GB" sz="1400" b="1" dirty="0">
              <a:solidFill>
                <a:srgbClr val="88ADC8"/>
              </a:solidFill>
            </a:endParaRPr>
          </a:p>
          <a:p>
            <a:pPr marL="0" lvl="0" indent="0" algn="l" rtl="0">
              <a:spcBef>
                <a:spcPts val="0"/>
              </a:spcBef>
              <a:spcAft>
                <a:spcPts val="0"/>
              </a:spcAft>
              <a:buClr>
                <a:schemeClr val="accent6"/>
              </a:buClr>
              <a:buNone/>
            </a:pPr>
            <a:r>
              <a:rPr lang="en-GB" b="1" dirty="0">
                <a:solidFill>
                  <a:srgbClr val="88ADC8"/>
                </a:solidFill>
              </a:rPr>
              <a:t>        {Income, Rating, Limit, Cards, Age, </a:t>
            </a:r>
          </a:p>
          <a:p>
            <a:pPr marL="0" lvl="0" indent="0" algn="l" rtl="0">
              <a:spcBef>
                <a:spcPts val="0"/>
              </a:spcBef>
              <a:spcAft>
                <a:spcPts val="0"/>
              </a:spcAft>
              <a:buClr>
                <a:schemeClr val="accent6"/>
              </a:buClr>
              <a:buNone/>
            </a:pPr>
            <a:r>
              <a:rPr lang="en-GB" b="1" dirty="0">
                <a:solidFill>
                  <a:srgbClr val="88ADC8"/>
                </a:solidFill>
              </a:rPr>
              <a:t>         Student}</a:t>
            </a:r>
          </a:p>
          <a:p>
            <a:pPr marL="0" lvl="0" indent="0" algn="l" rtl="0">
              <a:spcBef>
                <a:spcPts val="0"/>
              </a:spcBef>
              <a:spcAft>
                <a:spcPts val="0"/>
              </a:spcAft>
              <a:buClr>
                <a:schemeClr val="accent6"/>
              </a:buClr>
              <a:buNone/>
            </a:pPr>
            <a:endParaRPr lang="en-GB" sz="1400" b="1" dirty="0">
              <a:solidFill>
                <a:srgbClr val="88ADC8"/>
              </a:solidFill>
            </a:endParaRPr>
          </a:p>
          <a:p>
            <a:pPr marL="0" lvl="0" indent="0" algn="l" rtl="0">
              <a:spcBef>
                <a:spcPts val="0"/>
              </a:spcBef>
              <a:spcAft>
                <a:spcPts val="0"/>
              </a:spcAft>
              <a:buClr>
                <a:schemeClr val="accent6"/>
              </a:buClr>
              <a:buNone/>
            </a:pPr>
            <a:endParaRPr lang="en-GB" sz="1400" b="1" dirty="0">
              <a:solidFill>
                <a:srgbClr val="88ADC8"/>
              </a:solidFill>
            </a:endParaRPr>
          </a:p>
          <a:p>
            <a:pPr marL="342900" marR="0" lvl="0" indent="-342900" algn="l" defTabSz="914400" rtl="0" eaLnBrk="1" fontAlgn="auto" latinLnBrk="0" hangingPunct="1">
              <a:lnSpc>
                <a:spcPct val="100000"/>
              </a:lnSpc>
              <a:spcBef>
                <a:spcPts val="0"/>
              </a:spcBef>
              <a:spcAft>
                <a:spcPts val="0"/>
              </a:spcAft>
              <a:buClr>
                <a:srgbClr val="FFFFFF"/>
              </a:buClr>
              <a:buSzPts val="1400"/>
              <a:buFont typeface="+mj-lt"/>
              <a:buAutoNum type="arabicPeriod" startAt="4"/>
              <a:tabLst/>
              <a:defRPr/>
            </a:pPr>
            <a:r>
              <a:rPr kumimoji="0" lang="en-GB" sz="1300" b="1" i="0" u="none" strike="noStrike" kern="0" cap="none" spc="0" normalizeH="0" baseline="0" noProof="0" dirty="0">
                <a:ln>
                  <a:noFill/>
                </a:ln>
                <a:solidFill>
                  <a:srgbClr val="88ADC8"/>
                </a:solidFill>
                <a:effectLst/>
                <a:uLnTx/>
                <a:uFillTx/>
                <a:latin typeface="Merriweather"/>
                <a:sym typeface="Merriweather"/>
              </a:rPr>
              <a:t>Introduced</a:t>
            </a:r>
            <a:r>
              <a:rPr kumimoji="0" lang="en-GB" sz="1300" b="1" i="0" u="none" strike="noStrike" kern="0" cap="none" spc="0" normalizeH="0" noProof="0" dirty="0">
                <a:ln>
                  <a:noFill/>
                </a:ln>
                <a:solidFill>
                  <a:srgbClr val="88ADC8"/>
                </a:solidFill>
                <a:effectLst/>
                <a:uLnTx/>
                <a:uFillTx/>
                <a:latin typeface="Merriweather"/>
                <a:sym typeface="Merriweather"/>
              </a:rPr>
              <a:t> noise to the data (adding 1.38 to Balance) in order to perform Box – Cox.</a:t>
            </a:r>
          </a:p>
          <a:p>
            <a:pPr marL="342900" marR="0" lvl="0" indent="-342900" algn="l" defTabSz="914400" rtl="0" eaLnBrk="1" fontAlgn="auto" latinLnBrk="0" hangingPunct="1">
              <a:lnSpc>
                <a:spcPct val="100000"/>
              </a:lnSpc>
              <a:spcBef>
                <a:spcPts val="0"/>
              </a:spcBef>
              <a:spcAft>
                <a:spcPts val="0"/>
              </a:spcAft>
              <a:buClr>
                <a:srgbClr val="FFFFFF"/>
              </a:buClr>
              <a:buSzPts val="1400"/>
              <a:buFont typeface="+mj-lt"/>
              <a:buAutoNum type="arabicPeriod" startAt="4"/>
              <a:tabLst/>
              <a:defRPr/>
            </a:pPr>
            <a:endParaRPr lang="en-GB" sz="1200" b="1" dirty="0">
              <a:solidFill>
                <a:srgbClr val="FFFFFF"/>
              </a:solidFill>
            </a:endParaRPr>
          </a:p>
          <a:p>
            <a:pPr marL="342900" marR="0" lvl="0" indent="-342900" algn="l" defTabSz="914400" rtl="0" eaLnBrk="1" fontAlgn="auto" latinLnBrk="0" hangingPunct="1">
              <a:lnSpc>
                <a:spcPct val="100000"/>
              </a:lnSpc>
              <a:spcBef>
                <a:spcPts val="0"/>
              </a:spcBef>
              <a:spcAft>
                <a:spcPts val="0"/>
              </a:spcAft>
              <a:buClr>
                <a:srgbClr val="FFFFFF"/>
              </a:buClr>
              <a:buSzPts val="1400"/>
              <a:buFont typeface="+mj-lt"/>
              <a:buAutoNum type="arabicPeriod" startAt="4"/>
              <a:tabLst/>
              <a:defRPr/>
            </a:pPr>
            <a:endParaRPr kumimoji="0" lang="en-GB" sz="1300" b="1" i="0" u="none" strike="noStrike" kern="0" cap="none" spc="0" normalizeH="0" noProof="0" dirty="0">
              <a:ln>
                <a:noFill/>
              </a:ln>
              <a:solidFill>
                <a:srgbClr val="FFFFFF"/>
              </a:solidFill>
              <a:effectLst/>
              <a:uLnTx/>
              <a:uFillTx/>
              <a:latin typeface="Merriweather"/>
              <a:sym typeface="Merriweather"/>
            </a:endParaRPr>
          </a:p>
          <a:p>
            <a:pPr marL="342900" marR="0" lvl="0" indent="-342900" algn="l" defTabSz="914400" rtl="0" eaLnBrk="1" fontAlgn="auto" latinLnBrk="0" hangingPunct="1">
              <a:lnSpc>
                <a:spcPct val="100000"/>
              </a:lnSpc>
              <a:spcBef>
                <a:spcPts val="0"/>
              </a:spcBef>
              <a:spcAft>
                <a:spcPts val="0"/>
              </a:spcAft>
              <a:buClr>
                <a:srgbClr val="FFFFFF"/>
              </a:buClr>
              <a:buSzPts val="1400"/>
              <a:buFont typeface="+mj-lt"/>
              <a:buAutoNum type="arabicPeriod" startAt="4"/>
              <a:tabLst/>
              <a:defRPr/>
            </a:pPr>
            <a:endParaRPr lang="en-GB" b="1" baseline="0" dirty="0">
              <a:solidFill>
                <a:srgbClr val="FFFFFF"/>
              </a:solidFill>
            </a:endParaRPr>
          </a:p>
          <a:p>
            <a:pPr marL="0" lvl="0" indent="0" algn="l" rtl="0">
              <a:spcBef>
                <a:spcPts val="0"/>
              </a:spcBef>
              <a:spcAft>
                <a:spcPts val="0"/>
              </a:spcAft>
              <a:buClr>
                <a:schemeClr val="accent6"/>
              </a:buClr>
              <a:buNone/>
            </a:pPr>
            <a:endParaRPr lang="en-GB" b="1" dirty="0">
              <a:solidFill>
                <a:schemeClr val="accent6"/>
              </a:solidFill>
            </a:endParaRPr>
          </a:p>
          <a:p>
            <a:pPr marL="342900" lvl="0" indent="-342900" algn="l" rtl="0">
              <a:spcBef>
                <a:spcPts val="0"/>
              </a:spcBef>
              <a:spcAft>
                <a:spcPts val="0"/>
              </a:spcAft>
              <a:buClr>
                <a:schemeClr val="accent6"/>
              </a:buClr>
              <a:buFont typeface="+mj-lt"/>
              <a:buAutoNum type="arabicPeriod"/>
            </a:pPr>
            <a:endParaRPr kumimoji="0" lang="en-GB" b="1" i="0" u="none" strike="noStrike" kern="1200" cap="none" spc="0" normalizeH="0" baseline="0" noProof="0" dirty="0">
              <a:ln>
                <a:noFill/>
              </a:ln>
              <a:solidFill>
                <a:schemeClr val="accent6"/>
              </a:solidFill>
              <a:effectLst/>
              <a:uLnTx/>
              <a:uFillTx/>
            </a:endParaRPr>
          </a:p>
          <a:p>
            <a:pPr marL="0" lvl="0" indent="0" algn="l" rtl="0">
              <a:spcBef>
                <a:spcPts val="0"/>
              </a:spcBef>
              <a:spcAft>
                <a:spcPts val="0"/>
              </a:spcAft>
              <a:buNone/>
            </a:pPr>
            <a:endParaRPr lang="en-GB" b="1" dirty="0">
              <a:solidFill>
                <a:schemeClr val="accent6"/>
              </a:solidFill>
            </a:endParaRPr>
          </a:p>
          <a:p>
            <a:pPr marL="0" lvl="0" indent="0" algn="l" rtl="0">
              <a:spcBef>
                <a:spcPts val="0"/>
              </a:spcBef>
              <a:spcAft>
                <a:spcPts val="0"/>
              </a:spcAft>
              <a:buNone/>
            </a:pPr>
            <a:endParaRPr lang="en-GB" b="1" dirty="0">
              <a:solidFill>
                <a:schemeClr val="accent6"/>
              </a:solidFill>
            </a:endParaRPr>
          </a:p>
          <a:p>
            <a:pPr marL="0" lvl="0" indent="0" algn="l" rtl="0">
              <a:spcBef>
                <a:spcPts val="0"/>
              </a:spcBef>
              <a:spcAft>
                <a:spcPts val="0"/>
              </a:spcAft>
              <a:buNone/>
            </a:pPr>
            <a:endParaRPr dirty="0"/>
          </a:p>
        </p:txBody>
      </p:sp>
      <p:sp>
        <p:nvSpPr>
          <p:cNvPr id="319" name="Google Shape;319;p36"/>
          <p:cNvSpPr txBox="1">
            <a:spLocks noGrp="1"/>
          </p:cNvSpPr>
          <p:nvPr>
            <p:ph type="title"/>
          </p:nvPr>
        </p:nvSpPr>
        <p:spPr>
          <a:xfrm>
            <a:off x="790413" y="268746"/>
            <a:ext cx="2989609" cy="5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Remarks</a:t>
            </a:r>
            <a:endParaRPr dirty="0">
              <a:solidFill>
                <a:schemeClr val="accent6"/>
              </a:solidFill>
            </a:endParaRPr>
          </a:p>
        </p:txBody>
      </p:sp>
      <p:pic>
        <p:nvPicPr>
          <p:cNvPr id="6" name="Picture 5">
            <a:extLst>
              <a:ext uri="{FF2B5EF4-FFF2-40B4-BE49-F238E27FC236}">
                <a16:creationId xmlns:a16="http://schemas.microsoft.com/office/drawing/2014/main" id="{FA79EE23-9495-D212-057C-E0C7BB147491}"/>
              </a:ext>
            </a:extLst>
          </p:cNvPr>
          <p:cNvPicPr>
            <a:picLocks noChangeAspect="1"/>
          </p:cNvPicPr>
          <p:nvPr/>
        </p:nvPicPr>
        <p:blipFill>
          <a:blip r:embed="rId3"/>
          <a:stretch>
            <a:fillRect/>
          </a:stretch>
        </p:blipFill>
        <p:spPr>
          <a:xfrm>
            <a:off x="4572000" y="900100"/>
            <a:ext cx="4209098" cy="3343300"/>
          </a:xfrm>
          <a:prstGeom prst="rect">
            <a:avLst/>
          </a:prstGeom>
          <a:ln w="12700">
            <a:solidFill>
              <a:schemeClr val="tx1"/>
            </a:solidFill>
          </a:ln>
        </p:spPr>
      </p:pic>
      <p:pic>
        <p:nvPicPr>
          <p:cNvPr id="12" name="Picture 11">
            <a:extLst>
              <a:ext uri="{FF2B5EF4-FFF2-40B4-BE49-F238E27FC236}">
                <a16:creationId xmlns:a16="http://schemas.microsoft.com/office/drawing/2014/main" id="{E447DCFC-5C2F-A266-D7ED-03D60252B1CD}"/>
              </a:ext>
            </a:extLst>
          </p:cNvPr>
          <p:cNvPicPr>
            <a:picLocks noChangeAspect="1"/>
          </p:cNvPicPr>
          <p:nvPr/>
        </p:nvPicPr>
        <p:blipFill>
          <a:blip r:embed="rId4"/>
          <a:stretch>
            <a:fillRect/>
          </a:stretch>
        </p:blipFill>
        <p:spPr>
          <a:xfrm>
            <a:off x="4572000" y="900100"/>
            <a:ext cx="4209098" cy="3343300"/>
          </a:xfrm>
          <a:prstGeom prst="rect">
            <a:avLst/>
          </a:prstGeom>
          <a:ln>
            <a:solidFill>
              <a:schemeClr val="tx1"/>
            </a:solidFill>
          </a:ln>
        </p:spPr>
      </p:pic>
      <p:pic>
        <p:nvPicPr>
          <p:cNvPr id="14" name="Picture 13">
            <a:extLst>
              <a:ext uri="{FF2B5EF4-FFF2-40B4-BE49-F238E27FC236}">
                <a16:creationId xmlns:a16="http://schemas.microsoft.com/office/drawing/2014/main" id="{2725AD5B-9FB6-F7A6-5116-6993EEC2E2F5}"/>
              </a:ext>
            </a:extLst>
          </p:cNvPr>
          <p:cNvPicPr>
            <a:picLocks noChangeAspect="1"/>
          </p:cNvPicPr>
          <p:nvPr/>
        </p:nvPicPr>
        <p:blipFill>
          <a:blip r:embed="rId5"/>
          <a:stretch>
            <a:fillRect/>
          </a:stretch>
        </p:blipFill>
        <p:spPr>
          <a:xfrm>
            <a:off x="4572000" y="900100"/>
            <a:ext cx="4209098" cy="3381547"/>
          </a:xfrm>
          <a:prstGeom prst="rect">
            <a:avLst/>
          </a:prstGeom>
          <a:ln>
            <a:solidFill>
              <a:schemeClr val="tx1"/>
            </a:solidFill>
          </a:ln>
        </p:spPr>
      </p:pic>
      <p:sp>
        <p:nvSpPr>
          <p:cNvPr id="2" name="TextBox 1">
            <a:extLst>
              <a:ext uri="{FF2B5EF4-FFF2-40B4-BE49-F238E27FC236}">
                <a16:creationId xmlns:a16="http://schemas.microsoft.com/office/drawing/2014/main" id="{69A16140-6806-4EE9-DBA0-CAA92277F174}"/>
              </a:ext>
            </a:extLst>
          </p:cNvPr>
          <p:cNvSpPr txBox="1"/>
          <p:nvPr/>
        </p:nvSpPr>
        <p:spPr>
          <a:xfrm>
            <a:off x="8593532" y="4804946"/>
            <a:ext cx="550468"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4/17</a:t>
            </a:r>
            <a:endParaRPr lang="en-GB" sz="1600" b="1" dirty="0">
              <a:latin typeface="Cormorant Garamond" panose="020B0604020202020204" charset="0"/>
              <a:ea typeface="Cormorant Garamond" panose="020B0604020202020204" charset="0"/>
            </a:endParaRPr>
          </a:p>
        </p:txBody>
      </p:sp>
    </p:spTree>
    <p:extLst>
      <p:ext uri="{BB962C8B-B14F-4D97-AF65-F5344CB8AC3E}">
        <p14:creationId xmlns:p14="http://schemas.microsoft.com/office/powerpoint/2010/main" val="572240621"/>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250" fill="hold"/>
                                        <p:tgtEl>
                                          <p:spTgt spid="318">
                                            <p:txEl>
                                              <p:pRg st="0" end="0"/>
                                            </p:txEl>
                                          </p:spTgt>
                                        </p:tgtEl>
                                        <p:attrNameLst>
                                          <p:attrName>style.color</p:attrName>
                                        </p:attrNameLst>
                                      </p:cBhvr>
                                      <p:to>
                                        <p:clrVal>
                                          <a:srgbClr val="FFFFFF"/>
                                        </p:clrVal>
                                      </p:to>
                                    </p:set>
                                    <p:set>
                                      <p:cBhvr>
                                        <p:cTn id="7" dur="250" fill="hold"/>
                                        <p:tgtEl>
                                          <p:spTgt spid="318">
                                            <p:txEl>
                                              <p:pRg st="0" end="0"/>
                                            </p:txEl>
                                          </p:spTgt>
                                        </p:tgtEl>
                                        <p:attrNameLst>
                                          <p:attrName>fillcolor</p:attrName>
                                        </p:attrNameLst>
                                      </p:cBhvr>
                                      <p:to>
                                        <p:clrVal>
                                          <a:srgbClr val="FFFFFF"/>
                                        </p:clrVal>
                                      </p:to>
                                    </p:set>
                                    <p:set>
                                      <p:cBhvr>
                                        <p:cTn id="8" dur="250" fill="hold"/>
                                        <p:tgtEl>
                                          <p:spTgt spid="318">
                                            <p:txEl>
                                              <p:pRg st="0" end="0"/>
                                            </p:txEl>
                                          </p:spTgt>
                                        </p:tgtEl>
                                        <p:attrNameLst>
                                          <p:attrName>fill.type</p:attrName>
                                        </p:attrNameLst>
                                      </p:cBhvr>
                                      <p:to>
                                        <p:strVal val="solid"/>
                                      </p:to>
                                    </p:set>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mph" presetSubtype="0" fill="hold" nodeType="clickEffect">
                                  <p:stCondLst>
                                    <p:cond delay="0"/>
                                  </p:stCondLst>
                                  <p:iterate type="lt">
                                    <p:tmPct val="4000"/>
                                  </p:iterate>
                                  <p:childTnLst>
                                    <p:set>
                                      <p:cBhvr override="childStyle">
                                        <p:cTn id="15" dur="250" fill="hold"/>
                                        <p:tgtEl>
                                          <p:spTgt spid="318">
                                            <p:txEl>
                                              <p:pRg st="3" end="3"/>
                                            </p:txEl>
                                          </p:spTgt>
                                        </p:tgtEl>
                                        <p:attrNameLst>
                                          <p:attrName>style.color</p:attrName>
                                        </p:attrNameLst>
                                      </p:cBhvr>
                                      <p:to>
                                        <p:clrVal>
                                          <a:srgbClr val="FFFFFF"/>
                                        </p:clrVal>
                                      </p:to>
                                    </p:set>
                                    <p:set>
                                      <p:cBhvr>
                                        <p:cTn id="16" dur="250" fill="hold"/>
                                        <p:tgtEl>
                                          <p:spTgt spid="318">
                                            <p:txEl>
                                              <p:pRg st="3" end="3"/>
                                            </p:txEl>
                                          </p:spTgt>
                                        </p:tgtEl>
                                        <p:attrNameLst>
                                          <p:attrName>fillcolor</p:attrName>
                                        </p:attrNameLst>
                                      </p:cBhvr>
                                      <p:to>
                                        <p:clrVal>
                                          <a:srgbClr val="FFFFFF"/>
                                        </p:clrVal>
                                      </p:to>
                                    </p:set>
                                    <p:set>
                                      <p:cBhvr>
                                        <p:cTn id="17" dur="250" fill="hold"/>
                                        <p:tgtEl>
                                          <p:spTgt spid="318">
                                            <p:txEl>
                                              <p:pRg st="3" end="3"/>
                                            </p:txEl>
                                          </p:spTgt>
                                        </p:tgtEl>
                                        <p:attrNameLst>
                                          <p:attrName>fill.type</p:attrName>
                                        </p:attrNameLst>
                                      </p:cBhvr>
                                      <p:to>
                                        <p:strVal val="solid"/>
                                      </p:to>
                                    </p:se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250" fill="hold"/>
                                        <p:tgtEl>
                                          <p:spTgt spid="318">
                                            <p:txEl>
                                              <p:pRg st="6" end="6"/>
                                            </p:txEl>
                                          </p:spTgt>
                                        </p:tgtEl>
                                        <p:attrNameLst>
                                          <p:attrName>style.color</p:attrName>
                                        </p:attrNameLst>
                                      </p:cBhvr>
                                      <p:to>
                                        <p:clrVal>
                                          <a:srgbClr val="FFFFFF"/>
                                        </p:clrVal>
                                      </p:to>
                                    </p:set>
                                    <p:set>
                                      <p:cBhvr>
                                        <p:cTn id="25" dur="250" fill="hold"/>
                                        <p:tgtEl>
                                          <p:spTgt spid="318">
                                            <p:txEl>
                                              <p:pRg st="6" end="6"/>
                                            </p:txEl>
                                          </p:spTgt>
                                        </p:tgtEl>
                                        <p:attrNameLst>
                                          <p:attrName>fillcolor</p:attrName>
                                        </p:attrNameLst>
                                      </p:cBhvr>
                                      <p:to>
                                        <p:clrVal>
                                          <a:srgbClr val="FFFFFF"/>
                                        </p:clrVal>
                                      </p:to>
                                    </p:set>
                                    <p:set>
                                      <p:cBhvr>
                                        <p:cTn id="26" dur="250" fill="hold"/>
                                        <p:tgtEl>
                                          <p:spTgt spid="318">
                                            <p:txEl>
                                              <p:pRg st="6" end="6"/>
                                            </p:txEl>
                                          </p:spTgt>
                                        </p:tgtEl>
                                        <p:attrNameLst>
                                          <p:attrName>fill.type</p:attrName>
                                        </p:attrNameLst>
                                      </p:cBhvr>
                                      <p:to>
                                        <p:strVal val="solid"/>
                                      </p:to>
                                    </p:set>
                                  </p:childTnLst>
                                </p:cTn>
                              </p:par>
                              <p:par>
                                <p:cTn id="27" presetID="16" presetClass="emph" presetSubtype="0" fill="hold" nodeType="withEffect">
                                  <p:stCondLst>
                                    <p:cond delay="0"/>
                                  </p:stCondLst>
                                  <p:iterate type="lt">
                                    <p:tmPct val="4000"/>
                                  </p:iterate>
                                  <p:childTnLst>
                                    <p:set>
                                      <p:cBhvr override="childStyle">
                                        <p:cTn id="28" dur="250" fill="hold"/>
                                        <p:tgtEl>
                                          <p:spTgt spid="318">
                                            <p:txEl>
                                              <p:pRg st="8" end="8"/>
                                            </p:txEl>
                                          </p:spTgt>
                                        </p:tgtEl>
                                        <p:attrNameLst>
                                          <p:attrName>style.color</p:attrName>
                                        </p:attrNameLst>
                                      </p:cBhvr>
                                      <p:to>
                                        <p:clrVal>
                                          <a:srgbClr val="FFFFFF"/>
                                        </p:clrVal>
                                      </p:to>
                                    </p:set>
                                    <p:set>
                                      <p:cBhvr>
                                        <p:cTn id="29" dur="250" fill="hold"/>
                                        <p:tgtEl>
                                          <p:spTgt spid="318">
                                            <p:txEl>
                                              <p:pRg st="8" end="8"/>
                                            </p:txEl>
                                          </p:spTgt>
                                        </p:tgtEl>
                                        <p:attrNameLst>
                                          <p:attrName>fillcolor</p:attrName>
                                        </p:attrNameLst>
                                      </p:cBhvr>
                                      <p:to>
                                        <p:clrVal>
                                          <a:srgbClr val="FFFFFF"/>
                                        </p:clrVal>
                                      </p:to>
                                    </p:set>
                                    <p:set>
                                      <p:cBhvr>
                                        <p:cTn id="30" dur="250" fill="hold"/>
                                        <p:tgtEl>
                                          <p:spTgt spid="318">
                                            <p:txEl>
                                              <p:pRg st="8" end="8"/>
                                            </p:txEl>
                                          </p:spTgt>
                                        </p:tgtEl>
                                        <p:attrNameLst>
                                          <p:attrName>fill.type</p:attrName>
                                        </p:attrNameLst>
                                      </p:cBhvr>
                                      <p:to>
                                        <p:strVal val="solid"/>
                                      </p:to>
                                    </p:set>
                                  </p:childTnLst>
                                </p:cTn>
                              </p:par>
                              <p:par>
                                <p:cTn id="31" presetID="16" presetClass="emph" presetSubtype="0" fill="hold" nodeType="withEffect">
                                  <p:stCondLst>
                                    <p:cond delay="0"/>
                                  </p:stCondLst>
                                  <p:iterate type="lt">
                                    <p:tmPct val="4000"/>
                                  </p:iterate>
                                  <p:childTnLst>
                                    <p:set>
                                      <p:cBhvr override="childStyle">
                                        <p:cTn id="32" dur="250" fill="hold"/>
                                        <p:tgtEl>
                                          <p:spTgt spid="318">
                                            <p:txEl>
                                              <p:pRg st="9" end="9"/>
                                            </p:txEl>
                                          </p:spTgt>
                                        </p:tgtEl>
                                        <p:attrNameLst>
                                          <p:attrName>style.color</p:attrName>
                                        </p:attrNameLst>
                                      </p:cBhvr>
                                      <p:to>
                                        <p:clrVal>
                                          <a:srgbClr val="FFFFFF"/>
                                        </p:clrVal>
                                      </p:to>
                                    </p:set>
                                    <p:set>
                                      <p:cBhvr>
                                        <p:cTn id="33" dur="250" fill="hold"/>
                                        <p:tgtEl>
                                          <p:spTgt spid="318">
                                            <p:txEl>
                                              <p:pRg st="9" end="9"/>
                                            </p:txEl>
                                          </p:spTgt>
                                        </p:tgtEl>
                                        <p:attrNameLst>
                                          <p:attrName>fillcolor</p:attrName>
                                        </p:attrNameLst>
                                      </p:cBhvr>
                                      <p:to>
                                        <p:clrVal>
                                          <a:srgbClr val="FFFFFF"/>
                                        </p:clrVal>
                                      </p:to>
                                    </p:set>
                                    <p:set>
                                      <p:cBhvr>
                                        <p:cTn id="34" dur="250" fill="hold"/>
                                        <p:tgtEl>
                                          <p:spTgt spid="318">
                                            <p:txEl>
                                              <p:pRg st="9" end="9"/>
                                            </p:txEl>
                                          </p:spTgt>
                                        </p:tgtEl>
                                        <p:attrNameLst>
                                          <p:attrName>fill.type</p:attrName>
                                        </p:attrNameLst>
                                      </p:cBhvr>
                                      <p:to>
                                        <p:strVal val="solid"/>
                                      </p:to>
                                    </p:se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25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mph" presetSubtype="0" fill="hold" nodeType="clickEffect">
                                  <p:stCondLst>
                                    <p:cond delay="0"/>
                                  </p:stCondLst>
                                  <p:iterate type="lt">
                                    <p:tmPct val="4000"/>
                                  </p:iterate>
                                  <p:childTnLst>
                                    <p:set>
                                      <p:cBhvr override="childStyle">
                                        <p:cTn id="41" dur="250" fill="hold"/>
                                        <p:tgtEl>
                                          <p:spTgt spid="318">
                                            <p:txEl>
                                              <p:pRg st="12" end="12"/>
                                            </p:txEl>
                                          </p:spTgt>
                                        </p:tgtEl>
                                        <p:attrNameLst>
                                          <p:attrName>style.color</p:attrName>
                                        </p:attrNameLst>
                                      </p:cBhvr>
                                      <p:to>
                                        <p:clrVal>
                                          <a:srgbClr val="FFFFFF"/>
                                        </p:clrVal>
                                      </p:to>
                                    </p:set>
                                    <p:set>
                                      <p:cBhvr>
                                        <p:cTn id="42" dur="250" fill="hold"/>
                                        <p:tgtEl>
                                          <p:spTgt spid="318">
                                            <p:txEl>
                                              <p:pRg st="12" end="12"/>
                                            </p:txEl>
                                          </p:spTgt>
                                        </p:tgtEl>
                                        <p:attrNameLst>
                                          <p:attrName>fillcolor</p:attrName>
                                        </p:attrNameLst>
                                      </p:cBhvr>
                                      <p:to>
                                        <p:clrVal>
                                          <a:srgbClr val="FFFFFF"/>
                                        </p:clrVal>
                                      </p:to>
                                    </p:set>
                                    <p:set>
                                      <p:cBhvr>
                                        <p:cTn id="43" dur="250" fill="hold"/>
                                        <p:tgtEl>
                                          <p:spTgt spid="318">
                                            <p:txEl>
                                              <p:pRg st="12" end="1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Google Shape;425;p43"/>
          <p:cNvSpPr txBox="1">
            <a:spLocks noGrp="1"/>
          </p:cNvSpPr>
          <p:nvPr>
            <p:ph type="subTitle" idx="1"/>
          </p:nvPr>
        </p:nvSpPr>
        <p:spPr>
          <a:xfrm>
            <a:off x="105574" y="1493136"/>
            <a:ext cx="8906690" cy="3861528"/>
          </a:xfrm>
          <a:prstGeom prst="rect">
            <a:avLst/>
          </a:prstGeom>
        </p:spPr>
        <p:txBody>
          <a:bodyPr spcFirstLastPara="1" wrap="square" lIns="91425" tIns="91425" rIns="91425" bIns="91425" anchor="t" anchorCtr="0">
            <a:noAutofit/>
          </a:bodyPr>
          <a:lstStyle/>
          <a:p>
            <a:pPr marR="0" lvl="0" indent="-457200" algn="just" defTabSz="3038715" rtl="0" eaLnBrk="1" fontAlgn="auto" latinLnBrk="0" hangingPunct="1">
              <a:lnSpc>
                <a:spcPct val="100000"/>
              </a:lnSpc>
              <a:spcBef>
                <a:spcPct val="20000"/>
              </a:spcBef>
              <a:spcAft>
                <a:spcPts val="0"/>
              </a:spcAft>
              <a:buClrTx/>
              <a:buSzTx/>
              <a:buFont typeface="+mj-lt"/>
              <a:buAutoNum type="arabicPeriod"/>
              <a:tabLst/>
              <a:defRPr/>
            </a:pPr>
            <a:r>
              <a:rPr lang="en-GB" sz="1700" kern="1200" dirty="0">
                <a:solidFill>
                  <a:srgbClr val="7F5F52">
                    <a:lumMod val="50000"/>
                  </a:srgbClr>
                </a:solidFill>
                <a:latin typeface="Times New Roman" panose="02020603050405020304" pitchFamily="18" charset="0"/>
                <a:ea typeface="+mn-ea"/>
                <a:cs typeface="Times New Roman" panose="02020603050405020304" pitchFamily="18" charset="0"/>
              </a:rPr>
              <a:t>P</a:t>
            </a:r>
            <a:r>
              <a:rPr kumimoji="0" lang="en-GB" sz="1700" b="0" i="0" u="none" strike="noStrike" kern="1200" cap="none" spc="0" normalizeH="0" baseline="0" noProof="0" dirty="0" err="1">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rPr>
              <a:t>artitioned</a:t>
            </a:r>
            <a:r>
              <a:rPr kumimoji="0" lang="en-GB" sz="1700" b="0" i="0" u="none" strike="noStrike" kern="1200" cap="none" spc="0" normalizeH="0" baseline="0" noProof="0" dirty="0">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rPr>
              <a:t> the dataset into training and testing sets.</a:t>
            </a:r>
          </a:p>
          <a:p>
            <a:pPr marL="0" marR="0" lvl="0" indent="0" algn="just" defTabSz="3038715" rtl="0" eaLnBrk="1" fontAlgn="auto" latinLnBrk="0" hangingPunct="1">
              <a:lnSpc>
                <a:spcPct val="100000"/>
              </a:lnSpc>
              <a:spcBef>
                <a:spcPct val="20000"/>
              </a:spcBef>
              <a:spcAft>
                <a:spcPts val="0"/>
              </a:spcAft>
              <a:buClrTx/>
              <a:buSzTx/>
              <a:buNone/>
              <a:tabLst/>
              <a:defRPr/>
            </a:pPr>
            <a:endParaRPr kumimoji="0" lang="en-GB" sz="100" b="0" i="0" u="none" strike="noStrike" kern="1200" cap="none" spc="0" normalizeH="0" baseline="0" noProof="0" dirty="0">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endParaRPr>
          </a:p>
          <a:p>
            <a:pPr marR="0" lvl="0" indent="-457200" algn="just" defTabSz="3038715" rtl="0" eaLnBrk="1" fontAlgn="auto" latinLnBrk="0" hangingPunct="1">
              <a:lnSpc>
                <a:spcPct val="100000"/>
              </a:lnSpc>
              <a:spcBef>
                <a:spcPct val="20000"/>
              </a:spcBef>
              <a:spcAft>
                <a:spcPts val="0"/>
              </a:spcAft>
              <a:buClrTx/>
              <a:buSzTx/>
              <a:buFont typeface="+mj-lt"/>
              <a:buAutoNum type="arabicPeriod" startAt="2"/>
              <a:tabLst/>
              <a:defRPr/>
            </a:pPr>
            <a:r>
              <a:rPr kumimoji="0" lang="en-GB" sz="1700" b="0" i="0" u="none" strike="noStrike" kern="1200" cap="none" spc="0" normalizeH="0" baseline="0" noProof="0" dirty="0">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rPr>
              <a:t>Evaluated several regression models, including MLR, Ridge, LASSO, Elastic Net, Polynomial, MARS, Robust, Bayesian, LOESS, and a combination of logarithmic and square root models.</a:t>
            </a:r>
          </a:p>
          <a:p>
            <a:pPr marR="0" lvl="0" indent="-457200" algn="just" defTabSz="3038715" rtl="0" eaLnBrk="1" fontAlgn="auto" latinLnBrk="0" hangingPunct="1">
              <a:lnSpc>
                <a:spcPct val="100000"/>
              </a:lnSpc>
              <a:spcBef>
                <a:spcPct val="20000"/>
              </a:spcBef>
              <a:spcAft>
                <a:spcPts val="0"/>
              </a:spcAft>
              <a:buClrTx/>
              <a:buSzTx/>
              <a:buFont typeface="+mj-lt"/>
              <a:buAutoNum type="arabicPeriod" startAt="2"/>
              <a:tabLst/>
              <a:defRPr/>
            </a:pPr>
            <a:endParaRPr kumimoji="0" lang="en-GB" sz="300" b="0" i="0" u="none" strike="noStrike" kern="1200" cap="none" spc="0" normalizeH="0" baseline="0" noProof="0" dirty="0">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endParaRPr>
          </a:p>
          <a:p>
            <a:pPr lvl="0" indent="-457200" algn="just" defTabSz="3038715">
              <a:spcBef>
                <a:spcPct val="20000"/>
              </a:spcBef>
              <a:buClrTx/>
              <a:buSzTx/>
              <a:buFont typeface="+mj-lt"/>
              <a:buAutoNum type="arabicPeriod" startAt="2"/>
              <a:defRPr/>
            </a:pPr>
            <a:r>
              <a:rPr kumimoji="0" lang="en-GB" sz="1700" b="0" i="0" u="none" strike="noStrike" kern="1200" cap="none" spc="0" normalizeH="0" baseline="0" noProof="0" dirty="0">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rPr>
              <a:t>For each model, </a:t>
            </a:r>
            <a:r>
              <a:rPr lang="en-GB" sz="1700" kern="1200" dirty="0">
                <a:solidFill>
                  <a:srgbClr val="7F5F52">
                    <a:lumMod val="50000"/>
                  </a:srgbClr>
                </a:solidFill>
                <a:latin typeface="Times New Roman" panose="02020603050405020304" pitchFamily="18" charset="0"/>
                <a:cs typeface="Times New Roman" panose="02020603050405020304" pitchFamily="18" charset="0"/>
              </a:rPr>
              <a:t>R-squared metric was</a:t>
            </a:r>
            <a:r>
              <a:rPr kumimoji="0" lang="en-GB" sz="1700" b="0" i="0" u="none" strike="noStrike" kern="1200" cap="none" spc="0" normalizeH="0" baseline="0" noProof="0" dirty="0">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rPr>
              <a:t> optimized the by selecting a subset of predictors {Income, Rating, Limit, Cards, Age, Student} and exploring interactions among these variables. </a:t>
            </a:r>
          </a:p>
          <a:p>
            <a:pPr lvl="0" indent="-457200" algn="just" defTabSz="3038715">
              <a:spcBef>
                <a:spcPct val="20000"/>
              </a:spcBef>
              <a:buClrTx/>
              <a:buSzTx/>
              <a:buFont typeface="+mj-lt"/>
              <a:buAutoNum type="arabicPeriod" startAt="2"/>
              <a:defRPr/>
            </a:pPr>
            <a:endParaRPr kumimoji="0" lang="en-GB" sz="300" b="0" i="0" u="none" strike="noStrike" kern="1200" cap="none" spc="0" normalizeH="0" baseline="0" noProof="0" dirty="0">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endParaRPr>
          </a:p>
          <a:p>
            <a:pPr lvl="0" indent="-457200" algn="just" defTabSz="3038715">
              <a:spcBef>
                <a:spcPct val="20000"/>
              </a:spcBef>
              <a:buClrTx/>
              <a:buSzTx/>
              <a:buFont typeface="+mj-lt"/>
              <a:buAutoNum type="arabicPeriod" startAt="2"/>
              <a:defRPr/>
            </a:pPr>
            <a:r>
              <a:rPr lang="en-GB" sz="1700" kern="1200" dirty="0">
                <a:solidFill>
                  <a:srgbClr val="7F5F52">
                    <a:lumMod val="50000"/>
                  </a:srgbClr>
                </a:solidFill>
                <a:latin typeface="Times New Roman" panose="02020603050405020304" pitchFamily="18" charset="0"/>
                <a:ea typeface="+mn-ea"/>
                <a:cs typeface="Times New Roman" panose="02020603050405020304" pitchFamily="18" charset="0"/>
              </a:rPr>
              <a:t>C</a:t>
            </a:r>
            <a:r>
              <a:rPr kumimoji="0" lang="en-GB" sz="1700" b="0" i="0" u="none" strike="noStrike" kern="1200" cap="none" spc="0" normalizeH="0" baseline="0" noProof="0" dirty="0" err="1">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rPr>
              <a:t>onstructed</a:t>
            </a:r>
            <a:r>
              <a:rPr kumimoji="0" lang="en-GB" sz="1700" b="0" i="0" u="none" strike="noStrike" kern="1200" cap="none" spc="0" normalizeH="0" baseline="0" noProof="0" dirty="0">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rPr>
              <a:t> another MLR model incorporating the 10 models as regressors and tested nine additional models, each with distinct interaction terms. </a:t>
            </a:r>
          </a:p>
          <a:p>
            <a:pPr lvl="0" indent="-457200" algn="just" defTabSz="3038715">
              <a:spcBef>
                <a:spcPct val="20000"/>
              </a:spcBef>
              <a:buClrTx/>
              <a:buSzTx/>
              <a:buFont typeface="+mj-lt"/>
              <a:buAutoNum type="arabicPeriod" startAt="2"/>
              <a:defRPr/>
            </a:pPr>
            <a:endParaRPr kumimoji="0" lang="en-GB" sz="300" b="0" i="0" u="none" strike="noStrike" kern="1200" cap="none" spc="0" normalizeH="0" baseline="0" noProof="0" dirty="0">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endParaRPr>
          </a:p>
          <a:p>
            <a:pPr lvl="0" indent="-457200" algn="just" defTabSz="3038715">
              <a:spcBef>
                <a:spcPct val="20000"/>
              </a:spcBef>
              <a:buClrTx/>
              <a:buSzTx/>
              <a:buFont typeface="+mj-lt"/>
              <a:buAutoNum type="arabicPeriod" startAt="2"/>
              <a:defRPr/>
            </a:pPr>
            <a:r>
              <a:rPr lang="en-GB" sz="1700" kern="1200" dirty="0">
                <a:solidFill>
                  <a:srgbClr val="7F5F52">
                    <a:lumMod val="50000"/>
                  </a:srgbClr>
                </a:solidFill>
                <a:latin typeface="Times New Roman" panose="02020603050405020304" pitchFamily="18" charset="0"/>
                <a:ea typeface="+mn-ea"/>
                <a:cs typeface="Times New Roman" panose="02020603050405020304" pitchFamily="18" charset="0"/>
              </a:rPr>
              <a:t>A</a:t>
            </a:r>
            <a:r>
              <a:rPr kumimoji="0" lang="en-GB" sz="1700" b="0" i="0" u="none" strike="noStrike" kern="1200" cap="none" spc="0" normalizeH="0" baseline="0" noProof="0" dirty="0" err="1">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rPr>
              <a:t>pplied</a:t>
            </a:r>
            <a:r>
              <a:rPr kumimoji="0" lang="en-GB" sz="1700" b="0" i="0" u="none" strike="noStrike" kern="1200" cap="none" spc="0" normalizeH="0" baseline="0" noProof="0" dirty="0">
                <a:ln>
                  <a:noFill/>
                </a:ln>
                <a:solidFill>
                  <a:srgbClr val="7F5F52">
                    <a:lumMod val="50000"/>
                  </a:srgbClr>
                </a:solidFill>
                <a:effectLst/>
                <a:uLnTx/>
                <a:uFillTx/>
                <a:latin typeface="Times New Roman" panose="02020603050405020304" pitchFamily="18" charset="0"/>
                <a:ea typeface="+mn-ea"/>
                <a:cs typeface="Times New Roman" panose="02020603050405020304" pitchFamily="18" charset="0"/>
              </a:rPr>
              <a:t> a Box-Cox transformation to satisfy the assumptions.</a:t>
            </a:r>
          </a:p>
          <a:p>
            <a:pPr marL="0" lvl="0" indent="0" algn="l" rtl="0">
              <a:spcBef>
                <a:spcPts val="0"/>
              </a:spcBef>
              <a:spcAft>
                <a:spcPts val="0"/>
              </a:spcAft>
              <a:buNone/>
            </a:pPr>
            <a:endParaRPr dirty="0"/>
          </a:p>
        </p:txBody>
      </p:sp>
      <p:sp>
        <p:nvSpPr>
          <p:cNvPr id="428" name="Google Shape;428;p43"/>
          <p:cNvSpPr txBox="1">
            <a:spLocks noGrp="1"/>
          </p:cNvSpPr>
          <p:nvPr>
            <p:ph type="title" idx="4"/>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Methodology</a:t>
            </a:r>
            <a:endParaRPr dirty="0">
              <a:solidFill>
                <a:schemeClr val="accent6"/>
              </a:solidFill>
            </a:endParaRPr>
          </a:p>
        </p:txBody>
      </p:sp>
      <p:sp>
        <p:nvSpPr>
          <p:cNvPr id="2" name="TextBox 1">
            <a:extLst>
              <a:ext uri="{FF2B5EF4-FFF2-40B4-BE49-F238E27FC236}">
                <a16:creationId xmlns:a16="http://schemas.microsoft.com/office/drawing/2014/main" id="{9FBD7EAC-55EF-19F1-A449-44E76394B261}"/>
              </a:ext>
            </a:extLst>
          </p:cNvPr>
          <p:cNvSpPr txBox="1"/>
          <p:nvPr/>
        </p:nvSpPr>
        <p:spPr>
          <a:xfrm>
            <a:off x="8593532" y="4804946"/>
            <a:ext cx="550468"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6/17</a:t>
            </a:r>
            <a:endParaRPr lang="en-GB" sz="1600" b="1" dirty="0">
              <a:latin typeface="Cormorant Garamond" panose="020B0604020202020204" charset="0"/>
              <a:ea typeface="Cormorant Garamond"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warp dir="i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25">
                                            <p:txEl>
                                              <p:pRg st="0" end="0"/>
                                            </p:txEl>
                                          </p:spTgt>
                                        </p:tgtEl>
                                        <p:attrNameLst>
                                          <p:attrName>style.visibility</p:attrName>
                                        </p:attrNameLst>
                                      </p:cBhvr>
                                      <p:to>
                                        <p:strVal val="visible"/>
                                      </p:to>
                                    </p:set>
                                    <p:animEffect transition="in" filter="fade">
                                      <p:cBhvr>
                                        <p:cTn id="7" dur="250"/>
                                        <p:tgtEl>
                                          <p:spTgt spid="425">
                                            <p:txEl>
                                              <p:pRg st="0" end="0"/>
                                            </p:txEl>
                                          </p:spTgt>
                                        </p:tgtEl>
                                      </p:cBhvr>
                                    </p:animEffect>
                                  </p:childTnLst>
                                </p:cTn>
                              </p:par>
                              <p:par>
                                <p:cTn id="8" presetID="1" presetClass="entr" presetSubtype="0" fill="hold" nodeType="withEffect">
                                  <p:stCondLst>
                                    <p:cond delay="750"/>
                                  </p:stCondLst>
                                  <p:childTnLst>
                                    <p:set>
                                      <p:cBhvr>
                                        <p:cTn id="9" dur="1" fill="hold">
                                          <p:stCondLst>
                                            <p:cond delay="499"/>
                                          </p:stCondLst>
                                        </p:cTn>
                                        <p:tgtEl>
                                          <p:spTgt spid="425">
                                            <p:txEl>
                                              <p:pRg st="2" end="2"/>
                                            </p:txEl>
                                          </p:spTgt>
                                        </p:tgtEl>
                                        <p:attrNameLst>
                                          <p:attrName>style.visibility</p:attrName>
                                        </p:attrNameLst>
                                      </p:cBhvr>
                                      <p:to>
                                        <p:strVal val="visible"/>
                                      </p:to>
                                    </p:set>
                                  </p:childTnLst>
                                </p:cTn>
                              </p:par>
                              <p:par>
                                <p:cTn id="10" presetID="1" presetClass="entr" presetSubtype="0" fill="hold" nodeType="withEffect">
                                  <p:stCondLst>
                                    <p:cond delay="1250"/>
                                  </p:stCondLst>
                                  <p:childTnLst>
                                    <p:set>
                                      <p:cBhvr>
                                        <p:cTn id="11" dur="1" fill="hold">
                                          <p:stCondLst>
                                            <p:cond delay="499"/>
                                          </p:stCondLst>
                                        </p:cTn>
                                        <p:tgtEl>
                                          <p:spTgt spid="425">
                                            <p:txEl>
                                              <p:pRg st="4" end="4"/>
                                            </p:txEl>
                                          </p:spTgt>
                                        </p:tgtEl>
                                        <p:attrNameLst>
                                          <p:attrName>style.visibility</p:attrName>
                                        </p:attrNameLst>
                                      </p:cBhvr>
                                      <p:to>
                                        <p:strVal val="visible"/>
                                      </p:to>
                                    </p:set>
                                  </p:childTnLst>
                                </p:cTn>
                              </p:par>
                              <p:par>
                                <p:cTn id="12" presetID="1" presetClass="entr" presetSubtype="0" fill="hold" nodeType="withEffect">
                                  <p:stCondLst>
                                    <p:cond delay="1750"/>
                                  </p:stCondLst>
                                  <p:childTnLst>
                                    <p:set>
                                      <p:cBhvr>
                                        <p:cTn id="13" dur="1" fill="hold">
                                          <p:stCondLst>
                                            <p:cond delay="499"/>
                                          </p:stCondLst>
                                        </p:cTn>
                                        <p:tgtEl>
                                          <p:spTgt spid="425">
                                            <p:txEl>
                                              <p:pRg st="6" end="6"/>
                                            </p:txEl>
                                          </p:spTgt>
                                        </p:tgtEl>
                                        <p:attrNameLst>
                                          <p:attrName>style.visibility</p:attrName>
                                        </p:attrNameLst>
                                      </p:cBhvr>
                                      <p:to>
                                        <p:strVal val="visible"/>
                                      </p:to>
                                    </p:set>
                                  </p:childTnLst>
                                </p:cTn>
                              </p:par>
                              <p:par>
                                <p:cTn id="14" presetID="1" presetClass="entr" presetSubtype="0" fill="hold" nodeType="withEffect">
                                  <p:stCondLst>
                                    <p:cond delay="2250"/>
                                  </p:stCondLst>
                                  <p:childTnLst>
                                    <p:set>
                                      <p:cBhvr>
                                        <p:cTn id="15" dur="1" fill="hold">
                                          <p:stCondLst>
                                            <p:cond delay="499"/>
                                          </p:stCondLst>
                                        </p:cTn>
                                        <p:tgtEl>
                                          <p:spTgt spid="4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37"/>
          <p:cNvSpPr txBox="1">
            <a:spLocks noGrp="1"/>
          </p:cNvSpPr>
          <p:nvPr>
            <p:ph type="title"/>
          </p:nvPr>
        </p:nvSpPr>
        <p:spPr>
          <a:xfrm>
            <a:off x="1518834" y="1807931"/>
            <a:ext cx="6090834" cy="113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6" name="Google Shape;326;p37"/>
          <p:cNvSpPr txBox="1">
            <a:spLocks noGrp="1"/>
          </p:cNvSpPr>
          <p:nvPr>
            <p:ph type="title" idx="2"/>
          </p:nvPr>
        </p:nvSpPr>
        <p:spPr>
          <a:xfrm>
            <a:off x="1518834" y="3162462"/>
            <a:ext cx="6090834" cy="71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n" sz="4400" b="1" i="0" u="none" strike="noStrike" kern="0" cap="none" spc="0" normalizeH="0" baseline="0" noProof="0" dirty="0">
                <a:ln>
                  <a:noFill/>
                </a:ln>
                <a:solidFill>
                  <a:srgbClr val="000000"/>
                </a:solidFill>
                <a:effectLst/>
                <a:uLnTx/>
                <a:uFillTx/>
                <a:latin typeface="Cormorant Garamond"/>
                <a:ea typeface="Cormorant Garamond"/>
                <a:sym typeface="Cormorant Garamond"/>
              </a:rPr>
              <a:t>Introducting Models</a:t>
            </a:r>
            <a:endParaRPr sz="4400" dirty="0"/>
          </a:p>
        </p:txBody>
      </p:sp>
      <p:sp>
        <p:nvSpPr>
          <p:cNvPr id="333" name="Google Shape;333;p37"/>
          <p:cNvSpPr/>
          <p:nvPr/>
        </p:nvSpPr>
        <p:spPr>
          <a:xfrm>
            <a:off x="7194463" y="1266738"/>
            <a:ext cx="257600" cy="133225"/>
          </a:xfrm>
          <a:custGeom>
            <a:avLst/>
            <a:gdLst/>
            <a:ahLst/>
            <a:cxnLst/>
            <a:rect l="l" t="t" r="r" b="b"/>
            <a:pathLst>
              <a:path w="10304" h="5329" extrusionOk="0">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675;p52">
            <a:extLst>
              <a:ext uri="{FF2B5EF4-FFF2-40B4-BE49-F238E27FC236}">
                <a16:creationId xmlns:a16="http://schemas.microsoft.com/office/drawing/2014/main" id="{BBFF8C07-553A-2A18-247B-CADC939FEB49}"/>
              </a:ext>
            </a:extLst>
          </p:cNvPr>
          <p:cNvGrpSpPr/>
          <p:nvPr/>
        </p:nvGrpSpPr>
        <p:grpSpPr>
          <a:xfrm>
            <a:off x="8422125" y="298550"/>
            <a:ext cx="327600" cy="327600"/>
            <a:chOff x="9379775" y="1529850"/>
            <a:chExt cx="327600" cy="327600"/>
          </a:xfrm>
        </p:grpSpPr>
        <p:sp>
          <p:nvSpPr>
            <p:cNvPr id="9" name="Google Shape;676;p52">
              <a:extLst>
                <a:ext uri="{FF2B5EF4-FFF2-40B4-BE49-F238E27FC236}">
                  <a16:creationId xmlns:a16="http://schemas.microsoft.com/office/drawing/2014/main" id="{3B567CAE-C2A9-0803-404B-33871A7C7206}"/>
                </a:ext>
              </a:extLst>
            </p:cNvPr>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77;p52">
              <a:extLst>
                <a:ext uri="{FF2B5EF4-FFF2-40B4-BE49-F238E27FC236}">
                  <a16:creationId xmlns:a16="http://schemas.microsoft.com/office/drawing/2014/main" id="{B77E5B03-74BE-5FF5-255B-A19C99040D82}"/>
                </a:ext>
              </a:extLst>
            </p:cNvPr>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rgbClr val="E0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grpSp>
        <p:nvGrpSpPr>
          <p:cNvPr id="11" name="Google Shape;678;p52">
            <a:extLst>
              <a:ext uri="{FF2B5EF4-FFF2-40B4-BE49-F238E27FC236}">
                <a16:creationId xmlns:a16="http://schemas.microsoft.com/office/drawing/2014/main" id="{73FF3643-0EB0-0EF6-A739-FE4C0172846A}"/>
              </a:ext>
            </a:extLst>
          </p:cNvPr>
          <p:cNvGrpSpPr/>
          <p:nvPr/>
        </p:nvGrpSpPr>
        <p:grpSpPr>
          <a:xfrm>
            <a:off x="394125" y="298550"/>
            <a:ext cx="327600" cy="327600"/>
            <a:chOff x="5471550" y="4685975"/>
            <a:chExt cx="327600" cy="327600"/>
          </a:xfrm>
        </p:grpSpPr>
        <p:sp>
          <p:nvSpPr>
            <p:cNvPr id="12" name="Google Shape;679;p52">
              <a:extLst>
                <a:ext uri="{FF2B5EF4-FFF2-40B4-BE49-F238E27FC236}">
                  <a16:creationId xmlns:a16="http://schemas.microsoft.com/office/drawing/2014/main" id="{42807D0B-87A2-A8AB-377D-4B1907F37FBD}"/>
                </a:ext>
              </a:extLst>
            </p:cNvPr>
            <p:cNvSpPr/>
            <p:nvPr/>
          </p:nvSpPr>
          <p:spPr>
            <a:xfrm>
              <a:off x="5471550" y="4685975"/>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0;p52">
              <a:extLst>
                <a:ext uri="{FF2B5EF4-FFF2-40B4-BE49-F238E27FC236}">
                  <a16:creationId xmlns:a16="http://schemas.microsoft.com/office/drawing/2014/main" id="{2767D614-DE34-FE6C-4286-F129A93F5295}"/>
                </a:ext>
              </a:extLst>
            </p:cNvPr>
            <p:cNvSpPr/>
            <p:nvPr/>
          </p:nvSpPr>
          <p:spPr>
            <a:xfrm>
              <a:off x="5528675" y="4758329"/>
              <a:ext cx="213351" cy="182891"/>
            </a:xfrm>
            <a:custGeom>
              <a:avLst/>
              <a:gdLst/>
              <a:ahLst/>
              <a:cxnLst/>
              <a:rect l="l" t="t" r="r" b="b"/>
              <a:pathLst>
                <a:path w="10323" h="8861" extrusionOk="0">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rgbClr val="E0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1A57823-116D-9D6B-E31C-24ABCDADE273}"/>
              </a:ext>
            </a:extLst>
          </p:cNvPr>
          <p:cNvSpPr txBox="1"/>
          <p:nvPr/>
        </p:nvSpPr>
        <p:spPr>
          <a:xfrm>
            <a:off x="8677358" y="4844950"/>
            <a:ext cx="550468"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5/17</a:t>
            </a:r>
            <a:endParaRPr lang="en-GB" sz="1600" b="1" dirty="0">
              <a:latin typeface="Cormorant Garamond" panose="020B0604020202020204" charset="0"/>
              <a:ea typeface="Cormorant Garamond" panose="020B0604020202020204" charset="0"/>
            </a:endParaRPr>
          </a:p>
        </p:txBody>
      </p:sp>
    </p:spTree>
    <p:extLst>
      <p:ext uri="{BB962C8B-B14F-4D97-AF65-F5344CB8AC3E}">
        <p14:creationId xmlns:p14="http://schemas.microsoft.com/office/powerpoint/2010/main" val="3320177056"/>
      </p:ext>
    </p:extLst>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38"/>
          <p:cNvGrpSpPr/>
          <p:nvPr/>
        </p:nvGrpSpPr>
        <p:grpSpPr>
          <a:xfrm>
            <a:off x="713225" y="1684350"/>
            <a:ext cx="2416200" cy="1339800"/>
            <a:chOff x="713225" y="1684350"/>
            <a:chExt cx="2416200" cy="1339800"/>
          </a:xfrm>
        </p:grpSpPr>
        <p:sp>
          <p:nvSpPr>
            <p:cNvPr id="339" name="Google Shape;339;p38"/>
            <p:cNvSpPr/>
            <p:nvPr/>
          </p:nvSpPr>
          <p:spPr>
            <a:xfrm>
              <a:off x="713225" y="1684350"/>
              <a:ext cx="2416200" cy="1339800"/>
            </a:xfrm>
            <a:prstGeom prst="roundRect">
              <a:avLst>
                <a:gd name="adj" fmla="val 9091"/>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40" name="Google Shape;340;p38"/>
            <p:cNvCxnSpPr/>
            <p:nvPr/>
          </p:nvCxnSpPr>
          <p:spPr>
            <a:xfrm>
              <a:off x="713225" y="2060434"/>
              <a:ext cx="2404500" cy="0"/>
            </a:xfrm>
            <a:prstGeom prst="straightConnector1">
              <a:avLst/>
            </a:prstGeom>
            <a:noFill/>
            <a:ln w="19050" cap="flat" cmpd="sng">
              <a:solidFill>
                <a:schemeClr val="dk1"/>
              </a:solidFill>
              <a:prstDash val="solid"/>
              <a:round/>
              <a:headEnd type="none" w="med" len="med"/>
              <a:tailEnd type="none" w="med" len="med"/>
            </a:ln>
          </p:spPr>
        </p:cxnSp>
      </p:grpSp>
      <p:cxnSp>
        <p:nvCxnSpPr>
          <p:cNvPr id="341" name="Google Shape;341;p38"/>
          <p:cNvCxnSpPr>
            <a:stCxn id="342" idx="3"/>
            <a:endCxn id="343" idx="2"/>
          </p:cNvCxnSpPr>
          <p:nvPr/>
        </p:nvCxnSpPr>
        <p:spPr>
          <a:xfrm flipV="1">
            <a:off x="5631125" y="3029500"/>
            <a:ext cx="1591550" cy="908792"/>
          </a:xfrm>
          <a:prstGeom prst="bentConnector2">
            <a:avLst/>
          </a:prstGeom>
          <a:noFill/>
          <a:ln w="19050" cap="flat" cmpd="sng">
            <a:solidFill>
              <a:schemeClr val="dk1"/>
            </a:solidFill>
            <a:prstDash val="solid"/>
            <a:round/>
            <a:headEnd type="none" w="med" len="med"/>
            <a:tailEnd type="none" w="med" len="med"/>
          </a:ln>
        </p:spPr>
      </p:cxnSp>
      <p:grpSp>
        <p:nvGrpSpPr>
          <p:cNvPr id="344" name="Google Shape;344;p38"/>
          <p:cNvGrpSpPr/>
          <p:nvPr/>
        </p:nvGrpSpPr>
        <p:grpSpPr>
          <a:xfrm>
            <a:off x="6014575" y="1689700"/>
            <a:ext cx="2416200" cy="1339800"/>
            <a:chOff x="6014575" y="1689700"/>
            <a:chExt cx="2416200" cy="1339800"/>
          </a:xfrm>
          <a:solidFill>
            <a:schemeClr val="accent1"/>
          </a:solidFill>
        </p:grpSpPr>
        <p:sp>
          <p:nvSpPr>
            <p:cNvPr id="343" name="Google Shape;343;p38"/>
            <p:cNvSpPr/>
            <p:nvPr/>
          </p:nvSpPr>
          <p:spPr>
            <a:xfrm>
              <a:off x="6014575" y="1689700"/>
              <a:ext cx="2416200" cy="1339800"/>
            </a:xfrm>
            <a:prstGeom prst="roundRect">
              <a:avLst>
                <a:gd name="adj" fmla="val 9091"/>
              </a:avLst>
            </a:prstGeom>
            <a:gr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45" name="Google Shape;345;p38"/>
            <p:cNvCxnSpPr/>
            <p:nvPr/>
          </p:nvCxnSpPr>
          <p:spPr>
            <a:xfrm>
              <a:off x="6014575" y="2065784"/>
              <a:ext cx="2404500" cy="0"/>
            </a:xfrm>
            <a:prstGeom prst="straightConnector1">
              <a:avLst/>
            </a:prstGeom>
            <a:grpFill/>
            <a:ln w="19050" cap="flat" cmpd="sng">
              <a:solidFill>
                <a:schemeClr val="dk1"/>
              </a:solidFill>
              <a:prstDash val="solid"/>
              <a:round/>
              <a:headEnd type="none" w="med" len="med"/>
              <a:tailEnd type="none" w="med" len="med"/>
            </a:ln>
          </p:spPr>
        </p:cxnSp>
      </p:grpSp>
      <p:cxnSp>
        <p:nvCxnSpPr>
          <p:cNvPr id="346" name="Google Shape;346;p38"/>
          <p:cNvCxnSpPr>
            <a:stCxn id="339" idx="2"/>
            <a:endCxn id="342" idx="1"/>
          </p:cNvCxnSpPr>
          <p:nvPr/>
        </p:nvCxnSpPr>
        <p:spPr>
          <a:xfrm rot="16200000" flipH="1">
            <a:off x="2260004" y="2685471"/>
            <a:ext cx="914142" cy="1591500"/>
          </a:xfrm>
          <a:prstGeom prst="bentConnector2">
            <a:avLst/>
          </a:prstGeom>
          <a:noFill/>
          <a:ln w="19050" cap="flat" cmpd="sng">
            <a:solidFill>
              <a:schemeClr val="dk1"/>
            </a:solidFill>
            <a:prstDash val="solid"/>
            <a:round/>
            <a:headEnd type="none" w="med" len="med"/>
            <a:tailEnd type="none" w="med" len="med"/>
          </a:ln>
        </p:spPr>
      </p:cxnSp>
      <p:grpSp>
        <p:nvGrpSpPr>
          <p:cNvPr id="347" name="Google Shape;347;p38"/>
          <p:cNvGrpSpPr/>
          <p:nvPr/>
        </p:nvGrpSpPr>
        <p:grpSpPr>
          <a:xfrm>
            <a:off x="3363900" y="3080350"/>
            <a:ext cx="2416200" cy="1339800"/>
            <a:chOff x="3363900" y="3080350"/>
            <a:chExt cx="2416200" cy="1339800"/>
          </a:xfrm>
        </p:grpSpPr>
        <p:sp>
          <p:nvSpPr>
            <p:cNvPr id="348" name="Google Shape;348;p38"/>
            <p:cNvSpPr/>
            <p:nvPr/>
          </p:nvSpPr>
          <p:spPr>
            <a:xfrm>
              <a:off x="3363900" y="3080350"/>
              <a:ext cx="2416200" cy="1339800"/>
            </a:xfrm>
            <a:prstGeom prst="roundRect">
              <a:avLst>
                <a:gd name="adj" fmla="val 909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49" name="Google Shape;349;p38"/>
            <p:cNvCxnSpPr/>
            <p:nvPr/>
          </p:nvCxnSpPr>
          <p:spPr>
            <a:xfrm>
              <a:off x="3363900" y="3456434"/>
              <a:ext cx="2404500" cy="0"/>
            </a:xfrm>
            <a:prstGeom prst="straightConnector1">
              <a:avLst/>
            </a:prstGeom>
            <a:noFill/>
            <a:ln w="19050" cap="flat" cmpd="sng">
              <a:solidFill>
                <a:schemeClr val="dk1"/>
              </a:solidFill>
              <a:prstDash val="solid"/>
              <a:round/>
              <a:headEnd type="none" w="med" len="med"/>
              <a:tailEnd type="none" w="med" len="med"/>
            </a:ln>
          </p:spPr>
        </p:cxnSp>
      </p:grpSp>
      <p:sp>
        <p:nvSpPr>
          <p:cNvPr id="350" name="Google Shape;350;p38"/>
          <p:cNvSpPr txBox="1">
            <a:spLocks noGrp="1"/>
          </p:cNvSpPr>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We Fitted Ten Different Models : </a:t>
            </a:r>
            <a:endParaRPr dirty="0">
              <a:solidFill>
                <a:schemeClr val="accent6"/>
              </a:solidFill>
            </a:endParaRPr>
          </a:p>
        </p:txBody>
      </p:sp>
      <p:sp>
        <p:nvSpPr>
          <p:cNvPr id="351" name="Google Shape;351;p38"/>
          <p:cNvSpPr txBox="1">
            <a:spLocks noGrp="1"/>
          </p:cNvSpPr>
          <p:nvPr>
            <p:ph type="ctrTitle" idx="4294967295"/>
          </p:nvPr>
        </p:nvSpPr>
        <p:spPr>
          <a:xfrm>
            <a:off x="724925" y="1673650"/>
            <a:ext cx="2392800" cy="39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accent6"/>
                </a:solidFill>
              </a:rPr>
              <a:t>Learnt In Class</a:t>
            </a:r>
            <a:endParaRPr sz="2100" dirty="0">
              <a:solidFill>
                <a:schemeClr val="accent6"/>
              </a:solidFill>
            </a:endParaRPr>
          </a:p>
        </p:txBody>
      </p:sp>
      <p:sp>
        <p:nvSpPr>
          <p:cNvPr id="352" name="Google Shape;352;p38"/>
          <p:cNvSpPr txBox="1">
            <a:spLocks noGrp="1"/>
          </p:cNvSpPr>
          <p:nvPr>
            <p:ph type="subTitle" idx="4294967295"/>
          </p:nvPr>
        </p:nvSpPr>
        <p:spPr>
          <a:xfrm>
            <a:off x="713175" y="2119351"/>
            <a:ext cx="2392800" cy="827224"/>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endParaRPr lang="en" sz="100" dirty="0"/>
          </a:p>
          <a:p>
            <a:pPr marL="0" lvl="0" indent="0" algn="ctr" rtl="0">
              <a:lnSpc>
                <a:spcPct val="100000"/>
              </a:lnSpc>
              <a:spcBef>
                <a:spcPts val="0"/>
              </a:spcBef>
              <a:spcAft>
                <a:spcPts val="1600"/>
              </a:spcAft>
              <a:buNone/>
            </a:pPr>
            <a:r>
              <a:rPr lang="en" sz="1200" b="1" dirty="0">
                <a:solidFill>
                  <a:schemeClr val="accent6"/>
                </a:solidFill>
              </a:rPr>
              <a:t>MLR, RIDGE, LASSO, ELASTIC NET, POLYNOMIAL &amp; NON-LINEAR MODEL (ROOT + </a:t>
            </a:r>
            <a:r>
              <a:rPr lang="en-US" sz="1200" b="1" dirty="0">
                <a:solidFill>
                  <a:schemeClr val="accent6"/>
                </a:solidFill>
              </a:rPr>
              <a:t>LOGARITHM</a:t>
            </a:r>
            <a:r>
              <a:rPr lang="en" sz="1200" b="1" dirty="0">
                <a:solidFill>
                  <a:schemeClr val="accent6"/>
                </a:solidFill>
              </a:rPr>
              <a:t>)</a:t>
            </a:r>
          </a:p>
        </p:txBody>
      </p:sp>
      <p:sp>
        <p:nvSpPr>
          <p:cNvPr id="354" name="Google Shape;354;p38"/>
          <p:cNvSpPr txBox="1">
            <a:spLocks noGrp="1"/>
          </p:cNvSpPr>
          <p:nvPr>
            <p:ph type="ctrTitle" idx="4294967295"/>
          </p:nvPr>
        </p:nvSpPr>
        <p:spPr>
          <a:xfrm>
            <a:off x="3363899" y="3069650"/>
            <a:ext cx="2404500" cy="39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accent6"/>
                </a:solidFill>
              </a:rPr>
              <a:t>Different Approach</a:t>
            </a:r>
            <a:endParaRPr sz="2100" dirty="0">
              <a:solidFill>
                <a:schemeClr val="accent6"/>
              </a:solidFill>
            </a:endParaRPr>
          </a:p>
        </p:txBody>
      </p:sp>
      <p:sp>
        <p:nvSpPr>
          <p:cNvPr id="342" name="Google Shape;342;p38"/>
          <p:cNvSpPr txBox="1">
            <a:spLocks noGrp="1"/>
          </p:cNvSpPr>
          <p:nvPr>
            <p:ph type="subTitle" idx="4294967295"/>
          </p:nvPr>
        </p:nvSpPr>
        <p:spPr>
          <a:xfrm>
            <a:off x="3512825" y="3649392"/>
            <a:ext cx="2118300" cy="577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r>
              <a:rPr lang="en" sz="1300" b="1" dirty="0">
                <a:solidFill>
                  <a:schemeClr val="accent6"/>
                </a:solidFill>
              </a:rPr>
              <a:t>Bayesian &amp; Robust</a:t>
            </a:r>
            <a:endParaRPr sz="1300" b="1" dirty="0">
              <a:solidFill>
                <a:schemeClr val="accent6"/>
              </a:solidFill>
            </a:endParaRPr>
          </a:p>
        </p:txBody>
      </p:sp>
      <p:sp>
        <p:nvSpPr>
          <p:cNvPr id="356" name="Google Shape;356;p38"/>
          <p:cNvSpPr txBox="1">
            <a:spLocks noGrp="1"/>
          </p:cNvSpPr>
          <p:nvPr>
            <p:ph type="ctrTitle" idx="4294967295"/>
          </p:nvPr>
        </p:nvSpPr>
        <p:spPr>
          <a:xfrm>
            <a:off x="6014575" y="1679000"/>
            <a:ext cx="2404500" cy="39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accent6"/>
                </a:solidFill>
              </a:rPr>
              <a:t>Generalization</a:t>
            </a:r>
            <a:endParaRPr sz="2100" dirty="0">
              <a:solidFill>
                <a:schemeClr val="accent6"/>
              </a:solidFill>
            </a:endParaRPr>
          </a:p>
        </p:txBody>
      </p:sp>
      <p:sp>
        <p:nvSpPr>
          <p:cNvPr id="357" name="Google Shape;357;p38"/>
          <p:cNvSpPr txBox="1">
            <a:spLocks noGrp="1"/>
          </p:cNvSpPr>
          <p:nvPr>
            <p:ph type="subTitle" idx="4294967295"/>
          </p:nvPr>
        </p:nvSpPr>
        <p:spPr>
          <a:xfrm>
            <a:off x="6014575" y="2083599"/>
            <a:ext cx="2416150" cy="862969"/>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endParaRPr lang="en" sz="100" b="1" dirty="0">
              <a:solidFill>
                <a:schemeClr val="accent6"/>
              </a:solidFill>
            </a:endParaRPr>
          </a:p>
          <a:p>
            <a:pPr marL="0" lvl="0" indent="0" algn="ctr" rtl="0">
              <a:lnSpc>
                <a:spcPct val="100000"/>
              </a:lnSpc>
              <a:spcBef>
                <a:spcPts val="0"/>
              </a:spcBef>
              <a:spcAft>
                <a:spcPts val="1600"/>
              </a:spcAft>
              <a:buNone/>
            </a:pPr>
            <a:r>
              <a:rPr lang="en" sz="1300" b="1" dirty="0">
                <a:solidFill>
                  <a:schemeClr val="accent6"/>
                </a:solidFill>
              </a:rPr>
              <a:t>MARS &amp; Local Polynomial Regression</a:t>
            </a:r>
            <a:endParaRPr sz="1300" b="1" dirty="0">
              <a:solidFill>
                <a:schemeClr val="accent6"/>
              </a:solidFill>
            </a:endParaRPr>
          </a:p>
        </p:txBody>
      </p:sp>
      <p:sp>
        <p:nvSpPr>
          <p:cNvPr id="2" name="TextBox 1">
            <a:extLst>
              <a:ext uri="{FF2B5EF4-FFF2-40B4-BE49-F238E27FC236}">
                <a16:creationId xmlns:a16="http://schemas.microsoft.com/office/drawing/2014/main" id="{CC406093-E569-6F89-8F2A-C466532CF36E}"/>
              </a:ext>
            </a:extLst>
          </p:cNvPr>
          <p:cNvSpPr txBox="1"/>
          <p:nvPr/>
        </p:nvSpPr>
        <p:spPr>
          <a:xfrm>
            <a:off x="8593532" y="4804946"/>
            <a:ext cx="550468"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7/17</a:t>
            </a:r>
            <a:endParaRPr lang="en-GB" sz="1600" b="1" dirty="0">
              <a:latin typeface="Cormorant Garamond" panose="020B0604020202020204" charset="0"/>
              <a:ea typeface="Cormorant Garamond"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flythrough dir="out" hasBounce="1"/>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61" name="Google Shape;761;p56"/>
          <p:cNvSpPr txBox="1">
            <a:spLocks noGrp="1"/>
          </p:cNvSpPr>
          <p:nvPr>
            <p:ph type="title"/>
          </p:nvPr>
        </p:nvSpPr>
        <p:spPr>
          <a:xfrm>
            <a:off x="650929" y="193405"/>
            <a:ext cx="7854101"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err="1"/>
              <a:t>Multivariate</a:t>
            </a:r>
            <a:r>
              <a:rPr lang="fr-FR" dirty="0"/>
              <a:t> Adaptive </a:t>
            </a:r>
            <a:r>
              <a:rPr lang="fr-FR" dirty="0" err="1"/>
              <a:t>Regression</a:t>
            </a:r>
            <a:r>
              <a:rPr lang="fr-FR" dirty="0"/>
              <a:t> </a:t>
            </a:r>
            <a:r>
              <a:rPr lang="fr-FR" dirty="0" err="1"/>
              <a:t>Splines</a:t>
            </a:r>
            <a:r>
              <a:rPr lang="fr-FR" dirty="0"/>
              <a:t> (MARS)</a:t>
            </a:r>
          </a:p>
        </p:txBody>
      </p:sp>
      <p:sp>
        <p:nvSpPr>
          <p:cNvPr id="762" name="Google Shape;762;p56"/>
          <p:cNvSpPr txBox="1">
            <a:spLocks noGrp="1"/>
          </p:cNvSpPr>
          <p:nvPr>
            <p:ph type="subTitle" idx="1"/>
          </p:nvPr>
        </p:nvSpPr>
        <p:spPr>
          <a:xfrm>
            <a:off x="-314453" y="655113"/>
            <a:ext cx="8907985" cy="3833273"/>
          </a:xfrm>
          <a:prstGeom prst="rect">
            <a:avLst/>
          </a:prstGeom>
        </p:spPr>
        <p:txBody>
          <a:bodyPr spcFirstLastPara="1" wrap="square" lIns="91425" tIns="91425" rIns="91425" bIns="91425" anchor="ctr" anchorCtr="0">
            <a:noAutofit/>
          </a:bodyPr>
          <a:lstStyle/>
          <a:p>
            <a:pPr marL="918816" marR="0" lvl="1" indent="-285750" algn="just" defTabSz="3038715"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 extension of piecewise linear regression into higher dimensions. It segments the predictor space and fits a linear model within each segment, offering flexibility to capture complex relationships without rigid assumptions about the relationship's form.</a:t>
            </a:r>
            <a:endPar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028732" marR="0" lvl="1" indent="-395666" algn="just" defTabSz="3038715" rtl="0" eaLnBrk="1" fontAlgn="auto" latinLnBrk="0" hangingPunct="1">
              <a:lnSpc>
                <a:spcPct val="100000"/>
              </a:lnSpc>
              <a:spcBef>
                <a:spcPct val="20000"/>
              </a:spcBef>
              <a:spcAft>
                <a:spcPts val="0"/>
              </a:spcAft>
              <a:buClrTx/>
              <a:buSzTx/>
              <a:buFont typeface="Arial"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918816" lvl="1" indent="-285750" algn="l" defTabSz="3038715">
              <a:spcBef>
                <a:spcPct val="20000"/>
              </a:spcBef>
              <a:buClrTx/>
              <a:buSzTx/>
              <a:buFont typeface="Arial" panose="020B0604020202020204" pitchFamily="34" charset="0"/>
              <a:buChar char="•"/>
              <a:defRPr/>
            </a:pPr>
            <a:r>
              <a:rPr lang="en-GB" sz="1400" kern="1200" dirty="0">
                <a:solidFill>
                  <a:prstClr val="black"/>
                </a:solidFill>
                <a:latin typeface="Times New Roman" panose="02020603050405020304" pitchFamily="18" charset="0"/>
                <a:ea typeface="Cormorant Garamond" panose="020B0604020202020204" charset="0"/>
                <a:cs typeface="Times New Roman" panose="02020603050405020304" pitchFamily="18" charset="0"/>
              </a:rPr>
              <a:t>The modelling process involves a forward pass to add basis functions </a:t>
            </a:r>
          </a:p>
          <a:p>
            <a:pPr marL="633066" lvl="1" indent="0" algn="l" defTabSz="3038715">
              <a:spcBef>
                <a:spcPct val="20000"/>
              </a:spcBef>
              <a:buClrTx/>
              <a:buSzTx/>
              <a:defRPr/>
            </a:pPr>
            <a:r>
              <a:rPr lang="en-GB" sz="1400" kern="1200" dirty="0">
                <a:solidFill>
                  <a:prstClr val="black"/>
                </a:solidFill>
                <a:latin typeface="Times New Roman" panose="02020603050405020304" pitchFamily="18" charset="0"/>
                <a:ea typeface="Cormorant Garamond" panose="020B0604020202020204" charset="0"/>
                <a:cs typeface="Times New Roman" panose="02020603050405020304" pitchFamily="18" charset="0"/>
              </a:rPr>
              <a:t>      and a backward pass to simplify the model (removing unnecessary </a:t>
            </a:r>
          </a:p>
          <a:p>
            <a:pPr marL="633066" lvl="1" indent="0" algn="l" defTabSz="3038715">
              <a:spcBef>
                <a:spcPct val="20000"/>
              </a:spcBef>
              <a:buClrTx/>
              <a:buSzTx/>
              <a:defRPr/>
            </a:pPr>
            <a:r>
              <a:rPr lang="en-GB" sz="1400" kern="1200" dirty="0">
                <a:solidFill>
                  <a:prstClr val="black"/>
                </a:solidFill>
                <a:latin typeface="Times New Roman" panose="02020603050405020304" pitchFamily="18" charset="0"/>
                <a:ea typeface="Cormorant Garamond" panose="020B0604020202020204" charset="0"/>
                <a:cs typeface="Times New Roman" panose="02020603050405020304" pitchFamily="18" charset="0"/>
              </a:rPr>
              <a:t>      basis functions and adjusting the knot positions.).</a:t>
            </a:r>
          </a:p>
          <a:p>
            <a:pPr marL="633066" lvl="1" indent="0" algn="l" defTabSz="3038715">
              <a:spcBef>
                <a:spcPct val="20000"/>
              </a:spcBef>
              <a:buClrTx/>
              <a:buSzTx/>
              <a:defRPr/>
            </a:pPr>
            <a:endPar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Cormorant Garamond" panose="020B0604020202020204" charset="0"/>
              <a:cs typeface="Times New Roman" panose="02020603050405020304" pitchFamily="18" charset="0"/>
            </a:endParaRPr>
          </a:p>
          <a:p>
            <a:pPr marL="918816" lvl="1" indent="-285750" algn="l" defTabSz="3038715">
              <a:spcBef>
                <a:spcPct val="20000"/>
              </a:spcBef>
              <a:buClrTx/>
              <a:buSzTx/>
              <a:buFont typeface="Arial" panose="020B0604020202020204" pitchFamily="34" charset="0"/>
              <a:buChar char="•"/>
              <a:defRPr/>
            </a:pPr>
            <a:endPar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Cormorant Garamond" panose="020B0604020202020204" charset="0"/>
              <a:cs typeface="Times New Roman" panose="02020603050405020304" pitchFamily="18" charset="0"/>
            </a:endParaRPr>
          </a:p>
          <a:p>
            <a:pPr marL="918816" lvl="1" indent="-285750" algn="l" defTabSz="3038715">
              <a:spcBef>
                <a:spcPct val="20000"/>
              </a:spcBef>
              <a:buClrTx/>
              <a:buSzTx/>
              <a:buFont typeface="Arial" panose="020B0604020202020204" pitchFamily="34" charset="0"/>
              <a:buChar char="•"/>
              <a:defRPr/>
            </a:pPr>
            <a:endPar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Cormorant Garamond" panose="020B0604020202020204" charset="0"/>
              <a:cs typeface="Times New Roman" panose="02020603050405020304" pitchFamily="18" charset="0"/>
            </a:endParaRPr>
          </a:p>
          <a:p>
            <a:pPr marL="857281" lvl="1" indent="-285750" algn="just" defTabSz="3038715">
              <a:spcBef>
                <a:spcPct val="20000"/>
              </a:spcBef>
              <a:buClrTx/>
              <a:buSzTx/>
              <a:buFont typeface="Arial" panose="020B0604020202020204" pitchFamily="34" charset="0"/>
              <a:buChar char="•"/>
              <a:defRPr/>
            </a:pP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selection of variables and values for knots of the hinge functions is </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automatic. </a:t>
            </a:r>
            <a:endPar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22CAA8FC-1990-F85A-9F93-7549E121D6AC}"/>
              </a:ext>
            </a:extLst>
          </p:cNvPr>
          <p:cNvSpPr txBox="1"/>
          <p:nvPr/>
        </p:nvSpPr>
        <p:spPr>
          <a:xfrm>
            <a:off x="8593532" y="4804946"/>
            <a:ext cx="550468"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8/17</a:t>
            </a:r>
            <a:endParaRPr lang="en-GB" sz="1600" b="1" dirty="0">
              <a:latin typeface="Cormorant Garamond" panose="020B0604020202020204" charset="0"/>
              <a:ea typeface="Cormorant Garamond" panose="020B0604020202020204" charset="0"/>
            </a:endParaRPr>
          </a:p>
        </p:txBody>
      </p:sp>
      <p:sp>
        <p:nvSpPr>
          <p:cNvPr id="3" name="Rectangle 2">
            <a:extLst>
              <a:ext uri="{FF2B5EF4-FFF2-40B4-BE49-F238E27FC236}">
                <a16:creationId xmlns:a16="http://schemas.microsoft.com/office/drawing/2014/main" id="{A9E9F655-31D4-8545-C2B2-B1414A6B879D}"/>
              </a:ext>
            </a:extLst>
          </p:cNvPr>
          <p:cNvSpPr/>
          <p:nvPr/>
        </p:nvSpPr>
        <p:spPr>
          <a:xfrm>
            <a:off x="519193" y="4334411"/>
            <a:ext cx="7981627" cy="253087"/>
          </a:xfrm>
          <a:prstGeom prst="rect">
            <a:avLst/>
          </a:prstGeom>
          <a:solidFill>
            <a:srgbClr val="EEEEE9"/>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E24E07C2-AA9C-F608-711E-7B4EF4DD00F1}"/>
              </a:ext>
            </a:extLst>
          </p:cNvPr>
          <p:cNvCxnSpPr>
            <a:cxnSpLocks/>
          </p:cNvCxnSpPr>
          <p:nvPr/>
        </p:nvCxnSpPr>
        <p:spPr>
          <a:xfrm>
            <a:off x="650929" y="4587498"/>
            <a:ext cx="7733652" cy="0"/>
          </a:xfrm>
          <a:prstGeom prst="line">
            <a:avLst/>
          </a:prstGeom>
          <a:ln w="19050"/>
        </p:spPr>
        <p:style>
          <a:lnRef idx="1">
            <a:schemeClr val="dk1"/>
          </a:lnRef>
          <a:fillRef idx="0">
            <a:schemeClr val="dk1"/>
          </a:fillRef>
          <a:effectRef idx="0">
            <a:schemeClr val="dk1"/>
          </a:effectRef>
          <a:fontRef idx="minor">
            <a:schemeClr val="tx1"/>
          </a:fontRef>
        </p:style>
      </p:cxnSp>
      <p:pic>
        <p:nvPicPr>
          <p:cNvPr id="1026" name="Picture 2" descr="Multivariate Adaptive Regression Splines for Stability Number of  Unsupported Conical Slopes in Anisotropic and Heterogeneous Clays |  SpringerLink">
            <a:extLst>
              <a:ext uri="{FF2B5EF4-FFF2-40B4-BE49-F238E27FC236}">
                <a16:creationId xmlns:a16="http://schemas.microsoft.com/office/drawing/2014/main" id="{D484AFE5-FF94-FFEE-0B3A-112A0AC25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82" y="1879782"/>
            <a:ext cx="2656250" cy="177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389432"/>
      </p:ext>
    </p:extLst>
  </p:cSld>
  <p:clrMapOvr>
    <a:masterClrMapping/>
  </p:clrMapOvr>
  <mc:AlternateContent xmlns:mc="http://schemas.openxmlformats.org/markup-compatibility/2006" xmlns:p14="http://schemas.microsoft.com/office/powerpoint/2010/main">
    <mc:Choice Requires="p14">
      <p:transition spd="med">
        <p14:doors/>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50"/>
                                  </p:stCondLst>
                                  <p:childTnLst>
                                    <p:set>
                                      <p:cBhvr>
                                        <p:cTn id="6" dur="1" fill="hold">
                                          <p:stCondLst>
                                            <p:cond delay="0"/>
                                          </p:stCondLst>
                                        </p:cTn>
                                        <p:tgtEl>
                                          <p:spTgt spid="762">
                                            <p:txEl>
                                              <p:pRg st="0" end="0"/>
                                            </p:txEl>
                                          </p:spTgt>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762">
                                            <p:txEl>
                                              <p:pRg st="2" end="2"/>
                                            </p:txEl>
                                          </p:spTgt>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762">
                                            <p:txEl>
                                              <p:pRg st="3" end="3"/>
                                            </p:txEl>
                                          </p:spTgt>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762">
                                            <p:txEl>
                                              <p:pRg st="4" end="4"/>
                                            </p:txEl>
                                          </p:spTgt>
                                        </p:tgtEl>
                                        <p:attrNameLst>
                                          <p:attrName>style.visibility</p:attrName>
                                        </p:attrNameLst>
                                      </p:cBhvr>
                                      <p:to>
                                        <p:strVal val="visible"/>
                                      </p:to>
                                    </p:set>
                                  </p:childTnLst>
                                </p:cTn>
                              </p:par>
                              <p:par>
                                <p:cTn id="13" presetID="1" presetClass="entr" presetSubtype="0" fill="hold" nodeType="withEffect">
                                  <p:stCondLst>
                                    <p:cond delay="750"/>
                                  </p:stCondLst>
                                  <p:childTnLst>
                                    <p:set>
                                      <p:cBhvr>
                                        <p:cTn id="14" dur="1" fill="hold">
                                          <p:stCondLst>
                                            <p:cond delay="0"/>
                                          </p:stCondLst>
                                        </p:cTn>
                                        <p:tgtEl>
                                          <p:spTgt spid="762">
                                            <p:txEl>
                                              <p:pRg st="8" end="8"/>
                                            </p:txEl>
                                          </p:spTgt>
                                        </p:tgtEl>
                                        <p:attrNameLst>
                                          <p:attrName>style.visibility</p:attrName>
                                        </p:attrNameLst>
                                      </p:cBhvr>
                                      <p:to>
                                        <p:strVal val="visible"/>
                                      </p:to>
                                    </p:set>
                                  </p:childTnLst>
                                </p:cTn>
                              </p:par>
                              <p:par>
                                <p:cTn id="15" presetID="10" presetClass="entr" presetSubtype="0" fill="hold" nodeType="withEffect">
                                  <p:stCondLst>
                                    <p:cond delay="75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61" name="Google Shape;761;p56"/>
          <p:cNvSpPr txBox="1">
            <a:spLocks noGrp="1"/>
          </p:cNvSpPr>
          <p:nvPr>
            <p:ph type="title"/>
          </p:nvPr>
        </p:nvSpPr>
        <p:spPr>
          <a:xfrm>
            <a:off x="650929" y="193405"/>
            <a:ext cx="7854101" cy="568800"/>
          </a:xfrm>
          <a:prstGeom prst="rect">
            <a:avLst/>
          </a:prstGeom>
        </p:spPr>
        <p:txBody>
          <a:bodyPr spcFirstLastPara="1" wrap="square" lIns="91425" tIns="91425" rIns="91425" bIns="91425" anchor="ctr" anchorCtr="0">
            <a:noAutofit/>
          </a:bodyPr>
          <a:lstStyle/>
          <a:p>
            <a:pPr algn="ctr"/>
            <a:r>
              <a:rPr lang="en-GB" sz="3000" b="1" kern="1200" dirty="0">
                <a:solidFill>
                  <a:prstClr val="black"/>
                </a:solidFill>
                <a:latin typeface="Cormorant Garamond" panose="020B0604020202020204" charset="0"/>
                <a:ea typeface="Cormorant Garamond" panose="020B0604020202020204" charset="0"/>
                <a:cs typeface="Times New Roman" panose="02020603050405020304" pitchFamily="18" charset="0"/>
                <a:sym typeface="Merriweather"/>
              </a:rPr>
              <a:t>L</a:t>
            </a:r>
            <a:r>
              <a:rPr kumimoji="0" lang="en-GB" sz="3000" b="1" i="0" u="none" strike="noStrike" kern="1200" cap="none" spc="0" normalizeH="0" baseline="0" noProof="0" dirty="0" err="1">
                <a:ln>
                  <a:noFill/>
                </a:ln>
                <a:solidFill>
                  <a:prstClr val="black"/>
                </a:solidFill>
                <a:effectLst/>
                <a:uLnTx/>
                <a:uFillTx/>
                <a:latin typeface="Cormorant Garamond" panose="020B0604020202020204" charset="0"/>
                <a:ea typeface="Cormorant Garamond" panose="020B0604020202020204" charset="0"/>
                <a:cs typeface="Times New Roman" panose="02020603050405020304" pitchFamily="18" charset="0"/>
                <a:sym typeface="Merriweather"/>
              </a:rPr>
              <a:t>ocal</a:t>
            </a:r>
            <a:r>
              <a:rPr kumimoji="0" lang="en-GB" sz="3000" b="1" i="0" u="none" strike="noStrike" kern="1200" cap="none" spc="0" normalizeH="0" baseline="0" noProof="0" dirty="0">
                <a:ln>
                  <a:noFill/>
                </a:ln>
                <a:solidFill>
                  <a:prstClr val="black"/>
                </a:solidFill>
                <a:effectLst/>
                <a:uLnTx/>
                <a:uFillTx/>
                <a:latin typeface="Cormorant Garamond" panose="020B0604020202020204" charset="0"/>
                <a:ea typeface="Cormorant Garamond" panose="020B0604020202020204" charset="0"/>
                <a:cs typeface="Times New Roman" panose="02020603050405020304" pitchFamily="18" charset="0"/>
                <a:sym typeface="Merriweather"/>
              </a:rPr>
              <a:t> </a:t>
            </a:r>
            <a:r>
              <a:rPr lang="en-GB" sz="3000" b="1" kern="1200" dirty="0">
                <a:solidFill>
                  <a:prstClr val="black"/>
                </a:solidFill>
                <a:latin typeface="Cormorant Garamond" panose="020B0604020202020204" charset="0"/>
                <a:ea typeface="Cormorant Garamond" panose="020B0604020202020204" charset="0"/>
                <a:cs typeface="Times New Roman" panose="02020603050405020304" pitchFamily="18" charset="0"/>
                <a:sym typeface="Merriweather"/>
              </a:rPr>
              <a:t>P</a:t>
            </a:r>
            <a:r>
              <a:rPr kumimoji="0" lang="en-GB" sz="3000" b="1" i="0" u="none" strike="noStrike" kern="1200" cap="none" spc="0" normalizeH="0" baseline="0" noProof="0" dirty="0" err="1">
                <a:ln>
                  <a:noFill/>
                </a:ln>
                <a:solidFill>
                  <a:prstClr val="black"/>
                </a:solidFill>
                <a:effectLst/>
                <a:uLnTx/>
                <a:uFillTx/>
                <a:latin typeface="Cormorant Garamond" panose="020B0604020202020204" charset="0"/>
                <a:ea typeface="Cormorant Garamond" panose="020B0604020202020204" charset="0"/>
                <a:cs typeface="Times New Roman" panose="02020603050405020304" pitchFamily="18" charset="0"/>
                <a:sym typeface="Merriweather"/>
              </a:rPr>
              <a:t>olynomial</a:t>
            </a:r>
            <a:r>
              <a:rPr kumimoji="0" lang="en-GB" sz="3000" b="1" i="0" u="none" strike="noStrike" kern="1200" cap="none" spc="0" normalizeH="0" baseline="0" noProof="0" dirty="0">
                <a:ln>
                  <a:noFill/>
                </a:ln>
                <a:solidFill>
                  <a:prstClr val="black"/>
                </a:solidFill>
                <a:effectLst/>
                <a:uLnTx/>
                <a:uFillTx/>
                <a:latin typeface="Cormorant Garamond" panose="020B0604020202020204" charset="0"/>
                <a:ea typeface="Cormorant Garamond" panose="020B0604020202020204" charset="0"/>
                <a:cs typeface="Times New Roman" panose="02020603050405020304" pitchFamily="18" charset="0"/>
                <a:sym typeface="Merriweather"/>
              </a:rPr>
              <a:t> </a:t>
            </a:r>
            <a:r>
              <a:rPr lang="en-GB" sz="3000" b="1" kern="1200" dirty="0">
                <a:solidFill>
                  <a:prstClr val="black"/>
                </a:solidFill>
                <a:latin typeface="Cormorant Garamond" panose="020B0604020202020204" charset="0"/>
                <a:ea typeface="Cormorant Garamond" panose="020B0604020202020204" charset="0"/>
                <a:cs typeface="Times New Roman" panose="02020603050405020304" pitchFamily="18" charset="0"/>
                <a:sym typeface="Merriweather"/>
              </a:rPr>
              <a:t>R</a:t>
            </a:r>
            <a:r>
              <a:rPr kumimoji="0" lang="en-GB" sz="3000" b="1" i="0" u="none" strike="noStrike" kern="1200" cap="none" spc="0" normalizeH="0" baseline="0" noProof="0" dirty="0">
                <a:ln>
                  <a:noFill/>
                </a:ln>
                <a:solidFill>
                  <a:prstClr val="black"/>
                </a:solidFill>
                <a:effectLst/>
                <a:uLnTx/>
                <a:uFillTx/>
                <a:latin typeface="Cormorant Garamond" panose="020B0604020202020204" charset="0"/>
                <a:ea typeface="Cormorant Garamond" panose="020B0604020202020204" charset="0"/>
                <a:cs typeface="Times New Roman" panose="02020603050405020304" pitchFamily="18" charset="0"/>
                <a:sym typeface="Merriweather"/>
              </a:rPr>
              <a:t>egression</a:t>
            </a:r>
            <a:endParaRPr lang="en-GB" sz="3000" b="1" dirty="0">
              <a:latin typeface="Cormorant Garamond" panose="020B0604020202020204" charset="0"/>
              <a:ea typeface="Cormorant Garamond" panose="020B0604020202020204" charset="0"/>
            </a:endParaRPr>
          </a:p>
        </p:txBody>
      </p:sp>
      <p:sp>
        <p:nvSpPr>
          <p:cNvPr id="2" name="TextBox 1">
            <a:extLst>
              <a:ext uri="{FF2B5EF4-FFF2-40B4-BE49-F238E27FC236}">
                <a16:creationId xmlns:a16="http://schemas.microsoft.com/office/drawing/2014/main" id="{22CAA8FC-1990-F85A-9F93-7549E121D6AC}"/>
              </a:ext>
            </a:extLst>
          </p:cNvPr>
          <p:cNvSpPr txBox="1"/>
          <p:nvPr/>
        </p:nvSpPr>
        <p:spPr>
          <a:xfrm>
            <a:off x="8593532" y="4804946"/>
            <a:ext cx="550468" cy="338554"/>
          </a:xfrm>
          <a:prstGeom prst="rect">
            <a:avLst/>
          </a:prstGeom>
          <a:noFill/>
        </p:spPr>
        <p:txBody>
          <a:bodyPr wrap="square" rtlCol="0">
            <a:spAutoFit/>
          </a:bodyPr>
          <a:lstStyle/>
          <a:p>
            <a:pPr algn="ctr"/>
            <a:r>
              <a:rPr lang="en-US" sz="1600" b="1" dirty="0">
                <a:latin typeface="Cormorant Garamond" panose="020B0604020202020204" charset="0"/>
                <a:ea typeface="Cormorant Garamond" panose="020B0604020202020204" charset="0"/>
              </a:rPr>
              <a:t>8/17</a:t>
            </a:r>
            <a:endParaRPr lang="en-GB" sz="1600" b="1" dirty="0">
              <a:latin typeface="Cormorant Garamond" panose="020B0604020202020204" charset="0"/>
              <a:ea typeface="Cormorant Garamond" panose="020B0604020202020204" charset="0"/>
            </a:endParaRPr>
          </a:p>
        </p:txBody>
      </p:sp>
      <p:sp>
        <p:nvSpPr>
          <p:cNvPr id="3" name="Rectangle 2">
            <a:extLst>
              <a:ext uri="{FF2B5EF4-FFF2-40B4-BE49-F238E27FC236}">
                <a16:creationId xmlns:a16="http://schemas.microsoft.com/office/drawing/2014/main" id="{A9E9F655-31D4-8545-C2B2-B1414A6B879D}"/>
              </a:ext>
            </a:extLst>
          </p:cNvPr>
          <p:cNvSpPr/>
          <p:nvPr/>
        </p:nvSpPr>
        <p:spPr>
          <a:xfrm>
            <a:off x="519193" y="4334411"/>
            <a:ext cx="7981627" cy="253087"/>
          </a:xfrm>
          <a:prstGeom prst="rect">
            <a:avLst/>
          </a:prstGeom>
          <a:solidFill>
            <a:srgbClr val="EEEEE9"/>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E24E07C2-AA9C-F608-711E-7B4EF4DD00F1}"/>
              </a:ext>
            </a:extLst>
          </p:cNvPr>
          <p:cNvCxnSpPr>
            <a:cxnSpLocks/>
          </p:cNvCxnSpPr>
          <p:nvPr/>
        </p:nvCxnSpPr>
        <p:spPr>
          <a:xfrm>
            <a:off x="650929" y="4804946"/>
            <a:ext cx="7791771" cy="0"/>
          </a:xfrm>
          <a:prstGeom prst="line">
            <a:avLst/>
          </a:prstGeom>
          <a:ln w="19050"/>
        </p:spPr>
        <p:style>
          <a:lnRef idx="1">
            <a:schemeClr val="dk1"/>
          </a:lnRef>
          <a:fillRef idx="0">
            <a:schemeClr val="dk1"/>
          </a:fillRef>
          <a:effectRef idx="0">
            <a:schemeClr val="dk1"/>
          </a:effectRef>
          <a:fontRef idx="minor">
            <a:schemeClr val="tx1"/>
          </a:fontRef>
        </p:style>
      </p:cxnSp>
      <p:sp>
        <p:nvSpPr>
          <p:cNvPr id="762" name="Google Shape;762;p56"/>
          <p:cNvSpPr txBox="1">
            <a:spLocks noGrp="1"/>
          </p:cNvSpPr>
          <p:nvPr>
            <p:ph type="subTitle" idx="1"/>
          </p:nvPr>
        </p:nvSpPr>
        <p:spPr>
          <a:xfrm>
            <a:off x="0" y="880819"/>
            <a:ext cx="8821114" cy="4520844"/>
          </a:xfrm>
          <a:prstGeom prst="rect">
            <a:avLst/>
          </a:prstGeom>
        </p:spPr>
        <p:txBody>
          <a:bodyPr spcFirstLastPara="1" wrap="square" lIns="91425" tIns="91425" rIns="91425" bIns="91425" anchor="ctr" anchorCtr="0">
            <a:noAutofit/>
          </a:bodyPr>
          <a:lstStyle/>
          <a:p>
            <a:pPr marL="1028732" marR="0" lvl="1" indent="-395666" algn="just" defTabSz="3038715" rtl="0" eaLnBrk="1" fontAlgn="auto" latinLnBrk="0" hangingPunct="1">
              <a:lnSpc>
                <a:spcPct val="100000"/>
              </a:lnSpc>
              <a:spcBef>
                <a:spcPct val="20000"/>
              </a:spcBef>
              <a:spcAft>
                <a:spcPts val="0"/>
              </a:spcAft>
              <a:buClrTx/>
              <a:buSzTx/>
              <a:buFont typeface="Arial" pitchFamily="34" charset="0"/>
              <a:buChar char="–"/>
              <a:tabLst/>
              <a:defRPr/>
            </a:pPr>
            <a:endParaRPr kumimoji="0" lang="en-GB"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918816" lvl="1" indent="-285750" algn="just" defTabSz="3038715">
              <a:spcBef>
                <a:spcPct val="20000"/>
              </a:spcBef>
              <a:buClrTx/>
              <a:buSzTx/>
              <a:buFont typeface="Arial" panose="020B0604020202020204" pitchFamily="34" charset="0"/>
              <a:buChar char="•"/>
              <a:defRPr/>
            </a:pPr>
            <a:r>
              <a:rPr kumimoji="0" lang="en-GB" sz="1600" b="0" u="none" strike="noStrike" kern="1200" cap="none" spc="0" normalizeH="0" noProof="0" dirty="0">
                <a:ln>
                  <a:noFill/>
                </a:ln>
                <a:solidFill>
                  <a:prstClr val="black"/>
                </a:solidFill>
                <a:effectLst/>
                <a:uLnTx/>
                <a:uFillTx/>
                <a:ea typeface="+mn-ea"/>
                <a:cs typeface="+mn-cs"/>
              </a:rPr>
              <a:t>    </a:t>
            </a:r>
            <a:r>
              <a:rPr lang="en-GB" sz="1600" kern="1200" dirty="0">
                <a:solidFill>
                  <a:prstClr val="black"/>
                </a:solidFill>
                <a:latin typeface="Times New Roman" panose="02020603050405020304" pitchFamily="18" charset="0"/>
                <a:cs typeface="Times New Roman" panose="02020603050405020304" pitchFamily="18" charset="0"/>
              </a:rPr>
              <a:t>Most common methods are :</a:t>
            </a:r>
          </a:p>
          <a:p>
            <a:pPr marL="918816" lvl="1" indent="-285750" algn="just" defTabSz="3038715">
              <a:spcBef>
                <a:spcPct val="20000"/>
              </a:spcBef>
              <a:buClrTx/>
              <a:buSzTx/>
              <a:buFont typeface="Arial" panose="020B0604020202020204" pitchFamily="34" charset="0"/>
              <a:buChar char="•"/>
              <a:defRPr/>
            </a:pPr>
            <a:endParaRPr lang="en-GB" sz="400" kern="1200" dirty="0">
              <a:solidFill>
                <a:prstClr val="black"/>
              </a:solidFill>
              <a:latin typeface="Times New Roman" panose="02020603050405020304" pitchFamily="18" charset="0"/>
              <a:cs typeface="Times New Roman" panose="02020603050405020304" pitchFamily="18" charset="0"/>
            </a:endParaRPr>
          </a:p>
          <a:p>
            <a:pPr marL="633066" lvl="1" indent="0" algn="just" defTabSz="3038715">
              <a:spcBef>
                <a:spcPct val="20000"/>
              </a:spcBef>
              <a:buClrTx/>
              <a:buSzTx/>
              <a:defRPr/>
            </a:pPr>
            <a:r>
              <a:rPr lang="en-GB" sz="1800" kern="1200" dirty="0">
                <a:solidFill>
                  <a:prstClr val="black"/>
                </a:solidFill>
                <a:latin typeface="Times New Roman" panose="02020603050405020304" pitchFamily="18" charset="0"/>
                <a:cs typeface="Times New Roman" panose="02020603050405020304" pitchFamily="18" charset="0"/>
              </a:rPr>
              <a:t>        </a:t>
            </a:r>
            <a:r>
              <a:rPr lang="en-GB" sz="1400" kern="1200" dirty="0">
                <a:solidFill>
                  <a:prstClr val="black"/>
                </a:solidFill>
                <a:latin typeface="Times New Roman" panose="02020603050405020304" pitchFamily="18" charset="0"/>
                <a:cs typeface="Times New Roman" panose="02020603050405020304" pitchFamily="18" charset="0"/>
              </a:rPr>
              <a:t>LOESS (locally estimated scatterplot smoothing)</a:t>
            </a:r>
          </a:p>
          <a:p>
            <a:pPr marL="633066" lvl="1" indent="0" algn="just" defTabSz="3038715">
              <a:spcBef>
                <a:spcPct val="20000"/>
              </a:spcBef>
              <a:buClrTx/>
              <a:buSzTx/>
              <a:defRPr/>
            </a:pPr>
            <a:r>
              <a:rPr lang="en-GB" sz="1400" kern="1200" dirty="0">
                <a:solidFill>
                  <a:prstClr val="black"/>
                </a:solidFill>
                <a:latin typeface="Times New Roman" panose="02020603050405020304" pitchFamily="18" charset="0"/>
                <a:cs typeface="Times New Roman" panose="02020603050405020304" pitchFamily="18" charset="0"/>
              </a:rPr>
              <a:t>          LOWESS (locally weighted scatterplot smoothing) </a:t>
            </a:r>
          </a:p>
          <a:p>
            <a:pPr marL="1028731" marR="0" lvl="2" indent="0" algn="just" defTabSz="3038715" rtl="0" eaLnBrk="1" fontAlgn="auto" latinLnBrk="0" hangingPunct="1">
              <a:lnSpc>
                <a:spcPct val="100000"/>
              </a:lnSpc>
              <a:spcBef>
                <a:spcPct val="20000"/>
              </a:spcBef>
              <a:spcAft>
                <a:spcPts val="0"/>
              </a:spcAft>
              <a:buClrTx/>
              <a:buSzTx/>
              <a:buFont typeface="Arial" pitchFamily="34" charset="0"/>
              <a:buNone/>
              <a:tabLst/>
              <a:defRPr/>
            </a:pPr>
            <a:endPar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028731" marR="0" lvl="2" indent="0" algn="just" defTabSz="3038715" rtl="0" eaLnBrk="1" fontAlgn="auto" latinLnBrk="0" hangingPunct="1">
              <a:lnSpc>
                <a:spcPct val="100000"/>
              </a:lnSpc>
              <a:spcBef>
                <a:spcPct val="20000"/>
              </a:spcBef>
              <a:spcAft>
                <a:spcPts val="0"/>
              </a:spcAft>
              <a:buClrTx/>
              <a:buSzTx/>
              <a:buFont typeface="Arial" pitchFamily="34" charset="0"/>
              <a:buNone/>
              <a:tabLst/>
              <a:defRPr/>
            </a:pPr>
            <a:endParaRPr kumimoji="0" lang="en-GB"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028732" lvl="1" indent="-395666" algn="just" defTabSz="3038715">
              <a:spcBef>
                <a:spcPct val="20000"/>
              </a:spcBef>
              <a:buClrTx/>
              <a:buSzTx/>
              <a:buFont typeface="Arial" panose="020B0604020202020204" pitchFamily="34" charset="0"/>
              <a:buChar char="•"/>
              <a:defRPr/>
            </a:pPr>
            <a:r>
              <a:rPr lang="en-GB" sz="1400" kern="1200" dirty="0">
                <a:solidFill>
                  <a:prstClr val="black"/>
                </a:solidFill>
                <a:latin typeface="Times New Roman" panose="02020603050405020304" pitchFamily="18" charset="0"/>
                <a:cs typeface="Times New Roman" panose="02020603050405020304" pitchFamily="18" charset="0"/>
              </a:rPr>
              <a:t>LOESS relies on the concept that a low-order polynomial can effectively capture the behaviour of a function within a </a:t>
            </a:r>
            <a:r>
              <a:rPr lang="en-US" sz="1400" kern="1200" dirty="0">
                <a:solidFill>
                  <a:prstClr val="black"/>
                </a:solidFill>
                <a:latin typeface="Times New Roman" panose="02020603050405020304" pitchFamily="18" charset="0"/>
                <a:cs typeface="Times New Roman" panose="02020603050405020304" pitchFamily="18" charset="0"/>
              </a:rPr>
              <a:t>neighborhood</a:t>
            </a:r>
            <a:r>
              <a:rPr lang="en-GB" sz="1400" kern="1200" dirty="0">
                <a:solidFill>
                  <a:prstClr val="black"/>
                </a:solidFill>
                <a:latin typeface="Times New Roman" panose="02020603050405020304" pitchFamily="18" charset="0"/>
                <a:cs typeface="Times New Roman" panose="02020603050405020304" pitchFamily="18" charset="0"/>
              </a:rPr>
              <a:t> and can be simply fitted.</a:t>
            </a:r>
          </a:p>
          <a:p>
            <a:pPr marL="1028732" lvl="1" indent="-395666" algn="just" defTabSz="3038715">
              <a:spcBef>
                <a:spcPct val="20000"/>
              </a:spcBef>
              <a:buClrTx/>
              <a:buSzTx/>
              <a:buFont typeface="Arial" panose="020B0604020202020204" pitchFamily="34" charset="0"/>
              <a:buChar char="•"/>
              <a:defRPr/>
            </a:pPr>
            <a:endParaRPr lang="en-GB" sz="1400" kern="1200" dirty="0">
              <a:solidFill>
                <a:prstClr val="black"/>
              </a:solidFill>
              <a:latin typeface="Times New Roman" panose="02020603050405020304" pitchFamily="18" charset="0"/>
              <a:cs typeface="Times New Roman" panose="02020603050405020304" pitchFamily="18" charset="0"/>
            </a:endParaRPr>
          </a:p>
          <a:p>
            <a:pPr marL="1028732" lvl="1" indent="-395666" algn="just" defTabSz="3038715">
              <a:spcBef>
                <a:spcPct val="20000"/>
              </a:spcBef>
              <a:buClrTx/>
              <a:buSzTx/>
              <a:buFont typeface="Arial" panose="020B0604020202020204" pitchFamily="34" charset="0"/>
              <a:buChar char="•"/>
              <a:defRPr/>
            </a:pPr>
            <a:r>
              <a:rPr lang="en-GB" sz="1400" kern="1200" dirty="0">
                <a:solidFill>
                  <a:prstClr val="black"/>
                </a:solidFill>
                <a:latin typeface="Times New Roman" panose="02020603050405020304" pitchFamily="18" charset="0"/>
                <a:cs typeface="Times New Roman" panose="02020603050405020304" pitchFamily="18" charset="0"/>
              </a:rPr>
              <a:t>The local polynomials fitted to each subset of the data typically have either a first or second-degree, meaning they are either locally linear (in a straight line sense) or locally quadratic.</a:t>
            </a:r>
          </a:p>
          <a:p>
            <a:pPr marL="1028732" lvl="1" indent="-395666" algn="just" defTabSz="3038715">
              <a:spcBef>
                <a:spcPct val="20000"/>
              </a:spcBef>
              <a:buClrTx/>
              <a:buSzTx/>
              <a:buFont typeface="Arial" panose="020B0604020202020204" pitchFamily="34" charset="0"/>
              <a:buChar char="•"/>
              <a:defRPr/>
            </a:pPr>
            <a:endParaRPr lang="en-GB" sz="1400" kern="1200" dirty="0">
              <a:solidFill>
                <a:prstClr val="black"/>
              </a:solidFill>
              <a:latin typeface="Times New Roman" panose="02020603050405020304" pitchFamily="18" charset="0"/>
              <a:cs typeface="Times New Roman" panose="02020603050405020304" pitchFamily="18" charset="0"/>
            </a:endParaRPr>
          </a:p>
          <a:p>
            <a:pPr marL="1028732" lvl="1" indent="-395666" algn="just" defTabSz="3038715">
              <a:spcBef>
                <a:spcPct val="20000"/>
              </a:spcBef>
              <a:buClrTx/>
              <a:buSzTx/>
              <a:buFont typeface="Arial" panose="020B0604020202020204" pitchFamily="34" charset="0"/>
              <a:buChar char="•"/>
              <a:defRPr/>
            </a:pPr>
            <a:r>
              <a:rPr lang="en-GB" sz="1400" kern="1200" dirty="0">
                <a:solidFill>
                  <a:prstClr val="black"/>
                </a:solidFill>
                <a:latin typeface="Times New Roman" panose="02020603050405020304" pitchFamily="18" charset="0"/>
                <a:cs typeface="Times New Roman" panose="02020603050405020304" pitchFamily="18" charset="0"/>
              </a:rPr>
              <a:t>LOESS is less sensitive to outliers and captures nonlinear relationships by fitting locally adaptive models.</a:t>
            </a:r>
          </a:p>
          <a:p>
            <a:pPr marL="1028732" lvl="1" indent="-395666" algn="just" defTabSz="3038715">
              <a:spcBef>
                <a:spcPct val="20000"/>
              </a:spcBef>
              <a:buClrTx/>
              <a:buSzTx/>
              <a:buFont typeface="Arial" panose="020B0604020202020204" pitchFamily="34" charset="0"/>
              <a:buChar char="•"/>
              <a:defRPr/>
            </a:pPr>
            <a:endParaRPr lang="en-GB" sz="900" kern="1200" dirty="0">
              <a:solidFill>
                <a:prstClr val="black"/>
              </a:solidFill>
              <a:latin typeface="Times New Roman" panose="02020603050405020304" pitchFamily="18" charset="0"/>
              <a:cs typeface="Times New Roman" panose="02020603050405020304" pitchFamily="18" charset="0"/>
            </a:endParaRPr>
          </a:p>
          <a:p>
            <a:pPr marL="1028732" lvl="1" indent="-395666" algn="just" defTabSz="3038715">
              <a:spcBef>
                <a:spcPct val="20000"/>
              </a:spcBef>
              <a:buClrTx/>
              <a:buSzTx/>
              <a:buFont typeface="Arial" panose="020B0604020202020204" pitchFamily="34" charset="0"/>
              <a:buChar char="•"/>
              <a:defRPr/>
            </a:pPr>
            <a:endParaRPr lang="en-GB" sz="1400" kern="1200" dirty="0">
              <a:solidFill>
                <a:prstClr val="black"/>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143B8-76F4-B145-0F29-F2853FA48FE3}"/>
              </a:ext>
            </a:extLst>
          </p:cNvPr>
          <p:cNvPicPr>
            <a:picLocks noChangeAspect="1"/>
          </p:cNvPicPr>
          <p:nvPr/>
        </p:nvPicPr>
        <p:blipFill>
          <a:blip r:embed="rId3"/>
          <a:stretch>
            <a:fillRect/>
          </a:stretch>
        </p:blipFill>
        <p:spPr>
          <a:xfrm>
            <a:off x="5401895" y="964090"/>
            <a:ext cx="3040805" cy="1728458"/>
          </a:xfrm>
          <a:prstGeom prst="rect">
            <a:avLst/>
          </a:prstGeom>
        </p:spPr>
      </p:pic>
      <p:sp>
        <p:nvSpPr>
          <p:cNvPr id="12" name="TextBox 11">
            <a:extLst>
              <a:ext uri="{FF2B5EF4-FFF2-40B4-BE49-F238E27FC236}">
                <a16:creationId xmlns:a16="http://schemas.microsoft.com/office/drawing/2014/main" id="{6BDBCC2F-B131-5DB6-FE64-7490B46C98DD}"/>
              </a:ext>
            </a:extLst>
          </p:cNvPr>
          <p:cNvSpPr txBox="1"/>
          <p:nvPr/>
        </p:nvSpPr>
        <p:spPr>
          <a:xfrm>
            <a:off x="0" y="880819"/>
            <a:ext cx="4645616" cy="338554"/>
          </a:xfrm>
          <a:prstGeom prst="rect">
            <a:avLst/>
          </a:prstGeom>
          <a:noFill/>
        </p:spPr>
        <p:txBody>
          <a:bodyPr wrap="square">
            <a:spAutoFit/>
          </a:bodyPr>
          <a:lstStyle/>
          <a:p>
            <a:pPr marL="1028732" marR="0" lvl="1" indent="-395666" algn="just" defTabSz="3038715"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Merriweather"/>
              </a:rPr>
              <a:t>Generalization of polynomial regression.</a:t>
            </a:r>
          </a:p>
        </p:txBody>
      </p:sp>
    </p:spTree>
    <p:extLst>
      <p:ext uri="{BB962C8B-B14F-4D97-AF65-F5344CB8AC3E}">
        <p14:creationId xmlns:p14="http://schemas.microsoft.com/office/powerpoint/2010/main" val="1626596216"/>
      </p:ext>
    </p:extLst>
  </p:cSld>
  <p:clrMapOvr>
    <a:masterClrMapping/>
  </p:clrMapOvr>
  <mc:AlternateContent xmlns:mc="http://schemas.openxmlformats.org/markup-compatibility/2006" xmlns:p14="http://schemas.microsoft.com/office/powerpoint/2010/main">
    <mc:Choice Requires="p14">
      <p:transition spd="med">
        <p14:doors/>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9"/>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762">
                                            <p:txEl>
                                              <p:pRg st="1" end="1"/>
                                            </p:txEl>
                                          </p:spTgt>
                                        </p:tgtEl>
                                        <p:attrNameLst>
                                          <p:attrName>style.visibility</p:attrName>
                                        </p:attrNameLst>
                                      </p:cBhvr>
                                      <p:to>
                                        <p:strVal val="visible"/>
                                      </p:to>
                                    </p:set>
                                  </p:childTnLst>
                                </p:cTn>
                              </p:par>
                              <p:par>
                                <p:cTn id="9" presetID="1" presetClass="entr" presetSubtype="0" fill="hold" nodeType="withEffect">
                                  <p:stCondLst>
                                    <p:cond delay="750"/>
                                  </p:stCondLst>
                                  <p:childTnLst>
                                    <p:set>
                                      <p:cBhvr>
                                        <p:cTn id="10" dur="1" fill="hold">
                                          <p:stCondLst>
                                            <p:cond delay="0"/>
                                          </p:stCondLst>
                                        </p:cTn>
                                        <p:tgtEl>
                                          <p:spTgt spid="762">
                                            <p:txEl>
                                              <p:pRg st="3" end="3"/>
                                            </p:txEl>
                                          </p:spTgt>
                                        </p:tgtEl>
                                        <p:attrNameLst>
                                          <p:attrName>style.visibility</p:attrName>
                                        </p:attrNameLst>
                                      </p:cBhvr>
                                      <p:to>
                                        <p:strVal val="visible"/>
                                      </p:to>
                                    </p:set>
                                  </p:childTnLst>
                                </p:cTn>
                              </p:par>
                              <p:par>
                                <p:cTn id="11" presetID="1" presetClass="entr" presetSubtype="0" fill="hold" nodeType="withEffect">
                                  <p:stCondLst>
                                    <p:cond delay="750"/>
                                  </p:stCondLst>
                                  <p:childTnLst>
                                    <p:set>
                                      <p:cBhvr>
                                        <p:cTn id="12" dur="1" fill="hold">
                                          <p:stCondLst>
                                            <p:cond delay="0"/>
                                          </p:stCondLst>
                                        </p:cTn>
                                        <p:tgtEl>
                                          <p:spTgt spid="762">
                                            <p:txEl>
                                              <p:pRg st="4" end="4"/>
                                            </p:txEl>
                                          </p:spTgt>
                                        </p:tgtEl>
                                        <p:attrNameLst>
                                          <p:attrName>style.visibility</p:attrName>
                                        </p:attrNameLst>
                                      </p:cBhvr>
                                      <p:to>
                                        <p:strVal val="visible"/>
                                      </p:to>
                                    </p:set>
                                  </p:childTnLst>
                                </p:cTn>
                              </p:par>
                              <p:par>
                                <p:cTn id="13" presetID="10" presetClass="entr" presetSubtype="0" fill="hold"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 presetClass="entr" presetSubtype="0" fill="hold" nodeType="withEffect">
                                  <p:stCondLst>
                                    <p:cond delay="1000"/>
                                  </p:stCondLst>
                                  <p:childTnLst>
                                    <p:set>
                                      <p:cBhvr>
                                        <p:cTn id="17" dur="1" fill="hold">
                                          <p:stCondLst>
                                            <p:cond delay="0"/>
                                          </p:stCondLst>
                                        </p:cTn>
                                        <p:tgtEl>
                                          <p:spTgt spid="762">
                                            <p:txEl>
                                              <p:pRg st="7" end="7"/>
                                            </p:txEl>
                                          </p:spTgt>
                                        </p:tgtEl>
                                        <p:attrNameLst>
                                          <p:attrName>style.visibility</p:attrName>
                                        </p:attrNameLst>
                                      </p:cBhvr>
                                      <p:to>
                                        <p:strVal val="visible"/>
                                      </p:to>
                                    </p:set>
                                  </p:childTnLst>
                                </p:cTn>
                              </p:par>
                              <p:par>
                                <p:cTn id="18" presetID="1" presetClass="entr" presetSubtype="0" fill="hold" nodeType="withEffect">
                                  <p:stCondLst>
                                    <p:cond delay="1250"/>
                                  </p:stCondLst>
                                  <p:childTnLst>
                                    <p:set>
                                      <p:cBhvr>
                                        <p:cTn id="19" dur="1" fill="hold">
                                          <p:stCondLst>
                                            <p:cond delay="0"/>
                                          </p:stCondLst>
                                        </p:cTn>
                                        <p:tgtEl>
                                          <p:spTgt spid="762">
                                            <p:txEl>
                                              <p:pRg st="9" end="9"/>
                                            </p:txEl>
                                          </p:spTgt>
                                        </p:tgtEl>
                                        <p:attrNameLst>
                                          <p:attrName>style.visibility</p:attrName>
                                        </p:attrNameLst>
                                      </p:cBhvr>
                                      <p:to>
                                        <p:strVal val="visible"/>
                                      </p:to>
                                    </p:set>
                                  </p:childTnLst>
                                </p:cTn>
                              </p:par>
                              <p:par>
                                <p:cTn id="20" presetID="1" presetClass="entr" presetSubtype="0" fill="hold" nodeType="withEffect">
                                  <p:stCondLst>
                                    <p:cond delay="1500"/>
                                  </p:stCondLst>
                                  <p:childTnLst>
                                    <p:set>
                                      <p:cBhvr>
                                        <p:cTn id="21" dur="1" fill="hold">
                                          <p:stCondLst>
                                            <p:cond delay="0"/>
                                          </p:stCondLst>
                                        </p:cTn>
                                        <p:tgtEl>
                                          <p:spTgt spid="76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Analyst CV by Slidesgo">
  <a:themeElements>
    <a:clrScheme name="Simple Light">
      <a:dk1>
        <a:srgbClr val="000000"/>
      </a:dk1>
      <a:lt1>
        <a:srgbClr val="EEEEE9"/>
      </a:lt1>
      <a:dk2>
        <a:srgbClr val="ADAF7E"/>
      </a:dk2>
      <a:lt2>
        <a:srgbClr val="D4D7AD"/>
      </a:lt2>
      <a:accent1>
        <a:srgbClr val="88ADC8"/>
      </a:accent1>
      <a:accent2>
        <a:srgbClr val="9CBAB7"/>
      </a:accent2>
      <a:accent3>
        <a:srgbClr val="80A9A4"/>
      </a:accent3>
      <a:accent4>
        <a:srgbClr val="E0ABA0"/>
      </a:accent4>
      <a:accent5>
        <a:srgbClr val="C77763"/>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1595</TotalTime>
  <Words>1004</Words>
  <Application>Microsoft Office PowerPoint</Application>
  <PresentationFormat>On-screen Show (16:9)</PresentationFormat>
  <Paragraphs>285</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Playfair Display ExtraBold</vt:lpstr>
      <vt:lpstr>Merriweather</vt:lpstr>
      <vt:lpstr>Times New Roman</vt:lpstr>
      <vt:lpstr>Cormorant Garamond</vt:lpstr>
      <vt:lpstr>Cambria Math</vt:lpstr>
      <vt:lpstr>Data Analyst CV by Slidesgo</vt:lpstr>
      <vt:lpstr>The Model Stacking Approach to Credit Card Debt Prediction</vt:lpstr>
      <vt:lpstr>01</vt:lpstr>
      <vt:lpstr>Introduction</vt:lpstr>
      <vt:lpstr>Remarks</vt:lpstr>
      <vt:lpstr>Methodology</vt:lpstr>
      <vt:lpstr>02</vt:lpstr>
      <vt:lpstr>We Fitted Ten Different Models : </vt:lpstr>
      <vt:lpstr>Multivariate Adaptive Regression Splines (MARS)</vt:lpstr>
      <vt:lpstr>Local Polynomial Regression</vt:lpstr>
      <vt:lpstr>Bayesian Regression</vt:lpstr>
      <vt:lpstr>Robust Regression</vt:lpstr>
      <vt:lpstr>Ridge was not submitted    </vt:lpstr>
      <vt:lpstr>03</vt:lpstr>
      <vt:lpstr>Root &amp; Box – Cox Transformations on Stacked Model</vt:lpstr>
      <vt:lpstr>ASSUMPTIONS</vt:lpstr>
      <vt:lpstr>PREDICTIONS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dc:title>
  <dc:creator>Donia Ahmed</dc:creator>
  <cp:lastModifiedBy>Donia BESHER</cp:lastModifiedBy>
  <cp:revision>88</cp:revision>
  <dcterms:modified xsi:type="dcterms:W3CDTF">2024-09-19T16:57:19Z</dcterms:modified>
</cp:coreProperties>
</file>