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41A4F-8FC3-4B15-A294-1CC8686726C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08BD72-7C69-4CEE-BEE1-0DA67AC98CC4}">
      <dgm:prSet/>
      <dgm:spPr/>
      <dgm:t>
        <a:bodyPr/>
        <a:lstStyle/>
        <a:p>
          <a:r>
            <a:rPr lang="en-US"/>
            <a:t>All related test cases were executed successfully.</a:t>
          </a:r>
        </a:p>
      </dgm:t>
    </dgm:pt>
    <dgm:pt modelId="{B41A9C4B-4AC7-4A06-9E24-1CE49A49C434}" type="parTrans" cxnId="{B78A7410-998E-4428-A086-D6710AA0990A}">
      <dgm:prSet/>
      <dgm:spPr/>
      <dgm:t>
        <a:bodyPr/>
        <a:lstStyle/>
        <a:p>
          <a:endParaRPr lang="en-US"/>
        </a:p>
      </dgm:t>
    </dgm:pt>
    <dgm:pt modelId="{9115BAE4-465B-4D8F-9D5E-C5F5D7DC4468}" type="sibTrans" cxnId="{B78A7410-998E-4428-A086-D6710AA0990A}">
      <dgm:prSet/>
      <dgm:spPr/>
      <dgm:t>
        <a:bodyPr/>
        <a:lstStyle/>
        <a:p>
          <a:endParaRPr lang="en-US"/>
        </a:p>
      </dgm:t>
    </dgm:pt>
    <dgm:pt modelId="{1EA372DE-596C-408D-882A-AD32FA012D51}">
      <dgm:prSet/>
      <dgm:spPr/>
      <dgm:t>
        <a:bodyPr/>
        <a:lstStyle/>
        <a:p>
          <a:r>
            <a:rPr lang="en-US"/>
            <a:t>No defects were discovered.</a:t>
          </a:r>
        </a:p>
      </dgm:t>
    </dgm:pt>
    <dgm:pt modelId="{DF569EDA-F4DA-42F0-8B6E-F64046F11171}" type="parTrans" cxnId="{D9EFB5E7-D570-4B51-AEE9-98FA6F05B750}">
      <dgm:prSet/>
      <dgm:spPr/>
      <dgm:t>
        <a:bodyPr/>
        <a:lstStyle/>
        <a:p>
          <a:endParaRPr lang="en-US"/>
        </a:p>
      </dgm:t>
    </dgm:pt>
    <dgm:pt modelId="{569DDF78-557C-40BB-8840-6947646918E6}" type="sibTrans" cxnId="{D9EFB5E7-D570-4B51-AEE9-98FA6F05B750}">
      <dgm:prSet/>
      <dgm:spPr/>
      <dgm:t>
        <a:bodyPr/>
        <a:lstStyle/>
        <a:p>
          <a:endParaRPr lang="en-US"/>
        </a:p>
      </dgm:t>
    </dgm:pt>
    <dgm:pt modelId="{03CA4596-2C80-0742-99A7-EB3C4E9E4770}" type="pres">
      <dgm:prSet presAssocID="{1E941A4F-8FC3-4B15-A294-1CC8686726C6}" presName="diagram" presStyleCnt="0">
        <dgm:presLayoutVars>
          <dgm:dir/>
          <dgm:resizeHandles val="exact"/>
        </dgm:presLayoutVars>
      </dgm:prSet>
      <dgm:spPr/>
    </dgm:pt>
    <dgm:pt modelId="{63D4CB83-441F-AD4F-A68E-F416AFF1DD2F}" type="pres">
      <dgm:prSet presAssocID="{4608BD72-7C69-4CEE-BEE1-0DA67AC98CC4}" presName="node" presStyleLbl="node1" presStyleIdx="0" presStyleCnt="2">
        <dgm:presLayoutVars>
          <dgm:bulletEnabled val="1"/>
        </dgm:presLayoutVars>
      </dgm:prSet>
      <dgm:spPr/>
    </dgm:pt>
    <dgm:pt modelId="{5B56FAA8-A928-C545-9E79-7C9576BC7B05}" type="pres">
      <dgm:prSet presAssocID="{9115BAE4-465B-4D8F-9D5E-C5F5D7DC4468}" presName="sibTrans" presStyleCnt="0"/>
      <dgm:spPr/>
    </dgm:pt>
    <dgm:pt modelId="{4E60D084-6CE2-8841-88EA-CF8ECF96D09A}" type="pres">
      <dgm:prSet presAssocID="{1EA372DE-596C-408D-882A-AD32FA012D51}" presName="node" presStyleLbl="node1" presStyleIdx="1" presStyleCnt="2">
        <dgm:presLayoutVars>
          <dgm:bulletEnabled val="1"/>
        </dgm:presLayoutVars>
      </dgm:prSet>
      <dgm:spPr/>
    </dgm:pt>
  </dgm:ptLst>
  <dgm:cxnLst>
    <dgm:cxn modelId="{B78A7410-998E-4428-A086-D6710AA0990A}" srcId="{1E941A4F-8FC3-4B15-A294-1CC8686726C6}" destId="{4608BD72-7C69-4CEE-BEE1-0DA67AC98CC4}" srcOrd="0" destOrd="0" parTransId="{B41A9C4B-4AC7-4A06-9E24-1CE49A49C434}" sibTransId="{9115BAE4-465B-4D8F-9D5E-C5F5D7DC4468}"/>
    <dgm:cxn modelId="{7965C34B-FC3D-404F-84E7-FAEB3FC12737}" type="presOf" srcId="{1EA372DE-596C-408D-882A-AD32FA012D51}" destId="{4E60D084-6CE2-8841-88EA-CF8ECF96D09A}" srcOrd="0" destOrd="0" presId="urn:microsoft.com/office/officeart/2005/8/layout/default"/>
    <dgm:cxn modelId="{1E6BB275-FE0A-2649-8E6D-C030D822CB9C}" type="presOf" srcId="{1E941A4F-8FC3-4B15-A294-1CC8686726C6}" destId="{03CA4596-2C80-0742-99A7-EB3C4E9E4770}" srcOrd="0" destOrd="0" presId="urn:microsoft.com/office/officeart/2005/8/layout/default"/>
    <dgm:cxn modelId="{8169D1C0-3803-F24E-871C-40242717E09B}" type="presOf" srcId="{4608BD72-7C69-4CEE-BEE1-0DA67AC98CC4}" destId="{63D4CB83-441F-AD4F-A68E-F416AFF1DD2F}" srcOrd="0" destOrd="0" presId="urn:microsoft.com/office/officeart/2005/8/layout/default"/>
    <dgm:cxn modelId="{D9EFB5E7-D570-4B51-AEE9-98FA6F05B750}" srcId="{1E941A4F-8FC3-4B15-A294-1CC8686726C6}" destId="{1EA372DE-596C-408D-882A-AD32FA012D51}" srcOrd="1" destOrd="0" parTransId="{DF569EDA-F4DA-42F0-8B6E-F64046F11171}" sibTransId="{569DDF78-557C-40BB-8840-6947646918E6}"/>
    <dgm:cxn modelId="{FA644975-6017-9842-BEBD-70E79449AEA0}" type="presParOf" srcId="{03CA4596-2C80-0742-99A7-EB3C4E9E4770}" destId="{63D4CB83-441F-AD4F-A68E-F416AFF1DD2F}" srcOrd="0" destOrd="0" presId="urn:microsoft.com/office/officeart/2005/8/layout/default"/>
    <dgm:cxn modelId="{52672259-DB7F-EB4E-8C97-0E5E5C981CD1}" type="presParOf" srcId="{03CA4596-2C80-0742-99A7-EB3C4E9E4770}" destId="{5B56FAA8-A928-C545-9E79-7C9576BC7B05}" srcOrd="1" destOrd="0" presId="urn:microsoft.com/office/officeart/2005/8/layout/default"/>
    <dgm:cxn modelId="{D20C7798-7241-354C-A277-67BC2E98F10C}" type="presParOf" srcId="{03CA4596-2C80-0742-99A7-EB3C4E9E4770}" destId="{4E60D084-6CE2-8841-88EA-CF8ECF96D09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4CB83-441F-AD4F-A68E-F416AFF1DD2F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All related test cases were executed successfully.</a:t>
          </a:r>
        </a:p>
      </dsp:txBody>
      <dsp:txXfrm>
        <a:off x="1333" y="283965"/>
        <a:ext cx="5202457" cy="3121474"/>
      </dsp:txXfrm>
    </dsp:sp>
    <dsp:sp modelId="{4E60D084-6CE2-8841-88EA-CF8ECF96D09A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No defects were discovered.</a:t>
          </a:r>
        </a:p>
      </dsp:txBody>
      <dsp:txXfrm>
        <a:off x="5724037" y="2839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ECEC-80A0-F3C6-0386-D93F4801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9C80-0B43-C438-45B2-B0B565EF2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C1C7-A712-B3D5-9C1A-CE7442DD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F436-E27C-886D-5DF3-6B671309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B833-BCAC-FAEB-3CCC-1262DA02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7825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F65-6AF6-51EB-FC5C-F51D873C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C745-010C-969C-D150-61C7E504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A993-747C-8090-9203-95B01002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86FA-F39C-1412-B2C9-7D2F8C1E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9572-C482-A068-11C5-0206538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361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5A301-9AF2-703D-503E-2035F700B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11A9-6350-5983-9442-57048AE1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177-AFC6-7230-70D2-6968819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E118-6900-0C84-BAA6-6D711BC2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EA8-ED5E-F6F5-C038-01192B79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343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0676-47A0-5745-D3C0-5A6557E0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97CA-7055-FD79-D682-80AD26B2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9FC5-3A1C-AD9A-40B7-DC79805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E5ED-D56F-35CA-EABC-904D961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81FE-3DA6-5A6A-06DA-E50C339E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342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CF7E-8C43-21FC-E183-9B7315C2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F3529-85B7-FE45-3D9A-78F62C4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8D2F-81DB-6630-FD52-33338D35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5B1E-6F48-97E7-516C-FA27E286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CB46-5829-7899-2BB1-8F28E755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034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B530-B742-19A4-B85F-60E541E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19E3-C82F-D6A3-5571-CCD87F0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37D0D-81A4-8B03-BB73-7DC4341B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9B63-6EF0-60B1-7EED-DF657935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366D8-0599-F601-6528-576B5553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10E0-FE35-B60D-C470-6C124F64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218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A09A-6F3A-FD41-5AC3-28C59BE3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D496-2B49-35AA-D2DC-8070F216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8FFE-72C8-1C0D-4EE9-659177F7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1BB8A-4AF2-DD84-FA2A-788B6F7F7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4F08-93A0-FA44-183F-521D323E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CD547-D545-495D-661A-1452BE7C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E3F40-6C68-3903-D11C-9202BCE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6D15-B588-8A48-B06C-C1D46659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642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B056-F237-D05E-B4AF-9EA273BE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FA9BA-151E-7B0E-B1C6-4F1177CC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BE0AF-96AD-1A4A-2B94-E051FDC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0196-CA5F-65AA-3106-8F12BD1F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3585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689F6-3C0C-4748-664C-5C42C1B6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7113A-F450-01BC-CF0E-8E13F9F4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09476-6ACC-1BDB-6BC5-900C258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928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155-93AF-A263-2812-27D89DCF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465B-CA8A-C394-F386-FF17EFC2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0029-429D-C544-06EE-B68E7374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866D-5CF7-B170-EFD9-B70DC5C3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D35E8-A785-9653-D166-66205ABC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9177-44D8-7D62-9F00-0666FA83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655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D91E-F5F4-BE60-8308-00B3405A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E48CB-1887-CB24-9BB6-E1275A70F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3785-6E22-4F4E-3AAE-938648E97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0B62-9E36-3D19-39A2-A7702E4A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2E9F-F672-ABEE-A4E2-1B7A3B46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CBC6-86CD-700C-0030-D9C92D52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3330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92238-3318-767B-93F8-09B085E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731D-3D4B-DB80-1F3F-BA55C166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13FA-D02B-C689-E8F9-1205AE853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D8A52-F4B0-124F-9189-47E20688362A}" type="datetimeFigureOut">
              <a:rPr lang="en-EG" smtClean="0"/>
              <a:t>08/01/2025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A91A-4CFA-8338-6BFD-E90259949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894D-CF74-06D9-0D2D-87B10656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8CCB3-180C-D640-B016-92BAFD654FA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916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89E0B-1755-4AD7-D5B8-B8882737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400"/>
              <a:t>Design and Implementation of an E-Learning Platform</a:t>
            </a:r>
            <a:br>
              <a:rPr lang="en-US" sz="4400"/>
            </a:br>
            <a:endParaRPr lang="en-EG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ED877-03E2-AA8B-6643-A93CBD27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Team Members</a:t>
            </a:r>
            <a:r>
              <a:rPr lang="en-US" sz="2000"/>
              <a:t>: Ahmed Mahmoud, Donia </a:t>
            </a:r>
            <a:r>
              <a:rPr lang="en-US" sz="2000" err="1"/>
              <a:t>Elanany</a:t>
            </a:r>
            <a:r>
              <a:rPr lang="en-US" sz="2000"/>
              <a:t>, Nada Adel</a:t>
            </a:r>
            <a:br>
              <a:rPr lang="en-US" sz="2000"/>
            </a:br>
            <a:r>
              <a:rPr lang="en-US" sz="2000" b="1"/>
              <a:t>Course</a:t>
            </a:r>
            <a:r>
              <a:rPr lang="en-US" sz="2000"/>
              <a:t>: CCAS 4.3 Software Engineering</a:t>
            </a:r>
            <a:endParaRPr lang="en-EG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tombstone with a light bulb and books&#10;&#10;Description automatically generated">
            <a:extLst>
              <a:ext uri="{FF2B5EF4-FFF2-40B4-BE49-F238E27FC236}">
                <a16:creationId xmlns:a16="http://schemas.microsoft.com/office/drawing/2014/main" id="{DE8F465E-3D3C-D179-AD96-5B8CFABB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4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A0AC2-12D1-942C-7929-8C80B022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Test Report</a:t>
            </a:r>
            <a:r>
              <a:rPr lang="en-US" sz="4000">
                <a:solidFill>
                  <a:srgbClr val="FFFFFF"/>
                </a:solidFill>
              </a:rPr>
              <a:t>:</a:t>
            </a:r>
            <a:endParaRPr lang="en-E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D7C77-6039-39BE-17D1-9E4FE2A12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715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02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2C0F-F55D-2C8D-9FA8-BFE32FF3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EDB4-D527-3813-4B68-08A61AD0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Challenge 1: Broad Prompt Engineering</a:t>
            </a:r>
            <a:endParaRPr lang="en-US" dirty="0"/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Issue:</a:t>
            </a:r>
            <a:r>
              <a:rPr lang="en-US" dirty="0"/>
              <a:t> Generic outputs from initial prompts.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Solution:</a:t>
            </a:r>
            <a:r>
              <a:rPr lang="en-US" dirty="0"/>
              <a:t> Iterated prompts with more details, examples, and constraints.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Challenge 2: Complex Feature Integration</a:t>
            </a:r>
            <a:endParaRPr lang="en-US" dirty="0"/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Issue:</a:t>
            </a:r>
            <a:r>
              <a:rPr lang="en-US" dirty="0"/>
              <a:t> Linking user authentication, courses, payments, etc. while managing schemas.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Solution:</a:t>
            </a:r>
            <a:r>
              <a:rPr lang="en-US" dirty="0"/>
              <a:t> Adopted a modular approach using an ER diagram and requirements table to guide design.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Challenge 3: Changing Requirements Due to Time Constraints</a:t>
            </a:r>
            <a:endParaRPr lang="en-US" dirty="0"/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Issue:</a:t>
            </a:r>
            <a:r>
              <a:rPr lang="en-US" dirty="0"/>
              <a:t> Initial requirements were extensive, but time constraints forced us to reduce scope.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Solution:</a:t>
            </a:r>
            <a:r>
              <a:rPr lang="en-US" dirty="0"/>
              <a:t> Refocused on core features and adjusted priorities to meet deadlines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9190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C582-2C22-C164-7A50-95B8D94E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636406" cy="46010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What Worked Well: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Iterative prompting for refining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Incremental testing for uncovering issues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workflow to leverage team strengths.</a:t>
            </a:r>
          </a:p>
          <a:p>
            <a:pPr marL="0" indent="0">
              <a:buNone/>
            </a:pPr>
            <a:endParaRPr lang="en-EG" dirty="0"/>
          </a:p>
          <a:p>
            <a:pPr marL="0" indent="0">
              <a:buNone/>
            </a:pPr>
            <a:r>
              <a:rPr lang="en-US" b="1" dirty="0"/>
              <a:t>What To Improve:</a:t>
            </a:r>
            <a:endParaRPr lang="en-EG" dirty="0"/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Improved Automated Testing: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ct val="150000"/>
              </a:lnSpc>
              <a:spcAft>
                <a:spcPts val="225"/>
              </a:spcAft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Issue: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While manual testing was done, automatic testing would have increased reliability.</a:t>
            </a:r>
          </a:p>
          <a:p>
            <a:pPr lvl="1" algn="l">
              <a:lnSpc>
                <a:spcPct val="150000"/>
              </a:lnSpc>
              <a:spcAft>
                <a:spcPts val="225"/>
              </a:spcAft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Action: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Incorporate automated test framework from the start.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Front-End Framework (React):</a:t>
            </a: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ct val="170000"/>
              </a:lnSpc>
              <a:spcAft>
                <a:spcPts val="225"/>
              </a:spcAft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Issue: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Used raw HTML, CSS, and JavaScript, which led to challenges in code organization.</a:t>
            </a:r>
          </a:p>
          <a:p>
            <a:pPr lvl="1" algn="l">
              <a:lnSpc>
                <a:spcPct val="170000"/>
              </a:lnSpc>
              <a:spcAft>
                <a:spcPts val="225"/>
              </a:spcAft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Action: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For future projects, switch to a component-based framework like React for better code structure, reusability, and easier updates.</a:t>
            </a:r>
          </a:p>
        </p:txBody>
      </p:sp>
    </p:spTree>
    <p:extLst>
      <p:ext uri="{BB962C8B-B14F-4D97-AF65-F5344CB8AC3E}">
        <p14:creationId xmlns:p14="http://schemas.microsoft.com/office/powerpoint/2010/main" val="14333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D68D3-D21F-ED3D-E57B-2D334EB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392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122C1-F2C0-97EC-4ED3-A4CE5A4E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Demo – End-to-End Scenario</a:t>
            </a:r>
            <a:endParaRPr lang="en-E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4021-3219-87BB-6F73-40A25197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790157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CMBX10"/>
              </a:rPr>
              <a:t>Use Case: Assignment Submission </a:t>
            </a:r>
            <a:endParaRPr lang="en-US" sz="2000" b="1" dirty="0"/>
          </a:p>
          <a:p>
            <a:r>
              <a:rPr lang="en-US" sz="1400" b="1" dirty="0"/>
              <a:t>Requirement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- Students can upload assignments to specific courses.</a:t>
            </a:r>
          </a:p>
          <a:p>
            <a:pPr marL="0" indent="0">
              <a:buNone/>
            </a:pPr>
            <a:r>
              <a:rPr lang="en-US" sz="1400" dirty="0"/>
              <a:t>           - Instructors can view, grade, and manage submissions.</a:t>
            </a:r>
            <a:endParaRPr lang="ar-SA" sz="1400" b="1" dirty="0">
              <a:effectLst/>
              <a:latin typeface="CMBX10"/>
            </a:endParaRPr>
          </a:p>
          <a:p>
            <a:r>
              <a:rPr lang="en-US" sz="1400" b="1" dirty="0">
                <a:effectLst/>
                <a:latin typeface="CMBX10"/>
              </a:rPr>
              <a:t>Actors</a:t>
            </a:r>
            <a:r>
              <a:rPr lang="en-US" sz="1400" dirty="0">
                <a:effectLst/>
                <a:latin typeface="CMBX10"/>
              </a:rPr>
              <a:t>: </a:t>
            </a:r>
            <a:r>
              <a:rPr lang="en-US" sz="1400" dirty="0">
                <a:effectLst/>
                <a:latin typeface="CMR10"/>
              </a:rPr>
              <a:t>Student </a:t>
            </a:r>
            <a:endParaRPr lang="en-US" sz="1400" dirty="0">
              <a:effectLst/>
            </a:endParaRPr>
          </a:p>
          <a:p>
            <a:r>
              <a:rPr lang="en-US" sz="1400" b="1" dirty="0">
                <a:effectLst/>
                <a:latin typeface="CMBX10"/>
              </a:rPr>
              <a:t>Description</a:t>
            </a:r>
            <a:r>
              <a:rPr lang="en-US" sz="1400" dirty="0">
                <a:effectLst/>
                <a:latin typeface="CMBX10"/>
              </a:rPr>
              <a:t>: </a:t>
            </a:r>
            <a:r>
              <a:rPr lang="en-US" sz="1400" dirty="0">
                <a:effectLst/>
                <a:latin typeface="CMR10"/>
              </a:rPr>
              <a:t>A student can submit their assignments for a particular course through the platform. </a:t>
            </a:r>
            <a:endParaRPr lang="en-US" sz="1400" dirty="0">
              <a:effectLst/>
            </a:endParaRPr>
          </a:p>
          <a:p>
            <a:r>
              <a:rPr lang="en-US" sz="1400" b="1" dirty="0">
                <a:effectLst/>
                <a:latin typeface="CMBX10"/>
              </a:rPr>
              <a:t>Preconditions</a:t>
            </a:r>
            <a:r>
              <a:rPr lang="en-US" sz="1400" dirty="0">
                <a:effectLst/>
                <a:latin typeface="CMBX10"/>
              </a:rPr>
              <a:t>: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MR10"/>
              </a:rPr>
              <a:t>    </a:t>
            </a:r>
            <a:r>
              <a:rPr lang="en-US" sz="1400" dirty="0">
                <a:latin typeface="CMR10"/>
              </a:rPr>
              <a:t> </a:t>
            </a:r>
            <a:r>
              <a:rPr lang="en-US" sz="1400" dirty="0">
                <a:effectLst/>
                <a:latin typeface="CMR10"/>
              </a:rPr>
              <a:t>  - The student must be enrolled in the course. </a:t>
            </a: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latin typeface="CMR10"/>
              </a:rPr>
              <a:t>       - </a:t>
            </a:r>
            <a:r>
              <a:rPr lang="en-US" sz="1400" dirty="0">
                <a:effectLst/>
                <a:latin typeface="CMR10"/>
              </a:rPr>
              <a:t>The assignment must be available for submission. </a:t>
            </a:r>
            <a:endParaRPr lang="en-US" sz="1400" dirty="0">
              <a:effectLst/>
            </a:endParaRPr>
          </a:p>
          <a:p>
            <a:r>
              <a:rPr lang="en-US" sz="1400" b="1" dirty="0">
                <a:effectLst/>
                <a:latin typeface="CMBX10"/>
              </a:rPr>
              <a:t>Scenario</a:t>
            </a:r>
            <a:r>
              <a:rPr lang="en-US" sz="1400" dirty="0">
                <a:effectLst/>
                <a:latin typeface="CMBX10"/>
              </a:rPr>
              <a:t>:</a:t>
            </a:r>
            <a:br>
              <a:rPr lang="en-US" sz="1400" dirty="0">
                <a:effectLst/>
                <a:latin typeface="CMBX10"/>
              </a:rPr>
            </a:br>
            <a:r>
              <a:rPr lang="en-US" sz="1400" dirty="0">
                <a:effectLst/>
                <a:latin typeface="CMBX10"/>
              </a:rPr>
              <a:t> - </a:t>
            </a:r>
            <a:r>
              <a:rPr lang="en-US" sz="1400" dirty="0">
                <a:effectLst/>
                <a:latin typeface="CMR10"/>
              </a:rPr>
              <a:t>The student logs into the platform and navigates to the course they are enrolled in. </a:t>
            </a: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MBX10"/>
              </a:rPr>
              <a:t>       - </a:t>
            </a:r>
            <a:r>
              <a:rPr lang="en-US" sz="1400" dirty="0">
                <a:effectLst/>
                <a:latin typeface="CMR10"/>
              </a:rPr>
              <a:t>They access the assignment section.</a:t>
            </a:r>
            <a:br>
              <a:rPr lang="en-US" sz="1400" dirty="0">
                <a:effectLst/>
                <a:latin typeface="CMR10"/>
              </a:rPr>
            </a:br>
            <a:r>
              <a:rPr lang="en-US" sz="1400" dirty="0">
                <a:effectLst/>
                <a:latin typeface="CMR10"/>
              </a:rPr>
              <a:t>    </a:t>
            </a:r>
            <a:r>
              <a:rPr lang="en-US" sz="1400" dirty="0">
                <a:latin typeface="CMBX10"/>
              </a:rPr>
              <a:t>   - </a:t>
            </a:r>
            <a:r>
              <a:rPr lang="en-US" sz="1400" dirty="0">
                <a:effectLst/>
                <a:latin typeface="CMR10"/>
              </a:rPr>
              <a:t>The student uploads the assignment file. </a:t>
            </a:r>
            <a:br>
              <a:rPr lang="en-US" sz="1400" dirty="0">
                <a:effectLst/>
                <a:latin typeface="CMR10"/>
              </a:rPr>
            </a:br>
            <a:r>
              <a:rPr lang="en-US" sz="1400" dirty="0">
                <a:effectLst/>
                <a:latin typeface="CMR10"/>
              </a:rPr>
              <a:t>       </a:t>
            </a:r>
            <a:r>
              <a:rPr lang="en-US" sz="1400" dirty="0">
                <a:latin typeface="CMBX10"/>
              </a:rPr>
              <a:t>-</a:t>
            </a:r>
            <a:r>
              <a:rPr lang="en-US" sz="1400" dirty="0">
                <a:effectLst/>
                <a:latin typeface="CMBX10"/>
              </a:rPr>
              <a:t> </a:t>
            </a:r>
            <a:r>
              <a:rPr lang="en-US" sz="1400" dirty="0">
                <a:effectLst/>
                <a:latin typeface="CMR10"/>
              </a:rPr>
              <a:t>The student submits the assignment.</a:t>
            </a:r>
            <a:br>
              <a:rPr lang="en-US" sz="1400" dirty="0">
                <a:effectLst/>
                <a:latin typeface="CMR10"/>
              </a:rPr>
            </a:br>
            <a:r>
              <a:rPr lang="en-US" sz="1400" dirty="0">
                <a:effectLst/>
                <a:latin typeface="CMR10"/>
              </a:rPr>
              <a:t>    </a:t>
            </a:r>
            <a:r>
              <a:rPr lang="en-US" sz="1400" dirty="0">
                <a:latin typeface="CMBX10"/>
              </a:rPr>
              <a:t>   - </a:t>
            </a:r>
            <a:r>
              <a:rPr lang="en-US" sz="1400" dirty="0">
                <a:effectLst/>
                <a:latin typeface="CMR10"/>
              </a:rPr>
              <a:t>The system confirms the submission. </a:t>
            </a:r>
            <a:endParaRPr lang="en-US" sz="1400" dirty="0">
              <a:effectLst/>
            </a:endParaRPr>
          </a:p>
          <a:p>
            <a:r>
              <a:rPr lang="en-US" sz="1400" b="1" dirty="0">
                <a:effectLst/>
                <a:latin typeface="CMBX10"/>
              </a:rPr>
              <a:t>Postconditions</a:t>
            </a:r>
            <a:r>
              <a:rPr lang="en-US" sz="1400" dirty="0">
                <a:effectLst/>
                <a:latin typeface="CMBX10"/>
              </a:rPr>
              <a:t>: </a:t>
            </a: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MR10"/>
              </a:rPr>
              <a:t>        - The assignment is successfully submitted, and the system updates the submission record. </a:t>
            </a:r>
            <a:endParaRPr lang="en-US" sz="1400" dirty="0">
              <a:effectLst/>
            </a:endParaRPr>
          </a:p>
          <a:p>
            <a:pPr marL="457200" lvl="1" indent="0">
              <a:buNone/>
            </a:pPr>
            <a:endParaRPr lang="en-US" sz="1400" dirty="0"/>
          </a:p>
          <a:p>
            <a:endParaRPr lang="en-EG" sz="1400" dirty="0"/>
          </a:p>
        </p:txBody>
      </p:sp>
    </p:spTree>
    <p:extLst>
      <p:ext uri="{BB962C8B-B14F-4D97-AF65-F5344CB8AC3E}">
        <p14:creationId xmlns:p14="http://schemas.microsoft.com/office/powerpoint/2010/main" val="33330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B1EB-C2C7-B458-F8CB-0AA2590D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and Relational Schema: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247DBC4A-A97F-6320-5CAE-91BE72AF8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361" y="1966293"/>
            <a:ext cx="922727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with text and a description&#10;&#10;Description automatically generated">
            <a:extLst>
              <a:ext uri="{FF2B5EF4-FFF2-40B4-BE49-F238E27FC236}">
                <a16:creationId xmlns:a16="http://schemas.microsoft.com/office/drawing/2014/main" id="{838985BE-C99A-4A5C-1D5D-54F4504CD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32"/>
          <a:stretch/>
        </p:blipFill>
        <p:spPr>
          <a:xfrm>
            <a:off x="2274402" y="457200"/>
            <a:ext cx="76431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ED72D-D9E9-6838-5E0E-1FCF07C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EG" sz="4000">
                <a:solidFill>
                  <a:srgbClr val="FFFFFF"/>
                </a:solidFill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F1FF-E89D-9FF2-129D-F61CA263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INSERT INTO </a:t>
            </a:r>
            <a:r>
              <a:rPr lang="en-US" sz="2000" dirty="0" err="1"/>
              <a:t>assignment_submissions</a:t>
            </a:r>
            <a:r>
              <a:rPr lang="en-US" sz="2000" dirty="0"/>
              <a:t> (</a:t>
            </a:r>
            <a:r>
              <a:rPr lang="en-US" sz="2000" dirty="0" err="1"/>
              <a:t>assignment_id</a:t>
            </a:r>
            <a:r>
              <a:rPr lang="en-US" sz="2000" dirty="0"/>
              <a:t>, </a:t>
            </a:r>
            <a:r>
              <a:rPr lang="en-US" sz="2000" dirty="0" err="1"/>
              <a:t>student_id</a:t>
            </a:r>
            <a:r>
              <a:rPr lang="en-US" sz="2000" dirty="0"/>
              <a:t>, </a:t>
            </a:r>
            <a:r>
              <a:rPr lang="en-US" sz="2000" dirty="0" err="1"/>
              <a:t>file_path</a:t>
            </a:r>
            <a:r>
              <a:rPr lang="en-US" sz="2000" dirty="0"/>
              <a:t>, title)  </a:t>
            </a:r>
          </a:p>
          <a:p>
            <a:pPr marL="0" indent="0">
              <a:buNone/>
            </a:pPr>
            <a:r>
              <a:rPr lang="en-US" sz="2000" dirty="0"/>
              <a:t>   VALUES (--- , --- , --- , --- );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a.title</a:t>
            </a:r>
            <a:r>
              <a:rPr lang="en-US" sz="2000" dirty="0"/>
              <a:t>, </a:t>
            </a:r>
            <a:r>
              <a:rPr lang="en-US" sz="2000" dirty="0" err="1"/>
              <a:t>s.grade</a:t>
            </a:r>
            <a:r>
              <a:rPr lang="en-US" sz="2000" dirty="0"/>
              <a:t>, </a:t>
            </a:r>
            <a:r>
              <a:rPr lang="en-US" sz="2000" dirty="0" err="1"/>
              <a:t>s.submission_date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FROM assignments a  </a:t>
            </a:r>
          </a:p>
          <a:p>
            <a:pPr marL="0" indent="0">
              <a:buNone/>
            </a:pPr>
            <a:r>
              <a:rPr lang="en-US" sz="2000" dirty="0"/>
              <a:t>   JOIN </a:t>
            </a:r>
            <a:r>
              <a:rPr lang="en-US" sz="2000" dirty="0" err="1"/>
              <a:t>assignment_submissions</a:t>
            </a:r>
            <a:r>
              <a:rPr lang="en-US" sz="2000" dirty="0"/>
              <a:t> s ON </a:t>
            </a:r>
            <a:r>
              <a:rPr lang="en-US" sz="2000" dirty="0" err="1"/>
              <a:t>a.assignment_id</a:t>
            </a:r>
            <a:r>
              <a:rPr lang="en-US" sz="2000" dirty="0"/>
              <a:t> =   </a:t>
            </a:r>
            <a:r>
              <a:rPr lang="en-US" sz="2000" dirty="0" err="1"/>
              <a:t>s.assignment_id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WHERE </a:t>
            </a:r>
            <a:r>
              <a:rPr lang="en-US" sz="2000" dirty="0" err="1"/>
              <a:t>s.student_id</a:t>
            </a:r>
            <a:r>
              <a:rPr lang="en-US" sz="2000" dirty="0"/>
              <a:t> = --- ;  </a:t>
            </a:r>
            <a:endParaRPr lang="en-EG" sz="2000" dirty="0"/>
          </a:p>
        </p:txBody>
      </p:sp>
    </p:spTree>
    <p:extLst>
      <p:ext uri="{BB962C8B-B14F-4D97-AF65-F5344CB8AC3E}">
        <p14:creationId xmlns:p14="http://schemas.microsoft.com/office/powerpoint/2010/main" val="39560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AEF3D-889D-F575-CDF4-DCBBEF44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EG" sz="5400" dirty="0"/>
              <a:t>Sample prompt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41A4F0-C9A7-4E53-72D9-D2787F05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Prompt to design the assignment submission page: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1" dirty="0"/>
              <a:t>"Create a page where students can upload assignments. The page should validate file types, show deadlines, and confirm successful submission upon upload.”</a:t>
            </a:r>
          </a:p>
          <a:p>
            <a:pPr marL="0" indent="0">
              <a:buNone/>
            </a:pPr>
            <a:endParaRPr lang="en-US" sz="2200" dirty="0"/>
          </a:p>
          <a:p>
            <a:endParaRPr lang="en-EG" sz="2200" dirty="0"/>
          </a:p>
        </p:txBody>
      </p:sp>
    </p:spTree>
    <p:extLst>
      <p:ext uri="{BB962C8B-B14F-4D97-AF65-F5344CB8AC3E}">
        <p14:creationId xmlns:p14="http://schemas.microsoft.com/office/powerpoint/2010/main" val="40191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2AA62-E834-5012-83D9-795A659C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/>
              <a:t>Prompt Engineering Techniques</a:t>
            </a:r>
            <a:br>
              <a:rPr lang="en-US" sz="4200" b="1"/>
            </a:br>
            <a:endParaRPr lang="en-EG" sz="42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7E17-1F52-6567-6DC2-3E6E829E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/>
              <a:t>Instruction-Based Prompting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The prompt explicitly provides step-by-step instructions for the task.</a:t>
            </a:r>
          </a:p>
          <a:p>
            <a:pPr marL="457200" lvl="1" indent="0">
              <a:buNone/>
            </a:pPr>
            <a:r>
              <a:rPr lang="en-US" sz="2200" b="1" dirty="0"/>
              <a:t>For this case</a:t>
            </a:r>
            <a:r>
              <a:rPr lang="en-US" sz="2200" dirty="0"/>
              <a:t>: Specifying features like file validation, deadlines display, and success confirmation.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Context-Based Prompting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Context is embedded to clarify the task's scope and ensure relevant output.</a:t>
            </a:r>
          </a:p>
          <a:p>
            <a:pPr marL="457200" lvl="1" indent="0">
              <a:buNone/>
            </a:pPr>
            <a:r>
              <a:rPr lang="en-US" sz="2200" b="1" dirty="0"/>
              <a:t>For this case</a:t>
            </a:r>
            <a:r>
              <a:rPr lang="en-US" sz="2200" dirty="0"/>
              <a:t>: Highlighting the specific user interaction (students uploading assignments).</a:t>
            </a:r>
          </a:p>
          <a:p>
            <a:endParaRPr lang="en-EG" sz="2200" dirty="0"/>
          </a:p>
        </p:txBody>
      </p:sp>
    </p:spTree>
    <p:extLst>
      <p:ext uri="{BB962C8B-B14F-4D97-AF65-F5344CB8AC3E}">
        <p14:creationId xmlns:p14="http://schemas.microsoft.com/office/powerpoint/2010/main" val="283689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F0073-06F8-5982-9693-F1C1D75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Prompt Writing Principles</a:t>
            </a:r>
            <a:endParaRPr lang="en-EG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5CF9-C433-3A95-A13E-A88C4F37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700" b="1" dirty="0"/>
              <a:t>Clarity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prompt avoids ambiguity and uses specific terms like "validate file types," "show deadlines," and "confirm submission."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Context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Provides situational context: the page is for students, and its purpose is assignment submission.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Precision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prompt specifies exact requirements ("validate file types" and "confirm successful submission") without leaving room for misinterpretation.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Structured Requirements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prompt organizes the task into distinct functionalities, making it easier for the model to understand and execute.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Iterative Output Expectation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The design includes steps that allow iterative improvement (e.g., checking validation and deadlines before confirming submission).</a:t>
            </a:r>
          </a:p>
          <a:p>
            <a:endParaRPr lang="en-EG" sz="1700" dirty="0"/>
          </a:p>
        </p:txBody>
      </p:sp>
    </p:spTree>
    <p:extLst>
      <p:ext uri="{BB962C8B-B14F-4D97-AF65-F5344CB8AC3E}">
        <p14:creationId xmlns:p14="http://schemas.microsoft.com/office/powerpoint/2010/main" val="1804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5191-67E1-86B0-B0EF-5B06D92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Test Cases</a:t>
            </a:r>
            <a:r>
              <a:rPr lang="en-US" sz="5400"/>
              <a:t>:</a:t>
            </a:r>
            <a:endParaRPr lang="en-EG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FCA1-85E8-FDC6-BF9B-4B960435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200"/>
            </a:br>
            <a:r>
              <a:rPr lang="en-US" sz="2200" b="1"/>
              <a:t>TC 016</a:t>
            </a:r>
            <a:r>
              <a:rPr lang="en-US" sz="2200"/>
              <a:t>: Submit an assignment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Steps</a:t>
            </a:r>
            <a:r>
              <a:rPr lang="en-US" sz="2200"/>
              <a:t>: Log in, navigate to course, upload file, and submit.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Expected Result</a:t>
            </a:r>
            <a:r>
              <a:rPr lang="en-US" sz="2200"/>
              <a:t>: System confirms successful submission.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b="1"/>
              <a:t>TC 018</a:t>
            </a:r>
            <a:r>
              <a:rPr lang="en-US" sz="2200"/>
              <a:t>: Submit an assignment after the due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Steps</a:t>
            </a:r>
            <a:r>
              <a:rPr lang="en-US" sz="2200"/>
              <a:t>: Attempt submission for overdue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Expected Result</a:t>
            </a:r>
            <a:r>
              <a:rPr lang="en-US" sz="2200"/>
              <a:t>: Error message “Assignment due date has passed.”</a:t>
            </a:r>
          </a:p>
          <a:p>
            <a:endParaRPr lang="en-EG" sz="2200"/>
          </a:p>
        </p:txBody>
      </p:sp>
    </p:spTree>
    <p:extLst>
      <p:ext uri="{BB962C8B-B14F-4D97-AF65-F5344CB8AC3E}">
        <p14:creationId xmlns:p14="http://schemas.microsoft.com/office/powerpoint/2010/main" val="384944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767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CMBX10</vt:lpstr>
      <vt:lpstr>CMR10</vt:lpstr>
      <vt:lpstr>Courier New</vt:lpstr>
      <vt:lpstr>Google Sans Text</vt:lpstr>
      <vt:lpstr>Office Theme</vt:lpstr>
      <vt:lpstr>Design and Implementation of an E-Learning Platform </vt:lpstr>
      <vt:lpstr>Demo – End-to-End Scenario</vt:lpstr>
      <vt:lpstr>ERD and Relational Schema:</vt:lpstr>
      <vt:lpstr>PowerPoint Presentation</vt:lpstr>
      <vt:lpstr>Queries</vt:lpstr>
      <vt:lpstr>Sample prompt</vt:lpstr>
      <vt:lpstr>Prompt Engineering Techniques </vt:lpstr>
      <vt:lpstr>Prompt Writing Principles</vt:lpstr>
      <vt:lpstr>Test Cases:</vt:lpstr>
      <vt:lpstr>Test Report:</vt:lpstr>
      <vt:lpstr>Reflection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 Abdelkarim</dc:creator>
  <cp:lastModifiedBy>Donia Abdelaziz Elanany</cp:lastModifiedBy>
  <cp:revision>5</cp:revision>
  <dcterms:created xsi:type="dcterms:W3CDTF">2025-01-08T16:39:50Z</dcterms:created>
  <dcterms:modified xsi:type="dcterms:W3CDTF">2025-01-08T21:11:35Z</dcterms:modified>
</cp:coreProperties>
</file>