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70" r:id="rId8"/>
    <p:sldId id="271" r:id="rId9"/>
    <p:sldId id="259" r:id="rId10"/>
    <p:sldId id="260" r:id="rId11"/>
    <p:sldId id="261" r:id="rId12"/>
    <p:sldId id="290" r:id="rId13"/>
    <p:sldId id="272" r:id="rId14"/>
    <p:sldId id="291" r:id="rId15"/>
    <p:sldId id="262" r:id="rId16"/>
    <p:sldId id="273" r:id="rId17"/>
    <p:sldId id="263" r:id="rId18"/>
    <p:sldId id="264" r:id="rId19"/>
    <p:sldId id="275" r:id="rId20"/>
    <p:sldId id="277" r:id="rId21"/>
    <p:sldId id="278" r:id="rId22"/>
    <p:sldId id="265" r:id="rId23"/>
    <p:sldId id="266"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æµè²æ ·å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57" autoAdjust="0"/>
    <p:restoredTop sz="94660"/>
  </p:normalViewPr>
  <p:slideViewPr>
    <p:cSldViewPr snapToGrid="0">
      <p:cViewPr varScale="1">
        <p:scale>
          <a:sx n="82" d="100"/>
          <a:sy n="82" d="100"/>
        </p:scale>
        <p:origin x="8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panose="02020603050405020304"/>
              </a:rPr>
              <a:t>&lt;header&gt;</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panose="02020603050405020304"/>
              </a:rPr>
              <a:t>&lt;date/time&gt;</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panose="02020603050405020304"/>
              </a:rPr>
              <a:t>&lt;footer&gt;</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0C37B7BD-9AF0-4B7E-8007-20B7265E9186}"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343400"/>
            <a:ext cx="5485680" cy="4114080"/>
          </a:xfrm>
          <a:prstGeom prst="rect">
            <a:avLst/>
          </a:prstGeom>
        </p:spPr>
        <p:txBody>
          <a:bodyPr lIns="0" tIns="0" rIns="0" bIns="0"/>
          <a:lstStyle/>
          <a:p>
            <a:pPr marL="215900" indent="-215900">
              <a:lnSpc>
                <a:spcPct val="100000"/>
              </a:lnSpc>
            </a:pPr>
            <a:r>
              <a:rPr lang="en-US" sz="1200" b="0" strike="noStrike" spc="-1">
                <a:solidFill>
                  <a:srgbClr val="000000"/>
                </a:solidFill>
                <a:uFill>
                  <a:solidFill>
                    <a:srgbClr val="FFFFFF"/>
                  </a:solidFill>
                </a:uFill>
                <a:latin typeface="Calibri"/>
                <a:ea typeface="Calibri"/>
              </a:rPr>
              <a:t>References:</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http://www.javatpoint.com/java-networking</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http://cs.lmu.edu/~ray/notes/javanetexamples/</a:t>
            </a:r>
            <a:endParaRPr lang="en-US" sz="2000" b="0" strike="noStrike" spc="-1">
              <a:solidFill>
                <a:srgbClr val="000000"/>
              </a:solidFill>
              <a:uFill>
                <a:solidFill>
                  <a:srgbClr val="FFFFFF"/>
                </a:solidFill>
              </a:uFill>
              <a:latin typeface="Arial" panose="020B0604020202020204"/>
            </a:endParaRPr>
          </a:p>
        </p:txBody>
      </p:sp>
      <p:sp>
        <p:nvSpPr>
          <p:cNvPr id="108" name="CustomShape 2"/>
          <p:cNvSpPr/>
          <p:nvPr/>
        </p:nvSpPr>
        <p:spPr>
          <a:xfrm>
            <a:off x="144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rtl="1">
              <a:lnSpc>
                <a:spcPct val="100000"/>
              </a:lnSpc>
            </a:pPr>
            <a:fld id="{7ACEDC10-6798-485B-A116-456884C37AF7}" type="slidenum">
              <a:rPr lang="en-US" sz="1200" b="0" strike="noStrike" spc="-1">
                <a:solidFill>
                  <a:srgbClr val="000000"/>
                </a:solidFill>
                <a:uFill>
                  <a:solidFill>
                    <a:srgbClr val="FFFFFF"/>
                  </a:solidFill>
                </a:uFill>
                <a:latin typeface="Calibri"/>
                <a:ea typeface="Calibri"/>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5680" cy="4114080"/>
          </a:xfrm>
          <a:prstGeom prst="rect">
            <a:avLst/>
          </a:prstGeom>
        </p:spPr>
        <p:txBody>
          <a:bodyPr lIns="0" tIns="0" rIns="0" bIns="0"/>
          <a:lstStyle/>
          <a:p>
            <a:pPr marL="215900" indent="-215900">
              <a:lnSpc>
                <a:spcPct val="100000"/>
              </a:lnSpc>
            </a:pPr>
            <a:r>
              <a:rPr lang="en-US" sz="1200" b="0" strike="noStrike" spc="-1">
                <a:solidFill>
                  <a:srgbClr val="000000"/>
                </a:solidFill>
                <a:uFill>
                  <a:solidFill>
                    <a:srgbClr val="FFFFFF"/>
                  </a:solidFill>
                </a:uFill>
                <a:latin typeface="Calibri"/>
                <a:ea typeface="Calibri"/>
              </a:rPr>
              <a:t>Background Information</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 Hosts have </a:t>
            </a:r>
            <a:r>
              <a:rPr lang="en-US" sz="1200" b="0" i="1" strike="noStrike" spc="-1">
                <a:solidFill>
                  <a:srgbClr val="000000"/>
                </a:solidFill>
                <a:uFill>
                  <a:solidFill>
                    <a:srgbClr val="FFFFFF"/>
                  </a:solidFill>
                </a:uFill>
                <a:latin typeface="Calibri"/>
                <a:ea typeface="Calibri"/>
              </a:rPr>
              <a:t>ports</a:t>
            </a:r>
            <a:r>
              <a:rPr lang="en-US" sz="1200" b="0" strike="noStrike" spc="-1">
                <a:solidFill>
                  <a:srgbClr val="000000"/>
                </a:solidFill>
                <a:uFill>
                  <a:solidFill>
                    <a:srgbClr val="FFFFFF"/>
                  </a:solidFill>
                </a:uFill>
                <a:latin typeface="Calibri"/>
                <a:ea typeface="Calibri"/>
              </a:rPr>
              <a:t>, numbered from 0-65535. Servers listen on a port. Some port numbers are reserved so you can't use them when you write your own server.</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 Multiple clients can be communicating with a server on a given port. Each client connection is assigned a separate </a:t>
            </a:r>
            <a:r>
              <a:rPr lang="en-US" sz="1200" b="0" i="1" strike="noStrike" spc="-1">
                <a:solidFill>
                  <a:srgbClr val="000000"/>
                </a:solidFill>
                <a:uFill>
                  <a:solidFill>
                    <a:srgbClr val="FFFFFF"/>
                  </a:solidFill>
                </a:uFill>
                <a:latin typeface="Calibri"/>
                <a:ea typeface="Calibri"/>
              </a:rPr>
              <a:t>socket</a:t>
            </a:r>
            <a:r>
              <a:rPr lang="en-US" sz="1200" b="0" strike="noStrike" spc="-1">
                <a:solidFill>
                  <a:srgbClr val="000000"/>
                </a:solidFill>
                <a:uFill>
                  <a:solidFill>
                    <a:srgbClr val="FFFFFF"/>
                  </a:solidFill>
                </a:uFill>
                <a:latin typeface="Calibri"/>
                <a:ea typeface="Calibri"/>
              </a:rPr>
              <a:t> on that port.</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 Client applications get a port and a socket on the client machine when they connect successfully with a server.</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endParaRPr lang="en-US" sz="2000" b="0" strike="noStrike" spc="-1">
              <a:solidFill>
                <a:srgbClr val="000000"/>
              </a:solidFill>
              <a:uFill>
                <a:solidFill>
                  <a:srgbClr val="FFFFFF"/>
                </a:solidFill>
              </a:uFill>
              <a:latin typeface="Arial" panose="020B0604020202020204"/>
            </a:endParaRPr>
          </a:p>
        </p:txBody>
      </p:sp>
      <p:sp>
        <p:nvSpPr>
          <p:cNvPr id="110" name="CustomShape 2"/>
          <p:cNvSpPr/>
          <p:nvPr/>
        </p:nvSpPr>
        <p:spPr>
          <a:xfrm>
            <a:off x="144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rtl="1">
              <a:lnSpc>
                <a:spcPct val="100000"/>
              </a:lnSpc>
            </a:pPr>
            <a:fld id="{99A6855C-36BA-45F7-BAC1-E084B516CA91}" type="slidenum">
              <a:rPr lang="en-US" sz="1200" b="0" strike="noStrike" spc="-1">
                <a:solidFill>
                  <a:srgbClr val="000000"/>
                </a:solidFill>
                <a:uFill>
                  <a:solidFill>
                    <a:srgbClr val="FFFFFF"/>
                  </a:solidFill>
                </a:uFill>
                <a:latin typeface="Calibri"/>
                <a:ea typeface="Calibri"/>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6DFF08F-DC6B-4601-B491-B0F83F6DD2D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5E48206-6208-4002-9AF5-B38F54CDB384}" type="datetimeFigureOut">
              <a:rPr lang="en-US" dirty="0"/>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hyperlink" Target="https://docs.oracle.com/javase/7/docs/api/java/net/DatagramSocket.html#receive%28java.net.DatagramPacket%29" TargetMode="External"/><Relationship Id="rId6" Type="http://schemas.openxmlformats.org/officeDocument/2006/relationships/hyperlink" Target="https://docs.oracle.com/javase/7/docs/api/java/net/DatagramPacket.html" TargetMode="External"/><Relationship Id="rId5" Type="http://schemas.openxmlformats.org/officeDocument/2006/relationships/hyperlink" Target="https://docs.oracle.com/javase/7/docs/api/java/net/DatagramSocket.html#send%28java.net.DatagramPacket%29" TargetMode="External"/><Relationship Id="rId4" Type="http://schemas.openxmlformats.org/officeDocument/2006/relationships/hyperlink" Target="https://docs.oracle.com/javase/7/docs/api/java/net/InetAddress.html" TargetMode="External"/><Relationship Id="rId3" Type="http://schemas.openxmlformats.org/officeDocument/2006/relationships/hyperlink" Target="https://docs.oracle.com/javase/7/docs/api/java/net/DatagramSocket.html#DatagramSocket%28int,%20java.net.InetAddress%29" TargetMode="External"/><Relationship Id="rId2" Type="http://schemas.openxmlformats.org/officeDocument/2006/relationships/hyperlink" Target="https://docs.oracle.com/javase/7/docs/api/java/net/DatagramSocket.html#DatagramSocket%28int%29" TargetMode="External"/><Relationship Id="rId1" Type="http://schemas.openxmlformats.org/officeDocument/2006/relationships/hyperlink" Target="https://docs.oracle.com/javase/7/docs/api/java/net/DatagramSocket.html#DatagramSocket%28%29" TargetMode="Externa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hyperlink" Target="https://docs.oracle.com/javase/7/docs/api/java/net/DatagramPacket.html#getAddress%28%29" TargetMode="External"/><Relationship Id="rId3" Type="http://schemas.openxmlformats.org/officeDocument/2006/relationships/hyperlink" Target="https://docs.oracle.com/javase/7/docs/api/java/net/DatagramPacket.html#getData%28%29" TargetMode="External"/><Relationship Id="rId2" Type="http://schemas.openxmlformats.org/officeDocument/2006/relationships/hyperlink" Target="https://docs.oracle.com/javase/7/docs/api/java/net/InetAddress.html" TargetMode="External"/><Relationship Id="rId1" Type="http://schemas.openxmlformats.org/officeDocument/2006/relationships/hyperlink" Target="https://docs.oracle.com/javase/7/docs/api/java/net/DatagramPacket.html#DatagramPacket%28byte[],%20int,%20java.net.InetAddress,%20int%2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Network Programming in Java</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Examples on network programming</a:t>
            </a:r>
            <a:endParaRPr lang="en-US" sz="4000" dirty="0"/>
          </a:p>
        </p:txBody>
      </p:sp>
      <p:sp>
        <p:nvSpPr>
          <p:cNvPr id="3" name="Text Placeholder 2"/>
          <p:cNvSpPr>
            <a:spLocks noGrp="1"/>
          </p:cNvSpPr>
          <p:nvPr>
            <p:ph type="body" idx="1"/>
          </p:nvPr>
        </p:nvSpPr>
        <p:spPr/>
        <p:txBody>
          <a:bodyPr/>
          <a:lstStyle/>
          <a:p>
            <a:r>
              <a:rPr lang="en-US"/>
              <a:t>6 examples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altLang="en-US" sz="4400">
                <a:sym typeface="+mn-ea"/>
              </a:rPr>
              <a:t>Differences between BufferedReader and Scanner</a:t>
            </a:r>
            <a:endParaRPr lang="en-US" sz="1800" b="0" strike="noStrike" spc="-1">
              <a:solidFill>
                <a:srgbClr val="000000"/>
              </a:solidFill>
              <a:uFill>
                <a:solidFill>
                  <a:srgbClr val="FFFFFF"/>
                </a:solidFill>
              </a:uFill>
              <a:latin typeface="Arial" panose="020B0604020202020204"/>
            </a:endParaRPr>
          </a:p>
        </p:txBody>
      </p:sp>
      <p:graphicFrame>
        <p:nvGraphicFramePr>
          <p:cNvPr id="4" name="Table 3"/>
          <p:cNvGraphicFramePr/>
          <p:nvPr/>
        </p:nvGraphicFramePr>
        <p:xfrm>
          <a:off x="537845" y="1714500"/>
          <a:ext cx="7881620" cy="3688080"/>
        </p:xfrm>
        <a:graphic>
          <a:graphicData uri="http://schemas.openxmlformats.org/drawingml/2006/table">
            <a:tbl>
              <a:tblPr firstRow="1" bandRow="1">
                <a:tableStyleId>{5C22544A-7EE6-4342-B048-85BDC9FD1C3A}</a:tableStyleId>
              </a:tblPr>
              <a:tblGrid>
                <a:gridCol w="2291715"/>
                <a:gridCol w="2809240"/>
                <a:gridCol w="2780665"/>
              </a:tblGrid>
              <a:tr h="381000">
                <a:tc>
                  <a:txBody>
                    <a:bodyPr/>
                    <a:p>
                      <a:pPr>
                        <a:buNone/>
                      </a:pPr>
                      <a:endParaRPr lang="en-US"/>
                    </a:p>
                  </a:txBody>
                  <a:tcPr/>
                </a:tc>
                <a:tc>
                  <a:txBody>
                    <a:bodyPr/>
                    <a:p>
                      <a:pPr>
                        <a:buNone/>
                      </a:pPr>
                      <a:r>
                        <a:rPr lang="en-US"/>
                        <a:t>BufferedReader</a:t>
                      </a:r>
                      <a:endParaRPr lang="en-US"/>
                    </a:p>
                  </a:txBody>
                  <a:tcPr/>
                </a:tc>
                <a:tc>
                  <a:txBody>
                    <a:bodyPr/>
                    <a:p>
                      <a:pPr>
                        <a:buNone/>
                      </a:pPr>
                      <a:r>
                        <a:rPr lang="en-US"/>
                        <a:t>Scanner</a:t>
                      </a:r>
                      <a:endParaRPr lang="en-US"/>
                    </a:p>
                  </a:txBody>
                  <a:tcPr/>
                </a:tc>
              </a:tr>
              <a:tr h="381000">
                <a:tc>
                  <a:txBody>
                    <a:bodyPr/>
                    <a:p>
                      <a:pPr>
                        <a:buNone/>
                      </a:pPr>
                      <a:r>
                        <a:rPr lang="en-US"/>
                        <a:t>Buffer Memory</a:t>
                      </a:r>
                      <a:endParaRPr lang="en-US"/>
                    </a:p>
                  </a:txBody>
                  <a:tcPr/>
                </a:tc>
                <a:tc>
                  <a:txBody>
                    <a:bodyPr/>
                    <a:p>
                      <a:pPr>
                        <a:buNone/>
                      </a:pPr>
                      <a:r>
                        <a:rPr lang="en-US"/>
                        <a:t>Large buffer (8KB)</a:t>
                      </a:r>
                      <a:endParaRPr lang="en-US"/>
                    </a:p>
                  </a:txBody>
                  <a:tcPr/>
                </a:tc>
                <a:tc>
                  <a:txBody>
                    <a:bodyPr/>
                    <a:p>
                      <a:pPr>
                        <a:buNone/>
                      </a:pPr>
                      <a:r>
                        <a:rPr lang="en-US"/>
                        <a:t>Small buffer (1KB)</a:t>
                      </a:r>
                      <a:endParaRPr lang="en-US"/>
                    </a:p>
                  </a:txBody>
                  <a:tcPr/>
                </a:tc>
              </a:tr>
              <a:tr h="381000">
                <a:tc>
                  <a:txBody>
                    <a:bodyPr/>
                    <a:p>
                      <a:pPr>
                        <a:buNone/>
                      </a:pPr>
                      <a:r>
                        <a:rPr lang="en-US"/>
                        <a:t>Functionality</a:t>
                      </a:r>
                      <a:endParaRPr lang="en-US"/>
                    </a:p>
                  </a:txBody>
                  <a:tcPr/>
                </a:tc>
                <a:tc>
                  <a:txBody>
                    <a:bodyPr/>
                    <a:p>
                      <a:pPr>
                        <a:buNone/>
                      </a:pPr>
                      <a:r>
                        <a:rPr lang="en-US"/>
                        <a:t>Read data only</a:t>
                      </a:r>
                      <a:endParaRPr lang="en-US"/>
                    </a:p>
                  </a:txBody>
                  <a:tcPr/>
                </a:tc>
                <a:tc>
                  <a:txBody>
                    <a:bodyPr/>
                    <a:p>
                      <a:pPr>
                        <a:buNone/>
                      </a:pPr>
                      <a:r>
                        <a:rPr lang="en-US"/>
                        <a:t>Read and parse data</a:t>
                      </a:r>
                      <a:endParaRPr lang="en-US"/>
                    </a:p>
                  </a:txBody>
                  <a:tcPr/>
                </a:tc>
              </a:tr>
              <a:tr h="381000">
                <a:tc>
                  <a:txBody>
                    <a:bodyPr/>
                    <a:p>
                      <a:pPr>
                        <a:buNone/>
                      </a:pPr>
                      <a:r>
                        <a:rPr lang="en-US"/>
                        <a:t>Performance</a:t>
                      </a:r>
                      <a:endParaRPr lang="en-US"/>
                    </a:p>
                  </a:txBody>
                  <a:tcPr/>
                </a:tc>
                <a:tc>
                  <a:txBody>
                    <a:bodyPr/>
                    <a:p>
                      <a:pPr>
                        <a:buNone/>
                      </a:pPr>
                      <a:r>
                        <a:rPr lang="en-US"/>
                        <a:t>Faster</a:t>
                      </a:r>
                      <a:endParaRPr lang="en-US"/>
                    </a:p>
                  </a:txBody>
                  <a:tcPr/>
                </a:tc>
                <a:tc>
                  <a:txBody>
                    <a:bodyPr/>
                    <a:p>
                      <a:pPr>
                        <a:buNone/>
                      </a:pPr>
                      <a:r>
                        <a:rPr lang="en-US"/>
                        <a:t>Slower</a:t>
                      </a:r>
                      <a:endParaRPr lang="en-US"/>
                    </a:p>
                  </a:txBody>
                  <a:tcPr/>
                </a:tc>
              </a:tr>
              <a:tr h="381000">
                <a:tc>
                  <a:txBody>
                    <a:bodyPr/>
                    <a:p>
                      <a:pPr>
                        <a:buNone/>
                      </a:pPr>
                      <a:r>
                        <a:rPr lang="en-US"/>
                        <a:t>DataType</a:t>
                      </a:r>
                      <a:endParaRPr lang="en-US"/>
                    </a:p>
                  </a:txBody>
                  <a:tcPr/>
                </a:tc>
                <a:tc>
                  <a:txBody>
                    <a:bodyPr/>
                    <a:p>
                      <a:pPr>
                        <a:buNone/>
                      </a:pPr>
                      <a:r>
                        <a:rPr lang="en-US"/>
                        <a:t>read String only</a:t>
                      </a:r>
                      <a:endParaRPr lang="en-US"/>
                    </a:p>
                  </a:txBody>
                  <a:tcPr/>
                </a:tc>
                <a:tc>
                  <a:txBody>
                    <a:bodyPr/>
                    <a:p>
                      <a:pPr>
                        <a:buNone/>
                      </a:pPr>
                      <a:r>
                        <a:rPr lang="en-US"/>
                        <a:t>read String as well as primitive data type</a:t>
                      </a:r>
                      <a:endParaRPr lang="en-US"/>
                    </a:p>
                  </a:txBody>
                  <a:tcPr/>
                </a:tc>
              </a:tr>
              <a:tr h="381000">
                <a:tc>
                  <a:txBody>
                    <a:bodyPr/>
                    <a:p>
                      <a:pPr>
                        <a:buNone/>
                      </a:pPr>
                      <a:r>
                        <a:rPr lang="en-US"/>
                        <a:t>Introduction to jdk</a:t>
                      </a:r>
                      <a:endParaRPr lang="en-US"/>
                    </a:p>
                  </a:txBody>
                  <a:tcPr/>
                </a:tc>
                <a:tc>
                  <a:txBody>
                    <a:bodyPr/>
                    <a:p>
                      <a:pPr>
                        <a:buNone/>
                      </a:pPr>
                      <a:r>
                        <a:rPr lang="en-US"/>
                        <a:t>Since jdk 1.1</a:t>
                      </a:r>
                      <a:endParaRPr lang="en-US"/>
                    </a:p>
                  </a:txBody>
                  <a:tcPr/>
                </a:tc>
                <a:tc>
                  <a:txBody>
                    <a:bodyPr/>
                    <a:p>
                      <a:pPr>
                        <a:buNone/>
                      </a:pPr>
                      <a:r>
                        <a:rPr lang="en-US"/>
                        <a:t>Since jdk 1.5</a:t>
                      </a:r>
                      <a:endParaRPr lang="en-US"/>
                    </a:p>
                  </a:txBody>
                  <a:tcPr/>
                </a:tc>
              </a:tr>
              <a:tr h="381000">
                <a:tc>
                  <a:txBody>
                    <a:bodyPr/>
                    <a:p>
                      <a:pPr>
                        <a:buNone/>
                      </a:pPr>
                      <a:r>
                        <a:rPr lang="en-US"/>
                        <a:t>Synchronization</a:t>
                      </a:r>
                      <a:endParaRPr lang="en-US"/>
                    </a:p>
                  </a:txBody>
                  <a:tcPr/>
                </a:tc>
                <a:tc>
                  <a:txBody>
                    <a:bodyPr/>
                    <a:p>
                      <a:pPr>
                        <a:buNone/>
                      </a:pPr>
                      <a:r>
                        <a:rPr lang="en-US"/>
                        <a:t>Yes</a:t>
                      </a:r>
                      <a:r>
                        <a:rPr lang="en-US" altLang="en-US"/>
                        <a:t>. (Preferred in multi-threading applications). </a:t>
                      </a:r>
                      <a:endParaRPr lang="en-US" altLang="en-US"/>
                    </a:p>
                  </a:txBody>
                  <a:tcPr/>
                </a:tc>
                <a:tc>
                  <a:txBody>
                    <a:bodyPr/>
                    <a:p>
                      <a:pPr>
                        <a:buNone/>
                      </a:pPr>
                      <a:r>
                        <a:rPr lang="en-US"/>
                        <a:t>No</a:t>
                      </a:r>
                      <a:endParaRPr lang="en-US"/>
                    </a:p>
                  </a:txBody>
                  <a:tcPr/>
                </a:tc>
              </a:tr>
              <a:tr h="381000">
                <a:tc>
                  <a:txBody>
                    <a:bodyPr/>
                    <a:p>
                      <a:pPr>
                        <a:buNone/>
                      </a:pPr>
                      <a:r>
                        <a:rPr lang="en-US"/>
                        <a:t>CheckedException</a:t>
                      </a:r>
                      <a:endParaRPr lang="en-US"/>
                    </a:p>
                  </a:txBody>
                  <a:tcPr/>
                </a:tc>
                <a:tc>
                  <a:txBody>
                    <a:bodyPr/>
                    <a:p>
                      <a:pPr>
                        <a:buNone/>
                      </a:pPr>
                      <a:r>
                        <a:rPr lang="en-US"/>
                        <a:t>Throws IOException</a:t>
                      </a:r>
                      <a:endParaRPr lang="en-US"/>
                    </a:p>
                  </a:txBody>
                  <a:tcPr/>
                </a:tc>
                <a:tc>
                  <a:txBody>
                    <a:bodyPr/>
                    <a:p>
                      <a:pPr>
                        <a:buNone/>
                      </a:pPr>
                      <a:r>
                        <a:rPr lang="en-US"/>
                        <a:t>No</a:t>
                      </a:r>
                      <a:endParaRPr lang="en-US"/>
                    </a:p>
                  </a:txBody>
                  <a:tcPr/>
                </a:tc>
              </a:tr>
              <a:tr h="381000">
                <a:tc>
                  <a:txBody>
                    <a:bodyPr/>
                    <a:p>
                      <a:pPr>
                        <a:buNone/>
                      </a:pPr>
                      <a:r>
                        <a:rPr lang="en-US"/>
                        <a:t>Package</a:t>
                      </a:r>
                      <a:endParaRPr lang="en-US"/>
                    </a:p>
                  </a:txBody>
                  <a:tcPr/>
                </a:tc>
                <a:tc>
                  <a:txBody>
                    <a:bodyPr/>
                    <a:p>
                      <a:pPr>
                        <a:buNone/>
                      </a:pPr>
                      <a:r>
                        <a:rPr lang="en-US"/>
                        <a:t>java.io</a:t>
                      </a:r>
                      <a:endParaRPr lang="en-US"/>
                    </a:p>
                  </a:txBody>
                  <a:tcPr/>
                </a:tc>
                <a:tc>
                  <a:txBody>
                    <a:bodyPr/>
                    <a:p>
                      <a:pPr>
                        <a:buNone/>
                      </a:pPr>
                      <a:r>
                        <a:rPr lang="en-US"/>
                        <a:t>java.util</a:t>
                      </a:r>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b="0" strike="noStrike" spc="-1" dirty="0">
                <a:solidFill>
                  <a:srgbClr val="000000"/>
                </a:solidFill>
                <a:uFill>
                  <a:solidFill>
                    <a:srgbClr val="FFFFFF"/>
                  </a:solidFill>
                </a:uFill>
                <a:latin typeface="Calibri"/>
                <a:ea typeface="Calibri"/>
              </a:rPr>
              <a:t>Ex1. Connection-oriented socket programming</a:t>
            </a:r>
            <a:endParaRPr lang="en-US" sz="1800" b="0" strike="noStrike" spc="-1" dirty="0">
              <a:solidFill>
                <a:srgbClr val="000000"/>
              </a:solidFill>
              <a:uFill>
                <a:solidFill>
                  <a:srgbClr val="FFFFFF"/>
                </a:solidFill>
              </a:uFill>
              <a:latin typeface="Arial" panose="020B0604020202020204"/>
            </a:endParaRPr>
          </a:p>
        </p:txBody>
      </p:sp>
      <p:sp>
        <p:nvSpPr>
          <p:cNvPr id="90" name="CustomShape 2"/>
          <p:cNvSpPr/>
          <p:nvPr/>
        </p:nvSpPr>
        <p:spPr>
          <a:xfrm>
            <a:off x="457200" y="1600200"/>
            <a:ext cx="840024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Check example 1. </a:t>
            </a:r>
            <a:endParaRPr lang="en-US" sz="2400" b="0" strike="noStrike" spc="-1" dirty="0">
              <a:solidFill>
                <a:srgbClr val="000000"/>
              </a:solidFill>
              <a:uFill>
                <a:solidFill>
                  <a:srgbClr val="FFFFFF"/>
                </a:solidFill>
              </a:uFill>
              <a:latin typeface="Calibri"/>
              <a:ea typeface="Calibri"/>
            </a:endParaRPr>
          </a:p>
          <a:p>
            <a:pPr marL="800100" lvl="1" indent="-342265">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Run server program first in a </a:t>
            </a:r>
            <a:r>
              <a:rPr lang="en-US" sz="2400" b="0" strike="noStrike" spc="-1" dirty="0" err="1">
                <a:solidFill>
                  <a:srgbClr val="000000"/>
                </a:solidFill>
                <a:uFill>
                  <a:solidFill>
                    <a:srgbClr val="FFFFFF"/>
                  </a:solidFill>
                </a:uFill>
                <a:latin typeface="Calibri"/>
                <a:ea typeface="Calibri"/>
              </a:rPr>
              <a:t>cmd</a:t>
            </a:r>
            <a:r>
              <a:rPr lang="en-US" sz="2400" b="0" strike="noStrike" spc="-1" dirty="0">
                <a:solidFill>
                  <a:srgbClr val="000000"/>
                </a:solidFill>
                <a:uFill>
                  <a:solidFill>
                    <a:srgbClr val="FFFFFF"/>
                  </a:solidFill>
                </a:uFill>
                <a:latin typeface="Calibri"/>
                <a:ea typeface="Calibri"/>
              </a:rPr>
              <a:t> window (or your IDE)</a:t>
            </a:r>
            <a:endParaRPr lang="en-US" sz="2400" b="0" strike="noStrike" spc="-1" dirty="0">
              <a:solidFill>
                <a:srgbClr val="000000"/>
              </a:solidFill>
              <a:uFill>
                <a:solidFill>
                  <a:srgbClr val="FFFFFF"/>
                </a:solidFill>
              </a:uFill>
              <a:latin typeface="Calibri"/>
              <a:ea typeface="Calibri"/>
            </a:endParaRPr>
          </a:p>
          <a:p>
            <a:pPr marL="800100" lvl="1" indent="-342265">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then open another </a:t>
            </a:r>
            <a:r>
              <a:rPr lang="en-US" sz="2400" b="0" strike="noStrike" spc="-1" dirty="0" err="1">
                <a:solidFill>
                  <a:srgbClr val="000000"/>
                </a:solidFill>
                <a:uFill>
                  <a:solidFill>
                    <a:srgbClr val="FFFFFF"/>
                  </a:solidFill>
                </a:uFill>
                <a:latin typeface="Calibri"/>
                <a:ea typeface="Calibri"/>
              </a:rPr>
              <a:t>cmd</a:t>
            </a:r>
            <a:r>
              <a:rPr lang="en-US" sz="2400" b="0" strike="noStrike" spc="-1" dirty="0">
                <a:solidFill>
                  <a:srgbClr val="000000"/>
                </a:solidFill>
                <a:uFill>
                  <a:solidFill>
                    <a:srgbClr val="FFFFFF"/>
                  </a:solidFill>
                </a:uFill>
                <a:latin typeface="Calibri"/>
                <a:ea typeface="Calibri"/>
              </a:rPr>
              <a:t> and run client program.</a:t>
            </a:r>
            <a:endParaRPr lang="en-US" sz="2400" b="0" strike="noStrike" spc="-1" dirty="0">
              <a:solidFill>
                <a:srgbClr val="000000"/>
              </a:solidFill>
              <a:uFill>
                <a:solidFill>
                  <a:srgbClr val="FFFFFF"/>
                </a:solidFill>
              </a:uFill>
              <a:latin typeface="Calibri"/>
              <a:ea typeface="Calibri"/>
            </a:endParaRPr>
          </a:p>
          <a:p>
            <a:pPr marL="342900" indent="-342265">
              <a:lnSpc>
                <a:spcPct val="100000"/>
              </a:lnSpc>
              <a:buClr>
                <a:srgbClr val="000000"/>
              </a:buClr>
              <a:buFont typeface="Arial" panose="020B0604020202020204"/>
              <a:buChar char="•"/>
            </a:pPr>
            <a:endParaRPr lang="en-US" sz="24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spc="-1" dirty="0">
                <a:solidFill>
                  <a:srgbClr val="000000"/>
                </a:solidFill>
                <a:uFill>
                  <a:solidFill>
                    <a:srgbClr val="FFFFFF"/>
                  </a:solidFill>
                </a:uFill>
                <a:ea typeface="Calibri"/>
              </a:rPr>
              <a:t>Ex1. Connection-oriented </a:t>
            </a:r>
            <a:r>
              <a:rPr lang="en-US" sz="3960" b="0" strike="noStrike" spc="-1" dirty="0">
                <a:solidFill>
                  <a:srgbClr val="000000"/>
                </a:solidFill>
                <a:uFill>
                  <a:solidFill>
                    <a:srgbClr val="FFFFFF"/>
                  </a:solidFill>
                </a:uFill>
                <a:latin typeface="Calibri"/>
                <a:ea typeface="Calibri"/>
              </a:rPr>
              <a:t>socket programming</a:t>
            </a:r>
            <a:endParaRPr lang="en-US" sz="1800" b="0" strike="noStrike" spc="-1" dirty="0">
              <a:solidFill>
                <a:srgbClr val="000000"/>
              </a:solidFill>
              <a:uFill>
                <a:solidFill>
                  <a:srgbClr val="FFFFFF"/>
                </a:solidFill>
              </a:uFill>
              <a:latin typeface="Arial" panose="020B0604020202020204"/>
            </a:endParaRPr>
          </a:p>
        </p:txBody>
      </p:sp>
      <p:sp>
        <p:nvSpPr>
          <p:cNvPr id="90" name="CustomShape 2"/>
          <p:cNvSpPr/>
          <p:nvPr/>
        </p:nvSpPr>
        <p:spPr>
          <a:xfrm>
            <a:off x="457200" y="1600200"/>
            <a:ext cx="840024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5">
              <a:lnSpc>
                <a:spcPct val="100000"/>
              </a:lnSpc>
              <a:buClr>
                <a:srgbClr val="000000"/>
              </a:buClr>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2400" b="0" strike="noStrike" spc="-1" dirty="0" err="1">
                <a:solidFill>
                  <a:srgbClr val="000000"/>
                </a:solidFill>
                <a:uFill>
                  <a:solidFill>
                    <a:srgbClr val="FFFFFF"/>
                  </a:solidFill>
                </a:uFill>
                <a:latin typeface="Calibri"/>
                <a:ea typeface="Calibri"/>
              </a:rPr>
              <a:t>ServerSocket</a:t>
            </a:r>
            <a:r>
              <a:rPr lang="en-US" sz="2400" b="0" strike="noStrike" spc="-1" dirty="0">
                <a:solidFill>
                  <a:srgbClr val="000000"/>
                </a:solidFill>
                <a:uFill>
                  <a:solidFill>
                    <a:srgbClr val="FFFFFF"/>
                  </a:solidFill>
                </a:uFill>
                <a:latin typeface="Calibri"/>
                <a:ea typeface="Calibri"/>
              </a:rPr>
              <a:t> class: can be used to create a server socket. This object is used </a:t>
            </a:r>
            <a:r>
              <a:rPr lang="en-US" sz="2400" b="1" strike="noStrike" spc="-1" dirty="0">
                <a:solidFill>
                  <a:srgbClr val="000000"/>
                </a:solidFill>
                <a:uFill>
                  <a:solidFill>
                    <a:srgbClr val="FFFFFF"/>
                  </a:solidFill>
                </a:uFill>
                <a:latin typeface="Calibri"/>
                <a:ea typeface="Calibri"/>
              </a:rPr>
              <a:t>by the server </a:t>
            </a:r>
            <a:r>
              <a:rPr lang="en-US" sz="2400" b="0" strike="noStrike" spc="-1" dirty="0">
                <a:solidFill>
                  <a:srgbClr val="000000"/>
                </a:solidFill>
                <a:uFill>
                  <a:solidFill>
                    <a:srgbClr val="FFFFFF"/>
                  </a:solidFill>
                </a:uFill>
                <a:latin typeface="Calibri"/>
                <a:ea typeface="Calibri"/>
              </a:rPr>
              <a:t>to establish communication with the clients. Once </a:t>
            </a:r>
            <a:r>
              <a:rPr lang="en-US" sz="2400" b="0" strike="noStrike" spc="-1" dirty="0" err="1">
                <a:solidFill>
                  <a:srgbClr val="000000"/>
                </a:solidFill>
                <a:uFill>
                  <a:solidFill>
                    <a:srgbClr val="FFFFFF"/>
                  </a:solidFill>
                </a:uFill>
                <a:latin typeface="Calibri"/>
                <a:ea typeface="Calibri"/>
              </a:rPr>
              <a:t>ths</a:t>
            </a:r>
            <a:r>
              <a:rPr lang="en-US" sz="2400" b="0" strike="noStrike" spc="-1" dirty="0">
                <a:solidFill>
                  <a:srgbClr val="000000"/>
                </a:solidFill>
                <a:uFill>
                  <a:solidFill>
                    <a:srgbClr val="FFFFFF"/>
                  </a:solidFill>
                </a:uFill>
                <a:latin typeface="Calibri"/>
                <a:ea typeface="Calibri"/>
              </a:rPr>
              <a:t> connection is established you can read and write from it directly using socket class</a:t>
            </a: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Socket class: can be used to create a socket.</a:t>
            </a:r>
            <a:endParaRPr lang="en-US" sz="2400" b="0" strike="noStrike" spc="-1" dirty="0">
              <a:solidFill>
                <a:srgbClr val="000000"/>
              </a:solidFill>
              <a:uFill>
                <a:solidFill>
                  <a:srgbClr val="FFFFFF"/>
                </a:solidFill>
              </a:uFill>
              <a:latin typeface="Arial" panose="020B0604020202020204"/>
            </a:endParaRPr>
          </a:p>
        </p:txBody>
      </p:sp>
      <p:pic>
        <p:nvPicPr>
          <p:cNvPr id="91" name="Shape 128"/>
          <p:cNvPicPr/>
          <p:nvPr/>
        </p:nvPicPr>
        <p:blipFill>
          <a:blip r:embed="rId1"/>
          <a:stretch>
            <a:fillRect/>
          </a:stretch>
        </p:blipFill>
        <p:spPr>
          <a:xfrm>
            <a:off x="561960" y="3454310"/>
            <a:ext cx="8190720" cy="1018440"/>
          </a:xfrm>
          <a:prstGeom prst="rect">
            <a:avLst/>
          </a:prstGeom>
          <a:ln>
            <a:noFill/>
          </a:ln>
        </p:spPr>
      </p:pic>
      <p:pic>
        <p:nvPicPr>
          <p:cNvPr id="92" name="Shape 129"/>
          <p:cNvPicPr/>
          <p:nvPr/>
        </p:nvPicPr>
        <p:blipFill>
          <a:blip r:embed="rId2"/>
          <a:stretch>
            <a:fillRect/>
          </a:stretch>
        </p:blipFill>
        <p:spPr>
          <a:xfrm>
            <a:off x="561960" y="4928400"/>
            <a:ext cx="8181360" cy="138024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b="0" strike="noStrike" spc="-1" dirty="0">
                <a:solidFill>
                  <a:srgbClr val="000000"/>
                </a:solidFill>
                <a:uFill>
                  <a:solidFill>
                    <a:srgbClr val="FFFFFF"/>
                  </a:solidFill>
                </a:uFill>
                <a:latin typeface="Calibri"/>
                <a:ea typeface="Calibri"/>
              </a:rPr>
              <a:t>Ex2. Multithreading Connection-oriented socket programming</a:t>
            </a:r>
            <a:endParaRPr lang="en-US" sz="1800" b="0" strike="noStrike" spc="-1" dirty="0">
              <a:solidFill>
                <a:srgbClr val="000000"/>
              </a:solidFill>
              <a:uFill>
                <a:solidFill>
                  <a:srgbClr val="FFFFFF"/>
                </a:solidFill>
              </a:uFill>
              <a:latin typeface="Arial" panose="020B0604020202020204"/>
            </a:endParaRPr>
          </a:p>
        </p:txBody>
      </p:sp>
      <p:sp>
        <p:nvSpPr>
          <p:cNvPr id="9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The server can establish connections with multiple clients at the same time using multithreading.</a:t>
            </a:r>
            <a:endParaRPr lang="en-US" sz="1800" b="0" strike="noStrike" spc="-1">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The server starts a new thread for communicating with each client.</a:t>
            </a:r>
            <a:endParaRPr lang="en-US" sz="1800" b="0" strike="noStrike" spc="-1">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Check example 2. Run server program first. Then run client program N times to create N clients.</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Ex3. </a:t>
            </a:r>
            <a:r>
              <a:rPr lang="en-US" sz="4400" b="0" strike="noStrike" spc="-1" dirty="0" err="1">
                <a:solidFill>
                  <a:srgbClr val="000000"/>
                </a:solidFill>
                <a:uFill>
                  <a:solidFill>
                    <a:srgbClr val="FFFFFF"/>
                  </a:solidFill>
                </a:uFill>
                <a:latin typeface="Calibri"/>
                <a:ea typeface="Calibri"/>
              </a:rPr>
              <a:t>InetAddress</a:t>
            </a:r>
            <a:r>
              <a:rPr lang="en-US" sz="4400" b="0" strike="noStrike" spc="-1" dirty="0">
                <a:solidFill>
                  <a:srgbClr val="000000"/>
                </a:solidFill>
                <a:uFill>
                  <a:solidFill>
                    <a:srgbClr val="FFFFFF"/>
                  </a:solidFill>
                </a:uFill>
                <a:latin typeface="Calibri"/>
                <a:ea typeface="Calibri"/>
              </a:rPr>
              <a:t> class</a:t>
            </a: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3200" b="1" strike="noStrike" spc="-1">
                <a:solidFill>
                  <a:srgbClr val="000000"/>
                </a:solidFill>
                <a:uFill>
                  <a:solidFill>
                    <a:srgbClr val="FFFFFF"/>
                  </a:solidFill>
                </a:uFill>
                <a:latin typeface="Calibri"/>
                <a:ea typeface="Calibri"/>
              </a:rPr>
              <a:t>InetAddress</a:t>
            </a:r>
            <a:r>
              <a:rPr lang="en-US" sz="3200" b="0" strike="noStrike" spc="-1">
                <a:solidFill>
                  <a:srgbClr val="000000"/>
                </a:solidFill>
                <a:uFill>
                  <a:solidFill>
                    <a:srgbClr val="FFFFFF"/>
                  </a:solidFill>
                </a:uFill>
                <a:latin typeface="Calibri"/>
                <a:ea typeface="Calibri"/>
              </a:rPr>
              <a:t> class represents an IP address. The java.net.InetAddress class provides methods to get the IP of any host name </a:t>
            </a:r>
            <a:r>
              <a:rPr lang="en-US" sz="3200" b="0" i="1" strike="noStrike" spc="-1">
                <a:solidFill>
                  <a:srgbClr val="000000"/>
                </a:solidFill>
                <a:uFill>
                  <a:solidFill>
                    <a:srgbClr val="FFFFFF"/>
                  </a:solidFill>
                </a:uFill>
                <a:latin typeface="Calibri"/>
                <a:ea typeface="Calibri"/>
              </a:rPr>
              <a:t>for example</a:t>
            </a:r>
            <a:r>
              <a:rPr lang="en-US" sz="3200" b="0" strike="noStrike" spc="-1">
                <a:solidFill>
                  <a:srgbClr val="000000"/>
                </a:solidFill>
                <a:uFill>
                  <a:solidFill>
                    <a:srgbClr val="FFFFFF"/>
                  </a:solidFill>
                </a:uFill>
                <a:latin typeface="Calibri"/>
                <a:ea typeface="Calibri"/>
              </a:rPr>
              <a:t> www.google.com, www.facebook.com etc.</a:t>
            </a:r>
            <a:endParaRPr lang="en-US" sz="1800" b="0" strike="noStrike" spc="-1">
              <a:solidFill>
                <a:srgbClr val="000000"/>
              </a:solidFill>
              <a:uFill>
                <a:solidFill>
                  <a:srgbClr val="FFFFFF"/>
                </a:solidFill>
              </a:uFill>
              <a:latin typeface="Arial" panose="020B0604020202020204"/>
            </a:endParaRPr>
          </a:p>
          <a:p>
            <a:pPr marL="342900" indent="-342265">
              <a:lnSpc>
                <a:spcPct val="100000"/>
              </a:lnSpc>
            </a:pPr>
            <a:endParaRPr lang="en-US" sz="1800" b="0" strike="noStrike" spc="-1">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Check example 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panose="020B0604020202020204"/>
            </a:endParaRPr>
          </a:p>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2400" spc="-1" dirty="0">
                <a:solidFill>
                  <a:srgbClr val="000000"/>
                </a:solidFill>
                <a:uFill>
                  <a:solidFill>
                    <a:srgbClr val="FFFFFF"/>
                  </a:solidFill>
                </a:uFill>
                <a:ea typeface="Calibri"/>
              </a:rPr>
              <a:t>Check example 4. </a:t>
            </a:r>
            <a:endParaRPr lang="en-US" sz="2400" spc="-1" dirty="0">
              <a:solidFill>
                <a:srgbClr val="000000"/>
              </a:solidFill>
              <a:uFill>
                <a:solidFill>
                  <a:srgbClr val="FFFFFF"/>
                </a:solidFill>
              </a:uFill>
              <a:ea typeface="Calibri"/>
            </a:endParaRPr>
          </a:p>
          <a:p>
            <a:pPr marL="800100" lvl="1" indent="-342265">
              <a:buClr>
                <a:srgbClr val="000000"/>
              </a:buClr>
              <a:buFont typeface="Arial" panose="020B0604020202020204"/>
              <a:buChar char="•"/>
            </a:pPr>
            <a:r>
              <a:rPr lang="en-US" sz="2400" spc="-1" dirty="0">
                <a:solidFill>
                  <a:srgbClr val="000000"/>
                </a:solidFill>
                <a:uFill>
                  <a:solidFill>
                    <a:srgbClr val="FFFFFF"/>
                  </a:solidFill>
                </a:uFill>
                <a:ea typeface="Calibri"/>
              </a:rPr>
              <a:t>Run server program first in a </a:t>
            </a:r>
            <a:r>
              <a:rPr lang="en-US" sz="2400" spc="-1" dirty="0" err="1">
                <a:solidFill>
                  <a:srgbClr val="000000"/>
                </a:solidFill>
                <a:uFill>
                  <a:solidFill>
                    <a:srgbClr val="FFFFFF"/>
                  </a:solidFill>
                </a:uFill>
                <a:ea typeface="Calibri"/>
              </a:rPr>
              <a:t>cmd</a:t>
            </a:r>
            <a:r>
              <a:rPr lang="en-US" sz="2400" spc="-1" dirty="0">
                <a:solidFill>
                  <a:srgbClr val="000000"/>
                </a:solidFill>
                <a:uFill>
                  <a:solidFill>
                    <a:srgbClr val="FFFFFF"/>
                  </a:solidFill>
                </a:uFill>
                <a:ea typeface="Calibri"/>
              </a:rPr>
              <a:t> window (or your IDE)</a:t>
            </a:r>
            <a:endParaRPr lang="en-US" sz="2400" spc="-1" dirty="0">
              <a:solidFill>
                <a:srgbClr val="000000"/>
              </a:solidFill>
              <a:uFill>
                <a:solidFill>
                  <a:srgbClr val="FFFFFF"/>
                </a:solidFill>
              </a:uFill>
              <a:ea typeface="Calibri"/>
            </a:endParaRPr>
          </a:p>
          <a:p>
            <a:pPr marL="800100" lvl="1" indent="-342265">
              <a:buClr>
                <a:srgbClr val="000000"/>
              </a:buClr>
              <a:buFont typeface="Arial" panose="020B0604020202020204"/>
              <a:buChar char="•"/>
            </a:pPr>
            <a:r>
              <a:rPr lang="en-US" sz="2400" spc="-1" dirty="0">
                <a:solidFill>
                  <a:srgbClr val="000000"/>
                </a:solidFill>
                <a:uFill>
                  <a:solidFill>
                    <a:srgbClr val="FFFFFF"/>
                  </a:solidFill>
                </a:uFill>
                <a:ea typeface="Calibri"/>
              </a:rPr>
              <a:t>then open another </a:t>
            </a:r>
            <a:r>
              <a:rPr lang="en-US" sz="2400" spc="-1" dirty="0" err="1">
                <a:solidFill>
                  <a:srgbClr val="000000"/>
                </a:solidFill>
                <a:uFill>
                  <a:solidFill>
                    <a:srgbClr val="FFFFFF"/>
                  </a:solidFill>
                </a:uFill>
                <a:ea typeface="Calibri"/>
              </a:rPr>
              <a:t>cmd</a:t>
            </a:r>
            <a:r>
              <a:rPr lang="en-US" sz="2400" spc="-1" dirty="0">
                <a:solidFill>
                  <a:srgbClr val="000000"/>
                </a:solidFill>
                <a:uFill>
                  <a:solidFill>
                    <a:srgbClr val="FFFFFF"/>
                  </a:solidFill>
                </a:uFill>
                <a:ea typeface="Calibri"/>
              </a:rPr>
              <a:t> and run client program.</a:t>
            </a:r>
            <a:endParaRPr lang="en-US" sz="2400" spc="-1" dirty="0">
              <a:solidFill>
                <a:srgbClr val="000000"/>
              </a:solidFill>
              <a:uFill>
                <a:solidFill>
                  <a:srgbClr val="FFFFFF"/>
                </a:solidFill>
              </a:uFill>
              <a:ea typeface="Calibri"/>
            </a:endParaRPr>
          </a:p>
          <a:p>
            <a:pPr marL="800100" lvl="1"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r>
              <a:rPr lang="en-US" sz="2400" dirty="0"/>
              <a:t>Each packet sent or received on a datagram socket (connection-less way) is individually addressed and routed. Multiple packets sent from one machine to another may be routed differently, and may arrive in any order.  (this is exactly opposite to connection-oriented)</a:t>
            </a: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panose="020B0604020202020204"/>
            </a:endParaRPr>
          </a:p>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buClr>
                <a:srgbClr val="000000"/>
              </a:buClr>
              <a:buFont typeface="Arial" panose="020B0604020202020204"/>
              <a:buChar char="•"/>
            </a:pPr>
            <a:r>
              <a:rPr lang="en-US" sz="2000" spc="-1" dirty="0" err="1">
                <a:solidFill>
                  <a:srgbClr val="000000"/>
                </a:solidFill>
                <a:uFill>
                  <a:solidFill>
                    <a:srgbClr val="FFFFFF"/>
                  </a:solidFill>
                </a:uFill>
                <a:ea typeface="Calibri"/>
              </a:rPr>
              <a:t>DatagramSocket</a:t>
            </a:r>
            <a:r>
              <a:rPr lang="en-US" sz="2000" spc="-1" dirty="0">
                <a:solidFill>
                  <a:srgbClr val="000000"/>
                </a:solidFill>
                <a:uFill>
                  <a:solidFill>
                    <a:srgbClr val="FFFFFF"/>
                  </a:solidFill>
                </a:uFill>
                <a:ea typeface="Calibri"/>
              </a:rPr>
              <a:t> class: </a:t>
            </a:r>
            <a:r>
              <a:rPr lang="en-US" sz="2000" dirty="0"/>
              <a:t>A datagram socket is the sending or receiving point (</a:t>
            </a:r>
            <a:r>
              <a:rPr lang="en-US" sz="2000" dirty="0" err="1"/>
              <a:t>Ipaddress+portno</a:t>
            </a:r>
            <a:r>
              <a:rPr lang="en-US" sz="2000" dirty="0"/>
              <a:t>) for a packet delivery.</a:t>
            </a:r>
            <a:endParaRPr lang="en-US" sz="2000" dirty="0"/>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635">
              <a:buClr>
                <a:srgbClr val="000000"/>
              </a:buCl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635">
              <a:buClr>
                <a:srgbClr val="000000"/>
              </a:buClr>
            </a:pPr>
            <a:endParaRPr lang="en-US" sz="2400" spc="-1" dirty="0">
              <a:solidFill>
                <a:srgbClr val="000000"/>
              </a:solidFill>
              <a:uFill>
                <a:solidFill>
                  <a:srgbClr val="FFFFFF"/>
                </a:solidFill>
              </a:uFill>
              <a:ea typeface="Calibri"/>
            </a:endParaRPr>
          </a:p>
          <a:p>
            <a:pPr marL="635">
              <a:buClr>
                <a:srgbClr val="000000"/>
              </a:buClr>
            </a:pPr>
            <a:r>
              <a:rPr lang="en-US" sz="1200" spc="-1" dirty="0">
                <a:solidFill>
                  <a:srgbClr val="000000"/>
                </a:solidFill>
                <a:uFill>
                  <a:solidFill>
                    <a:srgbClr val="FFFFFF"/>
                  </a:solidFill>
                </a:uFill>
                <a:ea typeface="Calibri"/>
              </a:rPr>
              <a:t>Full documentation here https://docs.oracle.com/javase/7/docs/api/java/net/DatagramSocket.html</a:t>
            </a:r>
            <a:endParaRPr lang="en-US" sz="1200" spc="-1" dirty="0">
              <a:solidFill>
                <a:srgbClr val="000000"/>
              </a:solidFill>
              <a:uFill>
                <a:solidFill>
                  <a:srgbClr val="FFFFFF"/>
                </a:solidFill>
              </a:uFill>
              <a:ea typeface="Calibri"/>
            </a:endParaRPr>
          </a:p>
        </p:txBody>
      </p:sp>
      <p:graphicFrame>
        <p:nvGraphicFramePr>
          <p:cNvPr id="3" name="Table 2"/>
          <p:cNvGraphicFramePr>
            <a:graphicFrameLocks noGrp="1"/>
          </p:cNvGraphicFramePr>
          <p:nvPr/>
        </p:nvGraphicFramePr>
        <p:xfrm>
          <a:off x="888281" y="2467736"/>
          <a:ext cx="7649872" cy="2850708"/>
        </p:xfrm>
        <a:graphic>
          <a:graphicData uri="http://schemas.openxmlformats.org/drawingml/2006/table">
            <a:tbl>
              <a:tblPr firstRow="1" firstCol="1" bandRow="1">
                <a:tableStyleId>{616DA210-FB5B-4158-B5E0-FEB733F419BA}</a:tableStyleId>
              </a:tblPr>
              <a:tblGrid>
                <a:gridCol w="2221695"/>
                <a:gridCol w="5428177"/>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u="sng" dirty="0" err="1">
                          <a:effectLst/>
                          <a:hlinkClick r:id="rId1"/>
                        </a:rPr>
                        <a:t>DatagramSocket</a:t>
                      </a:r>
                      <a:r>
                        <a:rPr lang="en-US" sz="1400" b="0" dirty="0">
                          <a:effectLst/>
                        </a:rPr>
                        <a: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Constructs a datagram socket and binds it to any available port on the local host machine.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u="sng" dirty="0" err="1">
                          <a:effectLst/>
                          <a:hlinkClick r:id="rId2"/>
                        </a:rPr>
                        <a:t>DatagramSocket</a:t>
                      </a:r>
                      <a:r>
                        <a:rPr lang="en-US" sz="1400" b="0" dirty="0">
                          <a:effectLst/>
                        </a:rPr>
                        <a:t>(</a:t>
                      </a:r>
                      <a:r>
                        <a:rPr lang="en-US" sz="1400" b="0" dirty="0" err="1">
                          <a:effectLst/>
                        </a:rPr>
                        <a:t>int</a:t>
                      </a:r>
                      <a:r>
                        <a:rPr lang="en-US" sz="1400" b="0" dirty="0">
                          <a:effectLst/>
                        </a:rPr>
                        <a:t> port)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Constructs a datagram socket and binds it to the specified port on the local host machine.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u="sng" dirty="0" err="1">
                          <a:effectLst/>
                          <a:hlinkClick r:id="rId3"/>
                        </a:rPr>
                        <a:t>DatagramSocket</a:t>
                      </a:r>
                      <a:r>
                        <a:rPr lang="en-US" sz="1400" b="0" dirty="0">
                          <a:effectLst/>
                        </a:rPr>
                        <a:t>(</a:t>
                      </a:r>
                      <a:r>
                        <a:rPr lang="en-US" sz="1400" b="0" dirty="0" err="1">
                          <a:effectLst/>
                        </a:rPr>
                        <a:t>int</a:t>
                      </a:r>
                      <a:r>
                        <a:rPr lang="en-US" sz="1400" b="0" dirty="0">
                          <a:effectLst/>
                        </a:rPr>
                        <a:t> port, </a:t>
                      </a:r>
                      <a:r>
                        <a:rPr lang="en-US" sz="1400" b="0" u="sng" dirty="0" err="1">
                          <a:effectLst/>
                          <a:hlinkClick r:id="rId4" tooltip="class in java.net"/>
                        </a:rPr>
                        <a:t>InetAddress</a:t>
                      </a:r>
                      <a:r>
                        <a:rPr lang="en-US" sz="1400" b="0" dirty="0">
                          <a:effectLst/>
                        </a:rPr>
                        <a:t> </a:t>
                      </a:r>
                      <a:r>
                        <a:rPr lang="en-US" sz="1400" b="0" dirty="0" err="1">
                          <a:effectLst/>
                        </a:rPr>
                        <a:t>laddr</a:t>
                      </a:r>
                      <a:r>
                        <a:rPr lang="en-US" sz="1400" b="0" dirty="0">
                          <a:effectLst/>
                        </a:rPr>
                        <a: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Creates a datagram socket, bound to the specified local address.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r h="0">
                <a:tc>
                  <a:txBody>
                    <a:bodyPr/>
                    <a:lstStyle/>
                    <a:p>
                      <a:pPr marL="0" marR="0">
                        <a:lnSpc>
                          <a:spcPct val="107000"/>
                        </a:lnSpc>
                        <a:spcBef>
                          <a:spcPts val="0"/>
                        </a:spcBef>
                        <a:spcAft>
                          <a:spcPts val="0"/>
                        </a:spcAft>
                      </a:pPr>
                      <a:r>
                        <a:rPr lang="en-US" sz="1400" b="0" dirty="0">
                          <a:hlinkClick r:id="rId5"/>
                        </a:rPr>
                        <a:t>send</a:t>
                      </a:r>
                      <a:r>
                        <a:rPr lang="en-US" sz="1400" b="0" dirty="0"/>
                        <a:t>(</a:t>
                      </a:r>
                      <a:r>
                        <a:rPr lang="en-US" sz="1400" b="0" dirty="0" err="1">
                          <a:hlinkClick r:id="rId6" tooltip="class in java.net"/>
                        </a:rPr>
                        <a:t>DatagramPacket</a:t>
                      </a:r>
                      <a:r>
                        <a:rPr lang="en-US" sz="1400" b="0" dirty="0"/>
                        <a:t> p) </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dirty="0"/>
                        <a:t>Sends a datagram packet from this socket.</a:t>
                      </a:r>
                      <a:endParaRPr lang="en-US" sz="1400" dirty="0"/>
                    </a:p>
                  </a:txBody>
                  <a:tcPr marL="22860" marR="22860" marT="22860" marB="22860" anchor="ctr"/>
                </a:tc>
              </a:tr>
              <a:tr h="0">
                <a:tc>
                  <a:txBody>
                    <a:bodyPr/>
                    <a:lstStyle/>
                    <a:p>
                      <a:pPr marL="0" marR="0">
                        <a:lnSpc>
                          <a:spcPct val="107000"/>
                        </a:lnSpc>
                        <a:spcBef>
                          <a:spcPts val="0"/>
                        </a:spcBef>
                        <a:spcAft>
                          <a:spcPts val="0"/>
                        </a:spcAft>
                      </a:pPr>
                      <a:r>
                        <a:rPr lang="en-US" sz="1400" b="0" dirty="0">
                          <a:hlinkClick r:id="rId7"/>
                        </a:rPr>
                        <a:t>receive</a:t>
                      </a:r>
                      <a:r>
                        <a:rPr lang="en-US" sz="1400" b="0" dirty="0"/>
                        <a:t>(</a:t>
                      </a:r>
                      <a:r>
                        <a:rPr lang="en-US" sz="1400" b="0" dirty="0" err="1">
                          <a:hlinkClick r:id="rId6" tooltip="class in java.net"/>
                        </a:rPr>
                        <a:t>DatagramPacket</a:t>
                      </a:r>
                      <a:r>
                        <a:rPr lang="en-US" sz="1400" b="0" dirty="0"/>
                        <a:t> p) </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dirty="0"/>
                        <a:t>Receives a datagram packet from this socket.</a:t>
                      </a:r>
                      <a:endParaRPr lang="en-US" sz="1400" dirty="0"/>
                    </a:p>
                  </a:txBody>
                  <a:tcPr marL="22860" marR="22860" marT="22860" marB="22860" anchor="ctr"/>
                </a:tc>
              </a:tr>
              <a:tr h="0">
                <a:tc>
                  <a:txBody>
                    <a:bodyPr/>
                    <a:lstStyle/>
                    <a:p>
                      <a:pPr marL="0" marR="0">
                        <a:lnSpc>
                          <a:spcPct val="107000"/>
                        </a:lnSpc>
                        <a:spcBef>
                          <a:spcPts val="0"/>
                        </a:spcBef>
                        <a:spcAft>
                          <a:spcPts val="0"/>
                        </a:spcAft>
                      </a:pPr>
                      <a:r>
                        <a:rPr lang="en-US" sz="1400" b="0" dirty="0">
                          <a:effectLst/>
                          <a:latin typeface="Calibri" panose="020F0502020204030204" pitchFamily="34" charset="0"/>
                          <a:ea typeface="Calibri" panose="020F0502020204030204" pitchFamily="34" charset="0"/>
                          <a:cs typeface="Arial" panose="020B0604020202020204" pitchFamily="34" charset="0"/>
                        </a:rPr>
                        <a:t>Close()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400" dirty="0"/>
                        <a:t>Closes this datagram socket.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panose="020B0604020202020204"/>
            </a:endParaRPr>
          </a:p>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buClr>
                <a:srgbClr val="000000"/>
              </a:buClr>
              <a:buFont typeface="Arial" panose="020B0604020202020204"/>
              <a:buChar char="•"/>
            </a:pPr>
            <a:r>
              <a:rPr lang="en-US" sz="2000" spc="-1" dirty="0" err="1">
                <a:solidFill>
                  <a:srgbClr val="000000"/>
                </a:solidFill>
                <a:uFill>
                  <a:solidFill>
                    <a:srgbClr val="FFFFFF"/>
                  </a:solidFill>
                </a:uFill>
                <a:ea typeface="Calibri"/>
              </a:rPr>
              <a:t>DatagramPacket</a:t>
            </a:r>
            <a:r>
              <a:rPr lang="en-US" sz="2000" spc="-1" dirty="0">
                <a:solidFill>
                  <a:srgbClr val="000000"/>
                </a:solidFill>
                <a:uFill>
                  <a:solidFill>
                    <a:srgbClr val="FFFFFF"/>
                  </a:solidFill>
                </a:uFill>
                <a:ea typeface="Calibri"/>
              </a:rPr>
              <a:t> class:</a:t>
            </a:r>
            <a:r>
              <a:rPr lang="en-US" sz="2000" dirty="0"/>
              <a:t> are used to implement a connectionless packet. Each message is routed from one machine to another</a:t>
            </a:r>
            <a:r>
              <a:rPr lang="en-US" sz="2000" b="1" dirty="0"/>
              <a:t> based solely on information contained within that packet</a:t>
            </a:r>
            <a:r>
              <a:rPr lang="en-US" sz="2000" dirty="0"/>
              <a:t>.</a:t>
            </a:r>
            <a:endParaRPr lang="en-US" sz="2000" dirty="0"/>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r>
              <a:rPr lang="en-US" sz="1600" spc="-1" dirty="0">
                <a:solidFill>
                  <a:srgbClr val="000000"/>
                </a:solidFill>
                <a:uFill>
                  <a:solidFill>
                    <a:srgbClr val="FFFFFF"/>
                  </a:solidFill>
                </a:uFill>
                <a:ea typeface="Calibri"/>
              </a:rPr>
              <a:t>Full documentation https://docs.oracle.com/javase/7/docs/api/java/net/DatagramPacket.html</a:t>
            </a:r>
            <a:endParaRPr lang="en-US" spc="-1" dirty="0">
              <a:solidFill>
                <a:srgbClr val="000000"/>
              </a:solidFill>
              <a:uFill>
                <a:solidFill>
                  <a:srgbClr val="FFFFFF"/>
                </a:solidFill>
              </a:uFill>
              <a:ea typeface="Calibri"/>
            </a:endParaRPr>
          </a:p>
        </p:txBody>
      </p:sp>
      <p:graphicFrame>
        <p:nvGraphicFramePr>
          <p:cNvPr id="3" name="Table 2"/>
          <p:cNvGraphicFramePr>
            <a:graphicFrameLocks noGrp="1"/>
          </p:cNvGraphicFramePr>
          <p:nvPr/>
        </p:nvGraphicFramePr>
        <p:xfrm>
          <a:off x="879815" y="3210867"/>
          <a:ext cx="7649872" cy="2139697"/>
        </p:xfrm>
        <a:graphic>
          <a:graphicData uri="http://schemas.openxmlformats.org/drawingml/2006/table">
            <a:tbl>
              <a:tblPr firstRow="1" firstCol="1" bandRow="1">
                <a:tableStyleId>{616DA210-FB5B-4158-B5E0-FEB733F419BA}</a:tableStyleId>
              </a:tblPr>
              <a:tblGrid>
                <a:gridCol w="2833769"/>
                <a:gridCol w="4816103"/>
              </a:tblGrid>
              <a:tr h="0">
                <a:tc>
                  <a:txBody>
                    <a:bodyPr/>
                    <a:lstStyle/>
                    <a:p>
                      <a:pPr marL="0" marR="0">
                        <a:lnSpc>
                          <a:spcPct val="107000"/>
                        </a:lnSpc>
                        <a:spcBef>
                          <a:spcPts val="0"/>
                        </a:spcBef>
                        <a:spcAft>
                          <a:spcPts val="0"/>
                        </a:spcAft>
                      </a:pPr>
                      <a:r>
                        <a:rPr lang="en-US" sz="1400" b="0" dirty="0" err="1">
                          <a:hlinkClick r:id="rId1"/>
                        </a:rPr>
                        <a:t>DatagramPacket</a:t>
                      </a:r>
                      <a:r>
                        <a:rPr lang="en-US" sz="1400" b="0" dirty="0"/>
                        <a:t>(byte[] </a:t>
                      </a:r>
                      <a:r>
                        <a:rPr lang="en-US" sz="1400" b="0" dirty="0" err="1"/>
                        <a:t>buf</a:t>
                      </a:r>
                      <a:r>
                        <a:rPr lang="en-US" sz="1400" b="0" dirty="0"/>
                        <a:t>, </a:t>
                      </a:r>
                      <a:r>
                        <a:rPr lang="en-US" sz="1400" b="0" dirty="0" err="1"/>
                        <a:t>int</a:t>
                      </a:r>
                      <a:r>
                        <a:rPr lang="en-US" sz="1400" b="0" dirty="0"/>
                        <a:t> length, </a:t>
                      </a:r>
                      <a:r>
                        <a:rPr lang="en-US" sz="1400" b="0" dirty="0" err="1">
                          <a:hlinkClick r:id="rId2" tooltip="class in java.net"/>
                        </a:rPr>
                        <a:t>InetAddress</a:t>
                      </a:r>
                      <a:r>
                        <a:rPr lang="en-US" sz="1400" b="0" dirty="0"/>
                        <a:t> address, </a:t>
                      </a:r>
                      <a:r>
                        <a:rPr lang="en-US" sz="1400" b="0" dirty="0" err="1"/>
                        <a:t>int</a:t>
                      </a:r>
                      <a:r>
                        <a:rPr lang="en-US" sz="1400" b="0" dirty="0"/>
                        <a:t> port)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400" b="0" dirty="0"/>
                        <a:t>Constructs a datagram packet for sending packets of length “length” to the specified port number on the specified host.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dirty="0">
                          <a:hlinkClick r:id="rId3"/>
                        </a:rPr>
                        <a:t>Byte [] </a:t>
                      </a:r>
                      <a:r>
                        <a:rPr lang="en-US" sz="1400" b="0" dirty="0" err="1">
                          <a:hlinkClick r:id="rId3"/>
                        </a:rPr>
                        <a:t>getData</a:t>
                      </a:r>
                      <a:r>
                        <a:rPr lang="en-US" sz="1400" b="0" dirty="0"/>
                        <a: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dirty="0"/>
                        <a:t>Returns the data buffer.</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dirty="0" err="1">
                          <a:hlinkClick r:id="rId4"/>
                        </a:rPr>
                        <a:t>InetAddress</a:t>
                      </a:r>
                      <a:r>
                        <a:rPr lang="en-US" sz="1400" b="0" dirty="0">
                          <a:hlinkClick r:id="rId4"/>
                        </a:rPr>
                        <a:t> </a:t>
                      </a:r>
                      <a:r>
                        <a:rPr lang="en-US" sz="1400" b="0" dirty="0" err="1">
                          <a:hlinkClick r:id="rId4"/>
                        </a:rPr>
                        <a:t>getAddress</a:t>
                      </a:r>
                      <a:r>
                        <a:rPr lang="en-US" sz="1400" b="0" dirty="0"/>
                        <a:t>()</a:t>
                      </a:r>
                      <a:endParaRPr lang="en-US" sz="14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dirty="0"/>
                        <a:t>Returns the IP address of the machine to which this datagram is being sent or from which the datagram was received.</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r>
              <a:tr h="0">
                <a:tc>
                  <a:txBody>
                    <a:bodyPr/>
                    <a:lstStyle/>
                    <a:p>
                      <a:pPr marL="0" marR="0">
                        <a:lnSpc>
                          <a:spcPct val="107000"/>
                        </a:lnSpc>
                        <a:spcBef>
                          <a:spcPts val="0"/>
                        </a:spcBef>
                        <a:spcAft>
                          <a:spcPts val="0"/>
                        </a:spcAft>
                      </a:pPr>
                      <a:r>
                        <a:rPr lang="en-US" sz="1400" b="0" dirty="0" err="1">
                          <a:solidFill>
                            <a:schemeClr val="accent1">
                              <a:lumMod val="75000"/>
                            </a:schemeClr>
                          </a:solidFill>
                        </a:rPr>
                        <a:t>int</a:t>
                      </a:r>
                      <a:r>
                        <a:rPr lang="en-US" sz="1400" b="0" dirty="0">
                          <a:solidFill>
                            <a:schemeClr val="accent1">
                              <a:lumMod val="75000"/>
                            </a:schemeClr>
                          </a:solidFill>
                        </a:rPr>
                        <a:t> </a:t>
                      </a:r>
                      <a:r>
                        <a:rPr lang="en-US" sz="1400" b="0" dirty="0" err="1">
                          <a:solidFill>
                            <a:schemeClr val="accent1">
                              <a:lumMod val="75000"/>
                            </a:schemeClr>
                          </a:solidFill>
                        </a:rPr>
                        <a:t>getPort</a:t>
                      </a:r>
                      <a:r>
                        <a:rPr lang="en-US" sz="1400" b="0" dirty="0">
                          <a:solidFill>
                            <a:schemeClr val="accent1">
                              <a:lumMod val="75000"/>
                            </a:schemeClr>
                          </a:solidFill>
                        </a:rPr>
                        <a:t>()</a:t>
                      </a:r>
                      <a:endParaRPr lang="en-US" sz="1400" b="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dirty="0"/>
                        <a:t>Returns the port number on the remote host to which this datagram is being sent or from which the datagram was received.</a:t>
                      </a:r>
                      <a:endParaRPr lang="en-US" sz="1400" dirty="0"/>
                    </a:p>
                  </a:txBody>
                  <a:tcPr marL="22860" marR="22860" marT="22860" marB="2286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Ex5. Dealing with URLs</a:t>
            </a:r>
            <a:endParaRPr lang="en-US" sz="1800" b="0" strike="noStrike" spc="-1" dirty="0">
              <a:solidFill>
                <a:srgbClr val="000000"/>
              </a:solidFill>
              <a:uFill>
                <a:solidFill>
                  <a:srgbClr val="FFFFFF"/>
                </a:solidFill>
              </a:uFill>
              <a:latin typeface="Arial" panose="020B0604020202020204"/>
            </a:endParaRPr>
          </a:p>
        </p:txBody>
      </p:sp>
      <p:sp>
        <p:nvSpPr>
          <p:cNvPr id="98" name="CustomShape 2"/>
          <p:cNvSpPr/>
          <p:nvPr/>
        </p:nvSpPr>
        <p:spPr>
          <a:xfrm>
            <a:off x="457200" y="1600200"/>
            <a:ext cx="8471880" cy="49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80000"/>
              </a:lnSpc>
              <a:buClr>
                <a:srgbClr val="000000"/>
              </a:buClr>
              <a:buSzPct val="99000"/>
              <a:buFont typeface="Arial" panose="020B0604020202020204"/>
              <a:buChar char="•"/>
            </a:pPr>
            <a:r>
              <a:rPr lang="en-US" sz="2480" b="1" strike="noStrike" spc="-1">
                <a:solidFill>
                  <a:srgbClr val="000000"/>
                </a:solidFill>
                <a:uFill>
                  <a:solidFill>
                    <a:srgbClr val="FFFFFF"/>
                  </a:solidFill>
                </a:uFill>
                <a:latin typeface="Calibri"/>
                <a:ea typeface="Calibri"/>
              </a:rPr>
              <a:t>URL</a:t>
            </a:r>
            <a:r>
              <a:rPr lang="en-US" sz="2480" b="0" strike="noStrike" spc="-1">
                <a:solidFill>
                  <a:srgbClr val="000000"/>
                </a:solidFill>
                <a:uFill>
                  <a:solidFill>
                    <a:srgbClr val="FFFFFF"/>
                  </a:solidFill>
                </a:uFill>
                <a:latin typeface="Calibri"/>
                <a:ea typeface="Calibri"/>
              </a:rPr>
              <a:t> class represents an URL. URL is an acronym for Uniform Resource Locator. It points to a resource on the World Wide Web. For example: http://www.javatpoint.com/java-tutorial/ </a:t>
            </a:r>
            <a:endParaRPr lang="en-US" sz="1800" b="0" strike="noStrike" spc="-1">
              <a:solidFill>
                <a:srgbClr val="000000"/>
              </a:solidFill>
              <a:uFill>
                <a:solidFill>
                  <a:srgbClr val="FFFFFF"/>
                </a:solidFill>
              </a:uFill>
              <a:latin typeface="Arial" panose="020B0604020202020204"/>
            </a:endParaRPr>
          </a:p>
          <a:p>
            <a:pPr marL="342900" indent="-342265">
              <a:lnSpc>
                <a:spcPct val="80000"/>
              </a:lnSpc>
            </a:pPr>
            <a:endParaRPr lang="en-US" sz="1800" b="0" strike="noStrike" spc="-1">
              <a:solidFill>
                <a:srgbClr val="000000"/>
              </a:solidFill>
              <a:uFill>
                <a:solidFill>
                  <a:srgbClr val="FFFFFF"/>
                </a:solidFill>
              </a:uFill>
              <a:latin typeface="Arial" panose="020B0604020202020204"/>
            </a:endParaRPr>
          </a:p>
          <a:p>
            <a:pPr marL="342900" indent="-342265">
              <a:lnSpc>
                <a:spcPct val="80000"/>
              </a:lnSpc>
              <a:buClr>
                <a:srgbClr val="000000"/>
              </a:buClr>
              <a:buSzPct val="99000"/>
              <a:buFont typeface="Arial" panose="020B0604020202020204"/>
              <a:buChar char="•"/>
            </a:pPr>
            <a:r>
              <a:rPr lang="en-US" sz="2480" b="0" strike="noStrike" spc="-1">
                <a:solidFill>
                  <a:srgbClr val="000000"/>
                </a:solidFill>
                <a:uFill>
                  <a:solidFill>
                    <a:srgbClr val="FFFFFF"/>
                  </a:solidFill>
                </a:uFill>
                <a:latin typeface="Calibri"/>
                <a:ea typeface="Calibri"/>
              </a:rPr>
              <a:t>A URL contains many information:</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Protocol:</a:t>
            </a:r>
            <a:r>
              <a:rPr lang="en-US" sz="2170" b="0" strike="noStrike" spc="-1">
                <a:solidFill>
                  <a:srgbClr val="000000"/>
                </a:solidFill>
                <a:uFill>
                  <a:solidFill>
                    <a:srgbClr val="FFFFFF"/>
                  </a:solidFill>
                </a:uFill>
                <a:latin typeface="Calibri"/>
                <a:ea typeface="Calibri"/>
              </a:rPr>
              <a:t> In this case, http is the protocol.</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Server name or IP Address:</a:t>
            </a:r>
            <a:r>
              <a:rPr lang="en-US" sz="2170" b="0" strike="noStrike" spc="-1">
                <a:solidFill>
                  <a:srgbClr val="000000"/>
                </a:solidFill>
                <a:uFill>
                  <a:solidFill>
                    <a:srgbClr val="FFFFFF"/>
                  </a:solidFill>
                </a:uFill>
                <a:latin typeface="Calibri"/>
                <a:ea typeface="Calibri"/>
              </a:rPr>
              <a:t> In this case, www.javatpoint.com is the server name.</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Port Number:</a:t>
            </a:r>
            <a:r>
              <a:rPr lang="en-US" sz="2170" b="0" strike="noStrike" spc="-1">
                <a:solidFill>
                  <a:srgbClr val="000000"/>
                </a:solidFill>
                <a:uFill>
                  <a:solidFill>
                    <a:srgbClr val="FFFFFF"/>
                  </a:solidFill>
                </a:uFill>
                <a:latin typeface="Calibri"/>
                <a:ea typeface="Calibri"/>
              </a:rPr>
              <a:t> It is an optional attribute. If we write http//ww.javatpoint.com:80/java-tutorial/ , 80 is the port number. If port number is not mentioned in the URL, it returns -1.</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File Name or directory name:</a:t>
            </a:r>
            <a:r>
              <a:rPr lang="en-US" sz="2170" b="0" strike="noStrike" spc="-1">
                <a:solidFill>
                  <a:srgbClr val="000000"/>
                </a:solidFill>
                <a:uFill>
                  <a:solidFill>
                    <a:srgbClr val="FFFFFF"/>
                  </a:solidFill>
                </a:uFill>
                <a:latin typeface="Calibri"/>
                <a:ea typeface="Calibri"/>
              </a:rPr>
              <a:t> In this case, index.jsp is the file name.</a:t>
            </a:r>
            <a:endParaRPr lang="en-US" sz="1800" b="0" strike="noStrike" spc="-1">
              <a:solidFill>
                <a:srgbClr val="000000"/>
              </a:solidFill>
              <a:uFill>
                <a:solidFill>
                  <a:srgbClr val="FFFFFF"/>
                </a:solidFill>
              </a:uFill>
              <a:latin typeface="Arial" panose="020B0604020202020204"/>
            </a:endParaRPr>
          </a:p>
          <a:p>
            <a:pPr marL="342900" indent="-342265">
              <a:lnSpc>
                <a:spcPct val="80000"/>
              </a:lnSpc>
            </a:pPr>
            <a:endParaRPr lang="en-US" sz="1800" b="0" strike="noStrike" spc="-1">
              <a:solidFill>
                <a:srgbClr val="000000"/>
              </a:solidFill>
              <a:uFill>
                <a:solidFill>
                  <a:srgbClr val="FFFFFF"/>
                </a:solidFill>
              </a:uFill>
              <a:latin typeface="Arial" panose="020B0604020202020204"/>
            </a:endParaRPr>
          </a:p>
          <a:p>
            <a:pPr marL="342900" indent="-342265">
              <a:lnSpc>
                <a:spcPct val="8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Programming</a:t>
            </a:r>
            <a:endParaRPr lang="en-US" sz="1800" b="0" strike="noStrike" spc="-1">
              <a:solidFill>
                <a:srgbClr val="000000"/>
              </a:solidFill>
              <a:uFill>
                <a:solidFill>
                  <a:srgbClr val="FFFFFF"/>
                </a:solidFill>
              </a:uFill>
              <a:latin typeface="Arial" panose="020B0604020202020204"/>
            </a:endParaRPr>
          </a:p>
        </p:txBody>
      </p:sp>
      <p:sp>
        <p:nvSpPr>
          <p:cNvPr id="8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0" strike="noStrike" spc="-1" dirty="0">
                <a:solidFill>
                  <a:srgbClr val="000000"/>
                </a:solidFill>
                <a:uFill>
                  <a:solidFill>
                    <a:srgbClr val="FFFFFF"/>
                  </a:solidFill>
                </a:uFill>
                <a:latin typeface="Calibri"/>
                <a:ea typeface="Calibri"/>
              </a:rPr>
              <a:t>Java Networking is a concept of connecting two or more computing devices together so that we can share resources.</a:t>
            </a:r>
            <a:endParaRPr lang="en-US" sz="1800" b="0" strike="noStrike" spc="-1" dirty="0">
              <a:solidFill>
                <a:srgbClr val="000000"/>
              </a:solidFill>
              <a:uFill>
                <a:solidFill>
                  <a:srgbClr val="FFFFFF"/>
                </a:solidFill>
              </a:uFill>
              <a:latin typeface="Arial" panose="020B0604020202020204"/>
            </a:endParaRPr>
          </a:p>
          <a:p>
            <a:pPr marL="635">
              <a:lnSpc>
                <a:spcPct val="100000"/>
              </a:lnSpc>
              <a:buClr>
                <a:srgbClr val="000000"/>
              </a:buClr>
            </a:pPr>
            <a:r>
              <a:rPr lang="en-US" sz="3200" b="0" strike="noStrike" spc="-1" dirty="0">
                <a:solidFill>
                  <a:srgbClr val="000000"/>
                </a:solidFill>
                <a:uFill>
                  <a:solidFill>
                    <a:srgbClr val="FFFFFF"/>
                  </a:solidFill>
                </a:uFill>
                <a:latin typeface="Calibri"/>
                <a:ea typeface="Calibri"/>
              </a:rPr>
              <a:t> </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spc="-1" dirty="0">
                <a:solidFill>
                  <a:srgbClr val="000000"/>
                </a:solidFill>
                <a:uFill>
                  <a:solidFill>
                    <a:srgbClr val="FFFFFF"/>
                  </a:solidFill>
                </a:uFill>
                <a:ea typeface="Calibri"/>
              </a:rPr>
              <a:t>Ex5. Dealing </a:t>
            </a:r>
            <a:r>
              <a:rPr lang="en-US" sz="4400" b="0" strike="noStrike" spc="-1" dirty="0">
                <a:solidFill>
                  <a:srgbClr val="000000"/>
                </a:solidFill>
                <a:uFill>
                  <a:solidFill>
                    <a:srgbClr val="FFFFFF"/>
                  </a:solidFill>
                </a:uFill>
                <a:latin typeface="Calibri"/>
                <a:ea typeface="Calibri"/>
              </a:rPr>
              <a:t>with URLs</a:t>
            </a:r>
            <a:endParaRPr lang="en-US" sz="1800" b="0" strike="noStrike" spc="-1" dirty="0">
              <a:solidFill>
                <a:srgbClr val="000000"/>
              </a:solidFill>
              <a:uFill>
                <a:solidFill>
                  <a:srgbClr val="FFFFFF"/>
                </a:solidFill>
              </a:uFill>
              <a:latin typeface="Arial" panose="020B0604020202020204"/>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80000"/>
              </a:lnSpc>
              <a:buClr>
                <a:srgbClr val="000000"/>
              </a:buClr>
              <a:buSzPct val="98000"/>
              <a:buFont typeface="Arial" panose="020B0604020202020204"/>
              <a:buChar char="•"/>
            </a:pPr>
            <a:r>
              <a:rPr lang="en-US" sz="2960" b="1" strike="noStrike" spc="-1" dirty="0" err="1">
                <a:solidFill>
                  <a:srgbClr val="000000"/>
                </a:solidFill>
                <a:uFill>
                  <a:solidFill>
                    <a:srgbClr val="FFFFFF"/>
                  </a:solidFill>
                </a:uFill>
                <a:latin typeface="Calibri"/>
                <a:ea typeface="Calibri"/>
              </a:rPr>
              <a:t>URLConnection</a:t>
            </a:r>
            <a:r>
              <a:rPr lang="en-US" sz="2960" b="0" strike="noStrike" spc="-1" dirty="0">
                <a:solidFill>
                  <a:srgbClr val="000000"/>
                </a:solidFill>
                <a:uFill>
                  <a:solidFill>
                    <a:srgbClr val="FFFFFF"/>
                  </a:solidFill>
                </a:uFill>
                <a:latin typeface="Calibri"/>
                <a:ea typeface="Calibri"/>
              </a:rPr>
              <a:t> class represents a communication link between the URL and the application. This class can be used to read and write data to the specified resource referred by the URL.</a:t>
            </a: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buClr>
                <a:srgbClr val="000000"/>
              </a:buClr>
              <a:buSzPct val="98000"/>
              <a:buFont typeface="Arial" panose="020B0604020202020204"/>
              <a:buChar char="•"/>
            </a:pPr>
            <a:r>
              <a:rPr lang="en-US" sz="2960" b="1" strike="noStrike" spc="-1" dirty="0" err="1">
                <a:solidFill>
                  <a:srgbClr val="000000"/>
                </a:solidFill>
                <a:uFill>
                  <a:solidFill>
                    <a:srgbClr val="FFFFFF"/>
                  </a:solidFill>
                </a:uFill>
                <a:latin typeface="Calibri"/>
                <a:ea typeface="Calibri"/>
              </a:rPr>
              <a:t>HttpURLConnection</a:t>
            </a:r>
            <a:r>
              <a:rPr lang="en-US" sz="2960" b="0" strike="noStrike" spc="-1" dirty="0">
                <a:solidFill>
                  <a:srgbClr val="000000"/>
                </a:solidFill>
                <a:uFill>
                  <a:solidFill>
                    <a:srgbClr val="FFFFFF"/>
                  </a:solidFill>
                </a:uFill>
                <a:latin typeface="Calibri"/>
                <a:ea typeface="Calibri"/>
              </a:rPr>
              <a:t> class is http specific </a:t>
            </a:r>
            <a:r>
              <a:rPr lang="en-US" sz="2960" b="0" strike="noStrike" spc="-1" dirty="0" err="1">
                <a:solidFill>
                  <a:srgbClr val="000000"/>
                </a:solidFill>
                <a:uFill>
                  <a:solidFill>
                    <a:srgbClr val="FFFFFF"/>
                  </a:solidFill>
                </a:uFill>
                <a:latin typeface="Calibri"/>
                <a:ea typeface="Calibri"/>
              </a:rPr>
              <a:t>URLConnection</a:t>
            </a:r>
            <a:r>
              <a:rPr lang="en-US" sz="2960" b="0" strike="noStrike" spc="-1" dirty="0">
                <a:solidFill>
                  <a:srgbClr val="000000"/>
                </a:solidFill>
                <a:uFill>
                  <a:solidFill>
                    <a:srgbClr val="FFFFFF"/>
                  </a:solidFill>
                </a:uFill>
                <a:latin typeface="Calibri"/>
                <a:ea typeface="Calibri"/>
              </a:rPr>
              <a:t>. It works for HTTP protocol only.</a:t>
            </a: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buClr>
                <a:srgbClr val="000000"/>
              </a:buClr>
              <a:buSzPct val="98000"/>
              <a:buFont typeface="Arial" panose="020B0604020202020204"/>
              <a:buChar char="•"/>
            </a:pPr>
            <a:r>
              <a:rPr lang="en-US" sz="2960" b="0" strike="noStrike" spc="-1" dirty="0">
                <a:solidFill>
                  <a:srgbClr val="000000"/>
                </a:solidFill>
                <a:uFill>
                  <a:solidFill>
                    <a:srgbClr val="FFFFFF"/>
                  </a:solidFill>
                </a:uFill>
                <a:latin typeface="Calibri"/>
                <a:ea typeface="Calibri"/>
              </a:rPr>
              <a:t>Check example 5</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spc="-1" dirty="0">
                <a:solidFill>
                  <a:srgbClr val="000000"/>
                </a:solidFill>
                <a:uFill>
                  <a:solidFill>
                    <a:srgbClr val="FFFFFF"/>
                  </a:solidFill>
                </a:uFill>
                <a:ea typeface="Calibri"/>
              </a:rPr>
              <a:t>Ex6. Serializable</a:t>
            </a:r>
            <a:endParaRPr lang="en-US" sz="1800" b="0" strike="noStrike" spc="-1" dirty="0">
              <a:solidFill>
                <a:srgbClr val="000000"/>
              </a:solidFill>
              <a:uFill>
                <a:solidFill>
                  <a:srgbClr val="FFFFFF"/>
                </a:solidFill>
              </a:uFill>
              <a:latin typeface="Arial" panose="020B0604020202020204"/>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80000"/>
              </a:lnSpc>
            </a:pPr>
            <a:endParaRPr lang="en-US" sz="1600" b="0" strike="noStrike" spc="-1" dirty="0">
              <a:solidFill>
                <a:srgbClr val="000000"/>
              </a:solidFill>
              <a:uFill>
                <a:solidFill>
                  <a:srgbClr val="FFFFFF"/>
                </a:solidFill>
              </a:uFill>
              <a:latin typeface="Arial" panose="020B0604020202020204"/>
            </a:endParaRPr>
          </a:p>
          <a:p>
            <a:pPr marL="342900" indent="-342265">
              <a:lnSpc>
                <a:spcPct val="80000"/>
              </a:lnSpc>
              <a:buClr>
                <a:srgbClr val="000000"/>
              </a:buClr>
              <a:buSzPct val="98000"/>
              <a:buFont typeface="Arial" panose="020B0604020202020204"/>
              <a:buChar char="•"/>
            </a:pPr>
            <a:r>
              <a:rPr lang="en-US" sz="2800" b="0" strike="noStrike" spc="-1" dirty="0">
                <a:solidFill>
                  <a:srgbClr val="000000"/>
                </a:solidFill>
                <a:uFill>
                  <a:solidFill>
                    <a:srgbClr val="FFFFFF"/>
                  </a:solidFill>
                </a:uFill>
                <a:latin typeface="Calibri"/>
                <a:ea typeface="Calibri"/>
              </a:rPr>
              <a:t>When Sending data thro</a:t>
            </a:r>
            <a:r>
              <a:rPr lang="" altLang="en-US" sz="2800" b="0" strike="noStrike" spc="-1" dirty="0">
                <a:solidFill>
                  <a:srgbClr val="000000"/>
                </a:solidFill>
                <a:uFill>
                  <a:solidFill>
                    <a:srgbClr val="FFFFFF"/>
                  </a:solidFill>
                </a:uFill>
                <a:latin typeface="Calibri"/>
                <a:ea typeface="Calibri"/>
              </a:rPr>
              <a:t>ugh</a:t>
            </a:r>
            <a:r>
              <a:rPr lang="en-US" sz="2800" b="0" strike="noStrike" spc="-1" dirty="0">
                <a:solidFill>
                  <a:srgbClr val="000000"/>
                </a:solidFill>
                <a:uFill>
                  <a:solidFill>
                    <a:srgbClr val="FFFFFF"/>
                  </a:solidFill>
                </a:uFill>
                <a:latin typeface="Calibri"/>
                <a:ea typeface="Calibri"/>
              </a:rPr>
              <a:t> networks, it doesn’t matter what is the content of the data, it deals with it as a stream of bytes.</a:t>
            </a:r>
            <a:endParaRPr lang="en-US" sz="2800" b="0" strike="noStrike" spc="-1" dirty="0">
              <a:solidFill>
                <a:srgbClr val="000000"/>
              </a:solidFill>
              <a:uFill>
                <a:solidFill>
                  <a:srgbClr val="FFFFFF"/>
                </a:solidFill>
              </a:uFill>
              <a:latin typeface="Calibri"/>
              <a:ea typeface="Calibri"/>
            </a:endParaRPr>
          </a:p>
          <a:p>
            <a:pPr marL="635">
              <a:lnSpc>
                <a:spcPct val="80000"/>
              </a:lnSpc>
              <a:buClr>
                <a:srgbClr val="000000"/>
              </a:buClr>
              <a:buSzPct val="98000"/>
            </a:pPr>
            <a:endParaRPr lang="en-US" sz="1600"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r>
              <a:rPr lang="en-US" sz="2800" spc="-1" dirty="0">
                <a:solidFill>
                  <a:srgbClr val="000000"/>
                </a:solidFill>
                <a:uFill>
                  <a:solidFill>
                    <a:srgbClr val="FFFFFF"/>
                  </a:solidFill>
                </a:uFill>
                <a:latin typeface="Arial" panose="020B0604020202020204"/>
                <a:ea typeface="Calibri"/>
              </a:rPr>
              <a:t>So to send any data through the network, we need to make sure that it is serializable (can be changed to serial data </a:t>
            </a:r>
            <a:r>
              <a:rPr lang="en-US" sz="2800" spc="-1" dirty="0" err="1">
                <a:solidFill>
                  <a:srgbClr val="000000"/>
                </a:solidFill>
                <a:uFill>
                  <a:solidFill>
                    <a:srgbClr val="FFFFFF"/>
                  </a:solidFill>
                </a:uFill>
                <a:latin typeface="Arial" panose="020B0604020202020204"/>
                <a:ea typeface="Calibri"/>
              </a:rPr>
              <a:t>a.k.a</a:t>
            </a:r>
            <a:r>
              <a:rPr lang="en-US" sz="2800" spc="-1" dirty="0">
                <a:solidFill>
                  <a:srgbClr val="000000"/>
                </a:solidFill>
                <a:uFill>
                  <a:solidFill>
                    <a:srgbClr val="FFFFFF"/>
                  </a:solidFill>
                </a:uFill>
                <a:latin typeface="Arial" panose="020B0604020202020204"/>
                <a:ea typeface="Calibri"/>
              </a:rPr>
              <a:t> stream of bytes)</a:t>
            </a:r>
            <a:endParaRPr lang="en-US" sz="2800"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endParaRPr lang="en-US" sz="2800" b="0" strike="noStrike"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r>
              <a:rPr lang="en-US" sz="2800" b="0" strike="noStrike" spc="-1" dirty="0">
                <a:solidFill>
                  <a:srgbClr val="000000"/>
                </a:solidFill>
                <a:uFill>
                  <a:solidFill>
                    <a:srgbClr val="FFFFFF"/>
                  </a:solidFill>
                </a:uFill>
                <a:latin typeface="Arial" panose="020B0604020202020204"/>
                <a:ea typeface="Calibri"/>
              </a:rPr>
              <a:t>To make an object serializable, all you need to do is to implement the serializable in</a:t>
            </a:r>
            <a:r>
              <a:rPr lang="en-US" sz="2800" spc="-1" dirty="0">
                <a:solidFill>
                  <a:srgbClr val="000000"/>
                </a:solidFill>
                <a:uFill>
                  <a:solidFill>
                    <a:srgbClr val="FFFFFF"/>
                  </a:solidFill>
                </a:uFill>
                <a:latin typeface="Arial" panose="020B0604020202020204"/>
                <a:ea typeface="Calibri"/>
              </a:rPr>
              <a:t>terface</a:t>
            </a:r>
            <a:br>
              <a:rPr lang="en-US" sz="2800" spc="-1" dirty="0">
                <a:solidFill>
                  <a:srgbClr val="000000"/>
                </a:solidFill>
                <a:uFill>
                  <a:solidFill>
                    <a:srgbClr val="FFFFFF"/>
                  </a:solidFill>
                </a:uFill>
                <a:latin typeface="Arial" panose="020B0604020202020204"/>
                <a:ea typeface="Calibri"/>
              </a:rPr>
            </a:br>
            <a:endParaRPr lang="en-US" sz="2800"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r>
              <a:rPr lang="en-US" sz="2800" b="0" strike="noStrike" spc="-1" dirty="0">
                <a:solidFill>
                  <a:srgbClr val="000000"/>
                </a:solidFill>
                <a:uFill>
                  <a:solidFill>
                    <a:srgbClr val="FFFFFF"/>
                  </a:solidFill>
                </a:uFill>
                <a:latin typeface="Arial" panose="020B0604020202020204"/>
                <a:ea typeface="Calibri"/>
              </a:rPr>
              <a:t>Check example 6. run </a:t>
            </a:r>
            <a:r>
              <a:rPr lang="en-US" sz="2800" spc="-1" dirty="0" err="1">
                <a:solidFill>
                  <a:srgbClr val="000000"/>
                </a:solidFill>
                <a:uFill>
                  <a:solidFill>
                    <a:srgbClr val="FFFFFF"/>
                  </a:solidFill>
                </a:uFill>
                <a:latin typeface="Arial" panose="020B0604020202020204"/>
                <a:ea typeface="Calibri"/>
              </a:rPr>
              <a:t>S</a:t>
            </a:r>
            <a:r>
              <a:rPr lang="en-US" sz="2800" b="0" strike="noStrike" spc="-1" dirty="0" err="1">
                <a:solidFill>
                  <a:srgbClr val="000000"/>
                </a:solidFill>
                <a:uFill>
                  <a:solidFill>
                    <a:srgbClr val="FFFFFF"/>
                  </a:solidFill>
                </a:uFill>
                <a:latin typeface="Arial" panose="020B0604020202020204"/>
                <a:ea typeface="Calibri"/>
              </a:rPr>
              <a:t>er</a:t>
            </a:r>
            <a:r>
              <a:rPr lang="en-US" sz="2800" spc="-1" dirty="0" err="1">
                <a:solidFill>
                  <a:srgbClr val="000000"/>
                </a:solidFill>
                <a:uFill>
                  <a:solidFill>
                    <a:srgbClr val="FFFFFF"/>
                  </a:solidFill>
                </a:uFill>
                <a:latin typeface="Arial" panose="020B0604020202020204"/>
                <a:ea typeface="Calibri"/>
              </a:rPr>
              <a:t>ializeTest</a:t>
            </a:r>
            <a:r>
              <a:rPr lang="en-US" sz="2800" spc="-1" dirty="0">
                <a:solidFill>
                  <a:srgbClr val="000000"/>
                </a:solidFill>
                <a:uFill>
                  <a:solidFill>
                    <a:srgbClr val="FFFFFF"/>
                  </a:solidFill>
                </a:uFill>
                <a:latin typeface="Arial" panose="020B0604020202020204"/>
                <a:ea typeface="Calibri"/>
              </a:rPr>
              <a:t> </a:t>
            </a:r>
            <a:r>
              <a:rPr lang="en-US" sz="2800" b="0" strike="noStrike" spc="-1" dirty="0">
                <a:solidFill>
                  <a:srgbClr val="000000"/>
                </a:solidFill>
                <a:uFill>
                  <a:solidFill>
                    <a:srgbClr val="FFFFFF"/>
                  </a:solidFill>
                </a:uFill>
                <a:latin typeface="Arial" panose="020B0604020202020204"/>
                <a:ea typeface="Calibri"/>
              </a:rPr>
              <a:t>first then </a:t>
            </a:r>
            <a:r>
              <a:rPr lang="en-US" sz="2800" spc="-1" dirty="0" err="1">
                <a:solidFill>
                  <a:srgbClr val="000000"/>
                </a:solidFill>
                <a:uFill>
                  <a:solidFill>
                    <a:srgbClr val="FFFFFF"/>
                  </a:solidFill>
                </a:uFill>
                <a:latin typeface="Arial" panose="020B0604020202020204"/>
                <a:ea typeface="Calibri"/>
              </a:rPr>
              <a:t>D</a:t>
            </a:r>
            <a:r>
              <a:rPr lang="en-US" sz="2800" b="0" strike="noStrike" spc="-1" dirty="0" err="1">
                <a:solidFill>
                  <a:srgbClr val="000000"/>
                </a:solidFill>
                <a:uFill>
                  <a:solidFill>
                    <a:srgbClr val="FFFFFF"/>
                  </a:solidFill>
                </a:uFill>
                <a:latin typeface="Arial" panose="020B0604020202020204"/>
                <a:ea typeface="Calibri"/>
              </a:rPr>
              <a:t>eserializeTest</a:t>
            </a:r>
            <a:r>
              <a:rPr lang="en-US" sz="2800" b="0" strike="noStrike" spc="-1" dirty="0">
                <a:solidFill>
                  <a:srgbClr val="000000"/>
                </a:solidFill>
                <a:uFill>
                  <a:solidFill>
                    <a:srgbClr val="FFFFFF"/>
                  </a:solidFill>
                </a:uFill>
                <a:latin typeface="Arial" panose="020B0604020202020204"/>
                <a:ea typeface="Calibri"/>
              </a:rPr>
              <a:t>, also open f.txt and check the </a:t>
            </a:r>
            <a:r>
              <a:rPr lang="en-US" sz="2800" b="0" strike="noStrike" spc="-1">
                <a:solidFill>
                  <a:srgbClr val="000000"/>
                </a:solidFill>
                <a:uFill>
                  <a:solidFill>
                    <a:srgbClr val="FFFFFF"/>
                  </a:solidFill>
                </a:uFill>
                <a:latin typeface="Arial" panose="020B0604020202020204"/>
                <a:ea typeface="Calibri"/>
              </a:rPr>
              <a:t>byte stream</a:t>
            </a:r>
            <a:endParaRPr lang="en-US" sz="2800" b="0" strike="noStrike" spc="-1" dirty="0">
              <a:solidFill>
                <a:srgbClr val="000000"/>
              </a:solidFill>
              <a:uFill>
                <a:solidFill>
                  <a:srgbClr val="FFFFFF"/>
                </a:solidFill>
              </a:uFill>
              <a:latin typeface="Calibri"/>
              <a:ea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Terminology</a:t>
            </a:r>
            <a:endParaRPr lang="en-US" sz="1800" b="0" strike="noStrike" spc="-1">
              <a:solidFill>
                <a:srgbClr val="000000"/>
              </a:solidFill>
              <a:uFill>
                <a:solidFill>
                  <a:srgbClr val="FFFFFF"/>
                </a:solidFill>
              </a:uFill>
              <a:latin typeface="Arial" panose="020B0604020202020204"/>
            </a:endParaRPr>
          </a:p>
        </p:txBody>
      </p:sp>
      <p:graphicFrame>
        <p:nvGraphicFramePr>
          <p:cNvPr id="82" name="Table 2"/>
          <p:cNvGraphicFramePr/>
          <p:nvPr/>
        </p:nvGraphicFramePr>
        <p:xfrm>
          <a:off x="457200" y="1600200"/>
          <a:ext cx="8228880" cy="4348237"/>
        </p:xfrm>
        <a:graphic>
          <a:graphicData uri="http://schemas.openxmlformats.org/drawingml/2006/table">
            <a:tbl>
              <a:tblPr/>
              <a:tblGrid>
                <a:gridCol w="2183699"/>
                <a:gridCol w="6045181"/>
              </a:tblGrid>
              <a:tr h="1898780">
                <a:tc>
                  <a:txBody>
                    <a:bodyPr/>
                    <a:lstStyle/>
                    <a:p>
                      <a:pPr>
                        <a:lnSpc>
                          <a:spcPct val="100000"/>
                        </a:lnSpc>
                      </a:pPr>
                      <a:r>
                        <a:rPr lang="en-US" sz="1800" b="0" strike="noStrike" spc="-1">
                          <a:solidFill>
                            <a:srgbClr val="000000"/>
                          </a:solidFill>
                          <a:uFill>
                            <a:solidFill>
                              <a:srgbClr val="FFFFFF"/>
                            </a:solidFill>
                          </a:uFill>
                          <a:latin typeface="Calibri"/>
                          <a:ea typeface="Calibri"/>
                        </a:rPr>
                        <a:t>IP Address</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Calibri"/>
                          <a:ea typeface="Calibri"/>
                        </a:rPr>
                        <a:t>is a numerical label assigned to each device participating in a computer network (e.g. 192.168.0.1). </a:t>
                      </a:r>
                      <a:endParaRPr lang="en-US" sz="1800" b="0" strike="noStrike" spc="-1" dirty="0">
                        <a:solidFill>
                          <a:srgbClr val="000000"/>
                        </a:solidFill>
                        <a:uFill>
                          <a:solidFill>
                            <a:srgbClr val="FFFFFF"/>
                          </a:solidFill>
                        </a:uFill>
                        <a:latin typeface="Calibri"/>
                        <a:ea typeface="Calibri"/>
                      </a:endParaRPr>
                    </a:p>
                    <a:p>
                      <a:pPr>
                        <a:lnSpc>
                          <a:spcPct val="100000"/>
                        </a:lnSpc>
                      </a:pPr>
                      <a:endParaRPr lang="en-US" sz="1800" b="0" strike="noStrike" spc="-1" dirty="0">
                        <a:solidFill>
                          <a:srgbClr val="000000"/>
                        </a:solidFill>
                        <a:uFill>
                          <a:solidFill>
                            <a:srgbClr val="FFFFFF"/>
                          </a:solidFill>
                        </a:uFill>
                        <a:latin typeface="Calibri"/>
                        <a:ea typeface="Calibri"/>
                      </a:endParaRPr>
                    </a:p>
                    <a:p>
                      <a:pPr>
                        <a:lnSpc>
                          <a:spcPct val="100000"/>
                        </a:lnSpc>
                      </a:pPr>
                      <a:r>
                        <a:rPr lang="en-US" sz="1800" b="0" strike="noStrike" spc="-1" dirty="0">
                          <a:solidFill>
                            <a:srgbClr val="000000"/>
                          </a:solidFill>
                          <a:uFill>
                            <a:solidFill>
                              <a:srgbClr val="FFFFFF"/>
                            </a:solidFill>
                          </a:uFill>
                          <a:latin typeface="Calibri"/>
                          <a:ea typeface="Calibri"/>
                        </a:rPr>
                        <a:t>Its role has been characterized as follows: "A name indicates what we seek. An address indicates where it is. A route indicates how to get there."</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r>
              <a:tr h="882516">
                <a:tc>
                  <a:txBody>
                    <a:bodyPr/>
                    <a:lstStyle/>
                    <a:p>
                      <a:pP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Protocol</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A protocol is a set of rules basically that is followed for communication. </a:t>
                      </a: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For example: TCP, FTP, HTTP,…</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r>
              <a:tr h="1260737">
                <a:tc>
                  <a:txBody>
                    <a:bodyPr/>
                    <a:lstStyle/>
                    <a:p>
                      <a:pP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Port Number</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The port number is used to uniquely identify different applications. The port number is associated with the IP address for communication between two applications.</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Terminology</a:t>
            </a:r>
            <a:endParaRPr lang="en-US" sz="1800" b="0" strike="noStrike" spc="-1">
              <a:solidFill>
                <a:srgbClr val="000000"/>
              </a:solidFill>
              <a:uFill>
                <a:solidFill>
                  <a:srgbClr val="FFFFFF"/>
                </a:solidFill>
              </a:uFill>
              <a:latin typeface="Arial" panose="020B0604020202020204"/>
            </a:endParaRPr>
          </a:p>
        </p:txBody>
      </p:sp>
      <p:graphicFrame>
        <p:nvGraphicFramePr>
          <p:cNvPr id="82" name="Table 2"/>
          <p:cNvGraphicFramePr/>
          <p:nvPr/>
        </p:nvGraphicFramePr>
        <p:xfrm>
          <a:off x="457200" y="1600199"/>
          <a:ext cx="8228880" cy="2903921"/>
        </p:xfrm>
        <a:graphic>
          <a:graphicData uri="http://schemas.openxmlformats.org/drawingml/2006/table">
            <a:tbl>
              <a:tblPr/>
              <a:tblGrid>
                <a:gridCol w="2313992"/>
                <a:gridCol w="5914888"/>
              </a:tblGrid>
              <a:tr h="1749491">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Connection-oriented </a:t>
                      </a: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and </a:t>
                      </a: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connection-less protocol</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In connection-oriented protocol, acknowledgement is sent by the receiver. So it is reliable but slow. </a:t>
                      </a: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But, in connection-less protocol, acknowledgement is not sent by the receiver. So it is not reliable but fast.</a:t>
                      </a:r>
                      <a:endParaRPr lang="en-US" sz="1800" b="0" strike="noStrike" spc="-1" dirty="0">
                        <a:solidFill>
                          <a:srgbClr val="000000"/>
                        </a:solidFill>
                        <a:uFill>
                          <a:solidFill>
                            <a:srgbClr val="FFFFFF"/>
                          </a:solidFill>
                        </a:uFill>
                        <a:latin typeface="Arial" panose="020B0604020202020204"/>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solidFill>
                      <a:srgbClr val="000000">
                        <a:alpha val="20000"/>
                      </a:srgbClr>
                    </a:solidFill>
                  </a:tcPr>
                </a:tc>
              </a:tr>
              <a:tr h="1154430">
                <a:tc>
                  <a:txBody>
                    <a:bodyPr/>
                    <a:lstStyle/>
                    <a:p>
                      <a:pP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Socket</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A socket is an endpoint between two way communication.</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Clients and servers</a:t>
            </a:r>
            <a:br>
              <a:rPr lang="en-US" sz="4400" b="0" strike="noStrike" spc="-1" dirty="0">
                <a:solidFill>
                  <a:srgbClr val="000000"/>
                </a:solidFill>
                <a:uFill>
                  <a:solidFill>
                    <a:srgbClr val="FFFFFF"/>
                  </a:solidFill>
                </a:uFill>
                <a:latin typeface="Calibri"/>
                <a:ea typeface="Calibri"/>
              </a:rPr>
            </a:br>
            <a:r>
              <a:rPr lang="en-US" spc="-1" dirty="0">
                <a:solidFill>
                  <a:srgbClr val="000000"/>
                </a:solidFill>
                <a:uFill>
                  <a:solidFill>
                    <a:srgbClr val="FFFFFF"/>
                  </a:solidFill>
                </a:uFill>
                <a:ea typeface="Calibri"/>
              </a:rPr>
              <a:t>connection-oriented communications</a:t>
            </a:r>
            <a:endParaRPr lang="en-US" sz="1800" b="0" strike="noStrike" spc="-1" dirty="0">
              <a:solidFill>
                <a:srgbClr val="000000"/>
              </a:solidFill>
              <a:uFill>
                <a:solidFill>
                  <a:srgbClr val="FFFFFF"/>
                </a:solidFill>
              </a:uFill>
              <a:latin typeface="Arial" panose="020B0604020202020204"/>
            </a:endParaRPr>
          </a:p>
        </p:txBody>
      </p:sp>
      <p:sp>
        <p:nvSpPr>
          <p:cNvPr id="8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835" indent="-457200">
              <a:lnSpc>
                <a:spcPct val="90000"/>
              </a:lnSpc>
              <a:buClr>
                <a:srgbClr val="000000"/>
              </a:buClr>
              <a:buFont typeface="Arial" panose="020B0604020202020204" pitchFamily="34" charset="0"/>
              <a:buChar char="•"/>
            </a:pPr>
            <a:r>
              <a:rPr lang="en-US" sz="2720" b="0" strike="noStrike" spc="-1" dirty="0">
                <a:solidFill>
                  <a:srgbClr val="000000"/>
                </a:solidFill>
                <a:uFill>
                  <a:solidFill>
                    <a:srgbClr val="FFFFFF"/>
                  </a:solidFill>
                </a:uFill>
                <a:latin typeface="Calibri"/>
                <a:ea typeface="Calibri"/>
              </a:rPr>
              <a:t>For connection-oriented communications, communication parties usually have different roles. </a:t>
            </a:r>
            <a:br>
              <a:rPr lang="en-US" sz="2720" b="0" strike="noStrike" spc="-1" dirty="0">
                <a:solidFill>
                  <a:srgbClr val="000000"/>
                </a:solidFill>
                <a:uFill>
                  <a:solidFill>
                    <a:srgbClr val="FFFFFF"/>
                  </a:solidFill>
                </a:uFill>
                <a:latin typeface="Calibri"/>
                <a:ea typeface="Calibri"/>
              </a:rPr>
            </a:br>
            <a:endParaRPr lang="en-US" sz="272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400" b="0" strike="noStrike" spc="-1" dirty="0">
                <a:solidFill>
                  <a:srgbClr val="000000"/>
                </a:solidFill>
                <a:uFill>
                  <a:solidFill>
                    <a:srgbClr val="FFFFFF"/>
                  </a:solidFill>
                </a:uFill>
                <a:latin typeface="Calibri"/>
                <a:ea typeface="Calibri"/>
              </a:rPr>
              <a:t>One party is usually waiting for incoming connections; this party is usually referred to as "server".</a:t>
            </a:r>
            <a:br>
              <a:rPr lang="en-US" sz="2400" b="0" strike="noStrike" spc="-1" dirty="0">
                <a:solidFill>
                  <a:srgbClr val="000000"/>
                </a:solidFill>
                <a:uFill>
                  <a:solidFill>
                    <a:srgbClr val="FFFFFF"/>
                  </a:solidFill>
                </a:uFill>
                <a:latin typeface="Calibri"/>
                <a:ea typeface="Calibri"/>
              </a:rPr>
            </a:br>
            <a:endParaRPr lang="en-US" sz="240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400" b="0" strike="noStrike" spc="-1" dirty="0">
                <a:solidFill>
                  <a:srgbClr val="000000"/>
                </a:solidFill>
                <a:uFill>
                  <a:solidFill>
                    <a:srgbClr val="FFFFFF"/>
                  </a:solidFill>
                </a:uFill>
                <a:latin typeface="Calibri"/>
                <a:ea typeface="Calibri"/>
              </a:rPr>
              <a:t> Another party is the one which initiates connection; this party is usually referred to as "client".</a:t>
            </a:r>
            <a:endParaRPr lang="en-US" sz="1600"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Clients and servers</a:t>
            </a:r>
            <a:br>
              <a:rPr lang="en-US" sz="4400" b="0" strike="noStrike" spc="-1" dirty="0">
                <a:solidFill>
                  <a:srgbClr val="000000"/>
                </a:solidFill>
                <a:uFill>
                  <a:solidFill>
                    <a:srgbClr val="FFFFFF"/>
                  </a:solidFill>
                </a:uFill>
                <a:latin typeface="Calibri"/>
                <a:ea typeface="Calibri"/>
              </a:rPr>
            </a:br>
            <a:r>
              <a:rPr lang="en-US" spc="-1" dirty="0">
                <a:solidFill>
                  <a:srgbClr val="000000"/>
                </a:solidFill>
                <a:uFill>
                  <a:solidFill>
                    <a:srgbClr val="FFFFFF"/>
                  </a:solidFill>
                </a:uFill>
                <a:ea typeface="Calibri"/>
              </a:rPr>
              <a:t> connectionless communications</a:t>
            </a:r>
            <a:endParaRPr lang="en-US" sz="1800" b="0" strike="noStrike" spc="-1" dirty="0">
              <a:solidFill>
                <a:srgbClr val="000000"/>
              </a:solidFill>
              <a:uFill>
                <a:solidFill>
                  <a:srgbClr val="FFFFFF"/>
                </a:solidFill>
              </a:uFill>
              <a:latin typeface="Arial" panose="020B0604020202020204"/>
            </a:endParaRPr>
          </a:p>
        </p:txBody>
      </p:sp>
      <p:sp>
        <p:nvSpPr>
          <p:cNvPr id="8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buClr>
                <a:srgbClr val="000000"/>
              </a:buClr>
              <a:buFont typeface="Arial" panose="020B0604020202020204"/>
              <a:buChar char="•"/>
            </a:pPr>
            <a:r>
              <a:rPr lang="en-US" sz="2720" b="0" strike="noStrike" spc="-1" dirty="0">
                <a:solidFill>
                  <a:srgbClr val="000000"/>
                </a:solidFill>
                <a:uFill>
                  <a:solidFill>
                    <a:srgbClr val="FFFFFF"/>
                  </a:solidFill>
                </a:uFill>
                <a:latin typeface="Calibri"/>
                <a:ea typeface="Calibri"/>
              </a:rPr>
              <a:t>For connectionless communications, </a:t>
            </a:r>
            <a:endParaRPr lang="en-US" sz="272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720" b="0" strike="noStrike" spc="-1" dirty="0">
                <a:solidFill>
                  <a:srgbClr val="000000"/>
                </a:solidFill>
                <a:uFill>
                  <a:solidFill>
                    <a:srgbClr val="FFFFFF"/>
                  </a:solidFill>
                </a:uFill>
                <a:latin typeface="Calibri"/>
                <a:ea typeface="Calibri"/>
              </a:rPr>
              <a:t>one party ("server") is usually waiting for an incoming packet, </a:t>
            </a:r>
            <a:br>
              <a:rPr lang="en-US" sz="2720" b="0" strike="noStrike" spc="-1" dirty="0">
                <a:solidFill>
                  <a:srgbClr val="000000"/>
                </a:solidFill>
                <a:uFill>
                  <a:solidFill>
                    <a:srgbClr val="FFFFFF"/>
                  </a:solidFill>
                </a:uFill>
                <a:latin typeface="Calibri"/>
                <a:ea typeface="Calibri"/>
              </a:rPr>
            </a:br>
            <a:endParaRPr lang="en-US" sz="272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720" b="0" strike="noStrike" spc="-1" dirty="0">
                <a:solidFill>
                  <a:srgbClr val="000000"/>
                </a:solidFill>
                <a:uFill>
                  <a:solidFill>
                    <a:srgbClr val="FFFFFF"/>
                  </a:solidFill>
                </a:uFill>
                <a:latin typeface="Calibri"/>
                <a:ea typeface="Calibri"/>
              </a:rPr>
              <a:t>another party ("client") is usually understood as the one which sends an unsolicited packet to "server".</a:t>
            </a:r>
            <a:endParaRPr lang="en-US"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i="1" strike="noStrike" spc="-1">
                <a:solidFill>
                  <a:srgbClr val="000000"/>
                </a:solidFill>
                <a:uFill>
                  <a:solidFill>
                    <a:srgbClr val="FFFFFF"/>
                  </a:solidFill>
                </a:uFill>
                <a:latin typeface="Calibri"/>
                <a:ea typeface="Calibri"/>
              </a:rPr>
              <a:t>client-server</a:t>
            </a:r>
            <a:r>
              <a:rPr lang="en-US" sz="4400" b="0" strike="noStrike" spc="-1">
                <a:solidFill>
                  <a:srgbClr val="000000"/>
                </a:solidFill>
                <a:uFill>
                  <a:solidFill>
                    <a:srgbClr val="FFFFFF"/>
                  </a:solidFill>
                </a:uFill>
                <a:latin typeface="Calibri"/>
                <a:ea typeface="Calibri"/>
              </a:rPr>
              <a:t> paradigm</a:t>
            </a:r>
            <a:endParaRPr lang="en-US" sz="1800" b="0" strike="noStrike" spc="-1">
              <a:solidFill>
                <a:srgbClr val="000000"/>
              </a:solidFill>
              <a:uFill>
                <a:solidFill>
                  <a:srgbClr val="FFFFFF"/>
                </a:solidFill>
              </a:uFill>
              <a:latin typeface="Arial" panose="020B0604020202020204"/>
            </a:endParaRPr>
          </a:p>
        </p:txBody>
      </p:sp>
      <p:sp>
        <p:nvSpPr>
          <p:cNvPr id="8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One program, called the </a:t>
            </a:r>
            <a:r>
              <a:rPr lang="en-US" sz="3200" b="0" i="1" strike="noStrike" spc="-1">
                <a:solidFill>
                  <a:srgbClr val="000000"/>
                </a:solidFill>
                <a:uFill>
                  <a:solidFill>
                    <a:srgbClr val="FFFFFF"/>
                  </a:solidFill>
                </a:uFill>
                <a:latin typeface="Calibri"/>
                <a:ea typeface="Calibri"/>
              </a:rPr>
              <a:t>server</a:t>
            </a:r>
            <a:r>
              <a:rPr lang="en-US" sz="3200" b="0" strike="noStrike" spc="-1">
                <a:solidFill>
                  <a:srgbClr val="000000"/>
                </a:solidFill>
                <a:uFill>
                  <a:solidFill>
                    <a:srgbClr val="FFFFFF"/>
                  </a:solidFill>
                </a:uFill>
                <a:latin typeface="Calibri"/>
                <a:ea typeface="Calibri"/>
              </a:rPr>
              <a:t> blocks waiting for a client to connect to it</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A client connects</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The server and the client exchange information until they're done</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The client and the server both close their connection</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b="0" strike="noStrike" spc="-1">
                <a:solidFill>
                  <a:srgbClr val="000000"/>
                </a:solidFill>
                <a:uFill>
                  <a:solidFill>
                    <a:srgbClr val="FFFFFF"/>
                  </a:solidFill>
                </a:uFill>
                <a:latin typeface="Calibri"/>
                <a:ea typeface="Calibri"/>
              </a:rPr>
              <a:t>Build your own server and client programs</a:t>
            </a:r>
            <a:endParaRPr lang="en-US" sz="1800" b="0" strike="noStrike" spc="-1">
              <a:solidFill>
                <a:srgbClr val="000000"/>
              </a:solidFill>
              <a:uFill>
                <a:solidFill>
                  <a:srgbClr val="FFFFFF"/>
                </a:solidFill>
              </a:uFill>
              <a:latin typeface="Arial" panose="020B0604020202020204"/>
            </a:endParaRPr>
          </a:p>
        </p:txBody>
      </p:sp>
      <p:sp>
        <p:nvSpPr>
          <p:cNvPr id="8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buClr>
                <a:srgbClr val="000000"/>
              </a:buClr>
              <a:buFont typeface="Arial" panose="020B0604020202020204"/>
              <a:buChar char="•"/>
            </a:pPr>
            <a:r>
              <a:rPr lang="en-US" sz="2600" b="0" strike="noStrike" spc="-1" dirty="0">
                <a:solidFill>
                  <a:srgbClr val="000000"/>
                </a:solidFill>
                <a:uFill>
                  <a:solidFill>
                    <a:srgbClr val="FFFFFF"/>
                  </a:solidFill>
                </a:uFill>
                <a:latin typeface="Calibri"/>
                <a:ea typeface="Calibri"/>
              </a:rPr>
              <a:t>To build your own server and client programs you need to know socket programming.</a:t>
            </a:r>
            <a:endParaRPr lang="en-US" sz="1800"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90000"/>
              </a:lnSpc>
              <a:buClr>
                <a:srgbClr val="000000"/>
              </a:buClr>
              <a:buFont typeface="Arial" panose="020B0604020202020204"/>
              <a:buChar char="•"/>
            </a:pPr>
            <a:r>
              <a:rPr lang="en-US" sz="2600" b="0" strike="noStrike" spc="-1" dirty="0">
                <a:solidFill>
                  <a:srgbClr val="000000"/>
                </a:solidFill>
                <a:uFill>
                  <a:solidFill>
                    <a:srgbClr val="FFFFFF"/>
                  </a:solidFill>
                </a:uFill>
                <a:latin typeface="Calibri"/>
                <a:ea typeface="Calibri"/>
              </a:rPr>
              <a:t>Socket programming can be connection-oriented or connection-less. </a:t>
            </a:r>
            <a:endParaRPr lang="en-US" sz="1800" b="0" strike="noStrike" spc="-1" dirty="0">
              <a:solidFill>
                <a:srgbClr val="000000"/>
              </a:solidFill>
              <a:uFill>
                <a:solidFill>
                  <a:srgbClr val="FFFFFF"/>
                </a:solidFill>
              </a:uFill>
              <a:latin typeface="Arial" panose="020B0604020202020204"/>
            </a:endParaRPr>
          </a:p>
          <a:p>
            <a:pPr marL="915035" lvl="1" indent="-457200">
              <a:lnSpc>
                <a:spcPct val="90000"/>
              </a:lnSpc>
              <a:buClr>
                <a:srgbClr val="000000"/>
              </a:buClr>
              <a:buFont typeface="Courier New" panose="02070309020205020404" pitchFamily="49" charset="0"/>
              <a:buChar char="o"/>
            </a:pPr>
            <a:r>
              <a:rPr lang="en-US" sz="2600" b="0" strike="noStrike" spc="-1" dirty="0">
                <a:solidFill>
                  <a:srgbClr val="000000"/>
                </a:solidFill>
                <a:uFill>
                  <a:solidFill>
                    <a:srgbClr val="FFFFFF"/>
                  </a:solidFill>
                </a:uFill>
                <a:latin typeface="Calibri"/>
                <a:ea typeface="Calibri"/>
              </a:rPr>
              <a:t>Socket and </a:t>
            </a:r>
            <a:r>
              <a:rPr lang="en-US" sz="2600" b="0" strike="noStrike" spc="-1" dirty="0" err="1">
                <a:solidFill>
                  <a:srgbClr val="000000"/>
                </a:solidFill>
                <a:uFill>
                  <a:solidFill>
                    <a:srgbClr val="FFFFFF"/>
                  </a:solidFill>
                </a:uFill>
                <a:latin typeface="Calibri"/>
                <a:ea typeface="Calibri"/>
              </a:rPr>
              <a:t>ServerSocket</a:t>
            </a:r>
            <a:r>
              <a:rPr lang="en-US" sz="2600" b="0" strike="noStrike" spc="-1" dirty="0">
                <a:solidFill>
                  <a:srgbClr val="000000"/>
                </a:solidFill>
                <a:uFill>
                  <a:solidFill>
                    <a:srgbClr val="FFFFFF"/>
                  </a:solidFill>
                </a:uFill>
                <a:latin typeface="Calibri"/>
                <a:ea typeface="Calibri"/>
              </a:rPr>
              <a:t> classes are used for connection-oriented socket programming</a:t>
            </a:r>
            <a:endParaRPr lang="en-US" sz="2600" b="0" strike="noStrike" spc="-1" dirty="0">
              <a:solidFill>
                <a:srgbClr val="000000"/>
              </a:solidFill>
              <a:uFill>
                <a:solidFill>
                  <a:srgbClr val="FFFFFF"/>
                </a:solidFill>
              </a:uFill>
              <a:latin typeface="Calibri"/>
              <a:ea typeface="Calibri"/>
            </a:endParaRPr>
          </a:p>
          <a:p>
            <a:pPr marL="457835" lvl="1">
              <a:lnSpc>
                <a:spcPct val="90000"/>
              </a:lnSpc>
              <a:buClr>
                <a:srgbClr val="000000"/>
              </a:buClr>
            </a:pPr>
            <a:endParaRPr lang="en-US" sz="1800" b="0" strike="noStrike" spc="-1" dirty="0">
              <a:solidFill>
                <a:srgbClr val="000000"/>
              </a:solidFill>
              <a:uFill>
                <a:solidFill>
                  <a:srgbClr val="FFFFFF"/>
                </a:solidFill>
              </a:uFill>
              <a:latin typeface="Arial" panose="020B0604020202020204"/>
            </a:endParaRPr>
          </a:p>
          <a:p>
            <a:pPr marL="915035" lvl="1" indent="-457200">
              <a:lnSpc>
                <a:spcPct val="90000"/>
              </a:lnSpc>
              <a:buClr>
                <a:srgbClr val="000000"/>
              </a:buClr>
              <a:buFont typeface="Courier New" panose="02070309020205020404" pitchFamily="49" charset="0"/>
              <a:buChar char="o"/>
            </a:pPr>
            <a:r>
              <a:rPr lang="en-US" sz="2600" b="0" strike="noStrike" spc="-1" dirty="0" err="1">
                <a:solidFill>
                  <a:srgbClr val="000000"/>
                </a:solidFill>
                <a:uFill>
                  <a:solidFill>
                    <a:srgbClr val="FFFFFF"/>
                  </a:solidFill>
                </a:uFill>
                <a:latin typeface="Calibri"/>
                <a:ea typeface="Calibri"/>
              </a:rPr>
              <a:t>DatagramSocket</a:t>
            </a:r>
            <a:r>
              <a:rPr lang="en-US" sz="2600" b="0" strike="noStrike" spc="-1" dirty="0">
                <a:solidFill>
                  <a:srgbClr val="000000"/>
                </a:solidFill>
                <a:uFill>
                  <a:solidFill>
                    <a:srgbClr val="FFFFFF"/>
                  </a:solidFill>
                </a:uFill>
                <a:latin typeface="Calibri"/>
                <a:ea typeface="Calibri"/>
              </a:rPr>
              <a:t> and </a:t>
            </a:r>
            <a:r>
              <a:rPr lang="en-US" sz="2600" b="0" strike="noStrike" spc="-1" dirty="0" err="1">
                <a:solidFill>
                  <a:srgbClr val="000000"/>
                </a:solidFill>
                <a:uFill>
                  <a:solidFill>
                    <a:srgbClr val="FFFFFF"/>
                  </a:solidFill>
                </a:uFill>
                <a:latin typeface="Calibri"/>
                <a:ea typeface="Calibri"/>
              </a:rPr>
              <a:t>DatagramPacket</a:t>
            </a:r>
            <a:r>
              <a:rPr lang="en-US" sz="2600" b="0" strike="noStrike" spc="-1" dirty="0">
                <a:solidFill>
                  <a:srgbClr val="000000"/>
                </a:solidFill>
                <a:uFill>
                  <a:solidFill>
                    <a:srgbClr val="FFFFFF"/>
                  </a:solidFill>
                </a:uFill>
                <a:latin typeface="Calibri"/>
                <a:ea typeface="Calibri"/>
              </a:rPr>
              <a:t> classes are used for connection-less socket programming.</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altLang="en-US" sz="4400" b="0" strike="noStrike" spc="-1">
                <a:solidFill>
                  <a:srgbClr val="000000"/>
                </a:solidFill>
                <a:uFill>
                  <a:solidFill>
                    <a:srgbClr val="FFFFFF"/>
                  </a:solidFill>
                </a:uFill>
                <a:latin typeface="Calibri"/>
                <a:ea typeface="Calibri"/>
              </a:rPr>
              <a:t>Connection-oriented Services</a:t>
            </a:r>
            <a:endParaRPr lang="en-US" altLang="en-US" sz="4400" b="0" strike="noStrike" spc="-1">
              <a:solidFill>
                <a:srgbClr val="000000"/>
              </a:solidFill>
              <a:uFill>
                <a:solidFill>
                  <a:srgbClr val="FFFFFF"/>
                </a:solidFill>
              </a:uFill>
              <a:latin typeface="Calibri"/>
              <a:ea typeface="Calibri"/>
            </a:endParaRPr>
          </a:p>
        </p:txBody>
      </p:sp>
      <p:sp>
        <p:nvSpPr>
          <p:cNvPr id="80" name="CustomShape 2"/>
          <p:cNvSpPr/>
          <p:nvPr/>
        </p:nvSpPr>
        <p:spPr>
          <a:xfrm>
            <a:off x="457200" y="1600200"/>
            <a:ext cx="8947150" cy="4525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1">
                <a:sym typeface="+mn-ea"/>
              </a:rPr>
              <a:t>Advantages</a:t>
            </a:r>
            <a:r>
              <a:rPr lang="en-US" altLang="en-US" sz="3200" b="1">
                <a:sym typeface="+mn-ea"/>
              </a:rPr>
              <a:t>:</a:t>
            </a:r>
            <a:endParaRPr lang="en-US" altLang="en-US" sz="3200" b="1">
              <a:sym typeface="+mn-ea"/>
            </a:endParaRPr>
          </a:p>
          <a:p>
            <a:pPr marL="914400" lvl="1" indent="-457200">
              <a:buFont typeface="Arial" panose="020B0604020202020204" pitchFamily="34" charset="0"/>
              <a:buChar char="•"/>
            </a:pPr>
            <a:r>
              <a:rPr lang="en-US" altLang="en-US" sz="3200"/>
              <a:t>Reliability. </a:t>
            </a:r>
            <a:endParaRPr lang="en-US" altLang="en-US" sz="3200"/>
          </a:p>
          <a:p>
            <a:pPr marL="914400" lvl="1" indent="-457200">
              <a:buFont typeface="Arial" panose="020B0604020202020204" pitchFamily="34" charset="0"/>
              <a:buChar char="•"/>
            </a:pPr>
            <a:r>
              <a:rPr lang="en-US" altLang="en-US" sz="3200"/>
              <a:t>Less congestions. </a:t>
            </a:r>
            <a:endParaRPr lang="en-US" altLang="en-US" sz="3200"/>
          </a:p>
          <a:p>
            <a:pPr marL="914400" lvl="1" indent="-457200">
              <a:buFont typeface="Arial" panose="020B0604020202020204" pitchFamily="34" charset="0"/>
              <a:buChar char="•"/>
            </a:pPr>
            <a:r>
              <a:rPr lang="en-US" altLang="en-US" sz="3200"/>
              <a:t>Sequencing of packets is guaranteed. </a:t>
            </a:r>
            <a:endParaRPr lang="en-US" altLang="en-US" sz="3200"/>
          </a:p>
          <a:p>
            <a:pPr marL="914400" lvl="1" indent="-457200">
              <a:buFont typeface="Arial" panose="020B0604020202020204" pitchFamily="34" charset="0"/>
              <a:buChar char="•"/>
            </a:pPr>
            <a:r>
              <a:rPr lang="en-US" altLang="en-US" sz="3200"/>
              <a:t>No packet duplication problems. </a:t>
            </a:r>
            <a:endParaRPr lang="en-US" altLang="en-US" sz="3200"/>
          </a:p>
          <a:p>
            <a:pPr marL="914400" lvl="1" indent="-457200">
              <a:buFont typeface="Arial" panose="020B0604020202020204" pitchFamily="34" charset="0"/>
              <a:buChar char="•"/>
            </a:pPr>
            <a:r>
              <a:rPr lang="en-US" altLang="en-US" sz="3200"/>
              <a:t>Suitable for long connections. </a:t>
            </a:r>
            <a:endParaRPr lang="en-US" altLang="en-US" sz="3200"/>
          </a:p>
          <a:p>
            <a:pPr lvl="0" indent="0">
              <a:buFont typeface="Arial" panose="020B0604020202020204" pitchFamily="34" charset="0"/>
              <a:buNone/>
            </a:pPr>
            <a:r>
              <a:rPr lang="en-US" altLang="en-US" sz="3200" b="1"/>
              <a:t>Disadvantages:</a:t>
            </a:r>
            <a:endParaRPr lang="en-US" altLang="en-US" sz="3200"/>
          </a:p>
          <a:p>
            <a:pPr lvl="2" indent="-457200">
              <a:buFont typeface="Arial" panose="020B0604020202020204" pitchFamily="34" charset="0"/>
              <a:buChar char="•"/>
            </a:pPr>
            <a:r>
              <a:rPr lang="en-US" altLang="en-US" sz="3200"/>
              <a:t>Resource allocation is needed. </a:t>
            </a:r>
            <a:endParaRPr lang="en-US" altLang="en-US" sz="3200"/>
          </a:p>
          <a:p>
            <a:pPr lvl="2" indent="-457200">
              <a:buFont typeface="Arial" panose="020B0604020202020204" pitchFamily="34" charset="0"/>
              <a:buChar char="•"/>
            </a:pPr>
            <a:r>
              <a:rPr lang="en-US" altLang="en-US" sz="3200"/>
              <a:t>Slower. </a:t>
            </a:r>
            <a:endParaRPr lang="en-US" altLang="en-US" sz="3200"/>
          </a:p>
          <a:p>
            <a:pPr lvl="2" indent="-457200">
              <a:buFont typeface="Arial" panose="020B0604020202020204" pitchFamily="34" charset="0"/>
              <a:buChar char="•"/>
            </a:pPr>
            <a:endParaRPr lang="en-US" sz="3200"/>
          </a:p>
          <a:p>
            <a:endParaRPr lang="en-US" sz="3200"/>
          </a:p>
          <a:p>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7336</Words>
  <Application>WPS Presentation</Application>
  <PresentationFormat>On-screen Show (4:3)</PresentationFormat>
  <Paragraphs>286</Paragraphs>
  <Slides>21</Slides>
  <Notes>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21</vt:i4>
      </vt:variant>
    </vt:vector>
  </HeadingPairs>
  <TitlesOfParts>
    <vt:vector size="39" baseType="lpstr">
      <vt:lpstr>Arial</vt:lpstr>
      <vt:lpstr>SimSun</vt:lpstr>
      <vt:lpstr>Wingdings</vt:lpstr>
      <vt:lpstr>Arial</vt:lpstr>
      <vt:lpstr>MT Extra</vt:lpstr>
      <vt:lpstr>Symbol</vt:lpstr>
      <vt:lpstr>Calibri</vt:lpstr>
      <vt:lpstr>Trebuchet MS</vt:lpstr>
      <vt:lpstr>Times New Roman</vt:lpstr>
      <vt:lpstr>Calibri</vt:lpstr>
      <vt:lpstr>Courier New</vt:lpstr>
      <vt:lpstr>微软雅黑</vt:lpstr>
      <vt:lpstr>Arial Unicode MS</vt:lpstr>
      <vt:lpstr>Calibri Light</vt:lpstr>
      <vt:lpstr>Droid Sans Fallback</vt:lpstr>
      <vt:lpstr>Times New Roman</vt:lpstr>
      <vt:lpstr>Office Theme</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 on network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husseinfadl</cp:lastModifiedBy>
  <cp:revision>18</cp:revision>
  <dcterms:created xsi:type="dcterms:W3CDTF">2020-04-05T05:23:49Z</dcterms:created>
  <dcterms:modified xsi:type="dcterms:W3CDTF">2020-04-05T05:23:49Z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