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7" r:id="rId29"/>
    <p:sldId id="268" r:id="rId30"/>
    <p:sldId id="286" r:id="rId31"/>
  </p:sldIdLst>
  <p:sldSz cx="12192000" cy="6858000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Questrial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clear distinction between behavioral model and Dataflow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this link http://stackoverflow.com/questions/18682019/confusion-between-behavioural-and-dataflow-model-programs-in-vhdl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this part is for understanding how to think of the design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4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Synthesis:</a:t>
            </a:r>
            <a:endParaRPr/>
          </a:p>
          <a:p>
            <a:pPr marL="639762" marR="0" lvl="1" indent="-2333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Translating the HDL code into a circuit, which is then optimized</a:t>
            </a:r>
            <a:endParaRPr/>
          </a:p>
          <a:p>
            <a:pPr marL="34290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Transfer Level (RTL):</a:t>
            </a:r>
            <a:endParaRPr/>
          </a:p>
          <a:p>
            <a:pPr marL="639762" marR="0" lvl="1" indent="-2333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behavioral model used for instance for synthesis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:notes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32004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45720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  <a:p>
            <a:pPr marL="64008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</a:t>
            </a:r>
            <a:b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1"/>
          </p:nvPr>
        </p:nvSpPr>
        <p:spPr>
          <a:xfrm>
            <a:off x="3617119" y="5791200"/>
            <a:ext cx="705088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lang="en-US" sz="136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8763000" y="200026"/>
            <a:ext cx="31242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/>
          </a:p>
          <a:p>
            <a:pPr marL="0" marR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/>
          </a:p>
        </p:txBody>
      </p:sp>
      <p:sp>
        <p:nvSpPr>
          <p:cNvPr id="467" name="Google Shape;467;p37"/>
          <p:cNvSpPr txBox="1"/>
          <p:nvPr/>
        </p:nvSpPr>
        <p:spPr>
          <a:xfrm>
            <a:off x="3424238" y="3615532"/>
            <a:ext cx="6400800" cy="4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301: COMPUTER ARCHITECTURE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1044098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…(CONT)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09" name="Google Shape;609;p4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3733800" y="3073400"/>
            <a:ext cx="6172200" cy="15700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IN1,IN2,SEl	: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std_logic;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OUT1        :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std_logic);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ENTITY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mux2;</a:t>
            </a:r>
            <a:endParaRPr/>
          </a:p>
        </p:txBody>
      </p:sp>
      <p:sp>
        <p:nvSpPr>
          <p:cNvPr id="611" name="Google Shape;611;p46"/>
          <p:cNvSpPr txBox="1"/>
          <p:nvPr/>
        </p:nvSpPr>
        <p:spPr>
          <a:xfrm>
            <a:off x="4191000" y="2362200"/>
            <a:ext cx="1401762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name</a:t>
            </a:r>
            <a:endParaRPr/>
          </a:p>
        </p:txBody>
      </p:sp>
      <p:cxnSp>
        <p:nvCxnSpPr>
          <p:cNvPr id="612" name="Google Shape;612;p46"/>
          <p:cNvCxnSpPr/>
          <p:nvPr/>
        </p:nvCxnSpPr>
        <p:spPr>
          <a:xfrm>
            <a:off x="4953000" y="2713040"/>
            <a:ext cx="304800" cy="47466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613" name="Google Shape;613;p46"/>
          <p:cNvSpPr txBox="1"/>
          <p:nvPr/>
        </p:nvSpPr>
        <p:spPr>
          <a:xfrm>
            <a:off x="6248401" y="2362200"/>
            <a:ext cx="1346199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names</a:t>
            </a:r>
            <a:endParaRPr/>
          </a:p>
        </p:txBody>
      </p:sp>
      <p:cxnSp>
        <p:nvCxnSpPr>
          <p:cNvPr id="614" name="Google Shape;614;p46"/>
          <p:cNvCxnSpPr/>
          <p:nvPr/>
        </p:nvCxnSpPr>
        <p:spPr>
          <a:xfrm flipH="1">
            <a:off x="6569076" y="2981323"/>
            <a:ext cx="76198" cy="493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615" name="Google Shape;615;p46"/>
          <p:cNvSpPr txBox="1"/>
          <p:nvPr/>
        </p:nvSpPr>
        <p:spPr>
          <a:xfrm>
            <a:off x="8016875" y="2381250"/>
            <a:ext cx="239395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mode (direction)</a:t>
            </a:r>
            <a:endParaRPr/>
          </a:p>
        </p:txBody>
      </p:sp>
      <p:cxnSp>
        <p:nvCxnSpPr>
          <p:cNvPr id="616" name="Google Shape;616;p46"/>
          <p:cNvCxnSpPr/>
          <p:nvPr/>
        </p:nvCxnSpPr>
        <p:spPr>
          <a:xfrm flipH="1">
            <a:off x="8093076" y="2789239"/>
            <a:ext cx="441324" cy="68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617" name="Google Shape;617;p46"/>
          <p:cNvSpPr txBox="1"/>
          <p:nvPr/>
        </p:nvSpPr>
        <p:spPr>
          <a:xfrm>
            <a:off x="3962400" y="5029201"/>
            <a:ext cx="1741486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</a:t>
            </a:r>
            <a:endParaRPr/>
          </a:p>
        </p:txBody>
      </p:sp>
      <p:cxnSp>
        <p:nvCxnSpPr>
          <p:cNvPr id="618" name="Google Shape;618;p46"/>
          <p:cNvCxnSpPr/>
          <p:nvPr/>
        </p:nvCxnSpPr>
        <p:spPr>
          <a:xfrm rot="10800000" flipH="1">
            <a:off x="4892676" y="4541839"/>
            <a:ext cx="212725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619" name="Google Shape;619;p46"/>
          <p:cNvCxnSpPr/>
          <p:nvPr/>
        </p:nvCxnSpPr>
        <p:spPr>
          <a:xfrm rot="10800000" flipH="1">
            <a:off x="9251950" y="4237039"/>
            <a:ext cx="381000" cy="1447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620" name="Google Shape;620;p46"/>
          <p:cNvSpPr txBox="1"/>
          <p:nvPr/>
        </p:nvSpPr>
        <p:spPr>
          <a:xfrm>
            <a:off x="8458200" y="5761039"/>
            <a:ext cx="155575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</a:t>
            </a:r>
            <a:endParaRPr/>
          </a:p>
        </p:txBody>
      </p:sp>
      <p:sp>
        <p:nvSpPr>
          <p:cNvPr id="621" name="Google Shape;621;p46"/>
          <p:cNvSpPr txBox="1"/>
          <p:nvPr/>
        </p:nvSpPr>
        <p:spPr>
          <a:xfrm>
            <a:off x="8077201" y="5041902"/>
            <a:ext cx="1092199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type</a:t>
            </a:r>
            <a:endParaRPr/>
          </a:p>
        </p:txBody>
      </p:sp>
      <p:cxnSp>
        <p:nvCxnSpPr>
          <p:cNvPr id="622" name="Google Shape;622;p46"/>
          <p:cNvCxnSpPr/>
          <p:nvPr/>
        </p:nvCxnSpPr>
        <p:spPr>
          <a:xfrm rot="10800000" flipH="1">
            <a:off x="8502650" y="4267201"/>
            <a:ext cx="260350" cy="77866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4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(in1 and (not Sel))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or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(in2 and Sel);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0" name="Google Shape;630;p4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567297"/>
            <a:ext cx="6119390" cy="278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LET’S MAKE A MUX 4X1</a:t>
            </a:r>
            <a:endParaRPr/>
          </a:p>
        </p:txBody>
      </p:sp>
      <p:sp>
        <p:nvSpPr>
          <p:cNvPr id="655" name="Google Shape;655;p5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6" name="Google Shape;656;p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57" name="Google Shape;657;p5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4X1</a:t>
            </a:r>
            <a:endParaRPr/>
          </a:p>
        </p:txBody>
      </p:sp>
      <p:sp>
        <p:nvSpPr>
          <p:cNvPr id="664" name="Google Shape;664;p5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 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in0,in1,in2,in3: IN std_logic;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sel : IN std_logic_vector (1 DOWNTO 0);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out1: OUT std_logic);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mux4;</a:t>
            </a:r>
            <a:endParaRPr/>
          </a:p>
          <a:p>
            <a:pPr marL="228600" marR="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5" name="Google Shape;665;p5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1357803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>
            <a:spLocks noGrp="1"/>
          </p:cNvSpPr>
          <p:nvPr>
            <p:ph type="title"/>
          </p:nvPr>
        </p:nvSpPr>
        <p:spPr>
          <a:xfrm>
            <a:off x="914400" y="618518"/>
            <a:ext cx="10133011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endParaRPr/>
          </a:p>
        </p:txBody>
      </p:sp>
      <p:sp>
        <p:nvSpPr>
          <p:cNvPr id="674" name="Google Shape;674;p52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905999" cy="44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Implementation is called Architecture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38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Modeling: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Dataflow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flow of data within a component/system.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component by the interconnection of lower level components/primitives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</a:t>
            </a:r>
            <a:r>
              <a:rPr lang="en-US" sz="222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 time)</a:t>
            </a: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1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functionality of a component/system usually using a process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of the above ways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52"/>
          <p:cNvSpPr txBox="1">
            <a:spLocks noGrp="1"/>
          </p:cNvSpPr>
          <p:nvPr>
            <p:ph type="ftr" idx="11"/>
          </p:nvPr>
        </p:nvSpPr>
        <p:spPr>
          <a:xfrm>
            <a:off x="1137695" y="6400800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76" name="Google Shape;676;p52"/>
          <p:cNvSpPr txBox="1">
            <a:spLocks noGrp="1"/>
          </p:cNvSpPr>
          <p:nvPr>
            <p:ph type="sldNum" idx="12"/>
          </p:nvPr>
        </p:nvSpPr>
        <p:spPr>
          <a:xfrm>
            <a:off x="10363200" y="64007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682" name="Google Shape;682;p5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arch1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mux4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out1 &lt;=   in0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sel(0) = ‘0’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endParaRPr/>
          </a:p>
          <a:p>
            <a:pPr marL="342900" marR="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‘0’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=‘1’</a:t>
            </a:r>
            <a:endParaRPr/>
          </a:p>
          <a:p>
            <a:pPr marL="342900" marR="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601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sel(0) = ‘1’ </a:t>
            </a: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sel(1) =‘0’</a:t>
            </a:r>
            <a:b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</a:t>
            </a:r>
            <a:r>
              <a:rPr lang="en-US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342900" marR="0" lvl="0" indent="-199231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463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arch1;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84" name="Google Shape;684;p5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1752600"/>
            <a:ext cx="3193057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5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92" name="Google Shape;692;p5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Make Mux 4x1 from Mux 2x1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9" name="Google Shape;699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9695" y="2249488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01" name="Google Shape;701;p5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7" name="Google Shape;707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6"/>
          <p:cNvSpPr txBox="1">
            <a:spLocks noGrp="1"/>
          </p:cNvSpPr>
          <p:nvPr>
            <p:ph type="body" idx="2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mux8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std_logic;</a:t>
            </a:r>
            <a:b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std_logic);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std_logic;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10" name="Google Shape;710;p5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56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12" name="Google Shape;712;p56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/>
          </a:p>
        </p:txBody>
      </p:sp>
      <p:cxnSp>
        <p:nvCxnSpPr>
          <p:cNvPr id="713" name="Google Shape;713;p56"/>
          <p:cNvCxnSpPr/>
          <p:nvPr/>
        </p:nvCxnSpPr>
        <p:spPr>
          <a:xfrm rot="10800000" flipH="1">
            <a:off x="4590165" y="5109266"/>
            <a:ext cx="304799" cy="8207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14" name="Google Shape;714;p56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/>
          </a:p>
        </p:txBody>
      </p:sp>
      <p:cxnSp>
        <p:nvCxnSpPr>
          <p:cNvPr id="715" name="Google Shape;715;p56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16" name="Google Shape;716;p56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2" name="Google Shape;722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7"/>
          <p:cNvSpPr txBox="1">
            <a:spLocks noGrp="1"/>
          </p:cNvSpPr>
          <p:nvPr>
            <p:ph type="body" idx="2"/>
          </p:nvPr>
        </p:nvSpPr>
        <p:spPr>
          <a:xfrm>
            <a:off x="2158136" y="2378869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mux8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b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IN1,IN2,SEl: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std_logic;</a:t>
            </a:r>
            <a:b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OUT1  :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std_logic);</a:t>
            </a:r>
            <a:b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COMPONENT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x1,x2 : std_logic;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25" name="Google Shape;725;p5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p57"/>
          <p:cNvCxnSpPr/>
          <p:nvPr/>
        </p:nvCxnSpPr>
        <p:spPr>
          <a:xfrm>
            <a:off x="2171701" y="4986337"/>
            <a:ext cx="571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27" name="Google Shape;727;p57"/>
          <p:cNvSpPr txBox="1"/>
          <p:nvPr/>
        </p:nvSpPr>
        <p:spPr>
          <a:xfrm>
            <a:off x="571501" y="4724400"/>
            <a:ext cx="1600199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are considered as wires</a:t>
            </a:r>
            <a:endParaRPr/>
          </a:p>
        </p:txBody>
      </p:sp>
      <p:cxnSp>
        <p:nvCxnSpPr>
          <p:cNvPr id="728" name="Google Shape;728;p57"/>
          <p:cNvCxnSpPr/>
          <p:nvPr/>
        </p:nvCxnSpPr>
        <p:spPr>
          <a:xfrm rot="10800000" flipH="1">
            <a:off x="4590165" y="5109266"/>
            <a:ext cx="304799" cy="8207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29" name="Google Shape;729;p57"/>
          <p:cNvSpPr txBox="1"/>
          <p:nvPr/>
        </p:nvSpPr>
        <p:spPr>
          <a:xfrm>
            <a:off x="3657600" y="5932876"/>
            <a:ext cx="3013074" cy="5389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type</a:t>
            </a:r>
            <a:b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there is no direction for signals</a:t>
            </a:r>
            <a:endParaRPr/>
          </a:p>
        </p:txBody>
      </p:sp>
      <p:cxnSp>
        <p:nvCxnSpPr>
          <p:cNvPr id="730" name="Google Shape;730;p57"/>
          <p:cNvCxnSpPr/>
          <p:nvPr/>
        </p:nvCxnSpPr>
        <p:spPr>
          <a:xfrm>
            <a:off x="1905000" y="31242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31" name="Google Shape;731;p57"/>
          <p:cNvSpPr txBox="1"/>
          <p:nvPr/>
        </p:nvSpPr>
        <p:spPr>
          <a:xfrm>
            <a:off x="338137" y="2438400"/>
            <a:ext cx="1600199" cy="1169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When we use another entity inside our architecture we call it component</a:t>
            </a:r>
            <a:endParaRPr/>
          </a:p>
        </p:txBody>
      </p:sp>
      <p:sp>
        <p:nvSpPr>
          <p:cNvPr id="732" name="Google Shape;732;p57"/>
          <p:cNvSpPr txBox="1"/>
          <p:nvPr/>
        </p:nvSpPr>
        <p:spPr>
          <a:xfrm>
            <a:off x="7280111" y="2336162"/>
            <a:ext cx="4343400" cy="3541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Till here we told our circuit that there is a component called mux2 and this is how to connect to it but we didn’t use it yet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FLOW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4" name="Google Shape;474;p38"/>
          <p:cNvGrpSpPr/>
          <p:nvPr/>
        </p:nvGrpSpPr>
        <p:grpSpPr>
          <a:xfrm>
            <a:off x="4885743" y="1604497"/>
            <a:ext cx="2418131" cy="5020604"/>
            <a:chOff x="2905734" y="4297"/>
            <a:chExt cx="2418131" cy="5020604"/>
          </a:xfrm>
        </p:grpSpPr>
        <p:sp>
          <p:nvSpPr>
            <p:cNvPr id="475" name="Google Shape;475;p38"/>
            <p:cNvSpPr/>
            <p:nvPr/>
          </p:nvSpPr>
          <p:spPr>
            <a:xfrm>
              <a:off x="2938752" y="4297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 txBox="1"/>
            <p:nvPr/>
          </p:nvSpPr>
          <p:spPr>
            <a:xfrm>
              <a:off x="2948893" y="14438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HDL Design</a:t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 rot="5400000">
              <a:off x="4049878" y="359202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 txBox="1"/>
            <p:nvPr/>
          </p:nvSpPr>
          <p:spPr>
            <a:xfrm>
              <a:off x="4068057" y="37218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938752" y="523670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 txBox="1"/>
            <p:nvPr/>
          </p:nvSpPr>
          <p:spPr>
            <a:xfrm>
              <a:off x="2948893" y="533811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Behavioral Simulation</a:t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 rot="5400000">
              <a:off x="4049878" y="878575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 txBox="1"/>
            <p:nvPr/>
          </p:nvSpPr>
          <p:spPr>
            <a:xfrm>
              <a:off x="4068057" y="89155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938752" y="1043043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 txBox="1"/>
            <p:nvPr/>
          </p:nvSpPr>
          <p:spPr>
            <a:xfrm>
              <a:off x="2948893" y="1053184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Synthesis</a:t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 rot="5400000">
              <a:off x="4049878" y="1397948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 txBox="1"/>
            <p:nvPr/>
          </p:nvSpPr>
          <p:spPr>
            <a:xfrm>
              <a:off x="4068057" y="1410932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949257" y="1562416"/>
              <a:ext cx="233108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 txBox="1"/>
            <p:nvPr/>
          </p:nvSpPr>
          <p:spPr>
            <a:xfrm>
              <a:off x="2959398" y="1572557"/>
              <a:ext cx="231080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Post-Synthesis Simulation</a:t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 rot="5400000">
              <a:off x="4049878" y="1917321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4068057" y="1930305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2964118" y="2081789"/>
              <a:ext cx="2301362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 txBox="1"/>
            <p:nvPr/>
          </p:nvSpPr>
          <p:spPr>
            <a:xfrm>
              <a:off x="2974259" y="2091930"/>
              <a:ext cx="2281080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Floor Planning</a:t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 rot="5400000">
              <a:off x="4049878" y="2436694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 txBox="1"/>
            <p:nvPr/>
          </p:nvSpPr>
          <p:spPr>
            <a:xfrm>
              <a:off x="4068057" y="2449678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2909799" y="2601162"/>
              <a:ext cx="241000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 txBox="1"/>
            <p:nvPr/>
          </p:nvSpPr>
          <p:spPr>
            <a:xfrm>
              <a:off x="2919940" y="2611303"/>
              <a:ext cx="238971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Placement</a:t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 rot="5400000">
              <a:off x="4049878" y="2956067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 txBox="1"/>
            <p:nvPr/>
          </p:nvSpPr>
          <p:spPr>
            <a:xfrm>
              <a:off x="4068057" y="2969051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2938752" y="3120535"/>
              <a:ext cx="2352094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 txBox="1"/>
            <p:nvPr/>
          </p:nvSpPr>
          <p:spPr>
            <a:xfrm>
              <a:off x="2948893" y="3130676"/>
              <a:ext cx="2331812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 rot="5400000">
              <a:off x="4049878" y="3475439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 txBox="1"/>
            <p:nvPr/>
          </p:nvSpPr>
          <p:spPr>
            <a:xfrm>
              <a:off x="4068057" y="3488423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938745" y="3639908"/>
              <a:ext cx="2352108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 txBox="1"/>
            <p:nvPr/>
          </p:nvSpPr>
          <p:spPr>
            <a:xfrm>
              <a:off x="2948886" y="3650049"/>
              <a:ext cx="2331826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DRC / LVS</a:t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 rot="5400000">
              <a:off x="4049878" y="3994812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 txBox="1"/>
            <p:nvPr/>
          </p:nvSpPr>
          <p:spPr>
            <a:xfrm>
              <a:off x="4068057" y="4007796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2905734" y="4159281"/>
              <a:ext cx="241813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 txBox="1"/>
            <p:nvPr/>
          </p:nvSpPr>
          <p:spPr>
            <a:xfrm>
              <a:off x="2915875" y="4169422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 Route Simulation</a:t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 rot="5400000">
              <a:off x="4049878" y="4514185"/>
              <a:ext cx="129843" cy="15581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 txBox="1"/>
            <p:nvPr/>
          </p:nvSpPr>
          <p:spPr>
            <a:xfrm>
              <a:off x="4068057" y="4527169"/>
              <a:ext cx="93487" cy="9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905734" y="4678653"/>
              <a:ext cx="2418131" cy="346248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 cap="flat" cmpd="sng">
              <a:solidFill>
                <a:srgbClr val="7B96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 txBox="1"/>
            <p:nvPr/>
          </p:nvSpPr>
          <p:spPr>
            <a:xfrm>
              <a:off x="2915875" y="4688794"/>
              <a:ext cx="2397849" cy="32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Fabrication</a:t>
              </a:r>
              <a:endParaRPr/>
            </a:p>
          </p:txBody>
        </p:sp>
      </p:grpSp>
      <p:sp>
        <p:nvSpPr>
          <p:cNvPr id="513" name="Google Shape;513;p38"/>
          <p:cNvSpPr/>
          <p:nvPr/>
        </p:nvSpPr>
        <p:spPr>
          <a:xfrm>
            <a:off x="2438400" y="27717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Leonardo</a:t>
            </a:r>
            <a:endParaRPr/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7239000" y="1828800"/>
            <a:ext cx="106680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5" name="Google Shape;515;p38"/>
          <p:cNvSpPr/>
          <p:nvPr/>
        </p:nvSpPr>
        <p:spPr>
          <a:xfrm>
            <a:off x="8305800" y="32766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Modelsim</a:t>
            </a:r>
            <a:endParaRPr sz="1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7239000" y="3429000"/>
            <a:ext cx="10668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7" name="Google Shape;517;p38"/>
          <p:cNvCxnSpPr>
            <a:stCxn id="515" idx="1"/>
          </p:cNvCxnSpPr>
          <p:nvPr/>
        </p:nvCxnSpPr>
        <p:spPr>
          <a:xfrm flipH="1">
            <a:off x="7315200" y="3429000"/>
            <a:ext cx="99060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8" name="Google Shape;518;p38"/>
          <p:cNvCxnSpPr>
            <a:stCxn id="515" idx="1"/>
          </p:cNvCxnSpPr>
          <p:nvPr/>
        </p:nvCxnSpPr>
        <p:spPr>
          <a:xfrm rot="10800000">
            <a:off x="7239000" y="2362200"/>
            <a:ext cx="10668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9" name="Google Shape;519;p38"/>
          <p:cNvCxnSpPr>
            <a:stCxn id="513" idx="3"/>
          </p:cNvCxnSpPr>
          <p:nvPr/>
        </p:nvCxnSpPr>
        <p:spPr>
          <a:xfrm>
            <a:off x="3962400" y="29241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0" name="Google Shape;520;p38"/>
          <p:cNvCxnSpPr/>
          <p:nvPr/>
        </p:nvCxnSpPr>
        <p:spPr>
          <a:xfrm rot="10800000" flipH="1">
            <a:off x="3962400" y="3962401"/>
            <a:ext cx="990600" cy="257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1" name="Google Shape;521;p38"/>
          <p:cNvCxnSpPr/>
          <p:nvPr/>
        </p:nvCxnSpPr>
        <p:spPr>
          <a:xfrm>
            <a:off x="3962400" y="4219576"/>
            <a:ext cx="914400" cy="200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2" name="Google Shape;522;p38"/>
          <p:cNvCxnSpPr/>
          <p:nvPr/>
        </p:nvCxnSpPr>
        <p:spPr>
          <a:xfrm>
            <a:off x="3962400" y="4219576"/>
            <a:ext cx="990600" cy="733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3" name="Google Shape;523;p38"/>
          <p:cNvCxnSpPr/>
          <p:nvPr/>
        </p:nvCxnSpPr>
        <p:spPr>
          <a:xfrm>
            <a:off x="3962400" y="54864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24" name="Google Shape;524;p38"/>
          <p:cNvSpPr/>
          <p:nvPr/>
        </p:nvSpPr>
        <p:spPr>
          <a:xfrm>
            <a:off x="4419600" y="1676400"/>
            <a:ext cx="381000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>
            <a:off x="1926610" y="1944262"/>
            <a:ext cx="231986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2438400" y="4067175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Station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438400" y="5334000"/>
            <a:ext cx="1524000" cy="30480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7D7D7D"/>
              </a:gs>
            </a:gsLst>
            <a:lin ang="504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Times New Roman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imes New Roman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05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8" name="Google Shape;738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8"/>
          <p:cNvSpPr txBox="1">
            <a:spLocks noGrp="1"/>
          </p:cNvSpPr>
          <p:nvPr>
            <p:ph type="ftr" idx="11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40" name="Google Shape;740;p5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8"/>
          <p:cNvSpPr txBox="1">
            <a:spLocks noGrp="1"/>
          </p:cNvSpPr>
          <p:nvPr>
            <p:ph type="body" idx="2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/>
          </a:p>
        </p:txBody>
      </p:sp>
      <p:cxnSp>
        <p:nvCxnSpPr>
          <p:cNvPr id="742" name="Google Shape;742;p58"/>
          <p:cNvCxnSpPr/>
          <p:nvPr/>
        </p:nvCxnSpPr>
        <p:spPr>
          <a:xfrm rot="10800000" flipH="1">
            <a:off x="1418413" y="2950369"/>
            <a:ext cx="498474" cy="1079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43" name="Google Shape;743;p58"/>
          <p:cNvSpPr txBox="1"/>
          <p:nvPr/>
        </p:nvSpPr>
        <p:spPr>
          <a:xfrm>
            <a:off x="125452" y="3058319"/>
            <a:ext cx="1600199" cy="738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Label to identify component with while tracing</a:t>
            </a:r>
            <a:endParaRPr/>
          </a:p>
        </p:txBody>
      </p:sp>
      <p:cxnSp>
        <p:nvCxnSpPr>
          <p:cNvPr id="744" name="Google Shape;744;p58"/>
          <p:cNvCxnSpPr/>
          <p:nvPr/>
        </p:nvCxnSpPr>
        <p:spPr>
          <a:xfrm rot="10800000">
            <a:off x="2672300" y="3973669"/>
            <a:ext cx="1" cy="10181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45" name="Google Shape;745;p58"/>
          <p:cNvSpPr txBox="1"/>
          <p:nvPr/>
        </p:nvSpPr>
        <p:spPr>
          <a:xfrm>
            <a:off x="1872201" y="4991857"/>
            <a:ext cx="1600199" cy="3079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Component name</a:t>
            </a:r>
            <a:endParaRPr/>
          </a:p>
        </p:txBody>
      </p:sp>
      <p:sp>
        <p:nvSpPr>
          <p:cNvPr id="746" name="Google Shape;746;p58"/>
          <p:cNvSpPr txBox="1"/>
          <p:nvPr/>
        </p:nvSpPr>
        <p:spPr>
          <a:xfrm>
            <a:off x="3068713" y="1920555"/>
            <a:ext cx="3505200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Keyword , whenever I port map a component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 put it in the circuit (as hardware IC)</a:t>
            </a:r>
            <a:endParaRPr/>
          </a:p>
        </p:txBody>
      </p:sp>
      <p:cxnSp>
        <p:nvCxnSpPr>
          <p:cNvPr id="747" name="Google Shape;747;p58"/>
          <p:cNvCxnSpPr/>
          <p:nvPr/>
        </p:nvCxnSpPr>
        <p:spPr>
          <a:xfrm rot="10800000">
            <a:off x="5144414" y="4240368"/>
            <a:ext cx="38776" cy="125555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748" name="Google Shape;748;p58"/>
          <p:cNvSpPr txBox="1"/>
          <p:nvPr/>
        </p:nvSpPr>
        <p:spPr>
          <a:xfrm>
            <a:off x="3832302" y="5495926"/>
            <a:ext cx="3657600" cy="5238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Parameters sent to the component in the same order they are mentioned in the declaration</a:t>
            </a:r>
            <a:endParaRPr/>
          </a:p>
        </p:txBody>
      </p:sp>
      <p:sp>
        <p:nvSpPr>
          <p:cNvPr id="749" name="Google Shape;749;p58"/>
          <p:cNvSpPr/>
          <p:nvPr/>
        </p:nvSpPr>
        <p:spPr>
          <a:xfrm rot="-5400000">
            <a:off x="5429250" y="3573619"/>
            <a:ext cx="266699" cy="1066799"/>
          </a:xfrm>
          <a:prstGeom prst="leftBrace">
            <a:avLst>
              <a:gd name="adj1" fmla="val 450"/>
              <a:gd name="adj2" fmla="val 108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58"/>
          <p:cNvSpPr/>
          <p:nvPr/>
        </p:nvSpPr>
        <p:spPr>
          <a:xfrm rot="10800000">
            <a:off x="6590835" y="2903378"/>
            <a:ext cx="266699" cy="1066799"/>
          </a:xfrm>
          <a:prstGeom prst="leftBrace">
            <a:avLst>
              <a:gd name="adj1" fmla="val 450"/>
              <a:gd name="adj2" fmla="val 108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58"/>
          <p:cNvSpPr txBox="1"/>
          <p:nvPr/>
        </p:nvSpPr>
        <p:spPr>
          <a:xfrm>
            <a:off x="6977429" y="3124201"/>
            <a:ext cx="1252172" cy="1295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Concurrent statements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Font typeface="Calibri"/>
              <a:buNone/>
            </a:pPr>
            <a:r>
              <a:rPr lang="en-US" sz="1400" b="0" i="1" u="none" strike="noStrike" cap="non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All executes at the same time</a:t>
            </a:r>
            <a:endParaRPr/>
          </a:p>
        </p:txBody>
      </p:sp>
      <p:cxnSp>
        <p:nvCxnSpPr>
          <p:cNvPr id="752" name="Google Shape;752;p58"/>
          <p:cNvCxnSpPr>
            <a:stCxn id="746" idx="2"/>
          </p:cNvCxnSpPr>
          <p:nvPr/>
        </p:nvCxnSpPr>
        <p:spPr>
          <a:xfrm flipH="1">
            <a:off x="4172113" y="2444429"/>
            <a:ext cx="649200" cy="244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IMPLEMENTATION</a:t>
            </a:r>
            <a:br>
              <a:rPr lang="en-US" sz="3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 (CONT)</a:t>
            </a:r>
            <a:endParaRPr sz="32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8" name="Google Shape;758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2336163"/>
            <a:ext cx="3489435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9"/>
          <p:cNvSpPr txBox="1">
            <a:spLocks noGrp="1"/>
          </p:cNvSpPr>
          <p:nvPr>
            <p:ph type="ftr" idx="11"/>
          </p:nvPr>
        </p:nvSpPr>
        <p:spPr>
          <a:xfrm>
            <a:off x="138069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60" name="Google Shape;760;p5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9"/>
          <p:cNvSpPr txBox="1">
            <a:spLocks noGrp="1"/>
          </p:cNvSpPr>
          <p:nvPr>
            <p:ph type="body" idx="2"/>
          </p:nvPr>
        </p:nvSpPr>
        <p:spPr>
          <a:xfrm>
            <a:off x="1295400" y="2133600"/>
            <a:ext cx="60198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u0: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(in0,in1,s(0),x1);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u1: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(in2,in3,s(0),x2);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u2: mux2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MAP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(x1,x2,s(1),out1);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(STD_LOGIC)</a:t>
            </a:r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ieee.std_logic_1164.all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04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Possible values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or 0 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→ for conflict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→ high impedance  (remember tristate buffer?)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→ undefined 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Think: What do you think possible values of Data Type (bit) ?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better to use bit or </a:t>
            </a:r>
            <a:r>
              <a:rPr lang="en-US" sz="204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204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768" name="Google Shape;768;p6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ldNum" idx="12"/>
          </p:nvPr>
        </p:nvSpPr>
        <p:spPr>
          <a:xfrm>
            <a:off x="10276321" y="5902938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(STD_LOGIC_VECTOR)</a:t>
            </a:r>
            <a:endParaRPr/>
          </a:p>
        </p:txBody>
      </p:sp>
      <p:sp>
        <p:nvSpPr>
          <p:cNvPr id="775" name="Google Shape;775;p61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 : in std_logic_vector(2 downto 0)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accessed like b(2) , b(1)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all vector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&lt;= b;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a range of the vector 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b(1 downto 0) &lt;= a(2 downto 1) 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‘&amp;’ operator to concatenate two vectors or vector and single element </a:t>
            </a:r>
            <a:endParaRPr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b(1 downto 0 ) &lt;= a(2) &amp; ‘0’</a:t>
            </a:r>
            <a:endParaRPr/>
          </a:p>
          <a:p>
            <a:pPr marL="228600" marR="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69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69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6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77" name="Google Shape;777;p6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confused !!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62"/>
          <p:cNvSpPr txBox="1">
            <a:spLocks noGrp="1"/>
          </p:cNvSpPr>
          <p:nvPr>
            <p:ph type="body" idx="1"/>
          </p:nvPr>
        </p:nvSpPr>
        <p:spPr>
          <a:xfrm>
            <a:off x="1141412" y="1752600"/>
            <a:ext cx="1074578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module as a function or class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entity declaration is like a header for the function (interface to our module)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is the implementation of the function (how this module behaves inside)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I want to use function in another , I have to include that function header (that’s when I introduce the module between architecture and begin)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actual usage of the function happens when we call it – function call- this is like port mapping a component But …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85" name="Google Shape;785;p6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3"/>
          <p:cNvSpPr txBox="1">
            <a:spLocks noGrp="1"/>
          </p:cNvSpPr>
          <p:nvPr>
            <p:ph type="title"/>
          </p:nvPr>
        </p:nvSpPr>
        <p:spPr>
          <a:xfrm>
            <a:off x="1141413" y="6480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Consideration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6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use port map , 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add a component to the circuit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like a function that you can call it and re-call it. so in our previous example we had 3 mux2 components (i.e. 3 ICs on the breadboard).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port mapping is physical insertion of hardware 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can’t be made in a condition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 x&lt; = mux2 port map(…) when A=‘0’ ; is totally 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software , VHDL statement are 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they all execute in the same time not after each other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(unless in certain cases to be mentioned later)</a:t>
            </a:r>
            <a:endParaRPr dirty="0"/>
          </a:p>
          <a:p>
            <a:pPr marL="228600" marR="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799" name="Google Shape;799;p64"/>
          <p:cNvSpPr txBox="1">
            <a:spLocks noGrp="1"/>
          </p:cNvSpPr>
          <p:nvPr>
            <p:ph type="body" idx="1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6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801" name="Google Shape;801;p6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TIPS</a:t>
            </a:r>
            <a:endParaRPr/>
          </a:p>
        </p:txBody>
      </p:sp>
      <p:sp>
        <p:nvSpPr>
          <p:cNvPr id="807" name="Google Shape;807;p6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Save &amp; Compile before simulation.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Error/Warning messages in “Transcript” tap.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“Radix” to make the simulation easier (right click on signal name in simulation).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Re-writing your code all over again will </a:t>
            </a: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solve your problems.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Error, check the few lines before the line with error message.</a:t>
            </a:r>
            <a:endParaRPr/>
          </a:p>
          <a:p>
            <a:pPr marL="5715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Do files instead of Changing the inputs every time.</a:t>
            </a:r>
            <a:endParaRPr/>
          </a:p>
          <a:p>
            <a:pPr marL="571500" marR="0" lvl="0" indent="-31623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Quest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238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8" name="Google Shape;808;p6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809" name="Google Shape;809;p6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DEMO#1 </a:t>
            </a:r>
            <a:endParaRPr/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Project</a:t>
            </a:r>
            <a:endParaRPr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files to project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and.vhd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(Fix Errors)</a:t>
            </a:r>
            <a:endParaRPr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(force, clock, do)</a:t>
            </a:r>
            <a:endParaRPr dirty="0"/>
          </a:p>
        </p:txBody>
      </p:sp>
      <p:sp>
        <p:nvSpPr>
          <p:cNvPr id="639" name="Google Shape;639;p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40" name="Google Shape;640;p4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 txBox="1">
            <a:spLocks noGrp="1"/>
          </p:cNvSpPr>
          <p:nvPr>
            <p:ph type="ctrTitle"/>
          </p:nvPr>
        </p:nvSpPr>
        <p:spPr>
          <a:xfrm>
            <a:off x="1876423" y="1236216"/>
            <a:ext cx="8791575" cy="145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CONGRATULATIONS YOU MADE YOUR FIRST DESIGN</a:t>
            </a:r>
            <a:endParaRPr/>
          </a:p>
        </p:txBody>
      </p:sp>
      <p:sp>
        <p:nvSpPr>
          <p:cNvPr id="646" name="Google Shape;646;p4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7" name="Google Shape;647;p4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648" name="Google Shape;648;p4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688779"/>
            <a:ext cx="6476190" cy="4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535" name="Google Shape;535;p39"/>
          <p:cNvSpPr txBox="1">
            <a:spLocks noGrp="1"/>
          </p:cNvSpPr>
          <p:nvPr>
            <p:ph type="body" idx="1"/>
          </p:nvPr>
        </p:nvSpPr>
        <p:spPr>
          <a:xfrm>
            <a:off x="1219200" y="1905000"/>
            <a:ext cx="102107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VHDL and its usage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different modeling techniques in designing digital circuits  (Dataflow ,  structural)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created from the VHDL code 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Concurrent statement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previously created entity (component instantiation a.k.a port mapping)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designing with VHDL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823" name="Google Shape;823;p67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905999" cy="38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Entity/Architecture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using (Dataflow , structural)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in VHDL (std_logic / bit &amp; std_logic_vector / bit_vector)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is Concurrent not sequential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are wires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Resuing previously created entity (component instantiation a.k.a port mapping)</a:t>
            </a:r>
            <a:endParaRPr/>
          </a:p>
          <a:p>
            <a:pPr marL="228600" marR="0" lvl="0" indent="-523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6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825" name="Google Shape;825;p6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VHDL?</a:t>
            </a:r>
            <a:endParaRPr/>
          </a:p>
        </p:txBody>
      </p:sp>
      <p:sp>
        <p:nvSpPr>
          <p:cNvPr id="543" name="Google Shape;543;p4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VHSIC Hardware Description Language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a programming language that allows one to model and develop complex digital systems.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45" name="Google Shape;545;p4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VHDL?</a:t>
            </a:r>
            <a:endParaRPr/>
          </a:p>
        </p:txBody>
      </p:sp>
      <p:sp>
        <p:nvSpPr>
          <p:cNvPr id="551" name="Google Shape;551;p4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using simulation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verification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assignments ☺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53" name="Google Shape;553;p4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 DESIGNER GOAL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‘reliable’ design process, with minimum cost and time.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design errors!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4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61" name="Google Shape;561;p4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is </a:t>
            </a:r>
            <a:r>
              <a:rPr lang="en-US" sz="36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 Hardware</a:t>
            </a:r>
            <a:r>
              <a:rPr lang="en-US"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every line counts and cost a lot in real world   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7" name="Google Shape;567;p4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8" name="Google Shape;568;p4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69" name="Google Shape;569;p4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VARIABLES </a:t>
            </a:r>
            <a:endParaRPr/>
          </a:p>
        </p:txBody>
      </p:sp>
      <p:sp>
        <p:nvSpPr>
          <p:cNvPr id="575" name="Google Shape;575;p4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Wires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are “&lt;=” or “:=” instead of “=”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C and D;</a:t>
            </a:r>
            <a:endParaRPr/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2" marR="0" lvl="1" indent="-2333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&lt;= E nor F;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6" name="Google Shape;576;p44"/>
          <p:cNvGrpSpPr/>
          <p:nvPr/>
        </p:nvGrpSpPr>
        <p:grpSpPr>
          <a:xfrm>
            <a:off x="8418514" y="2895600"/>
            <a:ext cx="1768474" cy="884237"/>
            <a:chOff x="0" y="0"/>
            <a:chExt cx="1914525" cy="884237"/>
          </a:xfrm>
        </p:grpSpPr>
        <p:cxnSp>
          <p:nvCxnSpPr>
            <p:cNvPr id="577" name="Google Shape;577;p44"/>
            <p:cNvCxnSpPr/>
            <p:nvPr/>
          </p:nvCxnSpPr>
          <p:spPr>
            <a:xfrm>
              <a:off x="1325562" y="244475"/>
              <a:ext cx="4159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578" name="Google Shape;578;p44"/>
            <p:cNvSpPr txBox="1"/>
            <p:nvPr/>
          </p:nvSpPr>
          <p:spPr>
            <a:xfrm>
              <a:off x="1803400" y="134936"/>
              <a:ext cx="111125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15962" y="0"/>
              <a:ext cx="609599" cy="488949"/>
            </a:xfrm>
            <a:prstGeom prst="flowChartDelay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0" name="Google Shape;580;p44"/>
            <p:cNvCxnSpPr/>
            <p:nvPr/>
          </p:nvCxnSpPr>
          <p:spPr>
            <a:xfrm>
              <a:off x="195261" y="134936"/>
              <a:ext cx="52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195261" y="363537"/>
              <a:ext cx="52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582" name="Google Shape;582;p44"/>
            <p:cNvSpPr txBox="1"/>
            <p:nvPr/>
          </p:nvSpPr>
          <p:spPr>
            <a:xfrm>
              <a:off x="0" y="285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583" name="Google Shape;583;p44"/>
            <p:cNvSpPr txBox="1"/>
            <p:nvPr/>
          </p:nvSpPr>
          <p:spPr>
            <a:xfrm>
              <a:off x="0" y="257175"/>
              <a:ext cx="119061" cy="18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200" b="0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584" name="Google Shape;584;p44"/>
            <p:cNvSpPr txBox="1"/>
            <p:nvPr/>
          </p:nvSpPr>
          <p:spPr>
            <a:xfrm>
              <a:off x="685800" y="488950"/>
              <a:ext cx="9191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Times New Roman"/>
                <a:buNone/>
              </a:pPr>
              <a:r>
                <a:rPr lang="en-US" sz="2400" b="1" i="1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</p:txBody>
        </p:sp>
      </p:grpSp>
      <p:grpSp>
        <p:nvGrpSpPr>
          <p:cNvPr id="585" name="Google Shape;585;p44"/>
          <p:cNvGrpSpPr/>
          <p:nvPr/>
        </p:nvGrpSpPr>
        <p:grpSpPr>
          <a:xfrm>
            <a:off x="8467726" y="4549774"/>
            <a:ext cx="2657473" cy="841374"/>
            <a:chOff x="0" y="0"/>
            <a:chExt cx="2878135" cy="841374"/>
          </a:xfrm>
        </p:grpSpPr>
        <p:sp>
          <p:nvSpPr>
            <p:cNvPr id="586" name="Google Shape;586;p44"/>
            <p:cNvSpPr txBox="1"/>
            <p:nvPr/>
          </p:nvSpPr>
          <p:spPr>
            <a:xfrm>
              <a:off x="0" y="76200"/>
              <a:ext cx="130175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  <p:sp>
          <p:nvSpPr>
            <p:cNvPr id="587" name="Google Shape;587;p44"/>
            <p:cNvSpPr txBox="1"/>
            <p:nvPr/>
          </p:nvSpPr>
          <p:spPr>
            <a:xfrm>
              <a:off x="0" y="457200"/>
              <a:ext cx="117474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sp>
          <p:nvSpPr>
            <p:cNvPr id="588" name="Google Shape;588;p44"/>
            <p:cNvSpPr txBox="1"/>
            <p:nvPr/>
          </p:nvSpPr>
          <p:spPr>
            <a:xfrm>
              <a:off x="1643061" y="446087"/>
              <a:ext cx="1235074" cy="39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Times New Roman"/>
                <a:buNone/>
              </a:pPr>
              <a:r>
                <a:rPr lang="en-US" sz="2400" b="1" i="1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</a:t>
              </a:r>
              <a:endParaRPr/>
            </a:p>
          </p:txBody>
        </p:sp>
        <p:pic>
          <p:nvPicPr>
            <p:cNvPr id="589" name="Google Shape;589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0"/>
              <a:ext cx="1384299" cy="711200"/>
            </a:xfrm>
            <a:prstGeom prst="rect">
              <a:avLst/>
            </a:prstGeom>
            <a:solidFill>
              <a:srgbClr val="6D7D76"/>
            </a:solidFill>
            <a:ln>
              <a:noFill/>
            </a:ln>
          </p:spPr>
        </p:pic>
        <p:sp>
          <p:nvSpPr>
            <p:cNvPr id="590" name="Google Shape;590;p44"/>
            <p:cNvSpPr txBox="1"/>
            <p:nvPr/>
          </p:nvSpPr>
          <p:spPr>
            <a:xfrm>
              <a:off x="1676400" y="228600"/>
              <a:ext cx="184149" cy="21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Helvetica Neue"/>
                <a:buNone/>
              </a:pPr>
              <a:r>
                <a:rPr lang="en-US" sz="1400" b="1" i="1" u="none" strike="noStrike" cap="none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</a:t>
              </a:r>
              <a:endParaRPr/>
            </a:p>
          </p:txBody>
        </p:sp>
      </p:grpSp>
      <p:sp>
        <p:nvSpPr>
          <p:cNvPr id="591" name="Google Shape;591;p4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92" name="Google Shape;592;p4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LANGUAGE: MODEL DEFINITION 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Font typeface="Arial"/>
              <a:buNone/>
            </a:pPr>
            <a:r>
              <a:rPr lang="en-US" sz="1050" b="0" i="0" u="none" strike="noStrike" cap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523" y="1851523"/>
            <a:ext cx="3154953" cy="31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5"/>
          <p:cNvSpPr txBox="1"/>
          <p:nvPr/>
        </p:nvSpPr>
        <p:spPr>
          <a:xfrm>
            <a:off x="1120621" y="5582028"/>
            <a:ext cx="6280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from http://vlsiuniverse.blogspot.com.eg/2016/07/multiplexer.html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1712</Words>
  <Application>Microsoft Office PowerPoint</Application>
  <PresentationFormat>Widescreen</PresentationFormat>
  <Paragraphs>294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Questrial</vt:lpstr>
      <vt:lpstr>Helvetica Neue</vt:lpstr>
      <vt:lpstr>Times New Roman</vt:lpstr>
      <vt:lpstr>Calibri</vt:lpstr>
      <vt:lpstr>Arial</vt:lpstr>
      <vt:lpstr>Circuit</vt:lpstr>
      <vt:lpstr>LAB 1 INTRODUCTION TO VHDL</vt:lpstr>
      <vt:lpstr>DESIGN FLOW</vt:lpstr>
      <vt:lpstr>OBJECTIVES</vt:lpstr>
      <vt:lpstr>WHAT IS VHDL?</vt:lpstr>
      <vt:lpstr>WHY VHDL?</vt:lpstr>
      <vt:lpstr>HW DESIGNER GOAL</vt:lpstr>
      <vt:lpstr>VHDL is Describing Hardware so every line counts and cost a lot in real world   </vt:lpstr>
      <vt:lpstr>VHDL LANGUAGE: VARIABLES </vt:lpstr>
      <vt:lpstr>VHDL LANGUAGE: MODEL DEFINITION </vt:lpstr>
      <vt:lpstr>VHDL LANGUAGE: MODEL DEFINITION …(CONT)</vt:lpstr>
      <vt:lpstr>VHDL LANGUAGE: MODEL IMPLEMENTATION </vt:lpstr>
      <vt:lpstr> LET’S MAKE A MUX 4X1</vt:lpstr>
      <vt:lpstr>MUX 4X1</vt:lpstr>
      <vt:lpstr>VHDL LANGUAGE: MODEL IMPLEMENTATION</vt:lpstr>
      <vt:lpstr>VHDL LANGUAGE: MODEL IMPLEMENTATION DATA FLOW</vt:lpstr>
      <vt:lpstr>VHDL LANGUAGE: MODEL IMPLEMENTATION STRUCTURAL  </vt:lpstr>
      <vt:lpstr>VHDL LANGUAGE: MODEL IMPLEMENTATION STRUCTURAL </vt:lpstr>
      <vt:lpstr>VHDL LANGUAGE: MODEL IMPLEMENTATION STRUCTURAL </vt:lpstr>
      <vt:lpstr>VHDL LANGUAGE: MODEL IMPLEMENTATION STRUCTURAL </vt:lpstr>
      <vt:lpstr>VHDL LANGUAGE: MODEL IMPLEMENTATION STRUCTURAL  (CONT)</vt:lpstr>
      <vt:lpstr>VHDL LANGUAGE: MODEL IMPLEMENTATION STRUCTURAL  (CONT)</vt:lpstr>
      <vt:lpstr>DATA TYPE (STD_LOGIC)</vt:lpstr>
      <vt:lpstr>DATA TYPE (STD_LOGIC_VECTOR)</vt:lpstr>
      <vt:lpstr>Still confused !!</vt:lpstr>
      <vt:lpstr>Important Consideration</vt:lpstr>
      <vt:lpstr>OBJECTIVES</vt:lpstr>
      <vt:lpstr>TIPS</vt:lpstr>
      <vt:lpstr>DEMO#1 </vt:lpstr>
      <vt:lpstr>CONGRATULATIONS YOU MADE YOUR FIRST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VHDL</dc:title>
  <cp:lastModifiedBy>علا احمد سعيد نبوى</cp:lastModifiedBy>
  <cp:revision>5</cp:revision>
  <dcterms:modified xsi:type="dcterms:W3CDTF">2023-02-16T12:56:21Z</dcterms:modified>
</cp:coreProperties>
</file>