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7" r:id="rId6"/>
    <p:sldId id="263" r:id="rId7"/>
    <p:sldId id="259" r:id="rId8"/>
    <p:sldId id="264" r:id="rId9"/>
    <p:sldId id="265" r:id="rId10"/>
    <p:sldId id="266" r:id="rId11"/>
    <p:sldId id="258"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00" autoAdjust="0"/>
  </p:normalViewPr>
  <p:slideViewPr>
    <p:cSldViewPr snapToGrid="0">
      <p:cViewPr varScale="1">
        <p:scale>
          <a:sx n="71" d="100"/>
          <a:sy n="71" d="100"/>
        </p:scale>
        <p:origin x="-666" y="-90"/>
      </p:cViewPr>
      <p:guideLst>
        <p:guide orient="horz" pos="2160"/>
        <p:guide pos="3840"/>
      </p:guideLst>
    </p:cSldViewPr>
  </p:slideViewPr>
  <p:outlineViewPr>
    <p:cViewPr>
      <p:scale>
        <a:sx n="33" d="100"/>
        <a:sy n="33" d="100"/>
      </p:scale>
      <p:origin x="5"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C0B099DF-A749-44BA-B6F4-FB33497F4417}"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endParaRPr lang="ru-RU"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0B099DF-A749-44BA-B6F4-FB33497F4417}"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0B099DF-A749-44BA-B6F4-FB33497F4417}" type="datetimeFigureOut">
              <a:rPr lang="ru-RU" smtClean="0"/>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7" name="Date Placeholder 4"/>
          <p:cNvSpPr>
            <a:spLocks noGrp="1"/>
          </p:cNvSpPr>
          <p:nvPr>
            <p:ph type="dt" sz="half" idx="10"/>
          </p:nvPr>
        </p:nvSpPr>
        <p:spPr/>
        <p:txBody>
          <a:bodyPr/>
          <a:lstStyle/>
          <a:p>
            <a:fld id="{C0B099DF-A749-44BA-B6F4-FB33497F4417}" type="datetimeFigureOut">
              <a:rPr lang="ru-RU" smtClean="0"/>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C0B099DF-A749-44BA-B6F4-FB33497F4417}"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F071768-E5AE-4CA3-B86D-2E8F9EB01C86}"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B099DF-A749-44BA-B6F4-FB33497F4417}" type="datetimeFigureOut">
              <a:rPr lang="ru-RU" smtClean="0"/>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071768-E5AE-4CA3-B86D-2E8F9EB01C86}" type="slidenum">
              <a:rPr lang="ru-RU" smtClean="0"/>
            </a:fld>
            <a:endParaRPr lang="ru-RU"/>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62877"/>
            <a:ext cx="9404723" cy="1316705"/>
          </a:xfrm>
        </p:spPr>
        <p:txBody>
          <a:bodyPr/>
          <a:lstStyle/>
          <a:p>
            <a:r>
              <a:rPr lang="ru-RU" sz="3200" dirty="0"/>
              <a:t>Прогнозирование дефолта эмитента с использованием искусственных нейронных сетей</a:t>
            </a:r>
            <a:r>
              <a:rPr lang="en-US" sz="3200" dirty="0" smtClean="0"/>
              <a:t>. </a:t>
            </a:r>
            <a:br>
              <a:rPr lang="ru-RU" dirty="0"/>
            </a:br>
            <a:endParaRPr lang="ru-RU" dirty="0"/>
          </a:p>
        </p:txBody>
      </p:sp>
      <p:pic>
        <p:nvPicPr>
          <p:cNvPr id="4" name="Объект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20065" y="2042160"/>
            <a:ext cx="6616700" cy="4500880"/>
          </a:xfrm>
        </p:spPr>
      </p:pic>
      <p:sp>
        <p:nvSpPr>
          <p:cNvPr id="3" name="TextBox 2"/>
          <p:cNvSpPr txBox="1"/>
          <p:nvPr/>
        </p:nvSpPr>
        <p:spPr>
          <a:xfrm>
            <a:off x="7927975" y="5654828"/>
            <a:ext cx="4035972" cy="922020"/>
          </a:xfrm>
          <a:prstGeom prst="rect">
            <a:avLst/>
          </a:prstGeom>
          <a:noFill/>
        </p:spPr>
        <p:txBody>
          <a:bodyPr wrap="square" rtlCol="0">
            <a:spAutoFit/>
          </a:bodyPr>
          <a:lstStyle/>
          <a:p>
            <a:r>
              <a:rPr lang="ru-RU" altLang="ru-RU" dirty="0"/>
              <a:t>Хакимбеков Дониёрбек </a:t>
            </a:r>
            <a:endParaRPr lang="ru-RU" altLang="ru-RU" dirty="0"/>
          </a:p>
          <a:p>
            <a:r>
              <a:rPr lang="ru-RU" altLang="ru-RU" dirty="0"/>
              <a:t>группа: 721-19 </a:t>
            </a:r>
            <a:endParaRPr lang="ru-RU" altLang="ru-RU" dirty="0"/>
          </a:p>
          <a:p>
            <a:endParaRPr lang="ru-RU" alt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endParaRPr lang="en-US" dirty="0" smtClean="0"/>
          </a:p>
          <a:p>
            <a:endParaRPr lang="en-US" dirty="0"/>
          </a:p>
          <a:p>
            <a:endParaRPr lang="ru-RU" dirty="0"/>
          </a:p>
        </p:txBody>
      </p:sp>
      <p:pic>
        <p:nvPicPr>
          <p:cNvPr id="4" name="Рисунок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4434" y="322957"/>
            <a:ext cx="10895308" cy="621732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134843" y="628332"/>
            <a:ext cx="4396338" cy="576262"/>
          </a:xfrm>
        </p:spPr>
        <p:txBody>
          <a:bodyPr/>
          <a:lstStyle/>
          <a:p>
            <a:r>
              <a:rPr lang="ru-RU" dirty="0" smtClean="0"/>
              <a:t>Структура презентации</a:t>
            </a:r>
            <a:endParaRPr lang="ru-RU" dirty="0"/>
          </a:p>
        </p:txBody>
      </p:sp>
      <p:sp>
        <p:nvSpPr>
          <p:cNvPr id="4" name="Объект 3"/>
          <p:cNvSpPr>
            <a:spLocks noGrp="1"/>
          </p:cNvSpPr>
          <p:nvPr>
            <p:ph sz="half" idx="2"/>
          </p:nvPr>
        </p:nvSpPr>
        <p:spPr>
          <a:xfrm>
            <a:off x="1035808" y="1155914"/>
            <a:ext cx="4396339" cy="2245256"/>
          </a:xfrm>
        </p:spPr>
        <p:txBody>
          <a:bodyPr>
            <a:normAutofit fontScale="92500" lnSpcReduction="10000"/>
          </a:bodyPr>
          <a:lstStyle/>
          <a:p>
            <a:r>
              <a:rPr lang="ru-RU" dirty="0" smtClean="0"/>
              <a:t>Введение и принципы работы ИНС; их роль в прогнозировании дефолта </a:t>
            </a:r>
            <a:endParaRPr lang="ru-RU" dirty="0"/>
          </a:p>
          <a:p>
            <a:r>
              <a:rPr lang="ru-RU" dirty="0" smtClean="0"/>
              <a:t>Использование других методов прогнозирования</a:t>
            </a:r>
            <a:r>
              <a:rPr lang="en-US" dirty="0" smtClean="0"/>
              <a:t> </a:t>
            </a:r>
            <a:endParaRPr lang="en-US" dirty="0" smtClean="0"/>
          </a:p>
          <a:p>
            <a:r>
              <a:rPr lang="ru-RU" dirty="0" smtClean="0"/>
              <a:t>Преимущества и недостатки нейронных сетей в прогнозировании </a:t>
            </a:r>
            <a:endParaRPr lang="en-US" dirty="0" smtClean="0"/>
          </a:p>
          <a:p>
            <a:endParaRPr lang="en-US" dirty="0" smtClean="0"/>
          </a:p>
          <a:p>
            <a:endParaRPr lang="en-US" dirty="0" smtClean="0"/>
          </a:p>
          <a:p>
            <a:endParaRPr lang="ru-RU" dirty="0"/>
          </a:p>
        </p:txBody>
      </p:sp>
      <p:sp>
        <p:nvSpPr>
          <p:cNvPr id="5" name="Текст 4"/>
          <p:cNvSpPr>
            <a:spLocks noGrp="1"/>
          </p:cNvSpPr>
          <p:nvPr>
            <p:ph type="body" sz="quarter" idx="3"/>
          </p:nvPr>
        </p:nvSpPr>
        <p:spPr>
          <a:xfrm>
            <a:off x="5731987" y="693293"/>
            <a:ext cx="4396339" cy="576262"/>
          </a:xfrm>
        </p:spPr>
        <p:txBody>
          <a:bodyPr/>
          <a:lstStyle/>
          <a:p>
            <a:r>
              <a:rPr lang="ru-RU" dirty="0" smtClean="0"/>
              <a:t>Ключевые аспекты презентации</a:t>
            </a:r>
            <a:endParaRPr lang="ru-RU" dirty="0"/>
          </a:p>
        </p:txBody>
      </p:sp>
      <p:sp>
        <p:nvSpPr>
          <p:cNvPr id="6" name="Объект 5"/>
          <p:cNvSpPr>
            <a:spLocks noGrp="1"/>
          </p:cNvSpPr>
          <p:nvPr>
            <p:ph sz="quarter" idx="4"/>
          </p:nvPr>
        </p:nvSpPr>
        <p:spPr>
          <a:xfrm>
            <a:off x="5654495" y="1224366"/>
            <a:ext cx="4396339" cy="5031973"/>
          </a:xfrm>
        </p:spPr>
        <p:txBody>
          <a:bodyPr>
            <a:normAutofit/>
          </a:bodyPr>
          <a:lstStyle/>
          <a:p>
            <a:r>
              <a:rPr lang="ru-RU" dirty="0" smtClean="0"/>
              <a:t>Обоснование выбора искусственных нейронных сетей в качестве способа прогнозирования . Сравнение с другими методами прогнозирования</a:t>
            </a:r>
            <a:endParaRPr lang="en-US" dirty="0" smtClean="0"/>
          </a:p>
          <a:p>
            <a:r>
              <a:rPr lang="ru-RU" dirty="0" smtClean="0"/>
              <a:t>Какие данные/параметры необходимо учесть  для прогнозирования дефолта эмитента</a:t>
            </a:r>
            <a:endParaRPr lang="ru-RU" dirty="0" smtClean="0"/>
          </a:p>
          <a:p>
            <a:r>
              <a:rPr lang="ru-RU" dirty="0" smtClean="0"/>
              <a:t>Какой способ наиболее востребован на практике</a:t>
            </a:r>
            <a:endParaRPr lang="ru-RU" dirty="0"/>
          </a:p>
        </p:txBody>
      </p:sp>
      <p:pic>
        <p:nvPicPr>
          <p:cNvPr id="2" name="Рисунок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4365" y="3401170"/>
            <a:ext cx="4019227" cy="296934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5157" y="351084"/>
            <a:ext cx="3401064" cy="976393"/>
          </a:xfrm>
        </p:spPr>
        <p:txBody>
          <a:bodyPr/>
          <a:lstStyle/>
          <a:p>
            <a:r>
              <a:rPr lang="ru-RU" dirty="0" smtClean="0"/>
              <a:t>Понятие «искусственные нейронные сети»</a:t>
            </a:r>
            <a:endParaRPr lang="ru-RU" dirty="0"/>
          </a:p>
        </p:txBody>
      </p:sp>
      <p:pic>
        <p:nvPicPr>
          <p:cNvPr id="5" name="Объект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55573" y="3668537"/>
            <a:ext cx="5195888" cy="2454358"/>
          </a:xfrm>
        </p:spPr>
      </p:pic>
      <p:sp>
        <p:nvSpPr>
          <p:cNvPr id="4" name="Текст 3"/>
          <p:cNvSpPr>
            <a:spLocks noGrp="1"/>
          </p:cNvSpPr>
          <p:nvPr>
            <p:ph type="body" sz="half" idx="2"/>
          </p:nvPr>
        </p:nvSpPr>
        <p:spPr>
          <a:xfrm>
            <a:off x="389890" y="1273175"/>
            <a:ext cx="4498340" cy="2482215"/>
          </a:xfrm>
        </p:spPr>
        <p:txBody>
          <a:bodyPr>
            <a:normAutofit/>
          </a:bodyPr>
          <a:lstStyle/>
          <a:p>
            <a:r>
              <a:rPr lang="ru-RU" b="1" dirty="0"/>
              <a:t> нейронные сети — это математические модели, работающие по принципу сетей нервных клеток животного организма. ИНС могут быть реализованы как в программируемые, так и в аппаратные решения. ... Сама нейросеть представляет собой систему из множества таких нейронов (процессоров). Состояние нейрона определяется по </a:t>
            </a:r>
            <a:r>
              <a:rPr lang="ru-RU" b="1" dirty="0" smtClean="0"/>
              <a:t>формуле </a:t>
            </a:r>
            <a:endParaRPr lang="ru-RU" b="1"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668" y="606193"/>
            <a:ext cx="6271804" cy="56450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28420" y="650930"/>
            <a:ext cx="10057258" cy="5238426"/>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52718"/>
            <a:ext cx="5698705" cy="741600"/>
          </a:xfrm>
        </p:spPr>
        <p:txBody>
          <a:bodyPr/>
          <a:lstStyle/>
          <a:p>
            <a:r>
              <a:rPr lang="ru-RU" sz="2400" dirty="0" smtClean="0"/>
              <a:t>Обучение искусственных нейронных сетей</a:t>
            </a:r>
            <a:endParaRPr lang="ru-RU" sz="2400" dirty="0"/>
          </a:p>
        </p:txBody>
      </p:sp>
      <p:sp>
        <p:nvSpPr>
          <p:cNvPr id="3" name="Текст 2"/>
          <p:cNvSpPr>
            <a:spLocks noGrp="1"/>
          </p:cNvSpPr>
          <p:nvPr>
            <p:ph type="body" idx="1"/>
          </p:nvPr>
        </p:nvSpPr>
        <p:spPr>
          <a:xfrm>
            <a:off x="1056640" y="1477010"/>
            <a:ext cx="4187190" cy="1033145"/>
          </a:xfrm>
        </p:spPr>
        <p:txBody>
          <a:bodyPr/>
          <a:lstStyle/>
          <a:p>
            <a:r>
              <a:rPr lang="ru-RU" sz="900" dirty="0"/>
              <a:t>В общем случае задача обучения НС сводится к нахождению некой функциональной зависимости Y=F(X) где X – входной, а Y – выходной векторы. В общем случае такая задача, при ограниченном наборе входных данных, имеет бесконечное множество решений. Для ограничения пространства поиска при обучении ставится задача минимизации целевой функции ошибки НС, которая находится по методу наименьших квадратов</a:t>
            </a:r>
            <a:endParaRPr lang="ru-RU" sz="900" dirty="0"/>
          </a:p>
        </p:txBody>
      </p:sp>
      <p:pic>
        <p:nvPicPr>
          <p:cNvPr id="7" name="Объект 6"/>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1028668" y="2631234"/>
            <a:ext cx="4607021" cy="3984170"/>
          </a:xfrm>
        </p:spPr>
      </p:pic>
      <p:sp>
        <p:nvSpPr>
          <p:cNvPr id="5" name="Текст 4"/>
          <p:cNvSpPr>
            <a:spLocks noGrp="1"/>
          </p:cNvSpPr>
          <p:nvPr>
            <p:ph type="body" sz="quarter" idx="3"/>
          </p:nvPr>
        </p:nvSpPr>
        <p:spPr>
          <a:xfrm>
            <a:off x="5673156" y="615822"/>
            <a:ext cx="4396339" cy="447870"/>
          </a:xfrm>
        </p:spPr>
        <p:txBody>
          <a:bodyPr/>
          <a:lstStyle/>
          <a:p>
            <a:r>
              <a:rPr lang="ru-RU" dirty="0" smtClean="0"/>
              <a:t>Алгоритм обучения ИНС</a:t>
            </a:r>
            <a:endParaRPr lang="ru-RU" dirty="0"/>
          </a:p>
        </p:txBody>
      </p:sp>
      <p:sp>
        <p:nvSpPr>
          <p:cNvPr id="6" name="Объект 5"/>
          <p:cNvSpPr>
            <a:spLocks noGrp="1"/>
          </p:cNvSpPr>
          <p:nvPr>
            <p:ph sz="quarter" idx="4"/>
          </p:nvPr>
        </p:nvSpPr>
        <p:spPr>
          <a:xfrm>
            <a:off x="5654495" y="1166327"/>
            <a:ext cx="4396339" cy="5090011"/>
          </a:xfrm>
        </p:spPr>
        <p:txBody>
          <a:bodyPr>
            <a:normAutofit/>
          </a:bodyPr>
          <a:lstStyle/>
          <a:p>
            <a:r>
              <a:rPr lang="ru-RU" dirty="0"/>
              <a:t>подать на вход НС один из требуемых образов и определить </a:t>
            </a:r>
            <a:r>
              <a:rPr lang="ru-RU" b="1" dirty="0"/>
              <a:t>значения выходов</a:t>
            </a:r>
            <a:r>
              <a:rPr lang="ru-RU" dirty="0"/>
              <a:t> нейронов </a:t>
            </a:r>
            <a:r>
              <a:rPr lang="ru-RU" dirty="0" smtClean="0"/>
              <a:t>нейронной сети</a:t>
            </a:r>
            <a:endParaRPr lang="ru-RU" dirty="0"/>
          </a:p>
          <a:p>
            <a:r>
              <a:rPr lang="ru-RU" dirty="0"/>
              <a:t>рассчитать для </a:t>
            </a:r>
            <a:r>
              <a:rPr lang="ru-RU" b="1" dirty="0"/>
              <a:t>выходного слоя</a:t>
            </a:r>
            <a:r>
              <a:rPr lang="ru-RU" dirty="0"/>
              <a:t> НС по формуле (12) и рассчитать изменения весов </a:t>
            </a:r>
            <a:r>
              <a:rPr lang="ru-RU" b="1" dirty="0"/>
              <a:t>выходного слоя</a:t>
            </a:r>
            <a:r>
              <a:rPr lang="ru-RU" dirty="0"/>
              <a:t> N по формуле (13)</a:t>
            </a:r>
            <a:endParaRPr lang="ru-RU" dirty="0"/>
          </a:p>
          <a:p>
            <a:r>
              <a:rPr lang="ru-RU" dirty="0"/>
              <a:t>Рассчитать по формулам (11) и (13) </a:t>
            </a:r>
            <a:endParaRPr lang="ru-RU" dirty="0"/>
          </a:p>
          <a:p>
            <a:r>
              <a:rPr lang="ru-RU" dirty="0"/>
              <a:t>Скорректировать все веса </a:t>
            </a:r>
            <a:r>
              <a:rPr lang="ru-RU" dirty="0" smtClean="0"/>
              <a:t>НС </a:t>
            </a:r>
            <a:r>
              <a:rPr lang="ru-RU" dirty="0"/>
              <a:t>(14)</a:t>
            </a:r>
            <a:endParaRPr lang="ru-RU" dirty="0"/>
          </a:p>
          <a:p>
            <a:r>
              <a:rPr lang="ru-RU" dirty="0"/>
              <a:t>Если ошибка существенна, то перейти на шаг 1</a:t>
            </a:r>
            <a:endParaRPr lang="ru-RU" dirty="0"/>
          </a:p>
          <a:p>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52718"/>
            <a:ext cx="9404723" cy="682399"/>
          </a:xfrm>
        </p:spPr>
        <p:txBody>
          <a:bodyPr/>
          <a:lstStyle/>
          <a:p>
            <a:r>
              <a:rPr lang="ru-RU" dirty="0" smtClean="0"/>
              <a:t>Искусственные нейронные сети</a:t>
            </a:r>
            <a:endParaRPr lang="ru-RU" dirty="0"/>
          </a:p>
        </p:txBody>
      </p:sp>
      <p:sp>
        <p:nvSpPr>
          <p:cNvPr id="4" name="Текст 3"/>
          <p:cNvSpPr>
            <a:spLocks noGrp="1"/>
          </p:cNvSpPr>
          <p:nvPr>
            <p:ph type="body" idx="1"/>
          </p:nvPr>
        </p:nvSpPr>
        <p:spPr>
          <a:xfrm>
            <a:off x="1150610" y="1305911"/>
            <a:ext cx="4396338" cy="576262"/>
          </a:xfrm>
        </p:spPr>
        <p:txBody>
          <a:bodyPr/>
          <a:lstStyle/>
          <a:p>
            <a:r>
              <a:rPr lang="ru-RU" dirty="0" smtClean="0"/>
              <a:t>Преимущества</a:t>
            </a:r>
            <a:endParaRPr lang="ru-RU" dirty="0"/>
          </a:p>
        </p:txBody>
      </p:sp>
      <p:sp>
        <p:nvSpPr>
          <p:cNvPr id="3" name="Объект 2"/>
          <p:cNvSpPr>
            <a:spLocks noGrp="1"/>
          </p:cNvSpPr>
          <p:nvPr>
            <p:ph sz="half" idx="2"/>
          </p:nvPr>
        </p:nvSpPr>
        <p:spPr>
          <a:xfrm>
            <a:off x="1119077" y="1947042"/>
            <a:ext cx="4396339" cy="3741738"/>
          </a:xfrm>
        </p:spPr>
        <p:txBody>
          <a:bodyPr>
            <a:normAutofit fontScale="70000" lnSpcReduction="20000"/>
          </a:bodyPr>
          <a:lstStyle/>
          <a:p>
            <a:r>
              <a:rPr lang="ru-RU" dirty="0" smtClean="0"/>
              <a:t>Нейронная сеть способна к обучению и не </a:t>
            </a:r>
            <a:r>
              <a:rPr lang="ru-RU" b="1" dirty="0" smtClean="0"/>
              <a:t>нуждается в программировании</a:t>
            </a:r>
            <a:r>
              <a:rPr lang="ru-RU" dirty="0" smtClean="0"/>
              <a:t>/ отладке программы </a:t>
            </a:r>
            <a:endParaRPr lang="ru-RU" dirty="0" smtClean="0"/>
          </a:p>
          <a:p>
            <a:r>
              <a:rPr lang="ru-RU" dirty="0" smtClean="0"/>
              <a:t>Нейронная сеть </a:t>
            </a:r>
            <a:r>
              <a:rPr lang="ru-RU" b="1" dirty="0" smtClean="0"/>
              <a:t>способна обрабатывать неполные</a:t>
            </a:r>
            <a:r>
              <a:rPr lang="ru-RU" dirty="0" smtClean="0"/>
              <a:t> данные, способна к фильтрации шума</a:t>
            </a:r>
            <a:endParaRPr lang="ru-RU" dirty="0" smtClean="0"/>
          </a:p>
          <a:p>
            <a:r>
              <a:rPr lang="ru-RU" b="1" dirty="0" smtClean="0"/>
              <a:t>Нейронные сети могут использоваться в любом программном пакете</a:t>
            </a:r>
            <a:r>
              <a:rPr lang="ru-RU" dirty="0" smtClean="0"/>
              <a:t>/приложении без конфликта ПО (ПРИМЕР: </a:t>
            </a:r>
            <a:r>
              <a:rPr lang="en-US" dirty="0" smtClean="0"/>
              <a:t>Rapid Miner, SPSS, STATA</a:t>
            </a:r>
            <a:r>
              <a:rPr lang="ru-RU" dirty="0" smtClean="0"/>
              <a:t>, </a:t>
            </a:r>
            <a:r>
              <a:rPr lang="en-US" dirty="0" smtClean="0"/>
              <a:t>MySQL </a:t>
            </a:r>
            <a:r>
              <a:rPr lang="ru-RU" dirty="0" smtClean="0"/>
              <a:t>– для хранения вводных и выходных данных)</a:t>
            </a:r>
            <a:endParaRPr lang="en-US" dirty="0" smtClean="0"/>
          </a:p>
          <a:p>
            <a:r>
              <a:rPr lang="ru-RU" dirty="0" smtClean="0"/>
              <a:t>В обученной нейронной сети уже содержится алгоритм, которому необходимо следовать,=</a:t>
            </a:r>
            <a:r>
              <a:rPr lang="en-US" dirty="0" smtClean="0"/>
              <a:t>&gt; </a:t>
            </a:r>
            <a:r>
              <a:rPr lang="ru-RU" dirty="0" smtClean="0"/>
              <a:t>исключается возможность ошибки на определенном этапе программы (в отличие от регрессионного анализа)</a:t>
            </a:r>
            <a:endParaRPr lang="en-US" dirty="0" smtClean="0"/>
          </a:p>
          <a:p>
            <a:r>
              <a:rPr lang="ru-RU" dirty="0" smtClean="0"/>
              <a:t>Нейронная сеть способна выполнять алгоритмы/ </a:t>
            </a:r>
            <a:r>
              <a:rPr lang="ru-RU" dirty="0" err="1" smtClean="0"/>
              <a:t>тех.задания</a:t>
            </a:r>
            <a:r>
              <a:rPr lang="ru-RU" dirty="0" smtClean="0"/>
              <a:t>, которые невозможно выполнить с помощью линейной регрессии</a:t>
            </a:r>
            <a:r>
              <a:rPr lang="en-US" dirty="0" smtClean="0"/>
              <a:t>.</a:t>
            </a:r>
            <a:endParaRPr lang="en-US" dirty="0" smtClean="0"/>
          </a:p>
          <a:p>
            <a:endParaRPr lang="en-US" dirty="0" smtClean="0"/>
          </a:p>
          <a:p>
            <a:endParaRPr lang="ru-RU" dirty="0"/>
          </a:p>
        </p:txBody>
      </p:sp>
      <p:sp>
        <p:nvSpPr>
          <p:cNvPr id="5" name="Текст 4"/>
          <p:cNvSpPr>
            <a:spLocks noGrp="1"/>
          </p:cNvSpPr>
          <p:nvPr>
            <p:ph type="body" sz="quarter" idx="3"/>
          </p:nvPr>
        </p:nvSpPr>
        <p:spPr>
          <a:xfrm>
            <a:off x="5622964" y="1384738"/>
            <a:ext cx="4396339" cy="576262"/>
          </a:xfrm>
        </p:spPr>
        <p:txBody>
          <a:bodyPr/>
          <a:lstStyle/>
          <a:p>
            <a:r>
              <a:rPr lang="ru-RU" dirty="0" smtClean="0"/>
              <a:t>Недостатки</a:t>
            </a:r>
            <a:endParaRPr lang="ru-RU" dirty="0"/>
          </a:p>
        </p:txBody>
      </p:sp>
      <p:sp>
        <p:nvSpPr>
          <p:cNvPr id="6" name="Объект 5"/>
          <p:cNvSpPr>
            <a:spLocks noGrp="1"/>
          </p:cNvSpPr>
          <p:nvPr>
            <p:ph sz="quarter" idx="4"/>
          </p:nvPr>
        </p:nvSpPr>
        <p:spPr>
          <a:xfrm>
            <a:off x="5654495" y="1962807"/>
            <a:ext cx="4396339" cy="3741738"/>
          </a:xfrm>
        </p:spPr>
        <p:txBody>
          <a:bodyPr>
            <a:normAutofit/>
          </a:bodyPr>
          <a:lstStyle/>
          <a:p>
            <a:r>
              <a:rPr lang="ru-RU" dirty="0" smtClean="0"/>
              <a:t>Нейронной сети необходимо предварительное обучение (результат зависит от выборки данных, выбранных для обучения сети)</a:t>
            </a:r>
            <a:endParaRPr lang="en-US" dirty="0"/>
          </a:p>
          <a:p>
            <a:r>
              <a:rPr lang="ru-RU" b="1" dirty="0" smtClean="0"/>
              <a:t>Для получения результата </a:t>
            </a:r>
            <a:r>
              <a:rPr lang="ru-RU" dirty="0" smtClean="0"/>
              <a:t>обширной нейронной сети (со множеством нейронов , факторов, с большим набором данных) </a:t>
            </a:r>
            <a:r>
              <a:rPr lang="ru-RU" b="1" dirty="0" smtClean="0"/>
              <a:t>необходимо много времени</a:t>
            </a:r>
            <a:r>
              <a:rPr lang="ru-RU" dirty="0" smtClean="0"/>
              <a:t> и результат будет неточный</a:t>
            </a:r>
            <a:endParaRPr lang="en-US" dirty="0"/>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1697" y="974835"/>
            <a:ext cx="3594320" cy="822434"/>
          </a:xfrm>
        </p:spPr>
        <p:txBody>
          <a:bodyPr/>
          <a:lstStyle/>
          <a:p>
            <a:r>
              <a:rPr lang="ru-RU" sz="1200" dirty="0" smtClean="0"/>
              <a:t>Задача 1 «поиск одинакового поведения рынка» </a:t>
            </a:r>
            <a:br>
              <a:rPr lang="ru-RU" sz="1200" dirty="0" smtClean="0"/>
            </a:br>
            <a:r>
              <a:rPr lang="ru-RU" sz="1200" dirty="0" smtClean="0"/>
              <a:t>Задача 2 «поиск скрытых зависимостей в динамике котировок рынка» </a:t>
            </a:r>
            <a:endParaRPr lang="ru-RU" sz="1200" dirty="0"/>
          </a:p>
        </p:txBody>
      </p:sp>
      <p:pic>
        <p:nvPicPr>
          <p:cNvPr id="5" name="Объект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236372" y="614145"/>
            <a:ext cx="4548281" cy="5629843"/>
          </a:xfrm>
        </p:spPr>
      </p:pic>
      <p:sp>
        <p:nvSpPr>
          <p:cNvPr id="4" name="Текст 3"/>
          <p:cNvSpPr>
            <a:spLocks noGrp="1"/>
          </p:cNvSpPr>
          <p:nvPr>
            <p:ph type="body" sz="half" idx="2"/>
          </p:nvPr>
        </p:nvSpPr>
        <p:spPr>
          <a:xfrm>
            <a:off x="662151" y="1939158"/>
            <a:ext cx="3484179" cy="4006893"/>
          </a:xfrm>
        </p:spPr>
        <p:txBody>
          <a:bodyPr/>
          <a:lstStyle/>
          <a:p>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56" y="1938315"/>
            <a:ext cx="6103078" cy="430567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52718"/>
            <a:ext cx="4933279" cy="1717045"/>
          </a:xfrm>
        </p:spPr>
        <p:txBody>
          <a:bodyPr/>
          <a:lstStyle/>
          <a:p>
            <a:r>
              <a:rPr lang="ru-RU" sz="1600" dirty="0" smtClean="0"/>
              <a:t>Задача «анализ динамики котировок»</a:t>
            </a:r>
            <a:br>
              <a:rPr lang="ru-RU" sz="1600" dirty="0" smtClean="0"/>
            </a:br>
            <a:r>
              <a:rPr lang="ru-RU" sz="1600" dirty="0" smtClean="0"/>
              <a:t>1) анализ технических индикаторов</a:t>
            </a:r>
            <a:br>
              <a:rPr lang="ru-RU" sz="1600" dirty="0" smtClean="0"/>
            </a:br>
            <a:r>
              <a:rPr lang="ru-RU" sz="1600" dirty="0" smtClean="0"/>
              <a:t>2) анализ фундаментальных индексов</a:t>
            </a:r>
            <a:br>
              <a:rPr lang="ru-RU" sz="1600" dirty="0" smtClean="0"/>
            </a:br>
            <a:r>
              <a:rPr lang="ru-RU" sz="1600" dirty="0" smtClean="0"/>
              <a:t>3)анализ курсов валют</a:t>
            </a:r>
            <a:br>
              <a:rPr lang="ru-RU" sz="1600" dirty="0" smtClean="0"/>
            </a:br>
            <a:r>
              <a:rPr lang="ru-RU" sz="1600" dirty="0" smtClean="0"/>
              <a:t>* из рассмотрения исключены события и их предпосылки, их интерпретация</a:t>
            </a:r>
            <a:endParaRPr lang="ru-RU" sz="1600"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1444" y="2603037"/>
            <a:ext cx="4549658" cy="3255321"/>
          </a:xfrm>
        </p:spPr>
      </p:pic>
      <p:sp>
        <p:nvSpPr>
          <p:cNvPr id="7" name="TextBox 6"/>
          <p:cNvSpPr txBox="1"/>
          <p:nvPr/>
        </p:nvSpPr>
        <p:spPr>
          <a:xfrm>
            <a:off x="6974236" y="573437"/>
            <a:ext cx="4324027" cy="5632311"/>
          </a:xfrm>
          <a:prstGeom prst="rect">
            <a:avLst/>
          </a:prstGeom>
          <a:noFill/>
        </p:spPr>
        <p:txBody>
          <a:bodyPr wrap="square" rtlCol="0">
            <a:spAutoFit/>
          </a:bodyPr>
          <a:lstStyle/>
          <a:p>
            <a:r>
              <a:rPr lang="ru-RU" dirty="0" smtClean="0"/>
              <a:t>Построение нейронной сети </a:t>
            </a:r>
            <a:endParaRPr lang="ru-RU" dirty="0" smtClean="0"/>
          </a:p>
          <a:p>
            <a:pPr marL="342900" indent="-342900">
              <a:buAutoNum type="arabicParenR"/>
            </a:pPr>
            <a:r>
              <a:rPr lang="ru-RU" dirty="0" smtClean="0"/>
              <a:t>Выбор топологии нейронной сети</a:t>
            </a:r>
            <a:endParaRPr lang="ru-RU" dirty="0" smtClean="0"/>
          </a:p>
          <a:p>
            <a:pPr marL="342900" indent="-342900">
              <a:buAutoNum type="arabicParenR"/>
            </a:pPr>
            <a:r>
              <a:rPr lang="ru-RU" dirty="0" smtClean="0"/>
              <a:t>Выбор размера карты </a:t>
            </a:r>
            <a:r>
              <a:rPr lang="ru-RU" dirty="0" err="1" smtClean="0"/>
              <a:t>Кохонена</a:t>
            </a:r>
            <a:r>
              <a:rPr lang="ru-RU" dirty="0" smtClean="0"/>
              <a:t> </a:t>
            </a:r>
            <a:endParaRPr lang="ru-RU" dirty="0" smtClean="0"/>
          </a:p>
          <a:p>
            <a:pPr marL="342900" indent="-342900">
              <a:buAutoNum type="arabicParenR"/>
            </a:pPr>
            <a:r>
              <a:rPr lang="ru-RU" dirty="0"/>
              <a:t> </a:t>
            </a:r>
            <a:r>
              <a:rPr lang="ru-RU" dirty="0" smtClean="0"/>
              <a:t>начальная инициализация положения карты</a:t>
            </a:r>
            <a:endParaRPr lang="ru-RU" dirty="0" smtClean="0"/>
          </a:p>
          <a:p>
            <a:pPr marL="342900" indent="-342900">
              <a:buAutoNum type="arabicParenR"/>
            </a:pPr>
            <a:r>
              <a:rPr lang="ru-RU" dirty="0" smtClean="0"/>
              <a:t>Выбор критерия близости между точкой данных и нейроном</a:t>
            </a:r>
            <a:endParaRPr lang="ru-RU" dirty="0" smtClean="0"/>
          </a:p>
          <a:p>
            <a:pPr marL="342900" indent="-342900">
              <a:buAutoNum type="arabicParenR"/>
            </a:pPr>
            <a:r>
              <a:rPr lang="ru-RU" dirty="0" smtClean="0"/>
              <a:t>Выбор алгоритма обучения и его настроек</a:t>
            </a:r>
            <a:endParaRPr lang="ru-RU" dirty="0" smtClean="0"/>
          </a:p>
          <a:p>
            <a:pPr marL="342900" indent="-342900">
              <a:buAutoNum type="arabicParenR"/>
            </a:pPr>
            <a:r>
              <a:rPr lang="ru-RU" dirty="0" smtClean="0"/>
              <a:t>Подтверждение адекватности обученной сети</a:t>
            </a:r>
            <a:endParaRPr lang="ru-RU" dirty="0" smtClean="0"/>
          </a:p>
          <a:p>
            <a:pPr marL="342900" indent="-342900">
              <a:buAutoNum type="arabicParenR"/>
            </a:pPr>
            <a:r>
              <a:rPr lang="ru-RU" dirty="0" smtClean="0"/>
              <a:t>Анализ топологической ошибки построенной карты</a:t>
            </a:r>
            <a:endParaRPr lang="ru-RU" dirty="0" smtClean="0"/>
          </a:p>
          <a:p>
            <a:pPr marL="342900" indent="-342900">
              <a:buAutoNum type="arabicParenR"/>
            </a:pPr>
            <a:r>
              <a:rPr lang="ru-RU" dirty="0" smtClean="0"/>
              <a:t>Выбор способа проецирования данных на карту </a:t>
            </a:r>
            <a:r>
              <a:rPr lang="ru-RU" dirty="0" err="1" smtClean="0"/>
              <a:t>Кохонена</a:t>
            </a:r>
            <a:endParaRPr lang="ru-RU" dirty="0" smtClean="0"/>
          </a:p>
          <a:p>
            <a:pPr marL="342900" indent="-342900">
              <a:buAutoNum type="arabicParenR"/>
            </a:pPr>
            <a:r>
              <a:rPr lang="ru-RU" dirty="0" smtClean="0"/>
              <a:t>Повторение этапа анализа топологической ошибки</a:t>
            </a:r>
            <a:endParaRPr lang="ru-RU" dirty="0" smtClean="0"/>
          </a:p>
          <a:p>
            <a:pPr marL="342900" indent="-342900">
              <a:buAutoNum type="arabicParenR"/>
            </a:pP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52719"/>
            <a:ext cx="9404723" cy="477180"/>
          </a:xfrm>
        </p:spPr>
        <p:txBody>
          <a:bodyPr/>
          <a:lstStyle/>
          <a:p>
            <a:r>
              <a:rPr lang="ru-RU" sz="2000" dirty="0" smtClean="0">
                <a:latin typeface="Times New Roman" panose="02020603050405020304" pitchFamily="18" charset="0"/>
                <a:cs typeface="Times New Roman" panose="02020603050405020304" pitchFamily="18" charset="0"/>
              </a:rPr>
              <a:t>Линейная регрессия (использование в техническом анализе)</a:t>
            </a:r>
            <a:endParaRPr lang="ru-RU" sz="20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242848" y="1813302"/>
            <a:ext cx="5261894" cy="2985622"/>
          </a:xfrm>
        </p:spPr>
      </p:pic>
      <p:sp>
        <p:nvSpPr>
          <p:cNvPr id="4" name="Объект 3"/>
          <p:cNvSpPr>
            <a:spLocks noGrp="1"/>
          </p:cNvSpPr>
          <p:nvPr>
            <p:ph sz="half" idx="2"/>
          </p:nvPr>
        </p:nvSpPr>
        <p:spPr>
          <a:xfrm>
            <a:off x="5654493" y="1534332"/>
            <a:ext cx="4396341" cy="4722005"/>
          </a:xfrm>
        </p:spPr>
        <p:txBody>
          <a:bodyPr/>
          <a:lstStyle/>
          <a:p>
            <a:r>
              <a:rPr lang="ru-RU" dirty="0" smtClean="0"/>
              <a:t>Недостатки</a:t>
            </a:r>
            <a:endParaRPr lang="ru-RU" dirty="0" smtClean="0"/>
          </a:p>
          <a:p>
            <a:r>
              <a:rPr lang="ru-RU" dirty="0" smtClean="0"/>
              <a:t>1) различные результаты на различных временных интервалах</a:t>
            </a:r>
            <a:endParaRPr lang="ru-RU" dirty="0" smtClean="0"/>
          </a:p>
          <a:p>
            <a:r>
              <a:rPr lang="ru-RU" dirty="0" smtClean="0"/>
              <a:t>2) результаты зависят от количества и качества исходных данных</a:t>
            </a:r>
            <a:endParaRPr lang="ru-RU" dirty="0" smtClean="0"/>
          </a:p>
          <a:p>
            <a:r>
              <a:rPr lang="ru-RU" dirty="0" smtClean="0"/>
              <a:t>3) не подстраивается под динамику рынка</a:t>
            </a:r>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3626</Words>
  <Application>WPS Presentation</Application>
  <PresentationFormat>Произвольный</PresentationFormat>
  <Paragraphs>82</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Wingdings 3</vt:lpstr>
      <vt:lpstr>Arial</vt:lpstr>
      <vt:lpstr>Times New Roman</vt:lpstr>
      <vt:lpstr>Century Gothic</vt:lpstr>
      <vt:lpstr>Microsoft YaHei</vt:lpstr>
      <vt:lpstr>Arial Unicode MS</vt:lpstr>
      <vt:lpstr>Calibri</vt:lpstr>
      <vt:lpstr>Ион</vt:lpstr>
      <vt:lpstr>Прогнозирование дефолта эмитента с использованием искусственных нейронных сетей.  </vt:lpstr>
      <vt:lpstr>PowerPoint 演示文稿</vt:lpstr>
      <vt:lpstr>Понятие «искусственные нейронные сети»</vt:lpstr>
      <vt:lpstr>PowerPoint 演示文稿</vt:lpstr>
      <vt:lpstr>Обучение искусственных нейронных сетей</vt:lpstr>
      <vt:lpstr>Искусственные нейронные сети</vt:lpstr>
      <vt:lpstr>Задача 1 «поиск одинакового поведения рынка»  Задача 2 «поиск скрытых зависимостей в динамике котировок рынка» </vt:lpstr>
      <vt:lpstr>Задача «анализ динамики котировок» 1) анализ технических индикаторов 2) анализ фундаментальных индексов 3)анализ курсов валют * из рассмотрения исключены события и их предпосылки, их интерпретация</vt:lpstr>
      <vt:lpstr>Линейная регрессия (использование в техническом анализе)</vt:lpstr>
      <vt:lpstr>PowerPoint 演示文稿</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portal1</dc:creator>
  <cp:lastModifiedBy>user</cp:lastModifiedBy>
  <cp:revision>62</cp:revision>
  <dcterms:created xsi:type="dcterms:W3CDTF">2016-02-18T19:07:00Z</dcterms:created>
  <dcterms:modified xsi:type="dcterms:W3CDTF">2021-11-18T08:54:59Z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