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3"/>
  </p:handoutMasterIdLst>
  <p:sldIdLst>
    <p:sldId id="258" r:id="rId2"/>
    <p:sldId id="256" r:id="rId3"/>
    <p:sldId id="260" r:id="rId4"/>
    <p:sldId id="262" r:id="rId5"/>
    <p:sldId id="310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264" r:id="rId16"/>
    <p:sldId id="337" r:id="rId17"/>
    <p:sldId id="338" r:id="rId18"/>
    <p:sldId id="339" r:id="rId19"/>
    <p:sldId id="340" r:id="rId20"/>
    <p:sldId id="341" r:id="rId21"/>
    <p:sldId id="342" r:id="rId22"/>
    <p:sldId id="345" r:id="rId23"/>
    <p:sldId id="344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27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mcdwarf" initials="u" lastIdx="1" clrIdx="0">
    <p:extLst>
      <p:ext uri="{19B8F6BF-5375-455C-9EA6-DF929625EA0E}">
        <p15:presenceInfo xmlns:p15="http://schemas.microsoft.com/office/powerpoint/2012/main" userId="umcdwar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3FA4"/>
    <a:srgbClr val="009999"/>
    <a:srgbClr val="CC0000"/>
    <a:srgbClr val="3D0EEA"/>
    <a:srgbClr val="0000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5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72412-ECD9-4589-8F80-ED35644F1A6B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4C0F7-5F49-42B7-B90C-A2B4D6FD8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724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775607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821" y="65530"/>
            <a:ext cx="2925543" cy="640960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709863" y="2522538"/>
            <a:ext cx="6753225" cy="13144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400" b="1"/>
            </a:lvl1pPr>
          </a:lstStyle>
          <a:p>
            <a:pPr lvl="0"/>
            <a:r>
              <a:rPr lang="en-GB" dirty="0" smtClean="0"/>
              <a:t>Presentation Title 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596743"/>
            <a:ext cx="12192000" cy="261257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65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775607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6596743"/>
            <a:ext cx="12192000" cy="261257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821" y="65530"/>
            <a:ext cx="2925543" cy="64096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63513" y="130175"/>
            <a:ext cx="7151687" cy="5222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Slide title </a:t>
            </a:r>
            <a:endParaRPr lang="en-US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 hasCustomPrompt="1"/>
          </p:nvPr>
        </p:nvSpPr>
        <p:spPr>
          <a:xfrm>
            <a:off x="538163" y="1143000"/>
            <a:ext cx="11193462" cy="50053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361738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461EBD1-15FC-4EB6-AA62-F7669D922D59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BDF671-A9B3-4D24-95D9-8857BA5B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78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93" y="2694430"/>
            <a:ext cx="6705614" cy="146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638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178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Numeric</a:t>
            </a:r>
            <a:r>
              <a:rPr lang="en-US" altLang="en-US" dirty="0" smtClean="0"/>
              <a:t> formats</a:t>
            </a:r>
            <a:endParaRPr lang="en-GB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629965"/>
              </p:ext>
            </p:extLst>
          </p:nvPr>
        </p:nvGraphicFramePr>
        <p:xfrm>
          <a:off x="657226" y="2679542"/>
          <a:ext cx="11074401" cy="29565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790574"/>
                <a:gridCol w="4733925"/>
                <a:gridCol w="2628900"/>
                <a:gridCol w="1495425"/>
                <a:gridCol w="142557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marT="137160" marB="1371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Description</a:t>
                      </a:r>
                      <a:endParaRPr lang="en-US" sz="2400" dirty="0"/>
                    </a:p>
                  </a:txBody>
                  <a:tcPr marT="137160" marB="1371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Syntax</a:t>
                      </a:r>
                      <a:endParaRPr lang="en-US" sz="2400" dirty="0"/>
                    </a:p>
                  </a:txBody>
                  <a:tcPr marT="137160" marB="1371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Example</a:t>
                      </a:r>
                      <a:endParaRPr lang="en-US" sz="2400" dirty="0"/>
                    </a:p>
                  </a:txBody>
                  <a:tcPr marT="137160" marB="13716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/>
                        <a:t>Result</a:t>
                      </a:r>
                      <a:endParaRPr lang="en-US" sz="2400" b="1" dirty="0"/>
                    </a:p>
                  </a:txBody>
                  <a:tcPr marT="137160" marB="13716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2000" b="1" dirty="0" smtClean="0"/>
                        <a:t>N</a:t>
                      </a:r>
                      <a:endParaRPr lang="en-US" sz="2000" b="1" dirty="0"/>
                    </a:p>
                  </a:txBody>
                  <a:tcPr marT="137160" marB="1371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2000" dirty="0" smtClean="0"/>
                        <a:t>numeric with thousand separator</a:t>
                      </a:r>
                      <a:endParaRPr lang="en-US" sz="2000" dirty="0"/>
                    </a:p>
                  </a:txBody>
                  <a:tcPr marT="137160" marB="1371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2000" dirty="0" smtClean="0"/>
                        <a:t>{0:N[decimal places]}</a:t>
                      </a:r>
                      <a:endParaRPr lang="en-US" sz="2000" b="1" dirty="0"/>
                    </a:p>
                  </a:txBody>
                  <a:tcPr marT="137160" marB="13716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dirty="0" smtClean="0"/>
                        <a:t>{0:N2}</a:t>
                      </a:r>
                      <a:endParaRPr lang="en-US" sz="2000" b="1" dirty="0" smtClean="0"/>
                    </a:p>
                  </a:txBody>
                  <a:tcPr marT="137160" marB="137160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 smtClean="0"/>
                        <a:t>1,234.56</a:t>
                      </a:r>
                      <a:endParaRPr lang="en-US" sz="2000" b="0" dirty="0" smtClean="0"/>
                    </a:p>
                  </a:txBody>
                  <a:tcPr marT="137160" marB="13716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C</a:t>
                      </a:r>
                      <a:endParaRPr lang="en-US" sz="2000" b="1" dirty="0"/>
                    </a:p>
                  </a:txBody>
                  <a:tcPr marT="137160" marB="137160" anchor="ctr"/>
                </a:tc>
                <a:tc>
                  <a:txBody>
                    <a:bodyPr/>
                    <a:lstStyle/>
                    <a:p>
                      <a:pPr algn="l" eaLnBrk="1" hangingPunct="1"/>
                      <a:r>
                        <a:rPr lang="en-US" altLang="en-US" sz="2000" dirty="0" smtClean="0"/>
                        <a:t>currency symbol, thousand separator</a:t>
                      </a:r>
                    </a:p>
                  </a:txBody>
                  <a:tcPr marT="137160" marB="1371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2000" dirty="0" smtClean="0"/>
                        <a:t>{0:C[decimal places]} </a:t>
                      </a:r>
                      <a:endParaRPr lang="en-US" sz="2000" b="1" dirty="0"/>
                    </a:p>
                  </a:txBody>
                  <a:tcPr marT="137160" marB="1371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2000" dirty="0" smtClean="0"/>
                        <a:t>{0:C2} </a:t>
                      </a:r>
                      <a:endParaRPr lang="en-US" sz="2000" dirty="0"/>
                    </a:p>
                  </a:txBody>
                  <a:tcPr marT="137160" marB="13716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2000" b="0" dirty="0" smtClean="0"/>
                        <a:t>$1,234.56</a:t>
                      </a:r>
                      <a:endParaRPr lang="en-US" sz="2000" b="0" dirty="0"/>
                    </a:p>
                  </a:txBody>
                  <a:tcPr marT="137160" marB="13716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2000" b="1" dirty="0" smtClean="0"/>
                        <a:t>P</a:t>
                      </a:r>
                      <a:endParaRPr lang="en-US" sz="2000" b="1" dirty="0"/>
                    </a:p>
                  </a:txBody>
                  <a:tcPr marT="137160" marB="1371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dirty="0" smtClean="0"/>
                        <a:t>percent, *100, thousand separator</a:t>
                      </a:r>
                      <a:endParaRPr lang="en-US" sz="2000" dirty="0" smtClean="0"/>
                    </a:p>
                  </a:txBody>
                  <a:tcPr marT="137160" marB="13716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/>
                    </a:p>
                  </a:txBody>
                  <a:tcPr marT="137160" marB="1371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T="137160" marB="137160" anchor="ctr"/>
                </a:tc>
                <a:tc>
                  <a:txBody>
                    <a:bodyPr/>
                    <a:lstStyle/>
                    <a:p>
                      <a:pPr algn="r"/>
                      <a:endParaRPr lang="en-US" sz="2000" b="0" dirty="0"/>
                    </a:p>
                  </a:txBody>
                  <a:tcPr marT="137160" marB="13716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2000" b="1" dirty="0" smtClean="0"/>
                        <a:t>X, x </a:t>
                      </a:r>
                      <a:endParaRPr lang="en-US" sz="2000" b="1" dirty="0"/>
                    </a:p>
                  </a:txBody>
                  <a:tcPr marT="137160" marB="1371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dirty="0" smtClean="0"/>
                        <a:t>hexadecimal representation</a:t>
                      </a:r>
                      <a:endParaRPr lang="en-US" sz="2000" dirty="0" smtClean="0"/>
                    </a:p>
                  </a:txBody>
                  <a:tcPr marT="137160" marB="1371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T="137160" marB="13716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/>
                    </a:p>
                  </a:txBody>
                  <a:tcPr marT="137160" marB="137160" anchor="ctr"/>
                </a:tc>
                <a:tc>
                  <a:txBody>
                    <a:bodyPr/>
                    <a:lstStyle/>
                    <a:p>
                      <a:pPr algn="r"/>
                      <a:endParaRPr lang="en-US" sz="2000" b="0" dirty="0"/>
                    </a:p>
                  </a:txBody>
                  <a:tcPr marT="137160" marB="137160" anchor="ctr"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57226" y="1419037"/>
            <a:ext cx="110744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b="1" dirty="0">
                <a:solidFill>
                  <a:srgbClr val="083FA4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 smtClean="0">
                <a:solidFill>
                  <a:srgbClr val="083FA4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 err="1">
                <a:solidFill>
                  <a:srgbClr val="083FA4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s</a:t>
            </a:r>
            <a:r>
              <a:rPr lang="en-US" altLang="en-US" sz="2400" b="1" dirty="0" err="1" smtClean="0">
                <a:solidFill>
                  <a:srgbClr val="083FA4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tring</a:t>
            </a:r>
            <a:r>
              <a:rPr lang="en-US" altLang="en-US" sz="2400" b="1" dirty="0" err="1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.Format</a:t>
            </a:r>
            <a:r>
              <a:rPr lang="en-US" altLang="en-US" sz="2400" b="1" dirty="0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"... </a:t>
            </a: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{0:[format</a:t>
            </a:r>
            <a:r>
              <a:rPr lang="en-US" alt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]} ..."</a:t>
            </a:r>
            <a:r>
              <a:rPr lang="en-US" altLang="en-US" sz="2400" b="1" dirty="0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)</a:t>
            </a:r>
            <a:endParaRPr lang="en-US" altLang="en-US" sz="2400" b="1" dirty="0"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60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Numeric</a:t>
            </a:r>
            <a:r>
              <a:rPr lang="en-US" altLang="en-US" dirty="0" smtClean="0"/>
              <a:t> formats example</a:t>
            </a:r>
            <a:endParaRPr lang="en-GB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1319" y="1419037"/>
            <a:ext cx="11270307" cy="20621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number = 123456.789;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.Format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"{0:N2}"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number));</a:t>
            </a:r>
          </a:p>
          <a:p>
            <a:r>
              <a:rPr lang="en-US" sz="3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3200" dirty="0">
                <a:solidFill>
                  <a:srgbClr val="008000"/>
                </a:solidFill>
                <a:latin typeface="Consolas" panose="020B0609020204030204" pitchFamily="49" charset="0"/>
              </a:rPr>
              <a:t>Displays 123,456.79</a:t>
            </a:r>
            <a:endParaRPr lang="en-US" altLang="en-US" sz="3200" b="1" dirty="0">
              <a:solidFill>
                <a:schemeClr val="accent6"/>
              </a:solidFill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73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en-US" dirty="0"/>
              <a:t>String </a:t>
            </a:r>
            <a:r>
              <a:rPr lang="en-GB" altLang="en-US" dirty="0" smtClean="0"/>
              <a:t>interpolation</a:t>
            </a:r>
            <a:endParaRPr lang="en-GB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 anchor="t"/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en-US" altLang="en-US" sz="3200" dirty="0"/>
              <a:t>Starting from VS 2015 you can use </a:t>
            </a:r>
            <a:r>
              <a:rPr lang="en-US" altLang="en-US" sz="3200" b="1" dirty="0" smtClean="0"/>
              <a:t>string interpolation </a:t>
            </a:r>
            <a:r>
              <a:rPr lang="en-US" altLang="en-US" sz="3200" dirty="0" smtClean="0"/>
              <a:t>– special </a:t>
            </a:r>
            <a:r>
              <a:rPr lang="en-US" altLang="en-US" sz="3200" dirty="0"/>
              <a:t>way to format string: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altLang="en-US" dirty="0"/>
              <a:t>Put $ before double quotes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altLang="en-US" dirty="0"/>
              <a:t>Put fixed text as normal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altLang="en-US" dirty="0"/>
              <a:t>Put variables inside curly brackets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altLang="en-US" dirty="0"/>
              <a:t>If needed, apply formatting e.g. {myVariable:N2}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dirty="0"/>
              <a:t>Linefeed is allowed inside quotes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  <a:buNone/>
            </a:pPr>
            <a:r>
              <a:rPr lang="en-US" altLang="en-US" sz="3200" dirty="0"/>
              <a:t>Important: will only work in </a:t>
            </a:r>
            <a:r>
              <a:rPr lang="en-US" altLang="en-US" sz="3200" b="1" dirty="0"/>
              <a:t>VS 2015 </a:t>
            </a:r>
            <a:r>
              <a:rPr lang="en-US" altLang="en-US" sz="3200" dirty="0"/>
              <a:t>and above!</a:t>
            </a:r>
          </a:p>
        </p:txBody>
      </p:sp>
    </p:spTree>
    <p:extLst>
      <p:ext uri="{BB962C8B-B14F-4D97-AF65-F5344CB8AC3E}">
        <p14:creationId xmlns:p14="http://schemas.microsoft.com/office/powerpoint/2010/main" val="112420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609012" cy="522288"/>
          </a:xfrm>
        </p:spPr>
        <p:txBody>
          <a:bodyPr/>
          <a:lstStyle/>
          <a:p>
            <a:r>
              <a:rPr lang="en-US" altLang="en-US" dirty="0" smtClean="0"/>
              <a:t>String interpolation examples </a:t>
            </a:r>
            <a:endParaRPr lang="en-GB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57226" y="1447612"/>
            <a:ext cx="11074400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400050">
              <a:lnSpc>
                <a:spcPct val="150000"/>
              </a:lnSpc>
            </a:pPr>
            <a:r>
              <a:rPr lang="en-US" altLang="en-US" sz="24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message = </a:t>
            </a:r>
          </a:p>
          <a:p>
            <a:pPr marL="1314450" lvl="2">
              <a:lnSpc>
                <a:spcPct val="150000"/>
              </a:lnSpc>
            </a:pPr>
            <a:r>
              <a:rPr lang="en-US" alt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$@"[</a:t>
            </a: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70+) </a:t>
            </a:r>
            <a:r>
              <a:rPr lang="en-US" altLang="en-US" sz="24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{marks70}</a:t>
            </a:r>
          </a:p>
          <a:p>
            <a:pPr marL="1314450" lvl="2">
              <a:lnSpc>
                <a:spcPct val="150000"/>
              </a:lnSpc>
            </a:pP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[60-70) </a:t>
            </a:r>
            <a:r>
              <a:rPr lang="en-US" altLang="en-US" sz="24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{marks60to70}</a:t>
            </a:r>
          </a:p>
          <a:p>
            <a:pPr marL="1314450" lvl="2">
              <a:lnSpc>
                <a:spcPct val="150000"/>
              </a:lnSpc>
            </a:pP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[50-60) </a:t>
            </a:r>
            <a:r>
              <a:rPr lang="en-US" altLang="en-US" sz="24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{marks50to60</a:t>
            </a:r>
            <a:r>
              <a:rPr lang="en-US" altLang="en-US" sz="2400" b="1" dirty="0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}</a:t>
            </a:r>
            <a:r>
              <a:rPr lang="en-US" alt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"</a:t>
            </a:r>
            <a:r>
              <a:rPr lang="en-US" altLang="en-US" sz="2400" b="1" dirty="0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;</a:t>
            </a:r>
            <a:endParaRPr lang="en-US" altLang="en-US" sz="2400" b="1" dirty="0" smtClean="0">
              <a:solidFill>
                <a:srgbClr val="C00000"/>
              </a:solidFill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7226" y="4170770"/>
            <a:ext cx="110744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marL="400050">
              <a:lnSpc>
                <a:spcPct val="150000"/>
              </a:lnSpc>
            </a:pPr>
            <a:r>
              <a:rPr lang="en-US" altLang="en-US" sz="2400" b="1" dirty="0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message = </a:t>
            </a:r>
            <a:r>
              <a:rPr lang="en-US" alt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$"Your balance is</a:t>
            </a:r>
            <a:r>
              <a:rPr lang="en-US" altLang="en-US" sz="2400" b="1" dirty="0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{balance:</a:t>
            </a:r>
            <a:r>
              <a:rPr lang="en-US" alt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C2</a:t>
            </a:r>
            <a:r>
              <a:rPr lang="en-US" altLang="en-US" sz="2400" b="1" dirty="0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}</a:t>
            </a:r>
            <a:r>
              <a:rPr lang="en-US" alt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“</a:t>
            </a:r>
            <a:r>
              <a:rPr lang="en-US" altLang="en-US" sz="2400" b="1" dirty="0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;</a:t>
            </a:r>
            <a:endParaRPr lang="en-US" altLang="en-US" sz="2400" b="1" dirty="0">
              <a:solidFill>
                <a:srgbClr val="C00000"/>
              </a:solidFill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47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48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Major error types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altLang="en-US" sz="3600" dirty="0"/>
              <a:t>Error types can be broken into 3 major categories: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altLang="en-US" sz="3200" dirty="0"/>
              <a:t>Syntax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altLang="en-US" sz="3200" dirty="0"/>
              <a:t>Execution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altLang="en-US" sz="3200" dirty="0"/>
              <a:t>Logic</a:t>
            </a:r>
          </a:p>
        </p:txBody>
      </p:sp>
    </p:spTree>
    <p:extLst>
      <p:ext uri="{BB962C8B-B14F-4D97-AF65-F5344CB8AC3E}">
        <p14:creationId xmlns:p14="http://schemas.microsoft.com/office/powerpoint/2010/main" val="177752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Syntax </a:t>
            </a:r>
            <a:r>
              <a:rPr lang="en-US" altLang="en-US" dirty="0" smtClean="0"/>
              <a:t>errors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3200" dirty="0"/>
              <a:t>Occur when the code cannot be “understood” by the compiler </a:t>
            </a:r>
            <a:r>
              <a:rPr lang="en-US" altLang="en-US" sz="3200" dirty="0" smtClean="0"/>
              <a:t>because: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800" dirty="0" smtClean="0"/>
              <a:t>instructions </a:t>
            </a:r>
            <a:r>
              <a:rPr lang="en-US" altLang="en-US" sz="2800" dirty="0"/>
              <a:t>are incomplete, </a:t>
            </a:r>
            <a:r>
              <a:rPr lang="en-US" altLang="en-US" sz="2800" dirty="0" smtClean="0"/>
              <a:t>or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800" dirty="0" smtClean="0"/>
              <a:t>in </a:t>
            </a:r>
            <a:r>
              <a:rPr lang="en-US" altLang="en-US" sz="2800" dirty="0"/>
              <a:t>unexpected order, or </a:t>
            </a:r>
            <a:endParaRPr lang="en-US" altLang="en-US" sz="2800" dirty="0" smtClean="0"/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altLang="en-US" sz="2800" dirty="0" smtClean="0"/>
              <a:t>cannot </a:t>
            </a:r>
            <a:r>
              <a:rPr lang="en-US" altLang="en-US" sz="2800" dirty="0"/>
              <a:t>be processed at all </a:t>
            </a:r>
            <a:r>
              <a:rPr lang="en-US" altLang="en-US" sz="2800" dirty="0" smtClean="0"/>
              <a:t>(e.g., misspelled variables)</a:t>
            </a:r>
            <a:endParaRPr lang="en-US" altLang="en-US" sz="28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altLang="en-US" sz="3200" dirty="0"/>
              <a:t>Syntax errors are easiest types of errors to spot and </a:t>
            </a:r>
            <a:r>
              <a:rPr lang="en-US" altLang="en-US" sz="3200" dirty="0" smtClean="0"/>
              <a:t>fix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5111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Syntax </a:t>
            </a:r>
            <a:r>
              <a:rPr lang="en-US" altLang="en-US" dirty="0" smtClean="0"/>
              <a:t>errors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3200" dirty="0"/>
              <a:t>How to locate: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3200" dirty="0"/>
              <a:t>View </a:t>
            </a:r>
            <a:r>
              <a:rPr lang="en-US" altLang="en-US" sz="3200" dirty="0" smtClean="0"/>
              <a:t>→ Error </a:t>
            </a:r>
            <a:r>
              <a:rPr lang="en-US" altLang="en-US" sz="3200" dirty="0"/>
              <a:t>List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3200" dirty="0"/>
              <a:t>ALWAYS read the error message: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3200" dirty="0"/>
              <a:t>Name </a:t>
            </a:r>
            <a:r>
              <a:rPr lang="en-US" altLang="en-US" sz="3200" dirty="0" smtClean="0"/>
              <a:t>‘</a:t>
            </a:r>
            <a:r>
              <a:rPr lang="en-US" altLang="en-US" sz="3200" dirty="0" err="1" smtClean="0"/>
              <a:t>the_name</a:t>
            </a:r>
            <a:r>
              <a:rPr lang="en-US" altLang="en-US" sz="3200" dirty="0" smtClean="0"/>
              <a:t>’ </a:t>
            </a:r>
            <a:r>
              <a:rPr lang="en-US" altLang="en-US" sz="3200" dirty="0"/>
              <a:t>is not declared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3200" dirty="0" smtClean="0"/>
              <a:t>‘</a:t>
            </a:r>
            <a:r>
              <a:rPr lang="en-US" altLang="en-US" sz="3200" dirty="0" err="1" smtClean="0"/>
              <a:t>func</a:t>
            </a:r>
            <a:r>
              <a:rPr lang="en-US" altLang="en-US" sz="3200" dirty="0" smtClean="0"/>
              <a:t>’ </a:t>
            </a:r>
            <a:r>
              <a:rPr lang="en-US" altLang="en-US" sz="3200" dirty="0"/>
              <a:t>is not a member of ‘</a:t>
            </a:r>
            <a:r>
              <a:rPr lang="en-US" altLang="en-US" sz="3200" dirty="0" smtClean="0"/>
              <a:t>class’</a:t>
            </a:r>
            <a:endParaRPr lang="en-US" altLang="en-US" sz="3200" dirty="0"/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3200" dirty="0"/>
              <a:t>Argument not specified for parameter ‘</a:t>
            </a:r>
            <a:r>
              <a:rPr lang="en-US" altLang="en-US" sz="3200" dirty="0" smtClean="0"/>
              <a:t>p’ </a:t>
            </a:r>
            <a:r>
              <a:rPr lang="en-US" altLang="en-US" sz="3200" dirty="0"/>
              <a:t>of ‘</a:t>
            </a:r>
            <a:r>
              <a:rPr lang="en-US" altLang="en-US" sz="3200" dirty="0" smtClean="0"/>
              <a:t>method’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3900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Execution </a:t>
            </a:r>
            <a:r>
              <a:rPr lang="en-US" altLang="en-US" dirty="0" smtClean="0"/>
              <a:t>errors (run-time</a:t>
            </a:r>
            <a:r>
              <a:rPr lang="en-US" altLang="en-US" dirty="0"/>
              <a:t>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altLang="en-US" sz="3200" dirty="0"/>
              <a:t>Occur while your program is executing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altLang="en-US" sz="3200" dirty="0"/>
              <a:t>Often caused because something outside of the application does not behave as expected (DB, HDD</a:t>
            </a:r>
            <a:r>
              <a:rPr lang="en-US" altLang="en-US" sz="3200" dirty="0" smtClean="0"/>
              <a:t>)</a:t>
            </a:r>
            <a:endParaRPr lang="en-US" altLang="en-US" sz="32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altLang="en-US" sz="3200" dirty="0"/>
              <a:t>To prevent – try to anticipate the error and use error handling to trap and handle </a:t>
            </a:r>
            <a:r>
              <a:rPr lang="en-US" altLang="en-US" sz="3200" dirty="0" smtClean="0"/>
              <a:t>errors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5178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Execution </a:t>
            </a:r>
            <a:r>
              <a:rPr lang="en-US" altLang="en-US" dirty="0" smtClean="0"/>
              <a:t>errors (run-time</a:t>
            </a:r>
            <a:r>
              <a:rPr lang="en-US" altLang="en-US" dirty="0"/>
              <a:t>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altLang="en-US" sz="3200" dirty="0" smtClean="0"/>
              <a:t>In .NET </a:t>
            </a:r>
            <a:r>
              <a:rPr lang="en-US" altLang="en-US" sz="3200" dirty="0"/>
              <a:t>the error mechanism is based on the concept of exceptions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altLang="en-US" sz="3200" dirty="0"/>
              <a:t>Exceptions can be “thrown” to raise an error and “caught” when the error is handled.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altLang="en-US" sz="3200" dirty="0"/>
              <a:t>If you don’t provide any type of error handling and the error occurs, your users will receive a message and the program will stop (lose data).</a:t>
            </a:r>
          </a:p>
        </p:txBody>
      </p:sp>
    </p:spTree>
    <p:extLst>
      <p:ext uri="{BB962C8B-B14F-4D97-AF65-F5344CB8AC3E}">
        <p14:creationId xmlns:p14="http://schemas.microsoft.com/office/powerpoint/2010/main" val="124776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5325" y="1962196"/>
            <a:ext cx="934135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4800" b="1" dirty="0" smtClean="0"/>
              <a:t>Fundamentals</a:t>
            </a:r>
            <a:r>
              <a:rPr lang="en-GB" sz="4400" b="1" dirty="0" smtClean="0"/>
              <a:t> of Programming</a:t>
            </a:r>
            <a:endParaRPr lang="en-US" sz="44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761792"/>
              </p:ext>
            </p:extLst>
          </p:nvPr>
        </p:nvGraphicFramePr>
        <p:xfrm>
          <a:off x="2991504" y="3107267"/>
          <a:ext cx="6208992" cy="1341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8325"/>
                <a:gridCol w="3640667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0" lang="en-US" sz="4000" b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Lecture</a:t>
                      </a:r>
                      <a:r>
                        <a:rPr kumimoji="0" lang="en-US" sz="3600" b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6</a:t>
                      </a:r>
                      <a:r>
                        <a:rPr kumimoji="0" lang="ru-RU" sz="3600" b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altLang="en-US" sz="36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String formatting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altLang="en-US" sz="36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Error handling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038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Try</a:t>
            </a:r>
            <a:r>
              <a:rPr lang="en-US" altLang="en-US" dirty="0" smtClean="0"/>
              <a:t>… Catch… Finally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altLang="en-US" sz="3200" dirty="0"/>
              <a:t>Structured error handling in </a:t>
            </a:r>
            <a:r>
              <a:rPr lang="en-US" altLang="en-US" sz="3200" dirty="0" smtClean="0"/>
              <a:t>C# </a:t>
            </a:r>
            <a:r>
              <a:rPr lang="en-US" altLang="en-US" sz="3200" dirty="0"/>
              <a:t>is handled with </a:t>
            </a:r>
            <a:r>
              <a:rPr lang="en-US" alt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try… catch… finally</a:t>
            </a:r>
            <a:r>
              <a:rPr lang="en-US" altLang="en-US" sz="3200" dirty="0" smtClean="0"/>
              <a:t> </a:t>
            </a:r>
            <a:r>
              <a:rPr lang="en-US" altLang="en-US" sz="3200" dirty="0"/>
              <a:t>blocks.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altLang="en-US" sz="3200" dirty="0"/>
              <a:t>Execute code that might throw exceptions in the </a:t>
            </a:r>
            <a:r>
              <a:rPr lang="en-US" altLang="en-US" sz="3200" b="1" dirty="0" smtClean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altLang="en-US" sz="3200" dirty="0" smtClean="0">
                <a:solidFill>
                  <a:srgbClr val="083FA4"/>
                </a:solidFill>
              </a:rPr>
              <a:t> </a:t>
            </a:r>
            <a:r>
              <a:rPr lang="en-US" altLang="en-US" sz="3200" dirty="0"/>
              <a:t>block and handle anticipated errors in </a:t>
            </a:r>
            <a:r>
              <a:rPr lang="en-US" altLang="en-US" sz="3200" b="1" dirty="0" smtClean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altLang="en-US" sz="3200" dirty="0" smtClean="0">
                <a:solidFill>
                  <a:srgbClr val="083FA4"/>
                </a:solidFill>
              </a:rPr>
              <a:t> </a:t>
            </a:r>
            <a:r>
              <a:rPr lang="en-US" altLang="en-US" sz="3200" dirty="0"/>
              <a:t>blocks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altLang="en-US" sz="3200" dirty="0"/>
              <a:t>The </a:t>
            </a:r>
            <a:r>
              <a:rPr lang="en-US" altLang="en-US" sz="3200" b="1" dirty="0" smtClean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altLang="en-US" sz="3200" dirty="0" smtClean="0">
                <a:solidFill>
                  <a:srgbClr val="083FA4"/>
                </a:solidFill>
              </a:rPr>
              <a:t> </a:t>
            </a:r>
            <a:r>
              <a:rPr lang="en-US" altLang="en-US" sz="3200" dirty="0"/>
              <a:t>block is always executed and allows you to place any cleanup code there.</a:t>
            </a:r>
          </a:p>
        </p:txBody>
      </p:sp>
    </p:spTree>
    <p:extLst>
      <p:ext uri="{BB962C8B-B14F-4D97-AF65-F5344CB8AC3E}">
        <p14:creationId xmlns:p14="http://schemas.microsoft.com/office/powerpoint/2010/main" val="274052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 smtClean="0"/>
              <a:t>Try… Catch… Finally syntax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3200" dirty="0">
                <a:solidFill>
                  <a:srgbClr val="083FA4"/>
                </a:solidFill>
                <a:latin typeface="+mj-lt"/>
                <a:cs typeface="Courier New" panose="02070309020205020404" pitchFamily="49" charset="0"/>
              </a:rPr>
              <a:t>t</a:t>
            </a:r>
            <a:r>
              <a:rPr lang="en-US" altLang="en-US" sz="3200" dirty="0" smtClean="0">
                <a:solidFill>
                  <a:srgbClr val="083FA4"/>
                </a:solidFill>
                <a:latin typeface="+mj-lt"/>
                <a:cs typeface="Courier New" panose="02070309020205020404" pitchFamily="49" charset="0"/>
              </a:rPr>
              <a:t>ry</a:t>
            </a:r>
            <a:endParaRPr lang="en-US" altLang="en-US" sz="3200" dirty="0">
              <a:solidFill>
                <a:srgbClr val="083FA4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3200" dirty="0">
                <a:latin typeface="+mj-lt"/>
                <a:cs typeface="Courier New" panose="02070309020205020404" pitchFamily="49" charset="0"/>
              </a:rPr>
              <a:t>	</a:t>
            </a:r>
            <a:r>
              <a:rPr lang="en-US" altLang="en-US" sz="3200" i="1" dirty="0">
                <a:latin typeface="+mj-lt"/>
                <a:cs typeface="Courier New" panose="02070309020205020404" pitchFamily="49" charset="0"/>
              </a:rPr>
              <a:t>[</a:t>
            </a:r>
            <a:r>
              <a:rPr lang="en-US" altLang="en-US" sz="3200" i="1" dirty="0" smtClean="0">
                <a:latin typeface="+mj-lt"/>
                <a:cs typeface="Courier New" panose="02070309020205020404" pitchFamily="49" charset="0"/>
              </a:rPr>
              <a:t>try statements</a:t>
            </a:r>
            <a:r>
              <a:rPr lang="en-US" altLang="en-US" sz="3200" i="1" dirty="0">
                <a:latin typeface="+mj-lt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3200" dirty="0" smtClean="0">
                <a:solidFill>
                  <a:srgbClr val="083FA4"/>
                </a:solidFill>
                <a:latin typeface="+mj-lt"/>
                <a:cs typeface="Courier New" panose="02070309020205020404" pitchFamily="49" charset="0"/>
              </a:rPr>
              <a:t>catch (</a:t>
            </a:r>
            <a:r>
              <a:rPr lang="en-US" altLang="en-US" sz="3200" i="1" dirty="0" smtClean="0">
                <a:latin typeface="+mj-lt"/>
                <a:cs typeface="Courier New" panose="02070309020205020404" pitchFamily="49" charset="0"/>
              </a:rPr>
              <a:t>[exception])</a:t>
            </a:r>
            <a:endParaRPr lang="en-US" altLang="en-US" sz="3200" i="1" dirty="0">
              <a:latin typeface="+mj-lt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3200" dirty="0">
                <a:latin typeface="+mj-lt"/>
                <a:cs typeface="Courier New" panose="02070309020205020404" pitchFamily="49" charset="0"/>
              </a:rPr>
              <a:t>	</a:t>
            </a:r>
            <a:r>
              <a:rPr lang="en-US" altLang="en-US" sz="3200" i="1" dirty="0">
                <a:latin typeface="+mj-lt"/>
                <a:cs typeface="Courier New" panose="02070309020205020404" pitchFamily="49" charset="0"/>
              </a:rPr>
              <a:t>[</a:t>
            </a:r>
            <a:r>
              <a:rPr lang="en-US" altLang="en-US" sz="3200" i="1" dirty="0" smtClean="0">
                <a:latin typeface="+mj-lt"/>
                <a:cs typeface="Courier New" panose="02070309020205020404" pitchFamily="49" charset="0"/>
              </a:rPr>
              <a:t>catch statements</a:t>
            </a:r>
            <a:r>
              <a:rPr lang="en-US" altLang="en-US" sz="3200" i="1" dirty="0">
                <a:latin typeface="+mj-lt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3200" dirty="0" smtClean="0">
                <a:latin typeface="+mj-lt"/>
                <a:cs typeface="Courier New" panose="02070309020205020404" pitchFamily="49" charset="0"/>
              </a:rPr>
              <a:t>[</a:t>
            </a:r>
            <a:r>
              <a:rPr lang="en-US" altLang="en-US" sz="3200" dirty="0" smtClean="0">
                <a:solidFill>
                  <a:srgbClr val="083FA4"/>
                </a:solidFill>
                <a:latin typeface="+mj-lt"/>
                <a:cs typeface="Courier New" panose="02070309020205020404" pitchFamily="49" charset="0"/>
              </a:rPr>
              <a:t>finally</a:t>
            </a:r>
            <a:endParaRPr lang="en-US" altLang="en-US" sz="3200" dirty="0">
              <a:solidFill>
                <a:srgbClr val="083FA4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3200" dirty="0">
                <a:latin typeface="+mj-lt"/>
                <a:cs typeface="Courier New" panose="02070309020205020404" pitchFamily="49" charset="0"/>
              </a:rPr>
              <a:t>	[</a:t>
            </a:r>
            <a:r>
              <a:rPr lang="en-US" altLang="en-US" sz="3200" i="1" dirty="0" smtClean="0">
                <a:latin typeface="+mj-lt"/>
                <a:cs typeface="Courier New" panose="02070309020205020404" pitchFamily="49" charset="0"/>
              </a:rPr>
              <a:t>finally statements]]</a:t>
            </a:r>
            <a:endParaRPr lang="en-US" altLang="en-US" sz="3200" i="1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37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609012" cy="522288"/>
          </a:xfrm>
        </p:spPr>
        <p:txBody>
          <a:bodyPr/>
          <a:lstStyle/>
          <a:p>
            <a:r>
              <a:rPr lang="en-US" altLang="en-US" dirty="0"/>
              <a:t>Divide by Zero E</a:t>
            </a:r>
            <a:r>
              <a:rPr lang="en-US" altLang="en-US" dirty="0" smtClean="0"/>
              <a:t>xception</a:t>
            </a:r>
            <a:endParaRPr lang="en-GB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57226" y="1447612"/>
            <a:ext cx="11074400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try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y = 1 / x;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DivideByZeroException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ex)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ex.Message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altLang="en-US" sz="2000" b="1" dirty="0">
              <a:solidFill>
                <a:srgbClr val="083FA4"/>
              </a:solidFill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19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Exception types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altLang="en-US" sz="2800" dirty="0" smtClean="0"/>
              <a:t>Any </a:t>
            </a:r>
            <a:r>
              <a:rPr lang="en-US" altLang="en-US" sz="2800" dirty="0"/>
              <a:t>exception that occurs during execution of the </a:t>
            </a:r>
            <a:r>
              <a:rPr lang="en-US" altLang="en-US" sz="2800" b="1" dirty="0" smtClean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block results in execution of the </a:t>
            </a:r>
            <a:r>
              <a:rPr lang="en-US" altLang="en-US" sz="2800" b="1" dirty="0" smtClean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block.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altLang="en-US" sz="2800" dirty="0"/>
              <a:t>All exceptions derive from the Exception </a:t>
            </a:r>
            <a:r>
              <a:rPr lang="en-US" altLang="en-US" sz="2800" dirty="0" smtClean="0"/>
              <a:t>type. Empty </a:t>
            </a:r>
            <a:r>
              <a:rPr lang="en-US" altLang="en-US" sz="2800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altLang="en-US" sz="2800" dirty="0"/>
              <a:t> </a:t>
            </a:r>
            <a:r>
              <a:rPr lang="en-US" altLang="en-US" sz="2800" dirty="0" smtClean="0"/>
              <a:t>or </a:t>
            </a:r>
            <a:r>
              <a:rPr lang="en-US" altLang="en-US" sz="2800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altLang="en-US" sz="2800" dirty="0"/>
              <a:t>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Exception ex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would handle all types of errors in the same way.</a:t>
            </a:r>
            <a:endParaRPr lang="en-US" altLang="en-US" sz="28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altLang="en-US" sz="2800" dirty="0" smtClean="0"/>
              <a:t>This </a:t>
            </a:r>
            <a:r>
              <a:rPr lang="en-US" altLang="en-US" sz="2800" dirty="0"/>
              <a:t>behavior can be modified by providing a more specific exception type in the </a:t>
            </a:r>
            <a:r>
              <a:rPr lang="en-US" altLang="en-US" sz="2800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altLang="en-US" sz="2800" dirty="0"/>
              <a:t> statement.</a:t>
            </a:r>
          </a:p>
        </p:txBody>
      </p:sp>
    </p:spTree>
    <p:extLst>
      <p:ext uri="{BB962C8B-B14F-4D97-AF65-F5344CB8AC3E}">
        <p14:creationId xmlns:p14="http://schemas.microsoft.com/office/powerpoint/2010/main" val="88332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 smtClean="0"/>
              <a:t>More examples</a:t>
            </a:r>
            <a:endParaRPr lang="en-GB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2800" b="1" dirty="0" smtClean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try... </a:t>
            </a:r>
            <a:r>
              <a:rPr lang="en-US" sz="2800" dirty="0" smtClean="0"/>
              <a:t>blocks </a:t>
            </a:r>
            <a:r>
              <a:rPr lang="en-US" sz="2800" dirty="0"/>
              <a:t>can include multiple </a:t>
            </a:r>
            <a:r>
              <a:rPr lang="en-US" sz="2800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2800" dirty="0"/>
              <a:t> blocks, which allows different exceptions to be handled in different ways.</a:t>
            </a:r>
          </a:p>
          <a:p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657225" y="2072894"/>
            <a:ext cx="11074400" cy="25545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DivideByZeroException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ex)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//handles only divide by zero exception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OverflowException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ex)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//handles only overflow exceptions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(Exception ex)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//handles any other cases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2000" b="1" dirty="0">
              <a:solidFill>
                <a:srgbClr val="083FA4"/>
              </a:solidFill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80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 smtClean="0"/>
              <a:t>Finally block</a:t>
            </a:r>
            <a:endParaRPr lang="en-GB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dirty="0">
                <a:latin typeface="+mj-lt"/>
                <a:cs typeface="Courier New" panose="02070309020205020404" pitchFamily="49" charset="0"/>
              </a:rPr>
              <a:t>Sometimes you must ensure that certain code is executed regardless of whether there is an exception.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dirty="0">
                <a:latin typeface="+mj-lt"/>
                <a:cs typeface="Courier New" panose="02070309020205020404" pitchFamily="49" charset="0"/>
              </a:rPr>
              <a:t>Code appearing in a </a:t>
            </a:r>
            <a:r>
              <a:rPr lang="en-US" b="1" dirty="0" smtClean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dirty="0" smtClean="0">
                <a:solidFill>
                  <a:srgbClr val="083FA4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block is executed regardless of whether an exception occurs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dirty="0">
                <a:latin typeface="+mj-lt"/>
                <a:cs typeface="Courier New" panose="02070309020205020404" pitchFamily="49" charset="0"/>
              </a:rPr>
              <a:t>If no exception occurs, the statements in the </a:t>
            </a:r>
            <a:r>
              <a:rPr lang="en-US" b="1" dirty="0" smtClean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dirty="0" smtClean="0">
                <a:solidFill>
                  <a:srgbClr val="083FA4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block are executed after the statements in the </a:t>
            </a:r>
            <a:r>
              <a:rPr lang="en-US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b="1" dirty="0" smtClean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ry</a:t>
            </a:r>
            <a:r>
              <a:rPr lang="en-US" dirty="0" smtClean="0">
                <a:solidFill>
                  <a:srgbClr val="083FA4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block have been executed.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dirty="0">
                <a:latin typeface="+mj-lt"/>
                <a:cs typeface="Courier New" panose="02070309020205020404" pitchFamily="49" charset="0"/>
              </a:rPr>
              <a:t>If an exception does occur, the statements in the </a:t>
            </a:r>
            <a:r>
              <a:rPr lang="en-US" b="1" dirty="0" smtClean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dirty="0" smtClean="0">
                <a:solidFill>
                  <a:srgbClr val="083FA4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block are executed after the statements in the </a:t>
            </a:r>
            <a:r>
              <a:rPr lang="en-US" b="1" dirty="0" smtClean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 smtClean="0">
                <a:solidFill>
                  <a:srgbClr val="083FA4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block that handles the exception are executed.</a:t>
            </a:r>
          </a:p>
        </p:txBody>
      </p:sp>
    </p:spTree>
    <p:extLst>
      <p:ext uri="{BB962C8B-B14F-4D97-AF65-F5344CB8AC3E}">
        <p14:creationId xmlns:p14="http://schemas.microsoft.com/office/powerpoint/2010/main" val="313620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 smtClean="0"/>
              <a:t>Finally block example</a:t>
            </a:r>
            <a:endParaRPr lang="en-GB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8163" y="1143000"/>
            <a:ext cx="11074400" cy="44012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x = 0;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y = 1 / x;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y.ToString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DivideByZeroException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ex)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ex.Message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finally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lblStatus.Text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"Operation completed"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2000" b="1" dirty="0">
              <a:solidFill>
                <a:srgbClr val="083FA4"/>
              </a:solidFill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41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Exceptions</a:t>
            </a:r>
            <a:endParaRPr lang="en-GB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None/>
            </a:pPr>
            <a:r>
              <a:rPr lang="en-US" sz="3600" dirty="0">
                <a:latin typeface="+mj-lt"/>
                <a:cs typeface="Courier New" panose="02070309020205020404" pitchFamily="49" charset="0"/>
              </a:rPr>
              <a:t>Exceptions carry out useful data such </a:t>
            </a:r>
            <a:r>
              <a:rPr lang="en-US" sz="3600" dirty="0" smtClean="0">
                <a:latin typeface="+mj-lt"/>
                <a:cs typeface="Courier New" panose="02070309020205020404" pitchFamily="49" charset="0"/>
              </a:rPr>
              <a:t>as:</a:t>
            </a:r>
            <a:endParaRPr lang="en-US" sz="3600" dirty="0">
              <a:latin typeface="+mj-lt"/>
              <a:cs typeface="Courier New" panose="02070309020205020404" pitchFamily="49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3200" b="1" dirty="0">
                <a:latin typeface="+mj-lt"/>
                <a:cs typeface="Courier New" panose="02070309020205020404" pitchFamily="49" charset="0"/>
              </a:rPr>
              <a:t>Message</a:t>
            </a:r>
            <a:r>
              <a:rPr lang="en-US" sz="32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+mj-lt"/>
                <a:cs typeface="Courier New" panose="02070309020205020404" pitchFamily="49" charset="0"/>
              </a:rPr>
              <a:t>– </a:t>
            </a:r>
            <a:r>
              <a:rPr lang="en-US" sz="3200" dirty="0">
                <a:latin typeface="+mj-lt"/>
                <a:cs typeface="Courier New" panose="02070309020205020404" pitchFamily="49" charset="0"/>
              </a:rPr>
              <a:t>description of current exception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3200" b="1" dirty="0" smtClean="0">
                <a:latin typeface="+mj-lt"/>
                <a:cs typeface="Courier New" panose="02070309020205020404" pitchFamily="49" charset="0"/>
              </a:rPr>
              <a:t>Source </a:t>
            </a:r>
            <a:r>
              <a:rPr lang="en-US" sz="3200" dirty="0" smtClean="0">
                <a:cs typeface="Courier New" panose="02070309020205020404" pitchFamily="49" charset="0"/>
              </a:rPr>
              <a:t>–</a:t>
            </a:r>
            <a:r>
              <a:rPr lang="en-US" sz="32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3200" dirty="0">
                <a:latin typeface="+mj-lt"/>
                <a:cs typeface="Courier New" panose="02070309020205020404" pitchFamily="49" charset="0"/>
              </a:rPr>
              <a:t>object or application that caused the exception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3200" b="1" dirty="0">
                <a:latin typeface="+mj-lt"/>
                <a:cs typeface="Courier New" panose="02070309020205020404" pitchFamily="49" charset="0"/>
              </a:rPr>
              <a:t>Stack trace </a:t>
            </a:r>
            <a:r>
              <a:rPr lang="en-US" sz="3200" dirty="0">
                <a:cs typeface="Courier New" panose="02070309020205020404" pitchFamily="49" charset="0"/>
              </a:rPr>
              <a:t>–</a:t>
            </a:r>
            <a:r>
              <a:rPr lang="en-US" sz="32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3200" dirty="0">
                <a:latin typeface="+mj-lt"/>
                <a:cs typeface="Courier New" panose="02070309020205020404" pitchFamily="49" charset="0"/>
              </a:rPr>
              <a:t>string representation of all “involved” code fragments</a:t>
            </a:r>
          </a:p>
        </p:txBody>
      </p:sp>
    </p:spTree>
    <p:extLst>
      <p:ext uri="{BB962C8B-B14F-4D97-AF65-F5344CB8AC3E}">
        <p14:creationId xmlns:p14="http://schemas.microsoft.com/office/powerpoint/2010/main" val="268751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 smtClean="0"/>
              <a:t>Exceptions example</a:t>
            </a:r>
            <a:endParaRPr lang="en-GB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8163" y="1143000"/>
            <a:ext cx="11074400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(Exception ex)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ex.Message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WriteToLog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ex.ToString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//contains message, </a:t>
            </a:r>
            <a:endParaRPr lang="en-US" sz="24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				  source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and stack trace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2400" b="1" dirty="0">
              <a:solidFill>
                <a:srgbClr val="083FA4"/>
              </a:solidFill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37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Logic </a:t>
            </a:r>
            <a:r>
              <a:rPr lang="en-US" altLang="en-US" dirty="0" smtClean="0"/>
              <a:t>errors (semantic</a:t>
            </a:r>
            <a:r>
              <a:rPr lang="en-US" altLang="en-US" dirty="0"/>
              <a:t>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altLang="en-US" sz="3200" dirty="0"/>
              <a:t>Logic errors are errors that give unexpected or unwanted results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altLang="en-US" sz="3200" dirty="0"/>
              <a:t>Examples: infinite loop, incorrect comparison, </a:t>
            </a:r>
            <a:r>
              <a:rPr lang="en-US" altLang="en-US" sz="3200" dirty="0" smtClean="0"/>
              <a:t>wrong nesting of </a:t>
            </a:r>
            <a:r>
              <a:rPr lang="en-US" altLang="en-US" sz="3200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3200" b="1" dirty="0" smtClean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altLang="en-US" sz="3200" dirty="0" smtClean="0"/>
              <a:t>statements, etc</a:t>
            </a:r>
            <a:r>
              <a:rPr lang="en-US" altLang="en-US" sz="3200" dirty="0"/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altLang="en-US" sz="3200" dirty="0"/>
              <a:t>May be most difficult to find and troubleshoot</a:t>
            </a:r>
          </a:p>
        </p:txBody>
      </p:sp>
    </p:spTree>
    <p:extLst>
      <p:ext uri="{BB962C8B-B14F-4D97-AF65-F5344CB8AC3E}">
        <p14:creationId xmlns:p14="http://schemas.microsoft.com/office/powerpoint/2010/main" val="296632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8163" y="1083733"/>
            <a:ext cx="11193462" cy="4521201"/>
          </a:xfrm>
        </p:spPr>
        <p:txBody>
          <a:bodyPr anchor="ctr"/>
          <a:lstStyle/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4000" dirty="0" smtClean="0"/>
              <a:t>How to use </a:t>
            </a:r>
            <a:r>
              <a:rPr lang="en-US" altLang="en-US" sz="4000" dirty="0"/>
              <a:t>string formatting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4000" dirty="0" smtClean="0"/>
              <a:t>Understand </a:t>
            </a:r>
            <a:r>
              <a:rPr lang="en-US" altLang="en-US" sz="4000" dirty="0"/>
              <a:t>3 major categories of errors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4000" dirty="0" smtClean="0"/>
              <a:t>How </a:t>
            </a:r>
            <a:r>
              <a:rPr lang="en-US" altLang="en-US" sz="4000" dirty="0"/>
              <a:t>to efficiently debug a code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4000" dirty="0" smtClean="0"/>
              <a:t>Understand </a:t>
            </a:r>
            <a:r>
              <a:rPr lang="en-US" altLang="en-US" sz="4000" dirty="0"/>
              <a:t>error-handling</a:t>
            </a:r>
          </a:p>
        </p:txBody>
      </p:sp>
    </p:spTree>
    <p:extLst>
      <p:ext uri="{BB962C8B-B14F-4D97-AF65-F5344CB8AC3E}">
        <p14:creationId xmlns:p14="http://schemas.microsoft.com/office/powerpoint/2010/main" val="21000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 smtClean="0"/>
              <a:t>Debugging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altLang="en-US" sz="3200" dirty="0"/>
              <a:t>Visual Studio have built-in debugger.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altLang="en-US" sz="3200" dirty="0"/>
              <a:t>Use breakpoints to run up to a certain point and stop (F9).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altLang="en-US" sz="3200" dirty="0"/>
              <a:t>Use debug toolbar to step through the code (F10, F11, Shift+F11)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altLang="en-US" sz="3200" dirty="0"/>
              <a:t>Use Visual Studio windows (Locals, Watch </a:t>
            </a:r>
            <a:r>
              <a:rPr lang="en-US" altLang="en-US" sz="3200" dirty="0" err="1"/>
              <a:t>etc</a:t>
            </a:r>
            <a:r>
              <a:rPr lang="en-US" altLang="en-US" sz="3200" dirty="0"/>
              <a:t>) to examine the state of variables</a:t>
            </a:r>
          </a:p>
        </p:txBody>
      </p:sp>
    </p:spTree>
    <p:extLst>
      <p:ext uri="{BB962C8B-B14F-4D97-AF65-F5344CB8AC3E}">
        <p14:creationId xmlns:p14="http://schemas.microsoft.com/office/powerpoint/2010/main" val="275929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09863" y="2771775"/>
            <a:ext cx="6753225" cy="1314450"/>
          </a:xfrm>
        </p:spPr>
        <p:txBody>
          <a:bodyPr/>
          <a:lstStyle/>
          <a:p>
            <a:r>
              <a:rPr lang="en-US" sz="5400" dirty="0" smtClean="0"/>
              <a:t>The End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06350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en-US" dirty="0"/>
              <a:t>String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en-US" altLang="en-US" sz="3200" dirty="0"/>
              <a:t>Usually you are required to show various types in particular format: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altLang="en-US" sz="2800" dirty="0"/>
              <a:t>22/11/2011 (</a:t>
            </a:r>
            <a:r>
              <a:rPr lang="en-US" altLang="en-US" sz="2800" dirty="0" err="1"/>
              <a:t>dd</a:t>
            </a:r>
            <a:r>
              <a:rPr lang="en-US" altLang="en-US" sz="2800" dirty="0"/>
              <a:t>/MM/</a:t>
            </a:r>
            <a:r>
              <a:rPr lang="en-US" altLang="en-US" sz="2800" dirty="0" err="1"/>
              <a:t>yyyy</a:t>
            </a:r>
            <a:r>
              <a:rPr lang="en-US" altLang="en-US" sz="2800" dirty="0"/>
              <a:t>)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altLang="en-US" sz="2800" dirty="0"/>
              <a:t>22 Nov 11 (</a:t>
            </a:r>
            <a:r>
              <a:rPr lang="en-US" altLang="en-US" sz="2800" dirty="0" err="1"/>
              <a:t>dd</a:t>
            </a:r>
            <a:r>
              <a:rPr lang="en-US" altLang="en-US" sz="2800" dirty="0"/>
              <a:t> MMM </a:t>
            </a:r>
            <a:r>
              <a:rPr lang="en-US" altLang="en-US" sz="2800" dirty="0" err="1"/>
              <a:t>yy</a:t>
            </a:r>
            <a:r>
              <a:rPr lang="en-US" altLang="en-US" sz="2800" dirty="0"/>
              <a:t>)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2800" dirty="0"/>
              <a:t>2,012.15 (N2)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en-US" altLang="en-US" sz="3200" dirty="0" smtClean="0"/>
              <a:t>… or </a:t>
            </a:r>
            <a:r>
              <a:rPr lang="en-US" altLang="en-US" sz="3200" dirty="0"/>
              <a:t>to build complex string using mixture of fixed text and variables: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2800" dirty="0"/>
              <a:t>“Your balance is {balance} USD”</a:t>
            </a:r>
          </a:p>
        </p:txBody>
      </p:sp>
    </p:spTree>
    <p:extLst>
      <p:ext uri="{BB962C8B-B14F-4D97-AF65-F5344CB8AC3E}">
        <p14:creationId xmlns:p14="http://schemas.microsoft.com/office/powerpoint/2010/main" val="224108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en-US" dirty="0"/>
              <a:t>String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4000" dirty="0"/>
              <a:t>You can use various tricks and cumbersome </a:t>
            </a:r>
            <a:r>
              <a:rPr lang="en-US" altLang="en-US" sz="4000" dirty="0" smtClean="0"/>
              <a:t>concatenations</a:t>
            </a:r>
            <a:endParaRPr lang="en-US" altLang="en-US" sz="40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4000" dirty="0" smtClean="0"/>
              <a:t>Or, better, </a:t>
            </a:r>
            <a:r>
              <a:rPr lang="en-US" altLang="en-US" sz="4000" dirty="0" err="1">
                <a:solidFill>
                  <a:srgbClr val="083FA4"/>
                </a:solidFill>
              </a:rPr>
              <a:t>s</a:t>
            </a:r>
            <a:r>
              <a:rPr lang="en-US" altLang="en-US" sz="4000" dirty="0" err="1" smtClean="0">
                <a:solidFill>
                  <a:srgbClr val="083FA4"/>
                </a:solidFill>
              </a:rPr>
              <a:t>tring</a:t>
            </a:r>
            <a:r>
              <a:rPr lang="en-US" altLang="en-US" sz="4000" dirty="0" err="1" smtClean="0"/>
              <a:t>.Format</a:t>
            </a:r>
            <a:r>
              <a:rPr lang="en-US" altLang="en-US" sz="4000" dirty="0" smtClean="0"/>
              <a:t>() function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endParaRPr lang="en-US" altLang="en-US" sz="4000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3780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en-US" dirty="0"/>
              <a:t>String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 anchor="t"/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  <a:buNone/>
            </a:pPr>
            <a:r>
              <a:rPr lang="en-US" altLang="en-US" sz="3600" dirty="0"/>
              <a:t>You can embed </a:t>
            </a:r>
            <a:r>
              <a:rPr lang="en-US" altLang="en-US" sz="3600" dirty="0" smtClean="0"/>
              <a:t>variables </a:t>
            </a:r>
            <a:r>
              <a:rPr lang="en-US" altLang="en-US" sz="3600" dirty="0"/>
              <a:t>inside fixed text: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  <a:buNone/>
            </a:pPr>
            <a:endParaRPr lang="en-US" altLang="en-US" sz="36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  <a:buNone/>
            </a:pPr>
            <a:endParaRPr lang="en-US" altLang="en-US" sz="4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  <a:buNone/>
            </a:pPr>
            <a:r>
              <a:rPr lang="en-US" altLang="en-US" sz="3600" dirty="0" smtClean="0"/>
              <a:t>Note</a:t>
            </a:r>
            <a:r>
              <a:rPr lang="en-US" altLang="en-US" sz="3600" dirty="0"/>
              <a:t>: </a:t>
            </a:r>
            <a:r>
              <a:rPr lang="en-US" altLang="en-US" sz="3600" dirty="0" smtClean="0"/>
              <a:t>zero-based </a:t>
            </a:r>
            <a:r>
              <a:rPr lang="en-US" altLang="en-US" sz="3600" dirty="0"/>
              <a:t>list of variables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8163" y="2045494"/>
            <a:ext cx="10650162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b="1" dirty="0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 message </a:t>
            </a:r>
            <a:r>
              <a:rPr lang="en-US" altLang="en-US" sz="24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= </a:t>
            </a:r>
            <a:r>
              <a:rPr lang="en-US" altLang="en-US" sz="2400" b="1" dirty="0" err="1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s</a:t>
            </a:r>
            <a:r>
              <a:rPr lang="en-US" altLang="en-US" sz="2400" b="1" dirty="0" err="1" smtClean="0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tring</a:t>
            </a:r>
            <a:r>
              <a:rPr lang="en-US" altLang="en-US" sz="2400" b="1" dirty="0" err="1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.Format</a:t>
            </a:r>
            <a:r>
              <a:rPr lang="en-US" altLang="en-US" sz="24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altLang="en-US" sz="2400" b="1" dirty="0" smtClean="0">
                <a:solidFill>
                  <a:srgbClr val="CC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		"</a:t>
            </a:r>
            <a:r>
              <a:rPr lang="en-US" altLang="en-US" sz="2400" b="1" dirty="0">
                <a:solidFill>
                  <a:srgbClr val="CC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Initial </a:t>
            </a:r>
            <a:r>
              <a:rPr lang="en-US" altLang="en-US" sz="2400" b="1" dirty="0">
                <a:solidFill>
                  <a:srgbClr val="CC0000"/>
                </a:solidFill>
                <a:effectLst/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balance: {0}; interest: {1}"</a:t>
            </a:r>
            <a:r>
              <a:rPr lang="en-US" altLang="en-US" sz="2400" b="1" dirty="0">
                <a:effectLst/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,</a:t>
            </a:r>
          </a:p>
          <a:p>
            <a:pPr lvl="2">
              <a:lnSpc>
                <a:spcPct val="150000"/>
              </a:lnSpc>
            </a:pPr>
            <a:r>
              <a:rPr lang="en-US" altLang="en-US" sz="2400" b="1" dirty="0" smtClean="0">
                <a:effectLst/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	</a:t>
            </a:r>
            <a:r>
              <a:rPr lang="en-US" altLang="en-US" sz="2400" b="1" dirty="0" err="1" smtClean="0">
                <a:effectLst/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initialBalance</a:t>
            </a:r>
            <a:r>
              <a:rPr lang="en-US" altLang="en-US" sz="2400" b="1" dirty="0">
                <a:effectLst/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, </a:t>
            </a:r>
            <a:r>
              <a:rPr lang="en-US" altLang="en-US" sz="2400" b="1" dirty="0" smtClean="0">
                <a:effectLst/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interest);</a:t>
            </a:r>
            <a:endParaRPr lang="en-US" altLang="en-US" sz="2400" b="1" dirty="0">
              <a:effectLst/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43576" y="2771775"/>
            <a:ext cx="55303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en-US" sz="2400" b="1" dirty="0">
                <a:solidFill>
                  <a:srgbClr val="CC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{0</a:t>
            </a:r>
            <a:r>
              <a:rPr lang="en-US" altLang="en-US" sz="2400" b="1" dirty="0" smtClean="0">
                <a:solidFill>
                  <a:srgbClr val="CC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80720" y="2771775"/>
            <a:ext cx="55303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en-US" sz="2400" b="1" dirty="0" smtClean="0">
                <a:solidFill>
                  <a:srgbClr val="CC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{1}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57451" y="3324225"/>
            <a:ext cx="258083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en-US" sz="2400" b="1" dirty="0" err="1">
                <a:solidFill>
                  <a:prstClr val="black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initialBalance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77962" y="3327916"/>
            <a:ext cx="147476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en-US" sz="24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interest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11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en-US" dirty="0"/>
              <a:t>String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 anchor="t"/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  <a:buNone/>
            </a:pPr>
            <a:r>
              <a:rPr lang="en-US" altLang="en-US" sz="3600" dirty="0" smtClean="0"/>
              <a:t>… or </a:t>
            </a:r>
            <a:r>
              <a:rPr lang="en-US" altLang="en-US" sz="3600" dirty="0"/>
              <a:t>variables and constants: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8163" y="2045494"/>
            <a:ext cx="10650162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b="1" dirty="0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 message </a:t>
            </a:r>
            <a:r>
              <a:rPr lang="en-US" altLang="en-US" sz="24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= </a:t>
            </a:r>
            <a:r>
              <a:rPr lang="en-US" altLang="en-US" sz="2400" b="1" dirty="0" err="1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s</a:t>
            </a:r>
            <a:r>
              <a:rPr lang="en-US" altLang="en-US" sz="2400" b="1" dirty="0" err="1" smtClean="0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tring</a:t>
            </a:r>
            <a:r>
              <a:rPr lang="en-US" altLang="en-US" sz="2400" b="1" dirty="0" err="1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.Format</a:t>
            </a:r>
            <a:r>
              <a:rPr lang="en-US" altLang="en-US" sz="24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altLang="en-US" sz="2400" b="1" dirty="0" smtClean="0">
                <a:solidFill>
                  <a:srgbClr val="CC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		"[70+) </a:t>
            </a:r>
            <a:r>
              <a:rPr lang="en-US" altLang="en-US" sz="2400" b="1" dirty="0" smtClean="0">
                <a:solidFill>
                  <a:srgbClr val="CC0000"/>
                </a:solidFill>
                <a:effectLst/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{</a:t>
            </a:r>
            <a:r>
              <a:rPr lang="en-US" altLang="en-US" sz="2400" b="1" dirty="0">
                <a:solidFill>
                  <a:srgbClr val="CC0000"/>
                </a:solidFill>
                <a:effectLst/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0</a:t>
            </a:r>
            <a:r>
              <a:rPr lang="en-US" altLang="en-US" sz="2400" b="1" dirty="0" smtClean="0">
                <a:solidFill>
                  <a:srgbClr val="CC0000"/>
                </a:solidFill>
                <a:effectLst/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}{3}</a:t>
            </a:r>
            <a:r>
              <a:rPr lang="en-US" altLang="en-US" sz="2400" b="1" dirty="0" smtClean="0">
                <a:solidFill>
                  <a:srgbClr val="CC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"</a:t>
            </a:r>
            <a:r>
              <a:rPr lang="en-US" altLang="en-US" sz="2400" b="1" dirty="0" smtClean="0">
                <a:effectLst/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&amp;</a:t>
            </a:r>
          </a:p>
          <a:p>
            <a:pPr>
              <a:lnSpc>
                <a:spcPct val="150000"/>
              </a:lnSpc>
            </a:pPr>
            <a:r>
              <a:rPr lang="en-US" altLang="en-US" sz="2400" b="1" dirty="0">
                <a:solidFill>
                  <a:srgbClr val="CC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		</a:t>
            </a:r>
            <a:r>
              <a:rPr lang="en-US" altLang="en-US" sz="2400" b="1" dirty="0" smtClean="0">
                <a:solidFill>
                  <a:srgbClr val="CC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"[60–70) {1}{</a:t>
            </a:r>
            <a:r>
              <a:rPr lang="en-US" altLang="en-US" sz="2400" b="1" dirty="0">
                <a:solidFill>
                  <a:srgbClr val="CC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3</a:t>
            </a:r>
            <a:r>
              <a:rPr lang="en-US" altLang="en-US" sz="2400" b="1" dirty="0" smtClean="0">
                <a:solidFill>
                  <a:srgbClr val="CC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}"</a:t>
            </a:r>
            <a:r>
              <a:rPr lang="en-US" altLang="en-US" sz="2400" b="1" dirty="0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&amp;</a:t>
            </a:r>
            <a:endParaRPr lang="en-US" altLang="en-US" sz="2400" b="1" dirty="0"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2400" b="1" dirty="0">
                <a:solidFill>
                  <a:srgbClr val="CC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		</a:t>
            </a:r>
            <a:r>
              <a:rPr lang="en-US" altLang="en-US" sz="2400" b="1" dirty="0" smtClean="0">
                <a:solidFill>
                  <a:srgbClr val="CC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"[50–60) {2}"</a:t>
            </a:r>
            <a:r>
              <a:rPr lang="en-US" altLang="en-US" sz="2400" b="1" dirty="0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,</a:t>
            </a:r>
            <a:endParaRPr lang="en-US" altLang="en-US" sz="2400" b="1" dirty="0" smtClean="0">
              <a:effectLst/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  <a:p>
            <a:pPr lvl="2">
              <a:lnSpc>
                <a:spcPct val="150000"/>
              </a:lnSpc>
            </a:pPr>
            <a:r>
              <a:rPr lang="en-US" altLang="en-US" sz="2400" b="1" dirty="0">
                <a:effectLst/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	marks70, marks60to70, marks50to60, </a:t>
            </a:r>
            <a:r>
              <a:rPr lang="en-US" altLang="en-US" sz="2400" b="1" dirty="0" smtClean="0">
                <a:effectLst/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;</a:t>
            </a:r>
            <a:endParaRPr lang="en-US" altLang="en-US" sz="2400" b="1" dirty="0">
              <a:effectLst/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39356" y="2771775"/>
            <a:ext cx="55303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en-US" sz="2400" b="1" dirty="0">
                <a:solidFill>
                  <a:srgbClr val="CC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{0</a:t>
            </a:r>
            <a:r>
              <a:rPr lang="en-US" altLang="en-US" sz="2400" b="1" dirty="0" smtClean="0">
                <a:solidFill>
                  <a:srgbClr val="CC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87525" y="2771775"/>
            <a:ext cx="55303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en-US" sz="2400" b="1" dirty="0" smtClean="0">
                <a:solidFill>
                  <a:srgbClr val="CC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{3}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58463" y="4421743"/>
            <a:ext cx="129041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en-US" sz="24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marks70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845062" y="4421743"/>
            <a:ext cx="73738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en-US" sz="2400" b="1" dirty="0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”\</a:t>
            </a:r>
            <a:r>
              <a:rPr lang="en-US" altLang="en-US" sz="2400" b="1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n”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48199" y="3320564"/>
            <a:ext cx="55303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en-US" sz="2400" b="1" dirty="0" smtClean="0">
                <a:solidFill>
                  <a:srgbClr val="CC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{3}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04687" y="3320564"/>
            <a:ext cx="55303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en-US" sz="2400" b="1" dirty="0" smtClean="0">
                <a:solidFill>
                  <a:srgbClr val="CC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{1}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04687" y="4421743"/>
            <a:ext cx="2027799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en-US" sz="24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marks60to70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04687" y="3867388"/>
            <a:ext cx="55303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en-US" sz="2400" b="1" dirty="0" smtClean="0">
                <a:solidFill>
                  <a:srgbClr val="CC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{2}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70982" y="4421743"/>
            <a:ext cx="2027799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en-US" sz="24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marks50to60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50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 err="1" smtClean="0"/>
              <a:t>DateTime</a:t>
            </a:r>
            <a:r>
              <a:rPr lang="en-US" altLang="en-US" dirty="0" smtClean="0"/>
              <a:t> formats</a:t>
            </a:r>
            <a:endParaRPr lang="en-GB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732504"/>
              </p:ext>
            </p:extLst>
          </p:nvPr>
        </p:nvGraphicFramePr>
        <p:xfrm>
          <a:off x="657226" y="2679542"/>
          <a:ext cx="11074399" cy="29565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865477"/>
                <a:gridCol w="2504919"/>
                <a:gridCol w="1170728"/>
                <a:gridCol w="2811101"/>
                <a:gridCol w="897821"/>
                <a:gridCol w="2824353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Day</a:t>
                      </a:r>
                      <a:endParaRPr lang="en-US" sz="2400" dirty="0"/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Month</a:t>
                      </a:r>
                      <a:endParaRPr lang="en-US" sz="2400" dirty="0"/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/>
                        <a:t>Year</a:t>
                      </a:r>
                      <a:endParaRPr lang="en-US" sz="2400" b="1" dirty="0"/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137160" marB="137160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/>
                        <a:t>d</a:t>
                      </a:r>
                      <a:endParaRPr lang="en-US" sz="2000" b="1" dirty="0"/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1, …, 31</a:t>
                      </a:r>
                      <a:endParaRPr lang="en-US" sz="2000" dirty="0"/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/>
                        <a:t>M</a:t>
                      </a:r>
                      <a:endParaRPr lang="en-US" sz="2000" b="1" dirty="0"/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/>
                        <a:t>1, …, 12</a:t>
                      </a:r>
                      <a:endParaRPr lang="en-US" sz="2000" dirty="0" smtClean="0"/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err="1" smtClean="0"/>
                        <a:t>yy</a:t>
                      </a:r>
                      <a:endParaRPr lang="en-US" sz="2000" b="1" dirty="0"/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99, 00, 01, …</a:t>
                      </a:r>
                    </a:p>
                  </a:txBody>
                  <a:tcPr marT="137160" marB="137160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err="1" smtClean="0"/>
                        <a:t>dd</a:t>
                      </a:r>
                      <a:endParaRPr lang="en-US" sz="2000" b="1" dirty="0"/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01, …, 31</a:t>
                      </a:r>
                      <a:endParaRPr lang="en-US" sz="2000" dirty="0"/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/>
                        <a:t>MM</a:t>
                      </a:r>
                      <a:endParaRPr lang="en-US" sz="2000" b="1" dirty="0"/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01,</a:t>
                      </a:r>
                      <a:r>
                        <a:rPr lang="en-US" sz="2000" baseline="0" dirty="0" smtClean="0"/>
                        <a:t> …, 12</a:t>
                      </a:r>
                      <a:endParaRPr lang="en-US" sz="2000" dirty="0"/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err="1" smtClean="0"/>
                        <a:t>yyyy</a:t>
                      </a:r>
                      <a:endParaRPr lang="en-US" sz="2000" b="1" dirty="0"/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/>
                        <a:t>1999, 2000, 2001, …</a:t>
                      </a:r>
                      <a:endParaRPr lang="en-US" sz="2000" dirty="0" smtClean="0"/>
                    </a:p>
                  </a:txBody>
                  <a:tcPr marT="137160" marB="137160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err="1" smtClean="0"/>
                        <a:t>ddd</a:t>
                      </a:r>
                      <a:endParaRPr lang="en-US" sz="2000" b="1" dirty="0"/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Mon, …, Sun</a:t>
                      </a:r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/>
                        <a:t>MMM</a:t>
                      </a:r>
                      <a:endParaRPr lang="en-US" sz="2000" b="1" dirty="0"/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Jan, …, Dec</a:t>
                      </a:r>
                      <a:endParaRPr lang="en-US" sz="2000" dirty="0"/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pPr algn="r"/>
                      <a:endParaRPr lang="en-US" sz="2000" b="1" dirty="0"/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T="137160" marB="137160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err="1" smtClean="0"/>
                        <a:t>dddd</a:t>
                      </a:r>
                      <a:endParaRPr lang="en-US" sz="2000" b="1" dirty="0"/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Monday, …, Sunday</a:t>
                      </a:r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/>
                        <a:t>MMMM</a:t>
                      </a:r>
                      <a:endParaRPr lang="en-US" sz="2000" b="1" dirty="0"/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January, …,</a:t>
                      </a:r>
                      <a:r>
                        <a:rPr lang="en-US" sz="2000" baseline="0" dirty="0" smtClean="0"/>
                        <a:t> December</a:t>
                      </a:r>
                      <a:endParaRPr lang="en-US" sz="2000" dirty="0" smtClean="0"/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pPr algn="r"/>
                      <a:endParaRPr lang="en-US" sz="2000" b="1" dirty="0"/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T="137160" marB="137160"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57226" y="1419037"/>
            <a:ext cx="110744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b="1" dirty="0">
                <a:solidFill>
                  <a:srgbClr val="083FA4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 smtClean="0">
                <a:solidFill>
                  <a:srgbClr val="083FA4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 err="1">
                <a:solidFill>
                  <a:srgbClr val="083FA4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s</a:t>
            </a:r>
            <a:r>
              <a:rPr lang="en-US" altLang="en-US" sz="2400" b="1" dirty="0" err="1" smtClean="0">
                <a:solidFill>
                  <a:srgbClr val="083FA4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tring</a:t>
            </a:r>
            <a:r>
              <a:rPr lang="en-US" altLang="en-US" sz="2400" b="1" dirty="0" err="1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.Format</a:t>
            </a:r>
            <a:r>
              <a:rPr lang="en-US" altLang="en-US" sz="2400" b="1" dirty="0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"... </a:t>
            </a: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{0:[format</a:t>
            </a:r>
            <a:r>
              <a:rPr lang="en-US" alt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]} ..."</a:t>
            </a:r>
            <a:r>
              <a:rPr lang="en-US" altLang="en-US" sz="2400" b="1" dirty="0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)</a:t>
            </a:r>
            <a:endParaRPr lang="en-US" altLang="en-US" sz="2400" b="1" dirty="0"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21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 err="1" smtClean="0"/>
              <a:t>DateTime</a:t>
            </a:r>
            <a:r>
              <a:rPr lang="en-US" altLang="en-US" dirty="0" smtClean="0"/>
              <a:t> formats</a:t>
            </a:r>
            <a:endParaRPr lang="en-GB" alt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653466"/>
              </p:ext>
            </p:extLst>
          </p:nvPr>
        </p:nvGraphicFramePr>
        <p:xfrm>
          <a:off x="657225" y="2670255"/>
          <a:ext cx="11074400" cy="19202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977919"/>
                <a:gridCol w="3820263"/>
                <a:gridCol w="1247712"/>
                <a:gridCol w="5028506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/>
                        <a:t>Hour</a:t>
                      </a:r>
                      <a:endParaRPr lang="en-US" sz="2400" b="1" dirty="0"/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Minute</a:t>
                      </a:r>
                      <a:endParaRPr lang="en-US" sz="2400" dirty="0"/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137160" marB="137160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/>
                        <a:t>HH</a:t>
                      </a:r>
                      <a:endParaRPr lang="en-US" sz="2400" b="1" dirty="0"/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01,</a:t>
                      </a:r>
                      <a:r>
                        <a:rPr lang="en-US" sz="2400" baseline="0" dirty="0" smtClean="0"/>
                        <a:t> …, 23</a:t>
                      </a:r>
                      <a:endParaRPr lang="en-US" sz="2400" dirty="0"/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mm</a:t>
                      </a:r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01,</a:t>
                      </a:r>
                      <a:r>
                        <a:rPr lang="en-US" sz="2400" baseline="0" dirty="0" smtClean="0"/>
                        <a:t> 02, …, 59</a:t>
                      </a:r>
                      <a:endParaRPr lang="en-US" sz="2400" dirty="0" smtClean="0"/>
                    </a:p>
                  </a:txBody>
                  <a:tcPr marT="137160" marB="137160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err="1" smtClean="0"/>
                        <a:t>hh</a:t>
                      </a:r>
                      <a:endParaRPr lang="en-US" sz="2400" b="1" dirty="0"/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01, …, 12 (AM/PM format)</a:t>
                      </a:r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pPr algn="r"/>
                      <a:endParaRPr lang="en-US" sz="2400" dirty="0"/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137160" marB="137160"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57225" y="1423918"/>
            <a:ext cx="110744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b="1" dirty="0">
                <a:solidFill>
                  <a:srgbClr val="083FA4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 smtClean="0">
                <a:solidFill>
                  <a:srgbClr val="083FA4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 err="1">
                <a:solidFill>
                  <a:srgbClr val="083FA4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s</a:t>
            </a:r>
            <a:r>
              <a:rPr lang="en-US" altLang="en-US" sz="2400" b="1" dirty="0" err="1" smtClean="0">
                <a:solidFill>
                  <a:srgbClr val="083FA4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tring</a:t>
            </a:r>
            <a:r>
              <a:rPr lang="en-US" altLang="en-US" sz="2400" b="1" dirty="0" err="1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.Format</a:t>
            </a:r>
            <a:r>
              <a:rPr lang="en-US" altLang="en-US" sz="2400" b="1" dirty="0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"... </a:t>
            </a: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{0:[format</a:t>
            </a:r>
            <a:r>
              <a:rPr lang="en-US" alt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]} ..."</a:t>
            </a:r>
            <a:r>
              <a:rPr lang="en-US" altLang="en-US" sz="2400" b="1" dirty="0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)</a:t>
            </a:r>
            <a:endParaRPr lang="en-US" altLang="en-US" sz="2400" b="1" dirty="0"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06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83FA4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chemeClr val="accent5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1283</TotalTime>
  <Words>1079</Words>
  <Application>Microsoft Office PowerPoint</Application>
  <PresentationFormat>Widescreen</PresentationFormat>
  <Paragraphs>226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Courier New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</dc:creator>
  <cp:lastModifiedBy>Vasiliy Kuznetsov</cp:lastModifiedBy>
  <cp:revision>667</cp:revision>
  <dcterms:created xsi:type="dcterms:W3CDTF">2015-06-15T09:27:21Z</dcterms:created>
  <dcterms:modified xsi:type="dcterms:W3CDTF">2019-09-07T06:47:03Z</dcterms:modified>
</cp:coreProperties>
</file>