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8" r:id="rId2"/>
    <p:sldId id="256" r:id="rId3"/>
    <p:sldId id="260" r:id="rId4"/>
    <p:sldId id="262" r:id="rId5"/>
    <p:sldId id="310" r:id="rId6"/>
    <p:sldId id="328" r:id="rId7"/>
    <p:sldId id="353" r:id="rId8"/>
    <p:sldId id="329" r:id="rId9"/>
    <p:sldId id="355" r:id="rId10"/>
    <p:sldId id="356" r:id="rId11"/>
    <p:sldId id="334" r:id="rId12"/>
    <p:sldId id="357" r:id="rId13"/>
    <p:sldId id="336" r:id="rId14"/>
    <p:sldId id="358" r:id="rId15"/>
    <p:sldId id="359" r:id="rId16"/>
    <p:sldId id="361" r:id="rId17"/>
    <p:sldId id="362" r:id="rId18"/>
    <p:sldId id="363" r:id="rId19"/>
    <p:sldId id="364" r:id="rId20"/>
    <p:sldId id="371" r:id="rId21"/>
    <p:sldId id="365" r:id="rId22"/>
    <p:sldId id="366" r:id="rId23"/>
    <p:sldId id="367" r:id="rId24"/>
    <p:sldId id="368" r:id="rId25"/>
    <p:sldId id="369" r:id="rId26"/>
    <p:sldId id="37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3FA4"/>
    <a:srgbClr val="CC0000"/>
    <a:srgbClr val="009999"/>
    <a:srgbClr val="3D0E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Create a method using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d))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and Function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 smtClean="0"/>
              <a:t>In C# you can </a:t>
            </a:r>
            <a:r>
              <a:rPr lang="en-US" altLang="en-US" sz="3600" dirty="0"/>
              <a:t>define </a:t>
            </a:r>
            <a:r>
              <a:rPr lang="en-US" altLang="en-US" sz="3600" dirty="0" smtClean="0"/>
              <a:t>methods as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3200" dirty="0" smtClean="0"/>
              <a:t> when </a:t>
            </a:r>
            <a:r>
              <a:rPr lang="en-US" altLang="en-US" sz="3200" dirty="0"/>
              <a:t>the method </a:t>
            </a:r>
            <a:r>
              <a:rPr lang="en-US" altLang="en-US" sz="3200" b="1" dirty="0"/>
              <a:t>does </a:t>
            </a:r>
            <a:r>
              <a:rPr lang="en-US" altLang="en-US" sz="3200" b="1" dirty="0" smtClean="0"/>
              <a:t>NOT return </a:t>
            </a:r>
            <a:r>
              <a:rPr lang="en-US" altLang="en-US" sz="3200" b="1" dirty="0"/>
              <a:t>a </a:t>
            </a:r>
            <a:r>
              <a:rPr lang="en-US" altLang="en-US" sz="3200" b="1" dirty="0" smtClean="0"/>
              <a:t>value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{data type}</a:t>
            </a:r>
            <a:r>
              <a:rPr lang="en-US" altLang="en-US" sz="3600" dirty="0" smtClean="0"/>
              <a:t> </a:t>
            </a:r>
            <a:r>
              <a:rPr lang="en-US" altLang="en-US" sz="3200" dirty="0" smtClean="0"/>
              <a:t>when </a:t>
            </a:r>
            <a:r>
              <a:rPr lang="en-US" altLang="en-US" sz="3200" dirty="0"/>
              <a:t>the method does </a:t>
            </a:r>
            <a:r>
              <a:rPr lang="en-US" altLang="en-US" sz="3200" b="1" dirty="0"/>
              <a:t>return</a:t>
            </a:r>
            <a:r>
              <a:rPr lang="en-US" altLang="en-US" sz="3200" dirty="0"/>
              <a:t> </a:t>
            </a:r>
            <a:r>
              <a:rPr lang="en-US" altLang="en-US" sz="3200" b="1" dirty="0"/>
              <a:t>the value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Calling a method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call a method </a:t>
            </a:r>
            <a:r>
              <a:rPr lang="en-US" altLang="en-US" sz="3600" dirty="0" smtClean="0"/>
              <a:t>by </a:t>
            </a:r>
            <a:r>
              <a:rPr lang="en-US" altLang="en-US" sz="3600" dirty="0"/>
              <a:t>specifying </a:t>
            </a:r>
            <a:r>
              <a:rPr lang="en-US" altLang="en-US" sz="3600" dirty="0" smtClean="0"/>
              <a:t>its name </a:t>
            </a:r>
            <a:r>
              <a:rPr lang="en-US" altLang="en-US" sz="3600" dirty="0"/>
              <a:t>and parameters in parenthesis (or empty parenthesis</a:t>
            </a:r>
            <a:r>
              <a:rPr lang="en-US" altLang="en-US" sz="3600" dirty="0" smtClean="0"/>
              <a:t>):</a:t>
            </a:r>
            <a:endParaRPr lang="en-US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718584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tbxInput.Text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valid number"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8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8400" y="2522538"/>
            <a:ext cx="7213599" cy="131445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smtClean="0"/>
              <a:t>value vs. </a:t>
            </a:r>
            <a:r>
              <a:rPr lang="en-US" dirty="0" smtClean="0"/>
              <a:t>By </a:t>
            </a: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</a:t>
            </a:r>
            <a:r>
              <a:rPr lang="en-US" dirty="0" smtClean="0"/>
              <a:t>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5;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B + B;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value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called </a:t>
            </a:r>
            <a:r>
              <a:rPr lang="en-US" altLang="en-US" sz="3600" dirty="0" smtClean="0"/>
              <a:t>method creates </a:t>
            </a:r>
            <a:r>
              <a:rPr lang="en-US" altLang="en-US" sz="3600" dirty="0"/>
              <a:t>a </a:t>
            </a:r>
            <a:r>
              <a:rPr lang="en-US" altLang="en-US" sz="3600" b="1" dirty="0"/>
              <a:t>local copy</a:t>
            </a:r>
            <a:r>
              <a:rPr lang="en-US" altLang="en-US" sz="3600" dirty="0"/>
              <a:t> of </a:t>
            </a:r>
            <a:r>
              <a:rPr lang="en-US" altLang="en-US" sz="3600" dirty="0" smtClean="0"/>
              <a:t>variable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Any </a:t>
            </a:r>
            <a:r>
              <a:rPr lang="en-US" altLang="en-US" sz="3600" dirty="0"/>
              <a:t>changes to that variable will have </a:t>
            </a:r>
            <a:r>
              <a:rPr lang="en-US" altLang="en-US" sz="3600" b="1" dirty="0"/>
              <a:t>no effect on the original </a:t>
            </a:r>
            <a:r>
              <a:rPr lang="en-US" altLang="en-US" sz="3600" b="1" dirty="0" smtClean="0"/>
              <a:t>variable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It is safe to send by value to avoid accidental  change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18670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</a:t>
            </a:r>
            <a:r>
              <a:rPr lang="en-US" sz="3600" dirty="0" smtClean="0"/>
              <a:t>answer </a:t>
            </a:r>
            <a:r>
              <a:rPr lang="en-US" sz="3600" dirty="0"/>
              <a:t>is </a:t>
            </a:r>
            <a:r>
              <a:rPr lang="en-US" sz="3600" dirty="0" smtClean="0"/>
              <a:t>5.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0562" y="2588940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4294"/>
              </p:ext>
            </p:extLst>
          </p:nvPr>
        </p:nvGraphicFramePr>
        <p:xfrm>
          <a:off x="4538456" y="3025920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433681" y="2590528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2708"/>
              </p:ext>
            </p:extLst>
          </p:nvPr>
        </p:nvGraphicFramePr>
        <p:xfrm>
          <a:off x="8667989" y="3024332"/>
          <a:ext cx="1515159" cy="2089151"/>
        </p:xfrm>
        <a:graphic>
          <a:graphicData uri="http://schemas.openxmlformats.org/drawingml/2006/table">
            <a:tbl>
              <a:tblPr/>
              <a:tblGrid>
                <a:gridCol w="1515159"/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85954"/>
              </p:ext>
            </p:extLst>
          </p:nvPr>
        </p:nvGraphicFramePr>
        <p:xfrm>
          <a:off x="795338" y="3024332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9796" y="4742563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36612" y="4742563"/>
            <a:ext cx="11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sz="1200" dirty="0" smtClean="0"/>
              <a:t> (copy of A)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43271" y="4742563"/>
            <a:ext cx="33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2419796" y="3558525"/>
            <a:ext cx="191226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Pass </a:t>
            </a:r>
            <a:r>
              <a:rPr lang="en-US" sz="1400" dirty="0" smtClean="0">
                <a:solidFill>
                  <a:schemeClr val="tx1"/>
                </a:solidFill>
              </a:rPr>
              <a:t>value </a:t>
            </a:r>
            <a:r>
              <a:rPr lang="en-US" sz="1400" dirty="0">
                <a:solidFill>
                  <a:schemeClr val="tx1"/>
                </a:solidFill>
              </a:rPr>
              <a:t>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to new </a:t>
            </a:r>
            <a:r>
              <a:rPr lang="en-US" sz="1400" dirty="0">
                <a:solidFill>
                  <a:schemeClr val="tx1"/>
                </a:solidFill>
              </a:rPr>
              <a:t>variable, </a:t>
            </a:r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236612" y="3558525"/>
            <a:ext cx="226650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Change the value of </a:t>
            </a:r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remains unchanged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615" y="4333875"/>
            <a:ext cx="204181" cy="408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58733" y="4276725"/>
            <a:ext cx="277879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83148" y="4276725"/>
            <a:ext cx="260123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8595374" y="2540586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called </a:t>
            </a:r>
            <a:r>
              <a:rPr lang="en-US" altLang="en-US" sz="3600" dirty="0" smtClean="0"/>
              <a:t>method creates </a:t>
            </a:r>
            <a:r>
              <a:rPr lang="en-US" altLang="en-US" sz="3600" dirty="0"/>
              <a:t>the </a:t>
            </a:r>
            <a:r>
              <a:rPr lang="en-US" altLang="en-US" sz="3600" b="1" dirty="0"/>
              <a:t>reference</a:t>
            </a:r>
            <a:r>
              <a:rPr lang="en-US" altLang="en-US" sz="3600" dirty="0"/>
              <a:t> to </a:t>
            </a:r>
            <a:r>
              <a:rPr lang="en-US" altLang="en-US" sz="3600" dirty="0" smtClean="0"/>
              <a:t>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Changes to </a:t>
            </a:r>
            <a:r>
              <a:rPr lang="en-US" altLang="en-US" sz="3600" dirty="0"/>
              <a:t>variable in the called m</a:t>
            </a:r>
            <a:r>
              <a:rPr lang="en-US" altLang="en-US" sz="3600" dirty="0" smtClean="0"/>
              <a:t>ethod </a:t>
            </a:r>
            <a:r>
              <a:rPr lang="en-US" altLang="en-US" sz="3600" b="1" dirty="0" smtClean="0"/>
              <a:t>will affect the original variable </a:t>
            </a:r>
            <a:r>
              <a:rPr lang="en-US" altLang="en-US" sz="3600" dirty="0"/>
              <a:t>in the calling </a:t>
            </a:r>
            <a:r>
              <a:rPr lang="en-US" altLang="en-US" sz="3600" dirty="0" smtClean="0"/>
              <a:t>method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Used when we need to change the value of the variable in the </a:t>
            </a:r>
            <a:r>
              <a:rPr lang="en-US" altLang="en-US" sz="3600" dirty="0" smtClean="0"/>
              <a:t>method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4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</a:t>
            </a:r>
            <a:r>
              <a:rPr lang="en-US" dirty="0" smtClean="0"/>
              <a:t>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5;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B + B;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6393" y="4114331"/>
            <a:ext cx="5530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</a:t>
            </a:r>
            <a:r>
              <a:rPr lang="en-US" sz="3600" dirty="0" smtClean="0"/>
              <a:t>answer </a:t>
            </a:r>
            <a:r>
              <a:rPr lang="en-US" sz="3600" dirty="0"/>
              <a:t>is </a:t>
            </a:r>
            <a:r>
              <a:rPr lang="en-US" sz="3600" dirty="0" smtClean="0"/>
              <a:t>10.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6745" y="1955111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856745" y="4358305"/>
            <a:ext cx="2664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8710"/>
              </p:ext>
            </p:extLst>
          </p:nvPr>
        </p:nvGraphicFramePr>
        <p:xfrm>
          <a:off x="1961521" y="2390503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97740" y="2356668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565" y="5037094"/>
            <a:ext cx="127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sz="1200" dirty="0" smtClean="0"/>
              <a:t>(reference to A) </a:t>
            </a:r>
            <a:endParaRPr lang="en-US" sz="1200" dirty="0"/>
          </a:p>
        </p:txBody>
      </p:sp>
      <p:graphicFrame>
        <p:nvGraphicFramePr>
          <p:cNvPr id="22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58894"/>
              </p:ext>
            </p:extLst>
          </p:nvPr>
        </p:nvGraphicFramePr>
        <p:xfrm>
          <a:off x="1967853" y="4793425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/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3381798" y="2700201"/>
            <a:ext cx="315942" cy="47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1135" y="3377315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changes to </a:t>
            </a:r>
            <a:r>
              <a:rPr lang="en-US" b="1" dirty="0" smtClean="0"/>
              <a:t>B</a:t>
            </a:r>
            <a:r>
              <a:rPr lang="en-US" dirty="0" smtClean="0"/>
              <a:t> will be applied to </a:t>
            </a:r>
            <a:r>
              <a:rPr lang="en-US" b="1" dirty="0" smtClean="0"/>
              <a:t>A</a:t>
            </a:r>
            <a:r>
              <a:rPr lang="en-US" dirty="0" smtClean="0"/>
              <a:t> as well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368046" y="3280641"/>
            <a:ext cx="1965256" cy="19292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8428" y="1870755"/>
            <a:ext cx="88551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8427" y="2843186"/>
            <a:ext cx="8855145" cy="3189596"/>
          </a:xfrm>
        </p:spPr>
        <p:txBody>
          <a:bodyPr anchor="t"/>
          <a:lstStyle/>
          <a:p>
            <a:pPr algn="l">
              <a:spcAft>
                <a:spcPts val="600"/>
              </a:spcAft>
            </a:pPr>
            <a:r>
              <a:rPr lang="en-US" sz="4000" dirty="0" smtClean="0"/>
              <a:t>Lecture 7</a:t>
            </a:r>
          </a:p>
          <a:p>
            <a:pPr marL="1257300" lvl="1" indent="-571500"/>
            <a:r>
              <a:rPr lang="en-US" sz="3600" b="0" dirty="0"/>
              <a:t>Methods (functions and subroutines)</a:t>
            </a:r>
          </a:p>
          <a:p>
            <a:pPr marL="1257300" lvl="1" indent="-571500"/>
            <a:r>
              <a:rPr lang="en-US" sz="3600" b="0" dirty="0"/>
              <a:t>Parameter </a:t>
            </a:r>
            <a:r>
              <a:rPr lang="en-US" sz="3600" b="0" dirty="0" smtClean="0"/>
              <a:t>passing</a:t>
            </a:r>
            <a:endParaRPr lang="en-US" sz="3600" b="0" dirty="0"/>
          </a:p>
          <a:p>
            <a:pPr marL="1257300" lvl="1" indent="-571500"/>
            <a:r>
              <a:rPr lang="en-US" sz="3600" b="0" dirty="0" smtClean="0"/>
              <a:t>By value vs. by reference</a:t>
            </a:r>
          </a:p>
          <a:p>
            <a:pPr marL="1257300" lvl="1" indent="-571500"/>
            <a:r>
              <a:rPr lang="en-US" sz="3600" dirty="0"/>
              <a:t>Variable </a:t>
            </a:r>
            <a:r>
              <a:rPr lang="en-US" sz="3600" dirty="0" smtClean="0"/>
              <a:t>scope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</a:t>
            </a:r>
            <a:r>
              <a:rPr lang="en-US" dirty="0" smtClean="0"/>
              <a:t>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In C# there are two ways to send a parameters by reference: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 smtClean="0">
                <a:solidFill>
                  <a:srgbClr val="0000FF"/>
                </a:solidFill>
              </a:rPr>
              <a:t>ref</a:t>
            </a:r>
            <a:r>
              <a:rPr lang="en-US" altLang="en-US" sz="3600" dirty="0" smtClean="0">
                <a:solidFill>
                  <a:srgbClr val="0000FF"/>
                </a:solidFill>
              </a:rPr>
              <a:t> </a:t>
            </a:r>
            <a:r>
              <a:rPr lang="en-US" altLang="en-US" sz="3600" dirty="0" smtClean="0"/>
              <a:t>– used when the parameter is expected to have some value passed to the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 smtClean="0">
                <a:solidFill>
                  <a:srgbClr val="0000FF"/>
                </a:solidFill>
              </a:rPr>
              <a:t>out</a:t>
            </a:r>
            <a:r>
              <a:rPr lang="en-US" altLang="en-US" sz="3600" dirty="0" smtClean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</a:t>
            </a:r>
            <a:r>
              <a:rPr lang="en-US" altLang="en-US" sz="3600" dirty="0" smtClean="0"/>
              <a:t>you are only interested in the output value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52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scope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can't define a variable at any spot in the program and use it at any </a:t>
            </a:r>
            <a:r>
              <a:rPr lang="en-US" altLang="en-US" sz="3600" dirty="0" smtClean="0"/>
              <a:t>spot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 smtClean="0"/>
              <a:t>Scope of the variable is </a:t>
            </a:r>
            <a:r>
              <a:rPr lang="en-US" altLang="en-US" sz="3600" dirty="0"/>
              <a:t>a </a:t>
            </a:r>
            <a:r>
              <a:rPr lang="en-US" altLang="en-US" sz="3600" dirty="0" smtClean="0"/>
              <a:t>relationship </a:t>
            </a:r>
            <a:r>
              <a:rPr lang="en-US" altLang="en-US" sz="3600" dirty="0"/>
              <a:t>between </a:t>
            </a:r>
            <a:endParaRPr lang="en-US" altLang="en-US" sz="3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 smtClean="0"/>
              <a:t>where </a:t>
            </a:r>
            <a:r>
              <a:rPr lang="en-US" altLang="en-US" sz="3600" dirty="0"/>
              <a:t>a variable </a:t>
            </a:r>
            <a:r>
              <a:rPr lang="en-US" altLang="en-US" sz="3600" b="1" dirty="0"/>
              <a:t>is defined</a:t>
            </a:r>
            <a:r>
              <a:rPr lang="en-US" altLang="en-US" sz="3600" dirty="0"/>
              <a:t> and </a:t>
            </a:r>
            <a:endParaRPr lang="en-US" altLang="en-US" sz="3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 smtClean="0"/>
              <a:t>where </a:t>
            </a:r>
            <a:r>
              <a:rPr lang="en-US" altLang="en-US" sz="3600" dirty="0"/>
              <a:t>it </a:t>
            </a:r>
            <a:r>
              <a:rPr lang="en-US" altLang="en-US" sz="3600" b="1" dirty="0"/>
              <a:t>can be </a:t>
            </a:r>
            <a:r>
              <a:rPr lang="en-US" altLang="en-US" sz="3600" b="1" dirty="0" smtClean="0"/>
              <a:t>used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72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scope – blocks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defines a scope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Block </a:t>
            </a:r>
            <a:r>
              <a:rPr lang="en-US" altLang="en-US" sz="3200" dirty="0"/>
              <a:t>begins with an opening </a:t>
            </a:r>
            <a:r>
              <a:rPr lang="en-US" altLang="en-US" sz="3200" dirty="0" smtClean="0"/>
              <a:t>bracket ( </a:t>
            </a:r>
            <a:r>
              <a:rPr lang="en-US" altLang="en-US" sz="3200" b="1" dirty="0" smtClean="0"/>
              <a:t>{</a:t>
            </a:r>
            <a:r>
              <a:rPr lang="en-US" altLang="en-US" sz="3200" dirty="0" smtClean="0"/>
              <a:t> )and ends </a:t>
            </a:r>
            <a:r>
              <a:rPr lang="en-US" altLang="en-US" sz="3200" dirty="0"/>
              <a:t>with a closing one </a:t>
            </a:r>
            <a:r>
              <a:rPr lang="en-US" altLang="en-US" sz="3200" dirty="0" smtClean="0"/>
              <a:t>( </a:t>
            </a:r>
            <a:r>
              <a:rPr lang="en-US" altLang="en-US" sz="3200" b="1" dirty="0" smtClean="0"/>
              <a:t>}</a:t>
            </a:r>
            <a:r>
              <a:rPr lang="en-US" altLang="en-US" sz="3200" dirty="0" smtClean="0"/>
              <a:t> )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Variable </a:t>
            </a:r>
            <a:r>
              <a:rPr lang="en-US" altLang="en-US" sz="3200" dirty="0"/>
              <a:t>declared inside the outer block will be visible in the inner block, but not </a:t>
            </a:r>
            <a:r>
              <a:rPr lang="en-US" altLang="en-US" sz="3200" dirty="0" smtClean="0"/>
              <a:t>vice versa.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4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Variable scope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9; i++)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 y - 1;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possible - y is visible in the inner block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(y &lt; 3)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9;</a:t>
            </a: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 8;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impossible - x is defined in the inner block and is not accessible in the outer block </a:t>
            </a:r>
            <a:endParaRPr lang="en-US" altLang="en-US" sz="5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540" y="118363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78074" y="210235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 smtClean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25146" y="3626367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3672" y="4532950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 smtClean="0"/>
              <a:t>Variable lifetime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valid only after their declaration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destroyed when their scope is finished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declared within a block will be destroyed when their block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7731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 smtClean="0"/>
              <a:t>Variable lifetime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9;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y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y -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destroyed at this point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(y &lt; 3)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9;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destroyed at this point </a:t>
            </a:r>
            <a:endParaRPr lang="en-US" altLang="en-US" sz="6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4521201"/>
          </a:xfrm>
        </p:spPr>
        <p:txBody>
          <a:bodyPr anchor="ctr"/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Why we </a:t>
            </a:r>
            <a:r>
              <a:rPr lang="en-US" altLang="en-US" sz="4000" dirty="0"/>
              <a:t>need </a:t>
            </a:r>
            <a:r>
              <a:rPr lang="en-US" altLang="en-US" sz="4000" dirty="0" smtClean="0"/>
              <a:t>methods</a:t>
            </a:r>
            <a:endParaRPr lang="en-US" altLang="en-US" sz="40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write and call </a:t>
            </a:r>
            <a:r>
              <a:rPr lang="en-US" altLang="en-US" sz="4000" dirty="0" smtClean="0"/>
              <a:t>methods</a:t>
            </a:r>
            <a:endParaRPr lang="en-US" altLang="en-US" sz="40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pass parameters to a method</a:t>
            </a: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By value vs. by </a:t>
            </a:r>
            <a:r>
              <a:rPr lang="en-US" sz="3600" dirty="0" smtClean="0"/>
              <a:t>reference </a:t>
            </a:r>
            <a:r>
              <a:rPr lang="en-US" altLang="en-US" sz="4000" dirty="0" smtClean="0"/>
              <a:t>parameters </a:t>
            </a:r>
            <a:r>
              <a:rPr lang="en-US" altLang="en-US" sz="4000" dirty="0"/>
              <a:t>passing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4000" dirty="0"/>
              <a:t>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What is a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A method is self-contained block of code that performs some operations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Methods break the program up and make it more understandable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 smtClean="0"/>
              <a:t>Methods promote code reuse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 smtClean="0"/>
              <a:t>DRY</a:t>
            </a:r>
            <a:r>
              <a:rPr lang="en-US" altLang="en-US" sz="3200" dirty="0" smtClean="0"/>
              <a:t> – Don’t Repeat Yourself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6777037" cy="309731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 smtClean="0"/>
              <a:t>Example</a:t>
            </a:r>
            <a:endParaRPr lang="en-US" alt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 smtClean="0"/>
              <a:t>You </a:t>
            </a:r>
            <a:r>
              <a:rPr lang="en-US" altLang="en-US" sz="4000" dirty="0"/>
              <a:t>want to have same message box titles throughout the </a:t>
            </a:r>
            <a:r>
              <a:rPr lang="en-US" altLang="en-US" sz="4000" dirty="0" smtClean="0"/>
              <a:t>application</a:t>
            </a:r>
            <a:endParaRPr lang="en-US" alt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9" y="1177643"/>
            <a:ext cx="3082834" cy="31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921305" y="1465050"/>
            <a:ext cx="615963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63" y="1143000"/>
            <a:ext cx="1119346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(rbnLess21.Checked)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"Sorry,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(rbn21to35.Checked)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"Lets rock"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"You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</a:t>
            </a:r>
            <a:r>
              <a:rPr lang="en-GB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1438" y="198806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7187" y="3264017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1890" y="454881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30370" y="220350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67758" y="3509940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760389" y="476425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But what if you want to change </a:t>
            </a:r>
            <a:r>
              <a:rPr lang="en-US" altLang="en-US" sz="4400" dirty="0" smtClean="0"/>
              <a:t>the </a:t>
            </a:r>
            <a:r>
              <a:rPr lang="en-US" altLang="en-US" sz="4400" dirty="0"/>
              <a:t>title of the message boxes?</a:t>
            </a:r>
          </a:p>
        </p:txBody>
      </p:sp>
    </p:spTree>
    <p:extLst>
      <p:ext uri="{BB962C8B-B14F-4D97-AF65-F5344CB8AC3E}">
        <p14:creationId xmlns:p14="http://schemas.microsoft.com/office/powerpoint/2010/main" val="6295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a method using Sub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And what if you want to </a:t>
            </a:r>
            <a:r>
              <a:rPr lang="en-US" altLang="en-US" sz="4400" dirty="0" smtClean="0"/>
              <a:t>get some result out of the method call?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541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639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852</cp:revision>
  <dcterms:created xsi:type="dcterms:W3CDTF">2015-06-15T09:27:21Z</dcterms:created>
  <dcterms:modified xsi:type="dcterms:W3CDTF">2019-09-07T06:48:25Z</dcterms:modified>
</cp:coreProperties>
</file>