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4"/>
  </p:notesMasterIdLst>
  <p:sldIdLst>
    <p:sldId id="256" r:id="rId3"/>
    <p:sldId id="257" r:id="rId4"/>
    <p:sldId id="262" r:id="rId5"/>
    <p:sldId id="291" r:id="rId6"/>
    <p:sldId id="290" r:id="rId7"/>
    <p:sldId id="293" r:id="rId8"/>
    <p:sldId id="300" r:id="rId9"/>
    <p:sldId id="292" r:id="rId10"/>
    <p:sldId id="294" r:id="rId11"/>
    <p:sldId id="295" r:id="rId12"/>
    <p:sldId id="297" r:id="rId13"/>
    <p:sldId id="298" r:id="rId14"/>
    <p:sldId id="296" r:id="rId15"/>
    <p:sldId id="306" r:id="rId16"/>
    <p:sldId id="299" r:id="rId17"/>
    <p:sldId id="307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5F57-0322-4BFB-B9ED-6746F070C778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8DE8D-B692-4A3B-8DB8-CB2A090F7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7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0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3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4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5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6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1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9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3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7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71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9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8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8DE8D-B692-4A3B-8DB8-CB2A090F70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AA7F9-8392-4AB8-AD77-308C11BF1D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74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61999-3378-4C99-9894-8341281B47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0BC9F-2F73-4315-BA30-1AE4D88491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6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57423-8974-40DB-A91F-176F823C71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03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64223-6DA1-4CEF-BF9E-215EC7890E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41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CC169-0868-4BE7-81CC-5DB873E537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072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22D10-CEF4-4097-B529-9F20E28514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929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09D5D-0361-4F99-A728-377894EAC6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70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07162-2F03-46CF-9B34-F2A5F00A99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847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FECB1-7078-4A1D-AB48-09A35930CA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49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BE53C-529F-43A0-A270-A9383C3AE7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9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887A5-667C-4749-823D-AA5EB1F4CD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6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86088-0D3D-4C71-8600-1B79DAA039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2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FCAB9-0A1D-4045-83D3-EDD15F3C4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6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5641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5641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68304-DDA4-4102-87AC-CC8F299E82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537C-B408-49E2-928E-F1918BD0CD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7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04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1B8E-3DD1-4FDD-A3F7-F5B6A68E32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6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91B58-674D-4242-922C-9A78D45A55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13228-9F9C-42A8-B530-10C55AC4E3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A54B7-792F-41AE-B62A-EDE2EFDA1B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2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28DE-608B-4157-9E1F-2B17AE37A3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1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E687-F8EB-415D-B57C-60CDC6F398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38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103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3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027" name="Picture 21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3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4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2AF1DFE-895F-4B05-A902-7F3C17A26C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E502379-7D87-4DF9-A8E1-3C3541674A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20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20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20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20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597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2056" name="Picture 17" descr="PP_WIUT_Attachm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2130425"/>
            <a:ext cx="4572000" cy="1470025"/>
          </a:xfrm>
        </p:spPr>
        <p:txBody>
          <a:bodyPr/>
          <a:lstStyle/>
          <a:p>
            <a:r>
              <a:rPr lang="en-US" sz="4600" dirty="0" smtClean="0">
                <a:solidFill>
                  <a:srgbClr val="FFFFFF"/>
                </a:solidFill>
              </a:rPr>
              <a:t>Lecture </a:t>
            </a:r>
            <a:r>
              <a:rPr lang="en-US" sz="4600" dirty="0" smtClean="0">
                <a:solidFill>
                  <a:srgbClr val="FFFFFF"/>
                </a:solidFill>
              </a:rPr>
              <a:t>16</a:t>
            </a:r>
            <a:endParaRPr lang="en-US" sz="4600" dirty="0" smtClean="0">
              <a:solidFill>
                <a:srgbClr val="FFFFFF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sz="3400" dirty="0" smtClean="0"/>
              <a:t>Inheritance</a:t>
            </a:r>
          </a:p>
          <a:p>
            <a:r>
              <a:rPr lang="en-US" sz="3400" dirty="0" smtClean="0"/>
              <a:t>Sorting and searching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List(Of )</a:t>
            </a:r>
            <a:endParaRPr lang="ru-RU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7630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ByNameComparer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&lt;Applicant&gt;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fr-F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Compare(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y.Name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18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 smtClean="0"/>
              <a:t>List&lt;&gt;</a:t>
            </a:r>
            <a:endParaRPr lang="ru-RU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040188"/>
          </a:xfrm>
        </p:spPr>
        <p:txBody>
          <a:bodyPr/>
          <a:lstStyle/>
          <a:p>
            <a:r>
              <a:rPr lang="en-US" sz="2800" dirty="0" smtClean="0"/>
              <a:t>List class contains a function for searching</a:t>
            </a:r>
          </a:p>
          <a:p>
            <a:r>
              <a:rPr lang="en-US" sz="2800" dirty="0" smtClean="0"/>
              <a:t>Note – list must be sorted before call to search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Applicant();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applicants.BinarySearch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toSearch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ByNameComparer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result &gt; -1 ? applicants[result]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8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Alternative approach</a:t>
            </a:r>
            <a:endParaRPr lang="ru-RU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LINQ – Language Integrated Query</a:t>
            </a:r>
          </a:p>
          <a:p>
            <a:r>
              <a:rPr lang="en-US" dirty="0" smtClean="0"/>
              <a:t>SQL-like syntax for working with 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XML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– LINQ to objects</a:t>
            </a:r>
            <a:endParaRPr lang="ru-R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sorted =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en-US" sz="28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– LINQ to objects</a:t>
            </a:r>
            <a:endParaRPr lang="ru-R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0401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 most of the cases lambda expressions are used:</a:t>
            </a:r>
            <a:endParaRPr lang="en-US" sz="2800" dirty="0"/>
          </a:p>
          <a:p>
            <a:pPr marL="0" indent="0">
              <a:buNone/>
            </a:pPr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sorted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applicants.OrderBy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Searching – LINQ to objects</a:t>
            </a:r>
            <a:endParaRPr lang="ru-RU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filtered =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value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ea typeface="Times New Roman" panose="02020603050405020304" pitchFamily="18" charset="0"/>
                <a:cs typeface="Courier New" panose="02070309020205020404" pitchFamily="49" charset="0"/>
              </a:rPr>
              <a:t>Or more complex:</a:t>
            </a:r>
            <a:endParaRPr lang="en-US" sz="2000" dirty="0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a.Surname.StartsWith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	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a.Address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with lambda syntax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applicants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List&lt;Applicant&gt;();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filtered = applicants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Where(a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value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 = applicants.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Where(a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a.Name.Contains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a.Surname.StartsWith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a.Address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Select(a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a.Surname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7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result returned from the LINQ query is of special type </a:t>
            </a:r>
            <a:r>
              <a:rPr lang="en-US" dirty="0" smtClean="0"/>
              <a:t>– </a:t>
            </a:r>
            <a:r>
              <a:rPr lang="en-US" dirty="0" err="1" smtClean="0"/>
              <a:t>IEnumerable</a:t>
            </a:r>
            <a:r>
              <a:rPr lang="en-US" dirty="0" smtClean="0"/>
              <a:t>&lt;</a:t>
            </a:r>
            <a:r>
              <a:rPr lang="en-US" dirty="0" smtClean="0"/>
              <a:t>T</a:t>
            </a:r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Use any of the following functions available to </a:t>
            </a:r>
            <a:r>
              <a:rPr lang="en-US" dirty="0" err="1"/>
              <a:t>IEnumerable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Any() – returns true if the result contains at least one element</a:t>
            </a:r>
          </a:p>
          <a:p>
            <a:pPr lvl="1"/>
            <a:r>
              <a:rPr lang="en-US" dirty="0" smtClean="0"/>
              <a:t>Contains(a) – returns true if the result contains a specific instance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Count() – returns number of elements in the result</a:t>
            </a:r>
          </a:p>
          <a:p>
            <a:r>
              <a:rPr lang="en-US" smtClean="0"/>
              <a:t>ElementAt(i) – returns an element at the specified index. Throws exception if the index is out of bounds</a:t>
            </a:r>
          </a:p>
          <a:p>
            <a:r>
              <a:rPr lang="en-US" smtClean="0"/>
              <a:t>ElementAtOrDefault(i) – same as above, but will return Nothing instead of 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First() – returns first element in the collection. Throws exception if collection is empty</a:t>
            </a:r>
          </a:p>
          <a:p>
            <a:r>
              <a:rPr lang="en-US" smtClean="0"/>
              <a:t>FirstOrDefault() – same as above, but will return Nothing instead of exception</a:t>
            </a:r>
          </a:p>
          <a:p>
            <a:r>
              <a:rPr lang="en-US" smtClean="0"/>
              <a:t>Last(), LastOrDefault() – returns last element of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Outcomes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r>
              <a:rPr lang="en-US" dirty="0" smtClean="0"/>
              <a:t>Understand inheritance</a:t>
            </a:r>
          </a:p>
          <a:p>
            <a:r>
              <a:rPr lang="en-US" dirty="0" smtClean="0"/>
              <a:t>Understand how sorting is implemented in </a:t>
            </a:r>
            <a:r>
              <a:rPr lang="en-US" dirty="0" smtClean="0"/>
              <a:t>C#.NET</a:t>
            </a:r>
            <a:endParaRPr lang="en-US" dirty="0" smtClean="0"/>
          </a:p>
          <a:p>
            <a:r>
              <a:rPr lang="en-US" dirty="0" smtClean="0"/>
              <a:t>Understand how searching is implemented in </a:t>
            </a:r>
            <a:r>
              <a:rPr lang="en-US" dirty="0" smtClean="0"/>
              <a:t>C#.NET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IEnumerable</a:t>
            </a:r>
            <a:r>
              <a:rPr lang="en-US" dirty="0"/>
              <a:t>&lt;T&gt;</a:t>
            </a:r>
            <a:endParaRPr lang="ru-RU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ToArray() – converts result to array</a:t>
            </a:r>
          </a:p>
          <a:p>
            <a:r>
              <a:rPr lang="en-US" smtClean="0"/>
              <a:t>ToList() – converts result to List(Of )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11700" smtClean="0"/>
              <a:t>	The End</a:t>
            </a:r>
            <a:endParaRPr lang="ru-RU" sz="117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Generalization Vs. Specialization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30263" y="5472113"/>
            <a:ext cx="165735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Apple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846388" y="5472113"/>
            <a:ext cx="16557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Pear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789488" y="5472113"/>
            <a:ext cx="187325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Persimmon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989263" y="3960813"/>
            <a:ext cx="15113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Fruit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620838" y="5113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638550" y="4897438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797550" y="51133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620838" y="5113338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>
            <a:off x="3494088" y="4679950"/>
            <a:ext cx="215900" cy="288925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7021513" y="3960813"/>
            <a:ext cx="15128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Vegetables</a:t>
            </a:r>
            <a:endParaRPr lang="ru-RU" sz="1800">
              <a:latin typeface="Times New Roman" panose="02020603050405020304" pitchFamily="18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709988" y="37449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813675" y="37449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3709988" y="3744913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5726113" y="33845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8" name="AutoShape 18"/>
          <p:cNvSpPr>
            <a:spLocks noChangeArrowheads="1"/>
          </p:cNvSpPr>
          <p:nvPr/>
        </p:nvSpPr>
        <p:spPr bwMode="auto">
          <a:xfrm>
            <a:off x="5581650" y="3097213"/>
            <a:ext cx="215900" cy="288925"/>
          </a:xfrm>
          <a:prstGeom prst="flowChartExtra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1800"/>
          </a:p>
        </p:txBody>
      </p:sp>
      <p:sp>
        <p:nvSpPr>
          <p:cNvPr id="5139" name="Rectangle 19"/>
          <p:cNvSpPr>
            <a:spLocks noChangeArrowheads="1"/>
          </p:cNvSpPr>
          <p:nvPr/>
        </p:nvSpPr>
        <p:spPr bwMode="auto">
          <a:xfrm>
            <a:off x="4718050" y="2590800"/>
            <a:ext cx="2016125" cy="5064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latin typeface="Times New Roman" panose="02020603050405020304" pitchFamily="18" charset="0"/>
              </a:rPr>
              <a:t>Plants</a:t>
            </a:r>
            <a:endParaRPr lang="ru-RU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Generalization/Specialization</a:t>
            </a:r>
            <a:endParaRPr lang="ru-RU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process of finding common general attributes and operations of subclasses is called generalization</a:t>
            </a:r>
          </a:p>
          <a:p>
            <a:r>
              <a:rPr lang="en-US" smtClean="0"/>
              <a:t>Specialization is a process of finding a set of subclasses reflecting special classes of a class.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Represents specialization in Object-Oriented world</a:t>
            </a:r>
          </a:p>
          <a:p>
            <a:r>
              <a:rPr lang="en-US" smtClean="0"/>
              <a:t>Is used to reuse the functionality of an existing class.</a:t>
            </a:r>
          </a:p>
          <a:p>
            <a:r>
              <a:rPr lang="en-US" smtClean="0">
                <a:sym typeface="Wingdings" panose="05000000000000000000" pitchFamily="2" charset="2"/>
              </a:rPr>
              <a:t>.net supports: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single inheritance</a:t>
            </a:r>
          </a:p>
          <a:p>
            <a:pPr lvl="1"/>
            <a:r>
              <a:rPr lang="en-US" smtClean="0">
                <a:sym typeface="Wingdings" panose="05000000000000000000" pitchFamily="2" charset="2"/>
              </a:rPr>
              <a:t>multi-level inheritance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ru-RU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ChildClass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BaseClass</a:t>
            </a:r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– visible only within current class</a:t>
            </a:r>
          </a:p>
          <a:p>
            <a:r>
              <a:rPr lang="en-US" dirty="0" smtClean="0"/>
              <a:t>Protected – visible only to class and it’s child classes (inheriting from it)</a:t>
            </a:r>
          </a:p>
          <a:p>
            <a:r>
              <a:rPr lang="en-US" dirty="0" smtClean="0"/>
              <a:t>Internal – </a:t>
            </a:r>
            <a:r>
              <a:rPr lang="en-US" dirty="0" smtClean="0"/>
              <a:t>visible within current project</a:t>
            </a:r>
          </a:p>
          <a:p>
            <a:r>
              <a:rPr lang="en-US" dirty="0" smtClean="0"/>
              <a:t>Protected </a:t>
            </a:r>
            <a:r>
              <a:rPr lang="en-US" dirty="0" smtClean="0"/>
              <a:t>Internal– </a:t>
            </a:r>
            <a:r>
              <a:rPr lang="en-US" dirty="0" smtClean="0"/>
              <a:t>visible only to class and it’s child classes defined in current project</a:t>
            </a:r>
          </a:p>
          <a:p>
            <a:r>
              <a:rPr lang="en-US" dirty="0" smtClean="0"/>
              <a:t>Public – visible to everyone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Inheritance</a:t>
            </a:r>
            <a:endParaRPr lang="ru-RU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If a class inherits other class then the members of the class which are defined using Public and Protected (and possibly </a:t>
            </a:r>
            <a:r>
              <a:rPr lang="en-US" dirty="0" smtClean="0">
                <a:sym typeface="Wingdings" panose="05000000000000000000" pitchFamily="2" charset="2"/>
              </a:rPr>
              <a:t>Internal) </a:t>
            </a:r>
            <a:r>
              <a:rPr lang="en-US" dirty="0" smtClean="0">
                <a:sym typeface="Wingdings" panose="05000000000000000000" pitchFamily="2" charset="2"/>
              </a:rPr>
              <a:t>modifiers can be accessed directly from the derived class.</a:t>
            </a:r>
          </a:p>
          <a:p>
            <a:pPr>
              <a:buFont typeface="Wingdings" panose="05000000000000000000" pitchFamily="2" charset="2"/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</a:t>
            </a:r>
            <a:r>
              <a:rPr lang="en-US" dirty="0" smtClean="0"/>
              <a:t>List&lt;&gt;</a:t>
            </a:r>
            <a:endParaRPr lang="ru-RU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40401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mtClean="0"/>
              <a:t>List class defines several functions to sort:</a:t>
            </a:r>
          </a:p>
          <a:p>
            <a:r>
              <a:rPr lang="en-US" smtClean="0"/>
              <a:t>mylist.Sort() – sorts using default comparer</a:t>
            </a:r>
          </a:p>
          <a:p>
            <a:pPr lvl="1"/>
            <a:r>
              <a:rPr lang="en-US" smtClean="0"/>
              <a:t>Good for simple types (string, integer, date)</a:t>
            </a:r>
          </a:p>
          <a:p>
            <a:pPr lvl="1"/>
            <a:r>
              <a:rPr lang="en-US" smtClean="0"/>
              <a:t>Does not work for complex types</a:t>
            </a:r>
          </a:p>
          <a:p>
            <a:r>
              <a:rPr lang="en-US" smtClean="0"/>
              <a:t>mylist.Sort(comparer as </a:t>
            </a:r>
            <a:r>
              <a:rPr lang="ru-RU" smtClean="0"/>
              <a:t>IComparer</a:t>
            </a:r>
            <a:r>
              <a:rPr lang="en-US" smtClean="0"/>
              <a:t>) – uses specific class that knows how to compare complex class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3178</TotalTime>
  <Words>558</Words>
  <Application>Microsoft Office PowerPoint</Application>
  <PresentationFormat>On-screen Show (4:3)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1_Pixel</vt:lpstr>
      <vt:lpstr>Pixel</vt:lpstr>
      <vt:lpstr>Lecture 16</vt:lpstr>
      <vt:lpstr>Outcomes</vt:lpstr>
      <vt:lpstr>Inheritance</vt:lpstr>
      <vt:lpstr>Generalization/Specialization</vt:lpstr>
      <vt:lpstr>Inheritance</vt:lpstr>
      <vt:lpstr>Inheritance</vt:lpstr>
      <vt:lpstr>Access modifiers</vt:lpstr>
      <vt:lpstr>Inheritance</vt:lpstr>
      <vt:lpstr>Sorting List&lt;&gt;</vt:lpstr>
      <vt:lpstr>Sorting List(Of )</vt:lpstr>
      <vt:lpstr>Searching in List&lt;&gt;</vt:lpstr>
      <vt:lpstr>Alternative approach</vt:lpstr>
      <vt:lpstr>Sorting – LINQ to objects</vt:lpstr>
      <vt:lpstr>Sorting – LINQ to objects</vt:lpstr>
      <vt:lpstr>Searching – LINQ to objects</vt:lpstr>
      <vt:lpstr>Same with lambda syntax</vt:lpstr>
      <vt:lpstr>LINQ IEnumerable&lt;T&gt;</vt:lpstr>
      <vt:lpstr>LINQ IEnumerable&lt;T&gt;</vt:lpstr>
      <vt:lpstr>LINQ IEnumerable&lt;T&gt;</vt:lpstr>
      <vt:lpstr>LINQ IEnumerable&lt;T&gt;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</dc:creator>
  <cp:lastModifiedBy>Vasiliy Kuznetsov</cp:lastModifiedBy>
  <cp:revision>28</cp:revision>
  <cp:lastPrinted>1601-01-01T00:00:00Z</cp:lastPrinted>
  <dcterms:created xsi:type="dcterms:W3CDTF">1601-01-01T00:00:00Z</dcterms:created>
  <dcterms:modified xsi:type="dcterms:W3CDTF">2019-01-19T17:50:18Z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