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8" r:id="rId2"/>
    <p:sldId id="256" r:id="rId3"/>
    <p:sldId id="260" r:id="rId4"/>
    <p:sldId id="262" r:id="rId5"/>
    <p:sldId id="310" r:id="rId6"/>
    <p:sldId id="328" r:id="rId7"/>
    <p:sldId id="353" r:id="rId8"/>
    <p:sldId id="329" r:id="rId9"/>
    <p:sldId id="355" r:id="rId10"/>
    <p:sldId id="356" r:id="rId11"/>
    <p:sldId id="334" r:id="rId12"/>
    <p:sldId id="357" r:id="rId13"/>
    <p:sldId id="336" r:id="rId14"/>
    <p:sldId id="358" r:id="rId15"/>
    <p:sldId id="359" r:id="rId16"/>
    <p:sldId id="361" r:id="rId17"/>
    <p:sldId id="362" r:id="rId18"/>
    <p:sldId id="363" r:id="rId19"/>
    <p:sldId id="364" r:id="rId20"/>
    <p:sldId id="371" r:id="rId21"/>
    <p:sldId id="365" r:id="rId22"/>
    <p:sldId id="366" r:id="rId23"/>
    <p:sldId id="367" r:id="rId24"/>
    <p:sldId id="368" r:id="rId25"/>
    <p:sldId id="369" r:id="rId26"/>
    <p:sldId id="370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83FA4"/>
    <a:srgbClr val="CC0000"/>
    <a:srgbClr val="009999"/>
    <a:srgbClr val="3D0EEA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 smtClean="0"/>
              <a:t>Create a method using </a:t>
            </a:r>
            <a:r>
              <a:rPr lang="en-US" dirty="0"/>
              <a:t>F</a:t>
            </a:r>
            <a:r>
              <a:rPr lang="en-US" dirty="0" smtClean="0"/>
              <a:t>unction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231" y="1480625"/>
            <a:ext cx="11193462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IsNumeric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</a:p>
          <a:p>
            <a:r>
              <a:rPr lang="en-GB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(text,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d))</a:t>
            </a:r>
          </a:p>
          <a:p>
            <a:r>
              <a:rPr lang="en-GB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GB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2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 and Function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 smtClean="0"/>
              <a:t>In C# you can </a:t>
            </a:r>
            <a:r>
              <a:rPr lang="en-US" altLang="en-US" sz="3600" dirty="0"/>
              <a:t>define </a:t>
            </a:r>
            <a:r>
              <a:rPr lang="en-US" altLang="en-US" sz="3600" dirty="0" smtClean="0"/>
              <a:t>methods as</a:t>
            </a:r>
            <a:endParaRPr lang="en-US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3200" dirty="0" smtClean="0"/>
              <a:t> when </a:t>
            </a:r>
            <a:r>
              <a:rPr lang="en-US" altLang="en-US" sz="3200" dirty="0"/>
              <a:t>the method </a:t>
            </a:r>
            <a:r>
              <a:rPr lang="en-US" altLang="en-US" sz="3200" b="1" dirty="0"/>
              <a:t>does </a:t>
            </a:r>
            <a:r>
              <a:rPr lang="en-US" altLang="en-US" sz="3200" b="1" dirty="0" smtClean="0"/>
              <a:t>NOT return </a:t>
            </a:r>
            <a:r>
              <a:rPr lang="en-US" altLang="en-US" sz="3200" b="1" dirty="0"/>
              <a:t>a </a:t>
            </a:r>
            <a:r>
              <a:rPr lang="en-US" altLang="en-US" sz="3200" b="1" dirty="0" smtClean="0"/>
              <a:t>value</a:t>
            </a:r>
            <a:endParaRPr lang="en-US" altLang="en-US" sz="3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{data type}</a:t>
            </a:r>
            <a:r>
              <a:rPr lang="en-US" altLang="en-US" sz="3600" dirty="0" smtClean="0"/>
              <a:t> </a:t>
            </a:r>
            <a:r>
              <a:rPr lang="en-US" altLang="en-US" sz="3200" dirty="0" smtClean="0"/>
              <a:t>when </a:t>
            </a:r>
            <a:r>
              <a:rPr lang="en-US" altLang="en-US" sz="3200" dirty="0"/>
              <a:t>the method does </a:t>
            </a:r>
            <a:r>
              <a:rPr lang="en-US" altLang="en-US" sz="3200" b="1" dirty="0"/>
              <a:t>return</a:t>
            </a:r>
            <a:r>
              <a:rPr lang="en-US" altLang="en-US" sz="3200" dirty="0"/>
              <a:t> </a:t>
            </a:r>
            <a:r>
              <a:rPr lang="en-US" altLang="en-US" sz="3200" b="1" dirty="0"/>
              <a:t>the value</a:t>
            </a:r>
          </a:p>
        </p:txBody>
      </p:sp>
    </p:spTree>
    <p:extLst>
      <p:ext uri="{BB962C8B-B14F-4D97-AF65-F5344CB8AC3E}">
        <p14:creationId xmlns:p14="http://schemas.microsoft.com/office/powerpoint/2010/main" val="11242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Calling a method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You can call a method </a:t>
            </a:r>
            <a:r>
              <a:rPr lang="en-US" altLang="en-US" sz="3600" dirty="0" smtClean="0"/>
              <a:t>by </a:t>
            </a:r>
            <a:r>
              <a:rPr lang="en-US" altLang="en-US" sz="3600" dirty="0"/>
              <a:t>specifying </a:t>
            </a:r>
            <a:r>
              <a:rPr lang="en-US" altLang="en-US" sz="3600" dirty="0" smtClean="0"/>
              <a:t>its name </a:t>
            </a:r>
            <a:r>
              <a:rPr lang="en-US" altLang="en-US" sz="3600" dirty="0"/>
              <a:t>and parameters in parenthesis (or empty parenthesis</a:t>
            </a:r>
            <a:r>
              <a:rPr lang="en-US" altLang="en-US" sz="3600" dirty="0" smtClean="0"/>
              <a:t>):</a:t>
            </a:r>
            <a:endParaRPr lang="en-US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2718584"/>
            <a:ext cx="1119346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IsNumeric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tbxInput.Text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ShowMessage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a valid number"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8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38400" y="2522538"/>
            <a:ext cx="7213599" cy="1314450"/>
          </a:xfrm>
        </p:spPr>
        <p:txBody>
          <a:bodyPr/>
          <a:lstStyle/>
          <a:p>
            <a:r>
              <a:rPr lang="en-US" dirty="0" smtClean="0"/>
              <a:t>by value </a:t>
            </a:r>
            <a:r>
              <a:rPr lang="en-US" dirty="0" smtClean="0"/>
              <a:t>vs. </a:t>
            </a:r>
            <a:r>
              <a:rPr lang="en-US" dirty="0" smtClean="0"/>
              <a:t>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/>
              <a:t>What will be printed</a:t>
            </a:r>
            <a:r>
              <a:rPr lang="en-US" dirty="0" smtClean="0"/>
              <a:t>?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5;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Debug.Write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 B + B;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66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Sending </a:t>
            </a:r>
            <a:r>
              <a:rPr lang="en-US" dirty="0" smtClean="0"/>
              <a:t>parameters by value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 smtClean="0"/>
              <a:t>The </a:t>
            </a:r>
            <a:r>
              <a:rPr lang="en-US" altLang="en-US" sz="3600" dirty="0"/>
              <a:t>called </a:t>
            </a:r>
            <a:r>
              <a:rPr lang="en-US" altLang="en-US" sz="3600" dirty="0" smtClean="0"/>
              <a:t>method creates </a:t>
            </a:r>
            <a:r>
              <a:rPr lang="en-US" altLang="en-US" sz="3600" dirty="0"/>
              <a:t>a </a:t>
            </a:r>
            <a:r>
              <a:rPr lang="en-US" altLang="en-US" sz="3600" b="1" dirty="0"/>
              <a:t>local copy</a:t>
            </a:r>
            <a:r>
              <a:rPr lang="en-US" altLang="en-US" sz="3600" dirty="0"/>
              <a:t> of </a:t>
            </a:r>
            <a:r>
              <a:rPr lang="en-US" altLang="en-US" sz="3600" dirty="0" smtClean="0"/>
              <a:t>variable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 smtClean="0"/>
              <a:t>Any </a:t>
            </a:r>
            <a:r>
              <a:rPr lang="en-US" altLang="en-US" sz="3600" dirty="0"/>
              <a:t>changes to that variable will have </a:t>
            </a:r>
            <a:r>
              <a:rPr lang="en-US" altLang="en-US" sz="3600" b="1" dirty="0"/>
              <a:t>no effect on the original </a:t>
            </a:r>
            <a:r>
              <a:rPr lang="en-US" altLang="en-US" sz="3600" b="1" dirty="0" smtClean="0"/>
              <a:t>variable</a:t>
            </a:r>
            <a:endParaRPr lang="en-US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It is safe to send by value to avoid accidental  change to the variable</a:t>
            </a:r>
          </a:p>
        </p:txBody>
      </p:sp>
    </p:spTree>
    <p:extLst>
      <p:ext uri="{BB962C8B-B14F-4D97-AF65-F5344CB8AC3E}">
        <p14:creationId xmlns:p14="http://schemas.microsoft.com/office/powerpoint/2010/main" val="18670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What will be printed?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05388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sz="3600" dirty="0"/>
              <a:t>The </a:t>
            </a:r>
            <a:r>
              <a:rPr lang="en-US" sz="3600" dirty="0" smtClean="0"/>
              <a:t>answer </a:t>
            </a:r>
            <a:r>
              <a:rPr lang="en-US" sz="3600" dirty="0"/>
              <a:t>is </a:t>
            </a:r>
            <a:r>
              <a:rPr lang="en-US" sz="3600" dirty="0" smtClean="0"/>
              <a:t>5. Why?</a:t>
            </a:r>
            <a:endParaRPr lang="en-US" altLang="en-US" sz="3600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90562" y="2588940"/>
            <a:ext cx="1511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54294"/>
              </p:ext>
            </p:extLst>
          </p:nvPr>
        </p:nvGraphicFramePr>
        <p:xfrm>
          <a:off x="4538456" y="3025920"/>
          <a:ext cx="1420277" cy="2087563"/>
        </p:xfrm>
        <a:graphic>
          <a:graphicData uri="http://schemas.openxmlformats.org/drawingml/2006/table">
            <a:tbl>
              <a:tblPr/>
              <a:tblGrid>
                <a:gridCol w="1420277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4433681" y="2590528"/>
            <a:ext cx="2633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1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52708"/>
              </p:ext>
            </p:extLst>
          </p:nvPr>
        </p:nvGraphicFramePr>
        <p:xfrm>
          <a:off x="8667989" y="3024332"/>
          <a:ext cx="1515159" cy="2089151"/>
        </p:xfrm>
        <a:graphic>
          <a:graphicData uri="http://schemas.openxmlformats.org/drawingml/2006/table">
            <a:tbl>
              <a:tblPr/>
              <a:tblGrid>
                <a:gridCol w="1515159"/>
              </a:tblGrid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385954"/>
              </p:ext>
            </p:extLst>
          </p:nvPr>
        </p:nvGraphicFramePr>
        <p:xfrm>
          <a:off x="795338" y="3024332"/>
          <a:ext cx="1420277" cy="2087563"/>
        </p:xfrm>
        <a:graphic>
          <a:graphicData uri="http://schemas.openxmlformats.org/drawingml/2006/table">
            <a:tbl>
              <a:tblPr/>
              <a:tblGrid>
                <a:gridCol w="1420277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9796" y="4742563"/>
            <a:ext cx="3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36612" y="4742563"/>
            <a:ext cx="11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sz="1200" dirty="0" smtClean="0"/>
              <a:t> (copy of A) 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443271" y="4742563"/>
            <a:ext cx="33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sz="1200" dirty="0"/>
          </a:p>
        </p:txBody>
      </p:sp>
      <p:sp>
        <p:nvSpPr>
          <p:cNvPr id="38" name="Right Arrow 37"/>
          <p:cNvSpPr/>
          <p:nvPr/>
        </p:nvSpPr>
        <p:spPr>
          <a:xfrm>
            <a:off x="2419796" y="3558525"/>
            <a:ext cx="1912264" cy="1019175"/>
          </a:xfrm>
          <a:prstGeom prst="rightArrow">
            <a:avLst>
              <a:gd name="adj1" fmla="val 61215"/>
              <a:gd name="adj2" fmla="val 415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Pass </a:t>
            </a:r>
            <a:r>
              <a:rPr lang="en-US" sz="1400" dirty="0" smtClean="0">
                <a:solidFill>
                  <a:schemeClr val="tx1"/>
                </a:solidFill>
              </a:rPr>
              <a:t>value </a:t>
            </a:r>
            <a:r>
              <a:rPr lang="en-US" sz="1400" dirty="0">
                <a:solidFill>
                  <a:schemeClr val="tx1"/>
                </a:solidFill>
              </a:rPr>
              <a:t>of 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to new </a:t>
            </a:r>
            <a:r>
              <a:rPr lang="en-US" sz="1400" dirty="0">
                <a:solidFill>
                  <a:schemeClr val="tx1"/>
                </a:solidFill>
              </a:rPr>
              <a:t>variable, </a:t>
            </a:r>
            <a:r>
              <a:rPr lang="en-US" sz="1400" b="1" dirty="0" smtClean="0">
                <a:solidFill>
                  <a:schemeClr val="tx1"/>
                </a:solidFill>
              </a:rPr>
              <a:t>B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236612" y="3558525"/>
            <a:ext cx="2266504" cy="1019175"/>
          </a:xfrm>
          <a:prstGeom prst="rightArrow">
            <a:avLst>
              <a:gd name="adj1" fmla="val 61215"/>
              <a:gd name="adj2" fmla="val 4158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Change the value of </a:t>
            </a:r>
            <a:r>
              <a:rPr lang="en-US" sz="1400" b="1" dirty="0" smtClean="0">
                <a:solidFill>
                  <a:schemeClr val="tx1"/>
                </a:solidFill>
              </a:rPr>
              <a:t>B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remains unchanged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215615" y="4333875"/>
            <a:ext cx="204181" cy="4086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58733" y="4276725"/>
            <a:ext cx="277879" cy="4658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183148" y="4276725"/>
            <a:ext cx="260123" cy="4658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8595374" y="2540586"/>
            <a:ext cx="2633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Sending </a:t>
            </a:r>
            <a:r>
              <a:rPr lang="en-US" dirty="0" smtClean="0"/>
              <a:t>parameters by reference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 smtClean="0"/>
              <a:t>The </a:t>
            </a:r>
            <a:r>
              <a:rPr lang="en-US" altLang="en-US" sz="3600" dirty="0"/>
              <a:t>called </a:t>
            </a:r>
            <a:r>
              <a:rPr lang="en-US" altLang="en-US" sz="3600" dirty="0" smtClean="0"/>
              <a:t>method creates </a:t>
            </a:r>
            <a:r>
              <a:rPr lang="en-US" altLang="en-US" sz="3600" dirty="0"/>
              <a:t>the </a:t>
            </a:r>
            <a:r>
              <a:rPr lang="en-US" altLang="en-US" sz="3600" b="1" dirty="0"/>
              <a:t>reference</a:t>
            </a:r>
            <a:r>
              <a:rPr lang="en-US" altLang="en-US" sz="3600" dirty="0"/>
              <a:t> to </a:t>
            </a:r>
            <a:r>
              <a:rPr lang="en-US" altLang="en-US" sz="3600" dirty="0" smtClean="0"/>
              <a:t>it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 smtClean="0"/>
              <a:t>Changes to </a:t>
            </a:r>
            <a:r>
              <a:rPr lang="en-US" altLang="en-US" sz="3600" dirty="0"/>
              <a:t>variable in the called m</a:t>
            </a:r>
            <a:r>
              <a:rPr lang="en-US" altLang="en-US" sz="3600" dirty="0" smtClean="0"/>
              <a:t>ethod </a:t>
            </a:r>
            <a:r>
              <a:rPr lang="en-US" altLang="en-US" sz="3600" b="1" dirty="0" smtClean="0"/>
              <a:t>will affect the original variable </a:t>
            </a:r>
            <a:r>
              <a:rPr lang="en-US" altLang="en-US" sz="3600" dirty="0"/>
              <a:t>in the calling </a:t>
            </a:r>
            <a:r>
              <a:rPr lang="en-US" altLang="en-US" sz="3600" dirty="0" smtClean="0"/>
              <a:t>method</a:t>
            </a:r>
            <a:endParaRPr lang="en-US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Used when we need to change the value of the variable in the </a:t>
            </a:r>
            <a:r>
              <a:rPr lang="en-US" altLang="en-US" sz="3600" dirty="0" smtClean="0"/>
              <a:t>method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4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/>
              <a:t>What will be printed</a:t>
            </a:r>
            <a:r>
              <a:rPr lang="en-US" dirty="0" smtClean="0"/>
              <a:t>?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5;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Debug.Write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 B + B;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66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6393" y="4114331"/>
            <a:ext cx="55303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What will be printed?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05388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sz="3600" dirty="0"/>
              <a:t>The </a:t>
            </a:r>
            <a:r>
              <a:rPr lang="en-US" sz="3600" dirty="0" smtClean="0"/>
              <a:t>answer </a:t>
            </a:r>
            <a:r>
              <a:rPr lang="en-US" sz="3600" dirty="0"/>
              <a:t>is </a:t>
            </a:r>
            <a:r>
              <a:rPr lang="en-US" sz="3600" dirty="0" smtClean="0"/>
              <a:t>10. Why?</a:t>
            </a:r>
            <a:endParaRPr lang="en-US" altLang="en-US" sz="3600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1856745" y="1955111"/>
            <a:ext cx="1511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1856745" y="4358305"/>
            <a:ext cx="26649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11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108710"/>
              </p:ext>
            </p:extLst>
          </p:nvPr>
        </p:nvGraphicFramePr>
        <p:xfrm>
          <a:off x="1961521" y="2390503"/>
          <a:ext cx="1420277" cy="1571897"/>
        </p:xfrm>
        <a:graphic>
          <a:graphicData uri="http://schemas.openxmlformats.org/drawingml/2006/table">
            <a:tbl>
              <a:tblPr/>
              <a:tblGrid>
                <a:gridCol w="1420277"/>
              </a:tblGrid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97740" y="2356668"/>
            <a:ext cx="3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6565" y="5037094"/>
            <a:ext cx="1278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smtClean="0"/>
              <a:t>reference to </a:t>
            </a:r>
            <a:r>
              <a:rPr lang="en-US" sz="1200" dirty="0" smtClean="0"/>
              <a:t>A) </a:t>
            </a:r>
            <a:endParaRPr lang="en-US" sz="1200" dirty="0"/>
          </a:p>
        </p:txBody>
      </p:sp>
      <p:graphicFrame>
        <p:nvGraphicFramePr>
          <p:cNvPr id="22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58894"/>
              </p:ext>
            </p:extLst>
          </p:nvPr>
        </p:nvGraphicFramePr>
        <p:xfrm>
          <a:off x="1967853" y="4793425"/>
          <a:ext cx="1420277" cy="1571897"/>
        </p:xfrm>
        <a:graphic>
          <a:graphicData uri="http://schemas.openxmlformats.org/drawingml/2006/table">
            <a:tbl>
              <a:tblPr/>
              <a:tblGrid>
                <a:gridCol w="1420277"/>
              </a:tblGrid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1" idx="3"/>
          </p:cNvCxnSpPr>
          <p:nvPr/>
        </p:nvCxnSpPr>
        <p:spPr>
          <a:xfrm flipH="1">
            <a:off x="3381798" y="2700201"/>
            <a:ext cx="315942" cy="4762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61135" y="3377315"/>
            <a:ext cx="255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changes to </a:t>
            </a:r>
            <a:r>
              <a:rPr lang="en-US" b="1" dirty="0" smtClean="0"/>
              <a:t>B</a:t>
            </a:r>
            <a:r>
              <a:rPr lang="en-US" dirty="0" smtClean="0"/>
              <a:t> will be applied to </a:t>
            </a:r>
            <a:r>
              <a:rPr lang="en-US" b="1" dirty="0" smtClean="0"/>
              <a:t>A</a:t>
            </a:r>
            <a:r>
              <a:rPr lang="en-US" dirty="0" smtClean="0"/>
              <a:t> as well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3368046" y="3280641"/>
            <a:ext cx="1965256" cy="19292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8428" y="1870755"/>
            <a:ext cx="885514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800" b="1" dirty="0" smtClean="0"/>
              <a:t>Fundamentals</a:t>
            </a:r>
            <a:r>
              <a:rPr lang="en-GB" sz="4400" b="1" dirty="0" smtClean="0"/>
              <a:t> of Programming</a:t>
            </a:r>
            <a:endParaRPr lang="en-US" sz="4400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68427" y="2843186"/>
            <a:ext cx="8855145" cy="3189596"/>
          </a:xfrm>
        </p:spPr>
        <p:txBody>
          <a:bodyPr anchor="t"/>
          <a:lstStyle/>
          <a:p>
            <a:pPr algn="l">
              <a:spcAft>
                <a:spcPts val="600"/>
              </a:spcAft>
            </a:pPr>
            <a:r>
              <a:rPr lang="en-US" sz="4000" dirty="0" smtClean="0"/>
              <a:t>Lecture 7</a:t>
            </a:r>
          </a:p>
          <a:p>
            <a:pPr marL="1257300" lvl="1" indent="-571500"/>
            <a:r>
              <a:rPr lang="en-US" sz="3600" b="0" dirty="0"/>
              <a:t>Methods (functions and subroutines)</a:t>
            </a:r>
          </a:p>
          <a:p>
            <a:pPr marL="1257300" lvl="1" indent="-571500"/>
            <a:r>
              <a:rPr lang="en-US" sz="3600" b="0" dirty="0"/>
              <a:t>Parameter </a:t>
            </a:r>
            <a:r>
              <a:rPr lang="en-US" sz="3600" b="0" dirty="0" smtClean="0"/>
              <a:t>passing</a:t>
            </a:r>
            <a:endParaRPr lang="en-US" sz="3600" b="0" dirty="0"/>
          </a:p>
          <a:p>
            <a:pPr marL="1257300" lvl="1" indent="-571500"/>
            <a:r>
              <a:rPr lang="en-US" sz="3600" b="0" dirty="0" smtClean="0"/>
              <a:t>By value vs. by reference</a:t>
            </a:r>
            <a:endParaRPr lang="en-US" sz="3600" b="0" dirty="0" smtClean="0"/>
          </a:p>
          <a:p>
            <a:pPr marL="1257300" lvl="1" indent="-571500"/>
            <a:r>
              <a:rPr lang="en-US" sz="3600" dirty="0"/>
              <a:t>Variable </a:t>
            </a:r>
            <a:r>
              <a:rPr lang="en-US" sz="3600" dirty="0" smtClean="0"/>
              <a:t>scope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Sending </a:t>
            </a:r>
            <a:r>
              <a:rPr lang="en-US" dirty="0" smtClean="0"/>
              <a:t>parameters by reference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 smtClean="0"/>
              <a:t>In C# there are two ways to send a parameters by reference: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b="1" dirty="0" smtClean="0">
                <a:solidFill>
                  <a:srgbClr val="0000FF"/>
                </a:solidFill>
              </a:rPr>
              <a:t>ref</a:t>
            </a:r>
            <a:r>
              <a:rPr lang="en-US" altLang="en-US" sz="3600" dirty="0" smtClean="0">
                <a:solidFill>
                  <a:srgbClr val="0000FF"/>
                </a:solidFill>
              </a:rPr>
              <a:t> </a:t>
            </a:r>
            <a:r>
              <a:rPr lang="en-US" altLang="en-US" sz="3600" dirty="0" smtClean="0"/>
              <a:t>– used when the parameter is expected to have some value passed to the function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b="1" dirty="0" smtClean="0">
                <a:solidFill>
                  <a:srgbClr val="0000FF"/>
                </a:solidFill>
              </a:rPr>
              <a:t>out</a:t>
            </a:r>
            <a:r>
              <a:rPr lang="en-US" altLang="en-US" sz="3600" dirty="0" smtClean="0">
                <a:solidFill>
                  <a:srgbClr val="0000FF"/>
                </a:solidFill>
              </a:rPr>
              <a:t> </a:t>
            </a:r>
            <a:r>
              <a:rPr lang="en-US" altLang="en-US" sz="3600" dirty="0"/>
              <a:t>– used when </a:t>
            </a:r>
            <a:r>
              <a:rPr lang="en-US" altLang="en-US" sz="3600" dirty="0" smtClean="0"/>
              <a:t>you are only interested in the output value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52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 smtClean="0"/>
              <a:t>Variable scope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You can't define a variable at any spot in the program and use it at any </a:t>
            </a:r>
            <a:r>
              <a:rPr lang="en-US" altLang="en-US" sz="3600" dirty="0" smtClean="0"/>
              <a:t>spot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3600" dirty="0" smtClean="0"/>
              <a:t>Scope of the variable is </a:t>
            </a:r>
            <a:r>
              <a:rPr lang="en-US" altLang="en-US" sz="3600" dirty="0"/>
              <a:t>a </a:t>
            </a:r>
            <a:r>
              <a:rPr lang="en-US" altLang="en-US" sz="3600" dirty="0" smtClean="0"/>
              <a:t>relationship </a:t>
            </a:r>
            <a:r>
              <a:rPr lang="en-US" altLang="en-US" sz="3600" dirty="0"/>
              <a:t>between </a:t>
            </a:r>
            <a:endParaRPr lang="en-US" altLang="en-US" sz="36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3600" dirty="0" smtClean="0"/>
              <a:t>where </a:t>
            </a:r>
            <a:r>
              <a:rPr lang="en-US" altLang="en-US" sz="3600" dirty="0"/>
              <a:t>a variable </a:t>
            </a:r>
            <a:r>
              <a:rPr lang="en-US" altLang="en-US" sz="3600" b="1" dirty="0"/>
              <a:t>is defined</a:t>
            </a:r>
            <a:r>
              <a:rPr lang="en-US" altLang="en-US" sz="3600" dirty="0"/>
              <a:t> and </a:t>
            </a:r>
            <a:endParaRPr lang="en-US" altLang="en-US" sz="36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 smtClean="0"/>
              <a:t>where </a:t>
            </a:r>
            <a:r>
              <a:rPr lang="en-US" altLang="en-US" sz="3600" dirty="0"/>
              <a:t>it </a:t>
            </a:r>
            <a:r>
              <a:rPr lang="en-US" altLang="en-US" sz="3600" b="1" dirty="0"/>
              <a:t>can be </a:t>
            </a:r>
            <a:r>
              <a:rPr lang="en-US" altLang="en-US" sz="3600" b="1" dirty="0" smtClean="0"/>
              <a:t>used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672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 smtClean="0"/>
              <a:t>Variable scope – blocks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Block defines a scope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 smtClean="0"/>
              <a:t>Block </a:t>
            </a:r>
            <a:r>
              <a:rPr lang="en-US" altLang="en-US" sz="3200" dirty="0"/>
              <a:t>begins with an opening </a:t>
            </a:r>
            <a:r>
              <a:rPr lang="en-US" altLang="en-US" sz="3200" dirty="0" smtClean="0"/>
              <a:t>bracket ( </a:t>
            </a:r>
            <a:r>
              <a:rPr lang="en-US" altLang="en-US" sz="3200" b="1" dirty="0" smtClean="0"/>
              <a:t>{</a:t>
            </a:r>
            <a:r>
              <a:rPr lang="en-US" altLang="en-US" sz="3200" dirty="0" smtClean="0"/>
              <a:t> )and ends </a:t>
            </a:r>
            <a:r>
              <a:rPr lang="en-US" altLang="en-US" sz="3200" dirty="0"/>
              <a:t>with a closing one </a:t>
            </a:r>
            <a:r>
              <a:rPr lang="en-US" altLang="en-US" sz="3200" dirty="0" smtClean="0"/>
              <a:t>( </a:t>
            </a:r>
            <a:r>
              <a:rPr lang="en-US" altLang="en-US" sz="3200" b="1" dirty="0" smtClean="0"/>
              <a:t>}</a:t>
            </a:r>
            <a:r>
              <a:rPr lang="en-US" altLang="en-US" sz="3200" dirty="0" smtClean="0"/>
              <a:t> )</a:t>
            </a:r>
            <a:endParaRPr lang="en-US" altLang="en-US" sz="3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 smtClean="0"/>
              <a:t>Variable </a:t>
            </a:r>
            <a:r>
              <a:rPr lang="en-US" altLang="en-US" sz="3200" dirty="0"/>
              <a:t>declared inside the outer block will be visible in the inner block, but not </a:t>
            </a:r>
            <a:r>
              <a:rPr lang="en-US" altLang="en-US" sz="3200" dirty="0" smtClean="0"/>
              <a:t>vice versa.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4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 smtClean="0"/>
              <a:t>Variable scope – example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56;</a:t>
            </a:r>
          </a:p>
          <a:p>
            <a:r>
              <a:rPr lang="nn-NO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9; i++)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y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 y - 1;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possible - y is visible in the inner block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(y &lt; 3)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9;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 8;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impossible - x is defined in the inner block and is not accessible in the outer block </a:t>
            </a:r>
            <a:endParaRPr lang="en-US" altLang="en-US" sz="5400" b="1" dirty="0">
              <a:solidFill>
                <a:schemeClr val="accent6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9540" y="1183638"/>
            <a:ext cx="15388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y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78074" y="2102358"/>
            <a:ext cx="15388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125146" y="3626367"/>
            <a:ext cx="15388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x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63672" y="4532950"/>
            <a:ext cx="15388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1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 smtClean="0"/>
              <a:t>Variable lifetime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Variables are valid only after their declaration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Variables are destroyed when their scope is finished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Variables declared within a block will be destroyed when their block finishes execution</a:t>
            </a:r>
          </a:p>
        </p:txBody>
      </p:sp>
    </p:spTree>
    <p:extLst>
      <p:ext uri="{BB962C8B-B14F-4D97-AF65-F5344CB8AC3E}">
        <p14:creationId xmlns:p14="http://schemas.microsoft.com/office/powerpoint/2010/main" val="7731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 smtClean="0"/>
              <a:t>Variable lifetime – example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56;</a:t>
            </a:r>
          </a:p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9;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 is created here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y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 y -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 is destroyed at this point 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(y &lt; 3)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9;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x is created here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+ x);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x is destroyed at this point </a:t>
            </a:r>
            <a:endParaRPr lang="en-US" altLang="en-US" sz="6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083733"/>
            <a:ext cx="11193462" cy="4521201"/>
          </a:xfrm>
        </p:spPr>
        <p:txBody>
          <a:bodyPr anchor="ctr"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Why we </a:t>
            </a:r>
            <a:r>
              <a:rPr lang="en-US" altLang="en-US" sz="4000" dirty="0"/>
              <a:t>need </a:t>
            </a:r>
            <a:r>
              <a:rPr lang="en-US" altLang="en-US" sz="4000" dirty="0" smtClean="0"/>
              <a:t>methods</a:t>
            </a:r>
            <a:endParaRPr lang="en-US" altLang="en-US" sz="40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to write and call </a:t>
            </a:r>
            <a:r>
              <a:rPr lang="en-US" altLang="en-US" sz="4000" dirty="0" smtClean="0"/>
              <a:t>methods</a:t>
            </a:r>
            <a:endParaRPr lang="en-US" altLang="en-US" sz="40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to pass parameters to a method</a:t>
            </a:r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By value vs. by </a:t>
            </a:r>
            <a:r>
              <a:rPr lang="en-US" sz="3600" dirty="0" smtClean="0"/>
              <a:t>reference </a:t>
            </a:r>
            <a:r>
              <a:rPr lang="en-US" altLang="en-US" sz="4000" dirty="0" smtClean="0"/>
              <a:t>parameters </a:t>
            </a:r>
            <a:r>
              <a:rPr lang="en-US" altLang="en-US" sz="4000" dirty="0"/>
              <a:t>passing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Scope of variables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What is a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 smtClean="0"/>
              <a:t>A method is self-contained block of code that performs some operations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 smtClean="0"/>
              <a:t>Methods break the program up and make it more understandable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 smtClean="0"/>
              <a:t>Methods promote code reuse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b="1" dirty="0" smtClean="0"/>
              <a:t>DRY</a:t>
            </a:r>
            <a:r>
              <a:rPr lang="en-US" altLang="en-US" sz="3200" dirty="0" smtClean="0"/>
              <a:t> – Don’t Repeat Yourself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60231" y="1182188"/>
            <a:ext cx="6777037" cy="3097318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000" dirty="0" smtClean="0"/>
              <a:t>Example</a:t>
            </a:r>
            <a:endParaRPr lang="en-US" alt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000" dirty="0" smtClean="0"/>
              <a:t>You </a:t>
            </a:r>
            <a:r>
              <a:rPr lang="en-US" altLang="en-US" sz="4000" dirty="0"/>
              <a:t>want to have same message box titles throughout the </a:t>
            </a:r>
            <a:r>
              <a:rPr lang="en-US" altLang="en-US" sz="4000" dirty="0" smtClean="0"/>
              <a:t>application</a:t>
            </a:r>
            <a:endParaRPr lang="en-US" altLang="en-US" sz="4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99" y="1177643"/>
            <a:ext cx="3082834" cy="31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921305" y="1465050"/>
            <a:ext cx="615963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163" y="1143000"/>
            <a:ext cx="11193462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(rbnLess21.Checked)</a:t>
            </a:r>
          </a:p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"Sorry, ..."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(rbn21to35.Checked)</a:t>
            </a:r>
          </a:p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"Lets rock"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"You ..."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</a:t>
            </a:r>
            <a:r>
              <a:rPr lang="en-GB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1438" y="1988065"/>
            <a:ext cx="2563202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800" b="1" dirty="0">
                <a:solidFill>
                  <a:srgbClr val="CC000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"Cruel Games"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7187" y="3264017"/>
            <a:ext cx="2563202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800" b="1" dirty="0">
                <a:solidFill>
                  <a:srgbClr val="CC000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"Cruel Games"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1890" y="4548815"/>
            <a:ext cx="2563202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800" b="1" dirty="0">
                <a:solidFill>
                  <a:srgbClr val="CC000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"Cruel Games"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330370" y="2203508"/>
            <a:ext cx="604911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167758" y="3509940"/>
            <a:ext cx="604911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760389" y="4764258"/>
            <a:ext cx="604911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60231" y="1182188"/>
            <a:ext cx="10887818" cy="3097318"/>
          </a:xfr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400" dirty="0"/>
              <a:t>But what if you want to change </a:t>
            </a:r>
            <a:r>
              <a:rPr lang="en-US" altLang="en-US" sz="4400" dirty="0" smtClean="0"/>
              <a:t>the </a:t>
            </a:r>
            <a:r>
              <a:rPr lang="en-US" altLang="en-US" sz="4400" dirty="0"/>
              <a:t>title of the message boxes?</a:t>
            </a:r>
          </a:p>
        </p:txBody>
      </p:sp>
    </p:spTree>
    <p:extLst>
      <p:ext uri="{BB962C8B-B14F-4D97-AF65-F5344CB8AC3E}">
        <p14:creationId xmlns:p14="http://schemas.microsoft.com/office/powerpoint/2010/main" val="6295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a method using Sub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231" y="1480625"/>
            <a:ext cx="11193462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(text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32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Games"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2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60231" y="1182188"/>
            <a:ext cx="10887818" cy="3097318"/>
          </a:xfr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400" dirty="0"/>
              <a:t>And what if you want to </a:t>
            </a:r>
            <a:r>
              <a:rPr lang="en-US" altLang="en-US" sz="4400" dirty="0" smtClean="0"/>
              <a:t>get some result out of the method call?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541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639</Words>
  <Application>Microsoft Office PowerPoint</Application>
  <PresentationFormat>Widescreen</PresentationFormat>
  <Paragraphs>165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851</cp:revision>
  <dcterms:created xsi:type="dcterms:W3CDTF">2015-06-15T09:27:21Z</dcterms:created>
  <dcterms:modified xsi:type="dcterms:W3CDTF">2018-10-13T16:00:14Z</dcterms:modified>
</cp:coreProperties>
</file>