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8" r:id="rId2"/>
    <p:sldId id="256" r:id="rId3"/>
    <p:sldId id="260" r:id="rId4"/>
    <p:sldId id="262" r:id="rId5"/>
    <p:sldId id="310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264" r:id="rId16"/>
    <p:sldId id="337" r:id="rId17"/>
    <p:sldId id="338" r:id="rId18"/>
    <p:sldId id="339" r:id="rId19"/>
    <p:sldId id="340" r:id="rId20"/>
    <p:sldId id="341" r:id="rId21"/>
    <p:sldId id="342" r:id="rId22"/>
    <p:sldId id="345" r:id="rId23"/>
    <p:sldId id="344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009999"/>
    <a:srgbClr val="CC0000"/>
    <a:srgbClr val="3D0EEA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29965"/>
              </p:ext>
            </p:extLst>
          </p:nvPr>
        </p:nvGraphicFramePr>
        <p:xfrm>
          <a:off x="657226" y="2679542"/>
          <a:ext cx="11074401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0574"/>
                <a:gridCol w="4733925"/>
                <a:gridCol w="2628900"/>
                <a:gridCol w="1495425"/>
                <a:gridCol w="142557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Syntax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Result</a:t>
                      </a:r>
                      <a:endParaRPr lang="en-US" sz="2400" b="1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N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dirty="0" smtClean="0"/>
                        <a:t>numeric with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{0:N[decimal places]}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{0:N2}</a:t>
                      </a:r>
                      <a:endParaRPr lang="en-US" sz="2000" b="1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smtClean="0"/>
                        <a:t>1,234.56</a:t>
                      </a:r>
                      <a:endParaRPr lang="en-US" sz="2000" b="0" dirty="0" smtClean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 eaLnBrk="1" hangingPunct="1"/>
                      <a:r>
                        <a:rPr lang="en-US" altLang="en-US" sz="2000" dirty="0" smtClean="0"/>
                        <a:t>currency symbol, thousand separator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{0:C[decimal places]}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{0:C2} 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2000" b="0" dirty="0" smtClean="0"/>
                        <a:t>$1,234.56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P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percent, *100, thousand separator</a:t>
                      </a: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X, x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hexadecimal representation</a:t>
                      </a: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</a:t>
            </a:r>
            <a:r>
              <a:rPr lang="en-US" altLang="en-US" dirty="0" smtClean="0"/>
              <a:t> formats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319" y="1419037"/>
            <a:ext cx="11270307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number = 123456.789;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"{0:N2}"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number));</a:t>
            </a:r>
          </a:p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Displays 123,456.79</a:t>
            </a:r>
            <a:endParaRPr lang="en-US" altLang="en-US" sz="32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</a:t>
            </a:r>
            <a:r>
              <a:rPr lang="en-GB" altLang="en-US" dirty="0" smtClean="0"/>
              <a:t>interpolation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en-US" sz="3200" dirty="0"/>
              <a:t>Starting from VS 2015 you can use </a:t>
            </a:r>
            <a:r>
              <a:rPr lang="en-US" altLang="en-US" sz="3200" b="1" dirty="0" smtClean="0"/>
              <a:t>string interpolation </a:t>
            </a:r>
            <a:r>
              <a:rPr lang="en-US" altLang="en-US" sz="3200" dirty="0" smtClean="0"/>
              <a:t>– special </a:t>
            </a:r>
            <a:r>
              <a:rPr lang="en-US" altLang="en-US" sz="3200" dirty="0"/>
              <a:t>way to format string: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$ before double quotes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fixed text as normal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variables inside curly brackets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If needed, apply formatting e.g. {myVariable:N2}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dirty="0"/>
              <a:t>Linefeed is allowed inside quotes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Important: will only work in </a:t>
            </a:r>
            <a:r>
              <a:rPr lang="en-US" altLang="en-US" sz="3200" b="1" dirty="0"/>
              <a:t>VS 2015 </a:t>
            </a:r>
            <a:r>
              <a:rPr lang="en-US" altLang="en-US" sz="3200" dirty="0"/>
              <a:t>and above!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 smtClean="0"/>
              <a:t>String interpolation examples 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$@"[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70+)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[60-70)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{marks60to70}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[50-60)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{marks50to60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 smtClean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" y="4170770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$"Your balance is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{balance: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C2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Major error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3600" dirty="0"/>
              <a:t>Error types can be broken into 3 major categories: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Syntax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Execution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</a:t>
            </a:r>
            <a:r>
              <a:rPr lang="en-US" altLang="en-US" dirty="0" smtClean="0"/>
              <a:t>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Occur when the code cannot be “understood” by the compiler </a:t>
            </a:r>
            <a:r>
              <a:rPr lang="en-US" altLang="en-US" sz="3200" dirty="0" smtClean="0"/>
              <a:t>because: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instructions </a:t>
            </a:r>
            <a:r>
              <a:rPr lang="en-US" altLang="en-US" sz="2800" dirty="0"/>
              <a:t>are incomplete, </a:t>
            </a:r>
            <a:r>
              <a:rPr lang="en-US" altLang="en-US" sz="2800" dirty="0" smtClean="0"/>
              <a:t>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in </a:t>
            </a:r>
            <a:r>
              <a:rPr lang="en-US" altLang="en-US" sz="2800" dirty="0"/>
              <a:t>unexpected order, or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cannot </a:t>
            </a:r>
            <a:r>
              <a:rPr lang="en-US" altLang="en-US" sz="2800" dirty="0"/>
              <a:t>be processed at all </a:t>
            </a:r>
            <a:r>
              <a:rPr lang="en-US" altLang="en-US" sz="2800" dirty="0" smtClean="0"/>
              <a:t>(e.g., misspelled variables)</a:t>
            </a:r>
            <a:endParaRPr lang="en-US" alt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Syntax errors are easiest types of errors to spot and </a:t>
            </a:r>
            <a:r>
              <a:rPr lang="en-US" altLang="en-US" sz="3200" dirty="0" smtClean="0"/>
              <a:t>fix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11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</a:t>
            </a:r>
            <a:r>
              <a:rPr lang="en-US" altLang="en-US" dirty="0" smtClean="0"/>
              <a:t>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3200" dirty="0"/>
              <a:t>How to locate: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View </a:t>
            </a:r>
            <a:r>
              <a:rPr lang="en-US" altLang="en-US" sz="3200" dirty="0" smtClean="0"/>
              <a:t>→ Error </a:t>
            </a:r>
            <a:r>
              <a:rPr lang="en-US" altLang="en-US" sz="3200" dirty="0"/>
              <a:t>List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ALWAYS read the error message: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Name </a:t>
            </a:r>
            <a:r>
              <a:rPr lang="en-US" altLang="en-US" sz="3200" dirty="0" smtClean="0"/>
              <a:t>‘</a:t>
            </a:r>
            <a:r>
              <a:rPr lang="en-US" altLang="en-US" sz="3200" dirty="0" err="1" smtClean="0"/>
              <a:t>the_name</a:t>
            </a:r>
            <a:r>
              <a:rPr lang="en-US" altLang="en-US" sz="3200" dirty="0" smtClean="0"/>
              <a:t>’ </a:t>
            </a:r>
            <a:r>
              <a:rPr lang="en-US" altLang="en-US" sz="3200" dirty="0"/>
              <a:t>is not declared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/>
              <a:t>‘</a:t>
            </a:r>
            <a:r>
              <a:rPr lang="en-US" altLang="en-US" sz="3200" dirty="0" err="1" smtClean="0"/>
              <a:t>func</a:t>
            </a:r>
            <a:r>
              <a:rPr lang="en-US" altLang="en-US" sz="3200" dirty="0" smtClean="0"/>
              <a:t>’ </a:t>
            </a:r>
            <a:r>
              <a:rPr lang="en-US" altLang="en-US" sz="3200" dirty="0"/>
              <a:t>is not a member of ‘</a:t>
            </a:r>
            <a:r>
              <a:rPr lang="en-US" altLang="en-US" sz="3200" dirty="0" smtClean="0"/>
              <a:t>class’</a:t>
            </a:r>
            <a:endParaRPr lang="en-US" alt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Argument not specified for parameter ‘</a:t>
            </a:r>
            <a:r>
              <a:rPr lang="en-US" altLang="en-US" sz="3200" dirty="0" smtClean="0"/>
              <a:t>p’ </a:t>
            </a:r>
            <a:r>
              <a:rPr lang="en-US" altLang="en-US" sz="3200" dirty="0"/>
              <a:t>of ‘</a:t>
            </a:r>
            <a:r>
              <a:rPr lang="en-US" altLang="en-US" sz="3200" dirty="0" smtClean="0"/>
              <a:t>method’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0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errors (run-time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Occur while your program is executing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Often caused because something outside of the application does not behave as expected (DB, HDD</a:t>
            </a:r>
            <a:r>
              <a:rPr lang="en-US" altLang="en-US" sz="3200" dirty="0" smtClean="0"/>
              <a:t>)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prevent – try to anticipate the error and use error handling to trap and handle </a:t>
            </a:r>
            <a:r>
              <a:rPr lang="en-US" altLang="en-US" sz="3200" dirty="0" smtClean="0"/>
              <a:t>errors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17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errors (run-time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 smtClean="0"/>
              <a:t>In .NET </a:t>
            </a:r>
            <a:r>
              <a:rPr lang="en-US" altLang="en-US" sz="3200" dirty="0"/>
              <a:t>the error mechanism is based on the concept of exceptions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Exceptions can be “thrown” to raise an error and “caught” when the error is handled.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If you don’t provide any type of error handling and the error occurs, your users will receive a message and the program will stop (lose data).</a:t>
            </a:r>
          </a:p>
        </p:txBody>
      </p:sp>
    </p:spTree>
    <p:extLst>
      <p:ext uri="{BB962C8B-B14F-4D97-AF65-F5344CB8AC3E}">
        <p14:creationId xmlns:p14="http://schemas.microsoft.com/office/powerpoint/2010/main" val="12477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1792"/>
              </p:ext>
            </p:extLst>
          </p:nvPr>
        </p:nvGraphicFramePr>
        <p:xfrm>
          <a:off x="2991504" y="3107267"/>
          <a:ext cx="6208992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325"/>
                <a:gridCol w="364066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4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Lecture</a:t>
                      </a:r>
                      <a:r>
                        <a:rPr kumimoji="0" lang="en-US" sz="36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6</a:t>
                      </a:r>
                      <a:r>
                        <a:rPr kumimoji="0" lang="ru-RU" sz="36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String formatting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handling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Try</a:t>
            </a:r>
            <a:r>
              <a:rPr lang="en-US" altLang="en-US" dirty="0" smtClean="0"/>
              <a:t>… Catch… Finally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Structured error handling in </a:t>
            </a:r>
            <a:r>
              <a:rPr lang="en-US" altLang="en-US" sz="3200" dirty="0" smtClean="0"/>
              <a:t>C# </a:t>
            </a:r>
            <a:r>
              <a:rPr lang="en-US" altLang="en-US" sz="3200" dirty="0"/>
              <a:t>is handled with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blocks.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Execute code that might throw exceptions in the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and handle anticipated errors in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The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is always executed and allows you to place any cleanup code there.</a:t>
            </a:r>
          </a:p>
        </p:txBody>
      </p:sp>
    </p:spTree>
    <p:extLst>
      <p:ext uri="{BB962C8B-B14F-4D97-AF65-F5344CB8AC3E}">
        <p14:creationId xmlns:p14="http://schemas.microsoft.com/office/powerpoint/2010/main" val="27405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Try… Catch… Finally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t</a:t>
            </a: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ry</a:t>
            </a:r>
            <a:endParaRPr lang="en-US" altLang="en-US" sz="3200" dirty="0">
              <a:solidFill>
                <a:srgbClr val="083FA4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try statements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catch (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[exception])</a:t>
            </a:r>
            <a:endParaRPr lang="en-US" altLang="en-US" sz="3200" i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catch statements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finally</a:t>
            </a:r>
            <a:endParaRPr lang="en-US" altLang="en-US" sz="3200" dirty="0">
              <a:solidFill>
                <a:srgbClr val="083FA4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finally statements]]</a:t>
            </a:r>
            <a:endParaRPr lang="en-US" altLang="en-US" sz="3200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/>
              <a:t>Divide by Zero E</a:t>
            </a:r>
            <a:r>
              <a:rPr lang="en-US" altLang="en-US" dirty="0" smtClean="0"/>
              <a:t>xception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Any </a:t>
            </a:r>
            <a:r>
              <a:rPr lang="en-US" altLang="en-US" sz="2800" dirty="0"/>
              <a:t>exception that occurs during execution of the </a:t>
            </a:r>
            <a:r>
              <a:rPr lang="en-US" alt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block results in execution of the </a:t>
            </a:r>
            <a:r>
              <a:rPr lang="en-US" alt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block.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All exceptions derive from the Exception </a:t>
            </a:r>
            <a:r>
              <a:rPr lang="en-US" altLang="en-US" sz="2800" dirty="0" smtClean="0"/>
              <a:t>type. Empty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or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Exception ex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would handle all types of errors in the same way.</a:t>
            </a:r>
            <a:endParaRPr lang="en-US" alt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This </a:t>
            </a:r>
            <a:r>
              <a:rPr lang="en-US" altLang="en-US" sz="2800" dirty="0"/>
              <a:t>behavior can be modified by providing a more specific exception type in the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8833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More examples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800" dirty="0" smtClean="0"/>
              <a:t>blocks </a:t>
            </a:r>
            <a:r>
              <a:rPr lang="en-US" sz="2800" dirty="0"/>
              <a:t>can include multiple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/>
              <a:t> blocks, which allows different exceptions to be handled in different ways.</a:t>
            </a: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5" y="2072894"/>
            <a:ext cx="110744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divide by zero exception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overflow exceptions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any other cases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Finally block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Sometimes you must ensure that certain code is executed regardless of whether there is an exception.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Code appearing in a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is executed regardless of whether an exception occurs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no exception occurs,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have been executed.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an exception does occur,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that handles the exception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1362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Finally block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1 / x;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lblStatus.Text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"Operation 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Exceptions carry out useful data such </a:t>
            </a:r>
            <a:r>
              <a:rPr lang="en-US" sz="3600" dirty="0" smtClean="0">
                <a:latin typeface="+mj-lt"/>
                <a:cs typeface="Courier New" panose="02070309020205020404" pitchFamily="49" charset="0"/>
              </a:rPr>
              <a:t>as:</a:t>
            </a:r>
            <a:endParaRPr lang="en-US" sz="3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Message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description of current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Source </a:t>
            </a:r>
            <a:r>
              <a:rPr lang="en-US" sz="3200" dirty="0" smtClean="0">
                <a:cs typeface="Courier New" panose="02070309020205020404" pitchFamily="49" charset="0"/>
              </a:rPr>
              <a:t>–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object or application that caused the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Stack trace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string representation of all “involved”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26875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Exceptions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WriteToLog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//contains message, 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  source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and stack trace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 </a:t>
            </a:r>
            <a:r>
              <a:rPr lang="en-US" altLang="en-US" dirty="0" smtClean="0"/>
              <a:t>errors (semantic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 errors are errors that give unexpected or unwanted results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Examples: infinite loop, incorrect comparison, </a:t>
            </a:r>
            <a:r>
              <a:rPr lang="en-US" altLang="en-US" sz="3200" dirty="0" smtClean="0"/>
              <a:t>wrong nesting of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en-US" sz="3200" dirty="0" smtClean="0"/>
              <a:t>statements, etc</a:t>
            </a:r>
            <a:r>
              <a:rPr lang="en-US" altLang="en-US" sz="3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May be most difficult to find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9663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to use </a:t>
            </a:r>
            <a:r>
              <a:rPr lang="en-US" altLang="en-US" sz="4000" dirty="0"/>
              <a:t>string formatting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Understand </a:t>
            </a:r>
            <a:r>
              <a:rPr lang="en-US" altLang="en-US" sz="4000" dirty="0"/>
              <a:t>3 major categories of errors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efficiently debug a code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Understand </a:t>
            </a:r>
            <a:r>
              <a:rPr lang="en-US" altLang="en-US" sz="4000" dirty="0"/>
              <a:t>error-handling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Visual Studio have built-in debugger.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breakpoints to run up to a certain point and stop (F9).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debug toolbar to step through the code (F10, F11, Shift+F11)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Visual Studio windows (Locals, Watch </a:t>
            </a:r>
            <a:r>
              <a:rPr lang="en-US" altLang="en-US" sz="3200" dirty="0" err="1"/>
              <a:t>etc</a:t>
            </a:r>
            <a:r>
              <a:rPr lang="en-US" altLang="en-US" sz="3200" dirty="0"/>
              <a:t>) to examine the state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592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/>
              <a:t>Usually you are required to show various types in particular format: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22/11/2011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/MM/</a:t>
            </a:r>
            <a:r>
              <a:rPr lang="en-US" altLang="en-US" sz="2800" dirty="0" err="1"/>
              <a:t>yyyy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 Nov 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 MMM </a:t>
            </a:r>
            <a:r>
              <a:rPr lang="en-US" altLang="en-US" sz="2800" dirty="0" err="1"/>
              <a:t>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2,012.15 (N2)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 smtClean="0"/>
              <a:t>… or </a:t>
            </a:r>
            <a:r>
              <a:rPr lang="en-US" altLang="en-US" sz="3200" dirty="0"/>
              <a:t>to build complex string using mixture of fixed text and variables: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“Your balance is {balance} USD”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/>
              <a:t>You can use various tricks and cumbersome </a:t>
            </a:r>
            <a:r>
              <a:rPr lang="en-US" altLang="en-US" sz="4000" dirty="0" smtClean="0"/>
              <a:t>concatenations</a:t>
            </a:r>
            <a:endParaRPr lang="en-US" alt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 smtClean="0"/>
              <a:t>Or, better, </a:t>
            </a:r>
            <a:r>
              <a:rPr lang="en-US" altLang="en-US" sz="4000" dirty="0" err="1">
                <a:solidFill>
                  <a:srgbClr val="083FA4"/>
                </a:solidFill>
              </a:rPr>
              <a:t>s</a:t>
            </a:r>
            <a:r>
              <a:rPr lang="en-US" altLang="en-US" sz="4000" dirty="0" err="1" smtClean="0">
                <a:solidFill>
                  <a:srgbClr val="083FA4"/>
                </a:solidFill>
              </a:rPr>
              <a:t>tring</a:t>
            </a:r>
            <a:r>
              <a:rPr lang="en-US" altLang="en-US" sz="4000" dirty="0" err="1" smtClean="0"/>
              <a:t>.Format</a:t>
            </a:r>
            <a:r>
              <a:rPr lang="en-US" altLang="en-US" sz="4000" dirty="0" smtClean="0"/>
              <a:t>()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embed </a:t>
            </a:r>
            <a:r>
              <a:rPr lang="en-US" altLang="en-US" sz="3600" dirty="0" smtClean="0"/>
              <a:t>variables </a:t>
            </a:r>
            <a:r>
              <a:rPr lang="en-US" altLang="en-US" sz="3600" dirty="0"/>
              <a:t>inside fixed text: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4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Note</a:t>
            </a:r>
            <a:r>
              <a:rPr lang="en-US" altLang="en-US" sz="3600" dirty="0"/>
              <a:t>: </a:t>
            </a:r>
            <a:r>
              <a:rPr lang="en-US" altLang="en-US" sz="3600" dirty="0" smtClean="0"/>
              <a:t>zero-based </a:t>
            </a:r>
            <a:r>
              <a:rPr lang="en-US" altLang="en-US" sz="3600" dirty="0"/>
              <a:t>list of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balance: {0}; interest: {1}"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interest);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357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0720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7451" y="3324225"/>
            <a:ext cx="25808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7962" y="3327916"/>
            <a:ext cx="14747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… or </a:t>
            </a:r>
            <a:r>
              <a:rPr lang="en-US" altLang="en-US" sz="3600" dirty="0"/>
              <a:t>variables and constants: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"[70+) </a:t>
            </a:r>
            <a:r>
              <a:rPr lang="en-US" altLang="en-US" sz="2400" b="1" dirty="0" smtClean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0</a:t>
            </a:r>
            <a:r>
              <a:rPr lang="en-US" altLang="en-US" sz="2400" b="1" dirty="0" smtClean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}{3}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"[60–70) {1}{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"[50–60) {2}"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endParaRPr lang="en-US" altLang="en-US" sz="2400" b="1" dirty="0" smtClean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marks70, marks60to70, marks50to60, 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35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7525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8463" y="4421743"/>
            <a:ext cx="1290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marks70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45062" y="4421743"/>
            <a:ext cx="7373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”\</a:t>
            </a:r>
            <a:r>
              <a:rPr lang="en-US" altLang="en-US" sz="2400" b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199" y="3320564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4687" y="3320564"/>
            <a:ext cx="5530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4687" y="4421743"/>
            <a:ext cx="20277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marks60to70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04687" y="3867388"/>
            <a:ext cx="5530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{2}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0982" y="4421743"/>
            <a:ext cx="20277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marks50to60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 smtClean="0"/>
              <a:t>DateTime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2504"/>
              </p:ext>
            </p:extLst>
          </p:nvPr>
        </p:nvGraphicFramePr>
        <p:xfrm>
          <a:off x="657226" y="2679542"/>
          <a:ext cx="11074399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5477"/>
                <a:gridCol w="2504919"/>
                <a:gridCol w="1170728"/>
                <a:gridCol w="2811101"/>
                <a:gridCol w="897821"/>
                <a:gridCol w="282435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Day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Month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 …, 31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1, …, 12</a:t>
                      </a:r>
                      <a:endParaRPr lang="en-US" sz="2000" dirty="0" smtClean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99, 00, 01, …</a:t>
                      </a:r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01, …, 31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01,</a:t>
                      </a:r>
                      <a:r>
                        <a:rPr lang="en-US" sz="2000" baseline="0" dirty="0" smtClean="0"/>
                        <a:t>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yyyy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1999, 2000, 2001, …</a:t>
                      </a:r>
                      <a:endParaRPr lang="en-US" sz="2000" dirty="0" smtClean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Mon, …, Sun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Jan, …, Dec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Monday, …, Sunday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January, …,</a:t>
                      </a:r>
                      <a:r>
                        <a:rPr lang="en-US" sz="2000" baseline="0" dirty="0" smtClean="0"/>
                        <a:t> December</a:t>
                      </a:r>
                      <a:endParaRPr lang="en-US" sz="2000" dirty="0" smtClean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 smtClean="0"/>
              <a:t>DateTime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3466"/>
              </p:ext>
            </p:extLst>
          </p:nvPr>
        </p:nvGraphicFramePr>
        <p:xfrm>
          <a:off x="657225" y="2670255"/>
          <a:ext cx="11074400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919"/>
                <a:gridCol w="3820263"/>
                <a:gridCol w="1247712"/>
                <a:gridCol w="502850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Hour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Minute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01,</a:t>
                      </a:r>
                      <a:r>
                        <a:rPr lang="en-US" sz="2400" baseline="0" dirty="0" smtClean="0"/>
                        <a:t> …, 23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01,</a:t>
                      </a:r>
                      <a:r>
                        <a:rPr lang="en-US" sz="2400" baseline="0" dirty="0" smtClean="0"/>
                        <a:t> 02, …, 59</a:t>
                      </a:r>
                      <a:endParaRPr lang="en-US" sz="2400" dirty="0" smtClean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 smtClean="0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01, …, 12 (AM/PM format)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5" y="1423918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1079</Words>
  <Application>Microsoft Office PowerPoint</Application>
  <PresentationFormat>Widescreen</PresentationFormat>
  <Paragraphs>226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665</cp:revision>
  <dcterms:created xsi:type="dcterms:W3CDTF">2015-06-15T09:27:21Z</dcterms:created>
  <dcterms:modified xsi:type="dcterms:W3CDTF">2018-10-02T06:44:42Z</dcterms:modified>
</cp:coreProperties>
</file>