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notesMasterIdLst>
    <p:notesMasterId r:id="rId16"/>
  </p:notesMasterIdLst>
  <p:handoutMasterIdLst>
    <p:handoutMasterId r:id="rId17"/>
  </p:handoutMasterIdLst>
  <p:sldIdLst>
    <p:sldId id="256" r:id="rId2"/>
    <p:sldId id="281" r:id="rId3"/>
    <p:sldId id="258" r:id="rId4"/>
    <p:sldId id="293" r:id="rId5"/>
    <p:sldId id="294" r:id="rId6"/>
    <p:sldId id="282" r:id="rId7"/>
    <p:sldId id="284" r:id="rId8"/>
    <p:sldId id="285" r:id="rId9"/>
    <p:sldId id="286" r:id="rId10"/>
    <p:sldId id="295" r:id="rId11"/>
    <p:sldId id="296" r:id="rId12"/>
    <p:sldId id="298" r:id="rId13"/>
    <p:sldId id="297" r:id="rId14"/>
    <p:sldId id="292" r:id="rId15"/>
  </p:sldIdLst>
  <p:sldSz cx="9144000" cy="6858000" type="screen4x3"/>
  <p:notesSz cx="6858000" cy="9144000"/>
  <p:defaultTextStyle>
    <a:defPPr>
      <a:defRPr lang="ru-RU"/>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3D0EEA"/>
    <a:srgbClr val="9376F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20" y="78"/>
      </p:cViewPr>
      <p:guideLst>
        <p:guide orient="horz" pos="2160"/>
        <p:guide pos="2880"/>
      </p:guideLst>
    </p:cSldViewPr>
  </p:slideViewPr>
  <p:notesTextViewPr>
    <p:cViewPr>
      <p:scale>
        <a:sx n="100" d="100"/>
        <a:sy n="100" d="100"/>
      </p:scale>
      <p:origin x="0" y="0"/>
    </p:cViewPr>
  </p:notesTextViewPr>
  <p:notesViewPr>
    <p:cSldViewPr>
      <p:cViewPr varScale="1">
        <p:scale>
          <a:sx n="63" d="100"/>
          <a:sy n="63" d="100"/>
        </p:scale>
        <p:origin x="-199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ru-RU"/>
          </a:p>
        </p:txBody>
      </p:sp>
      <p:sp>
        <p:nvSpPr>
          <p:cNvPr id="1075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ru-RU"/>
          </a:p>
        </p:txBody>
      </p:sp>
      <p:sp>
        <p:nvSpPr>
          <p:cNvPr id="1075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ru-RU"/>
          </a:p>
        </p:txBody>
      </p:sp>
      <p:sp>
        <p:nvSpPr>
          <p:cNvPr id="1075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B083A21-BE7E-49F2-B4E2-72752B5C1C3D}" type="slidenum">
              <a:rPr lang="ru-RU"/>
              <a:pPr>
                <a:defRPr/>
              </a:pPr>
              <a:t>‹#›</a:t>
            </a:fld>
            <a:endParaRPr lang="ru-RU"/>
          </a:p>
        </p:txBody>
      </p:sp>
    </p:spTree>
    <p:extLst>
      <p:ext uri="{BB962C8B-B14F-4D97-AF65-F5344CB8AC3E}">
        <p14:creationId xmlns:p14="http://schemas.microsoft.com/office/powerpoint/2010/main" val="932173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ru-RU"/>
          </a:p>
        </p:txBody>
      </p:sp>
      <p:sp>
        <p:nvSpPr>
          <p:cNvPr id="1116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ru-RU"/>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noProof="0" smtClean="0"/>
              <a:t>Click to edit Master text styles</a:t>
            </a:r>
          </a:p>
          <a:p>
            <a:pPr lvl="1"/>
            <a:r>
              <a:rPr lang="ru-RU" noProof="0" smtClean="0"/>
              <a:t>Second level</a:t>
            </a:r>
          </a:p>
          <a:p>
            <a:pPr lvl="2"/>
            <a:r>
              <a:rPr lang="ru-RU" noProof="0" smtClean="0"/>
              <a:t>Third level</a:t>
            </a:r>
          </a:p>
          <a:p>
            <a:pPr lvl="3"/>
            <a:r>
              <a:rPr lang="ru-RU" noProof="0" smtClean="0"/>
              <a:t>Fourth level</a:t>
            </a:r>
          </a:p>
          <a:p>
            <a:pPr lvl="4"/>
            <a:r>
              <a:rPr lang="ru-RU" noProof="0" smtClean="0"/>
              <a:t>Fifth level</a:t>
            </a:r>
          </a:p>
        </p:txBody>
      </p:sp>
      <p:sp>
        <p:nvSpPr>
          <p:cNvPr id="1116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ru-RU"/>
          </a:p>
        </p:txBody>
      </p:sp>
      <p:sp>
        <p:nvSpPr>
          <p:cNvPr id="1116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CBA86BE-8BA3-48F4-A70F-10CB7540109D}" type="slidenum">
              <a:rPr lang="ru-RU"/>
              <a:pPr>
                <a:defRPr/>
              </a:pPr>
              <a:t>‹#›</a:t>
            </a:fld>
            <a:endParaRPr lang="ru-RU"/>
          </a:p>
        </p:txBody>
      </p:sp>
    </p:spTree>
    <p:extLst>
      <p:ext uri="{BB962C8B-B14F-4D97-AF65-F5344CB8AC3E}">
        <p14:creationId xmlns:p14="http://schemas.microsoft.com/office/powerpoint/2010/main" val="20689194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BDD9C68-2740-4619-A53D-D5E740BA552D}" type="slidenum">
              <a:rPr lang="ru-RU"/>
              <a:pPr/>
              <a:t>1</a:t>
            </a:fld>
            <a:endParaRPr lang="ru-RU"/>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684225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AE249A3-4FA4-4F2C-9A66-44284666BC8A}" type="slidenum">
              <a:rPr lang="ru-RU"/>
              <a:pPr/>
              <a:t>10</a:t>
            </a:fld>
            <a:endParaRPr lang="ru-RU"/>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417443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AE249A3-4FA4-4F2C-9A66-44284666BC8A}" type="slidenum">
              <a:rPr lang="ru-RU"/>
              <a:pPr/>
              <a:t>11</a:t>
            </a:fld>
            <a:endParaRPr lang="ru-RU"/>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4224917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AE249A3-4FA4-4F2C-9A66-44284666BC8A}" type="slidenum">
              <a:rPr lang="ru-RU"/>
              <a:pPr/>
              <a:t>12</a:t>
            </a:fld>
            <a:endParaRPr lang="ru-RU"/>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784076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AE249A3-4FA4-4F2C-9A66-44284666BC8A}" type="slidenum">
              <a:rPr lang="ru-RU"/>
              <a:pPr/>
              <a:t>13</a:t>
            </a:fld>
            <a:endParaRPr lang="ru-RU"/>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104439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E7E4712-55CF-4F48-ACA5-F9FDFA98D027}" type="slidenum">
              <a:rPr lang="ru-RU"/>
              <a:pPr/>
              <a:t>2</a:t>
            </a:fld>
            <a:endParaRPr lang="ru-RU"/>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509674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959B8FF-DE29-4035-ABF4-0C8689A86F85}" type="slidenum">
              <a:rPr lang="ru-RU"/>
              <a:pPr/>
              <a:t>3</a:t>
            </a:fld>
            <a:endParaRPr lang="ru-RU"/>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105076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959B8FF-DE29-4035-ABF4-0C8689A86F85}" type="slidenum">
              <a:rPr lang="ru-RU"/>
              <a:pPr/>
              <a:t>4</a:t>
            </a:fld>
            <a:endParaRPr lang="ru-RU"/>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095065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959B8FF-DE29-4035-ABF4-0C8689A86F85}" type="slidenum">
              <a:rPr lang="ru-RU"/>
              <a:pPr/>
              <a:t>5</a:t>
            </a:fld>
            <a:endParaRPr lang="ru-RU"/>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344534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F28F4CF-F05D-4D82-A5FE-E719EA32A26F}" type="slidenum">
              <a:rPr lang="ru-RU"/>
              <a:pPr/>
              <a:t>6</a:t>
            </a:fld>
            <a:endParaRPr lang="ru-RU"/>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591007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6E5036C-FC33-4017-8821-FD77266523A3}" type="slidenum">
              <a:rPr lang="ru-RU"/>
              <a:pPr/>
              <a:t>7</a:t>
            </a:fld>
            <a:endParaRPr lang="ru-RU"/>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983006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344563A-C2C8-4392-8C19-05990342B75D}" type="slidenum">
              <a:rPr lang="ru-RU"/>
              <a:pPr/>
              <a:t>8</a:t>
            </a:fld>
            <a:endParaRPr lang="ru-RU"/>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110198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AE249A3-4FA4-4F2C-9A66-44284666BC8A}" type="slidenum">
              <a:rPr lang="ru-RU"/>
              <a:pPr/>
              <a:t>9</a:t>
            </a:fld>
            <a:endParaRPr lang="ru-RU"/>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2576373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2"/>
          <p:cNvGrpSpPr>
            <a:grpSpLocks/>
          </p:cNvGrpSpPr>
          <p:nvPr userDrawn="1"/>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sz="240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grpSp>
      </p:grpSp>
      <p:pic>
        <p:nvPicPr>
          <p:cNvPr id="18" name="Picture 21" descr="PP_WIUT_Attachmen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524750"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31"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ru-RU"/>
              <a:t>Click to edit Master title style</a:t>
            </a:r>
          </a:p>
        </p:txBody>
      </p:sp>
      <p:sp>
        <p:nvSpPr>
          <p:cNvPr id="115732"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ru-RU"/>
              <a:t>Click to edit Master subtitle style</a:t>
            </a:r>
          </a:p>
        </p:txBody>
      </p:sp>
      <p:sp>
        <p:nvSpPr>
          <p:cNvPr id="19"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ru-RU"/>
          </a:p>
        </p:txBody>
      </p:sp>
      <p:sp>
        <p:nvSpPr>
          <p:cNvPr id="20" name="Rectangle 17"/>
          <p:cNvSpPr>
            <a:spLocks noGrp="1" noChangeArrowheads="1"/>
          </p:cNvSpPr>
          <p:nvPr>
            <p:ph type="ftr" sz="quarter" idx="11"/>
          </p:nvPr>
        </p:nvSpPr>
        <p:spPr/>
        <p:txBody>
          <a:bodyPr/>
          <a:lstStyle>
            <a:lvl1pPr>
              <a:defRPr/>
            </a:lvl1pPr>
          </a:lstStyle>
          <a:p>
            <a:pPr>
              <a:defRPr/>
            </a:pPr>
            <a:r>
              <a:rPr lang="ru-RU"/>
              <a:t>2UZC402 RAD, Prepared by Olimjon Bakirov</a:t>
            </a:r>
          </a:p>
        </p:txBody>
      </p:sp>
      <p:sp>
        <p:nvSpPr>
          <p:cNvPr id="21" name="Rectangle 18"/>
          <p:cNvSpPr>
            <a:spLocks noGrp="1" noChangeArrowheads="1"/>
          </p:cNvSpPr>
          <p:nvPr>
            <p:ph type="sldNum" sz="quarter" idx="12"/>
          </p:nvPr>
        </p:nvSpPr>
        <p:spPr/>
        <p:txBody>
          <a:bodyPr/>
          <a:lstStyle>
            <a:lvl1pPr>
              <a:defRPr smtClean="0"/>
            </a:lvl1pPr>
          </a:lstStyle>
          <a:p>
            <a:pPr>
              <a:defRPr/>
            </a:pPr>
            <a:fld id="{0CAC4913-E785-43C3-BA73-79FCE15F3526}" type="slidenum">
              <a:rPr lang="ru-RU"/>
              <a:pPr>
                <a:defRPr/>
              </a:pPr>
              <a:t>‹#›</a:t>
            </a:fld>
            <a:endParaRPr lang="ru-RU"/>
          </a:p>
        </p:txBody>
      </p:sp>
    </p:spTree>
    <p:extLst>
      <p:ext uri="{BB962C8B-B14F-4D97-AF65-F5344CB8AC3E}">
        <p14:creationId xmlns:p14="http://schemas.microsoft.com/office/powerpoint/2010/main" val="197852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ru-RU"/>
              <a:t>2UZC402 RAD, Prepared by Olimjon Bakirov</a:t>
            </a:r>
          </a:p>
        </p:txBody>
      </p:sp>
      <p:sp>
        <p:nvSpPr>
          <p:cNvPr id="5" name="Rectangle 3"/>
          <p:cNvSpPr>
            <a:spLocks noGrp="1" noChangeArrowheads="1"/>
          </p:cNvSpPr>
          <p:nvPr>
            <p:ph type="sldNum" sz="quarter" idx="11"/>
          </p:nvPr>
        </p:nvSpPr>
        <p:spPr>
          <a:ln/>
        </p:spPr>
        <p:txBody>
          <a:bodyPr/>
          <a:lstStyle>
            <a:lvl1pPr>
              <a:defRPr/>
            </a:lvl1pPr>
          </a:lstStyle>
          <a:p>
            <a:pPr>
              <a:defRPr/>
            </a:pPr>
            <a:fld id="{65140922-993E-4267-A217-D6666D27CCD5}" type="slidenum">
              <a:rPr lang="ru-RU"/>
              <a:pPr>
                <a:defRPr/>
              </a:pPr>
              <a:t>‹#›</a:t>
            </a:fld>
            <a:endParaRPr lang="ru-RU"/>
          </a:p>
        </p:txBody>
      </p:sp>
      <p:sp>
        <p:nvSpPr>
          <p:cNvPr id="6" name="Rectangle 16"/>
          <p:cNvSpPr>
            <a:spLocks noGrp="1" noChangeArrowheads="1"/>
          </p:cNvSpPr>
          <p:nvPr>
            <p:ph type="dt" sz="half"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946470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ru-RU"/>
              <a:t>2UZC402 RAD, Prepared by Olimjon Bakirov</a:t>
            </a:r>
          </a:p>
        </p:txBody>
      </p:sp>
      <p:sp>
        <p:nvSpPr>
          <p:cNvPr id="5" name="Rectangle 3"/>
          <p:cNvSpPr>
            <a:spLocks noGrp="1" noChangeArrowheads="1"/>
          </p:cNvSpPr>
          <p:nvPr>
            <p:ph type="sldNum" sz="quarter" idx="11"/>
          </p:nvPr>
        </p:nvSpPr>
        <p:spPr>
          <a:ln/>
        </p:spPr>
        <p:txBody>
          <a:bodyPr/>
          <a:lstStyle>
            <a:lvl1pPr>
              <a:defRPr/>
            </a:lvl1pPr>
          </a:lstStyle>
          <a:p>
            <a:pPr>
              <a:defRPr/>
            </a:pPr>
            <a:fld id="{0EB58A66-1163-4D68-8B48-66E0C7567104}" type="slidenum">
              <a:rPr lang="ru-RU"/>
              <a:pPr>
                <a:defRPr/>
              </a:pPr>
              <a:t>‹#›</a:t>
            </a:fld>
            <a:endParaRPr lang="ru-RU"/>
          </a:p>
        </p:txBody>
      </p:sp>
      <p:sp>
        <p:nvSpPr>
          <p:cNvPr id="6" name="Rectangle 16"/>
          <p:cNvSpPr>
            <a:spLocks noGrp="1" noChangeArrowheads="1"/>
          </p:cNvSpPr>
          <p:nvPr>
            <p:ph type="dt" sz="half"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3020048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r>
              <a:rPr lang="ru-RU"/>
              <a:t>2UZC402 RAD, Prepared by Olimjon Bakirov</a:t>
            </a:r>
          </a:p>
        </p:txBody>
      </p:sp>
      <p:sp>
        <p:nvSpPr>
          <p:cNvPr id="6" name="Rectangle 3"/>
          <p:cNvSpPr>
            <a:spLocks noGrp="1" noChangeArrowheads="1"/>
          </p:cNvSpPr>
          <p:nvPr>
            <p:ph type="sldNum" sz="quarter" idx="11"/>
          </p:nvPr>
        </p:nvSpPr>
        <p:spPr>
          <a:ln/>
        </p:spPr>
        <p:txBody>
          <a:bodyPr/>
          <a:lstStyle>
            <a:lvl1pPr>
              <a:defRPr/>
            </a:lvl1pPr>
          </a:lstStyle>
          <a:p>
            <a:pPr>
              <a:defRPr/>
            </a:pPr>
            <a:fld id="{B9DAA4FB-04CD-40C6-91C6-75E041D7C4B5}" type="slidenum">
              <a:rPr lang="ru-RU"/>
              <a:pPr>
                <a:defRPr/>
              </a:pPr>
              <a:t>‹#›</a:t>
            </a:fld>
            <a:endParaRPr lang="ru-RU"/>
          </a:p>
        </p:txBody>
      </p:sp>
      <p:sp>
        <p:nvSpPr>
          <p:cNvPr id="7" name="Rectangle 16"/>
          <p:cNvSpPr>
            <a:spLocks noGrp="1" noChangeArrowheads="1"/>
          </p:cNvSpPr>
          <p:nvPr>
            <p:ph type="dt" sz="half"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126472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ru-RU"/>
              <a:t>2UZC402 RAD, Prepared by Olimjon Bakirov</a:t>
            </a:r>
          </a:p>
        </p:txBody>
      </p:sp>
      <p:sp>
        <p:nvSpPr>
          <p:cNvPr id="5" name="Rectangle 3"/>
          <p:cNvSpPr>
            <a:spLocks noGrp="1" noChangeArrowheads="1"/>
          </p:cNvSpPr>
          <p:nvPr>
            <p:ph type="sldNum" sz="quarter" idx="11"/>
          </p:nvPr>
        </p:nvSpPr>
        <p:spPr>
          <a:ln/>
        </p:spPr>
        <p:txBody>
          <a:bodyPr/>
          <a:lstStyle>
            <a:lvl1pPr>
              <a:defRPr/>
            </a:lvl1pPr>
          </a:lstStyle>
          <a:p>
            <a:pPr>
              <a:defRPr/>
            </a:pPr>
            <a:fld id="{E02C04D0-2060-430B-A713-A6E1B1715369}" type="slidenum">
              <a:rPr lang="ru-RU"/>
              <a:pPr>
                <a:defRPr/>
              </a:pPr>
              <a:t>‹#›</a:t>
            </a:fld>
            <a:endParaRPr lang="ru-RU"/>
          </a:p>
        </p:txBody>
      </p:sp>
      <p:sp>
        <p:nvSpPr>
          <p:cNvPr id="6" name="Rectangle 16"/>
          <p:cNvSpPr>
            <a:spLocks noGrp="1" noChangeArrowheads="1"/>
          </p:cNvSpPr>
          <p:nvPr>
            <p:ph type="dt" sz="half"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3632873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r>
              <a:rPr lang="ru-RU"/>
              <a:t>2UZC402 RAD, Prepared by Olimjon Bakirov</a:t>
            </a:r>
          </a:p>
        </p:txBody>
      </p:sp>
      <p:sp>
        <p:nvSpPr>
          <p:cNvPr id="5" name="Rectangle 3"/>
          <p:cNvSpPr>
            <a:spLocks noGrp="1" noChangeArrowheads="1"/>
          </p:cNvSpPr>
          <p:nvPr>
            <p:ph type="sldNum" sz="quarter" idx="11"/>
          </p:nvPr>
        </p:nvSpPr>
        <p:spPr>
          <a:ln/>
        </p:spPr>
        <p:txBody>
          <a:bodyPr/>
          <a:lstStyle>
            <a:lvl1pPr>
              <a:defRPr/>
            </a:lvl1pPr>
          </a:lstStyle>
          <a:p>
            <a:pPr>
              <a:defRPr/>
            </a:pPr>
            <a:fld id="{7FFD0290-1557-477A-9915-03DB4C2FAE0B}" type="slidenum">
              <a:rPr lang="ru-RU"/>
              <a:pPr>
                <a:defRPr/>
              </a:pPr>
              <a:t>‹#›</a:t>
            </a:fld>
            <a:endParaRPr lang="ru-RU"/>
          </a:p>
        </p:txBody>
      </p:sp>
      <p:sp>
        <p:nvSpPr>
          <p:cNvPr id="6" name="Rectangle 16"/>
          <p:cNvSpPr>
            <a:spLocks noGrp="1" noChangeArrowheads="1"/>
          </p:cNvSpPr>
          <p:nvPr>
            <p:ph type="dt" sz="half"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840177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r>
              <a:rPr lang="ru-RU"/>
              <a:t>2UZC402 RAD, Prepared by Olimjon Bakirov</a:t>
            </a:r>
          </a:p>
        </p:txBody>
      </p:sp>
      <p:sp>
        <p:nvSpPr>
          <p:cNvPr id="6" name="Rectangle 3"/>
          <p:cNvSpPr>
            <a:spLocks noGrp="1" noChangeArrowheads="1"/>
          </p:cNvSpPr>
          <p:nvPr>
            <p:ph type="sldNum" sz="quarter" idx="11"/>
          </p:nvPr>
        </p:nvSpPr>
        <p:spPr>
          <a:ln/>
        </p:spPr>
        <p:txBody>
          <a:bodyPr/>
          <a:lstStyle>
            <a:lvl1pPr>
              <a:defRPr/>
            </a:lvl1pPr>
          </a:lstStyle>
          <a:p>
            <a:pPr>
              <a:defRPr/>
            </a:pPr>
            <a:fld id="{7FBD602B-670A-432C-B8DC-A8A41E704F68}" type="slidenum">
              <a:rPr lang="ru-RU"/>
              <a:pPr>
                <a:defRPr/>
              </a:pPr>
              <a:t>‹#›</a:t>
            </a:fld>
            <a:endParaRPr lang="ru-RU"/>
          </a:p>
        </p:txBody>
      </p:sp>
      <p:sp>
        <p:nvSpPr>
          <p:cNvPr id="7" name="Rectangle 16"/>
          <p:cNvSpPr>
            <a:spLocks noGrp="1" noChangeArrowheads="1"/>
          </p:cNvSpPr>
          <p:nvPr>
            <p:ph type="dt" sz="half"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3548847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r>
              <a:rPr lang="ru-RU"/>
              <a:t>2UZC402 RAD, Prepared by Olimjon Bakirov</a:t>
            </a:r>
          </a:p>
        </p:txBody>
      </p:sp>
      <p:sp>
        <p:nvSpPr>
          <p:cNvPr id="8" name="Rectangle 3"/>
          <p:cNvSpPr>
            <a:spLocks noGrp="1" noChangeArrowheads="1"/>
          </p:cNvSpPr>
          <p:nvPr>
            <p:ph type="sldNum" sz="quarter" idx="11"/>
          </p:nvPr>
        </p:nvSpPr>
        <p:spPr>
          <a:ln/>
        </p:spPr>
        <p:txBody>
          <a:bodyPr/>
          <a:lstStyle>
            <a:lvl1pPr>
              <a:defRPr/>
            </a:lvl1pPr>
          </a:lstStyle>
          <a:p>
            <a:pPr>
              <a:defRPr/>
            </a:pPr>
            <a:fld id="{3AA6AD1D-8350-4BF2-B53B-1E75999C3E2E}" type="slidenum">
              <a:rPr lang="ru-RU"/>
              <a:pPr>
                <a:defRPr/>
              </a:pPr>
              <a:t>‹#›</a:t>
            </a:fld>
            <a:endParaRPr lang="ru-RU"/>
          </a:p>
        </p:txBody>
      </p:sp>
      <p:sp>
        <p:nvSpPr>
          <p:cNvPr id="9" name="Rectangle 16"/>
          <p:cNvSpPr>
            <a:spLocks noGrp="1" noChangeArrowheads="1"/>
          </p:cNvSpPr>
          <p:nvPr>
            <p:ph type="dt" sz="half"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701405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r>
              <a:rPr lang="ru-RU"/>
              <a:t>2UZC402 RAD, Prepared by Olimjon Bakirov</a:t>
            </a:r>
          </a:p>
        </p:txBody>
      </p:sp>
      <p:sp>
        <p:nvSpPr>
          <p:cNvPr id="4" name="Rectangle 3"/>
          <p:cNvSpPr>
            <a:spLocks noGrp="1" noChangeArrowheads="1"/>
          </p:cNvSpPr>
          <p:nvPr>
            <p:ph type="sldNum" sz="quarter" idx="11"/>
          </p:nvPr>
        </p:nvSpPr>
        <p:spPr>
          <a:ln/>
        </p:spPr>
        <p:txBody>
          <a:bodyPr/>
          <a:lstStyle>
            <a:lvl1pPr>
              <a:defRPr/>
            </a:lvl1pPr>
          </a:lstStyle>
          <a:p>
            <a:pPr>
              <a:defRPr/>
            </a:pPr>
            <a:fld id="{14FBDB1E-D292-4BB5-AA11-0262891D22D2}" type="slidenum">
              <a:rPr lang="ru-RU"/>
              <a:pPr>
                <a:defRPr/>
              </a:pPr>
              <a:t>‹#›</a:t>
            </a:fld>
            <a:endParaRPr lang="ru-RU"/>
          </a:p>
        </p:txBody>
      </p:sp>
      <p:sp>
        <p:nvSpPr>
          <p:cNvPr id="5" name="Rectangle 16"/>
          <p:cNvSpPr>
            <a:spLocks noGrp="1" noChangeArrowheads="1"/>
          </p:cNvSpPr>
          <p:nvPr>
            <p:ph type="dt" sz="half"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483953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r>
              <a:rPr lang="ru-RU"/>
              <a:t>2UZC402 RAD, Prepared by Olimjon Bakirov</a:t>
            </a:r>
          </a:p>
        </p:txBody>
      </p:sp>
      <p:sp>
        <p:nvSpPr>
          <p:cNvPr id="3" name="Rectangle 3"/>
          <p:cNvSpPr>
            <a:spLocks noGrp="1" noChangeArrowheads="1"/>
          </p:cNvSpPr>
          <p:nvPr>
            <p:ph type="sldNum" sz="quarter" idx="11"/>
          </p:nvPr>
        </p:nvSpPr>
        <p:spPr>
          <a:ln/>
        </p:spPr>
        <p:txBody>
          <a:bodyPr/>
          <a:lstStyle>
            <a:lvl1pPr>
              <a:defRPr/>
            </a:lvl1pPr>
          </a:lstStyle>
          <a:p>
            <a:pPr>
              <a:defRPr/>
            </a:pPr>
            <a:fld id="{079B0E7D-D65E-4E27-8FD8-0AFACBA44855}" type="slidenum">
              <a:rPr lang="ru-RU"/>
              <a:pPr>
                <a:defRPr/>
              </a:pPr>
              <a:t>‹#›</a:t>
            </a:fld>
            <a:endParaRPr lang="ru-RU"/>
          </a:p>
        </p:txBody>
      </p:sp>
      <p:sp>
        <p:nvSpPr>
          <p:cNvPr id="4" name="Rectangle 16"/>
          <p:cNvSpPr>
            <a:spLocks noGrp="1" noChangeArrowheads="1"/>
          </p:cNvSpPr>
          <p:nvPr>
            <p:ph type="dt" sz="half"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2151441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ru-RU"/>
              <a:t>2UZC402 RAD, Prepared by Olimjon Bakirov</a:t>
            </a:r>
          </a:p>
        </p:txBody>
      </p:sp>
      <p:sp>
        <p:nvSpPr>
          <p:cNvPr id="6" name="Rectangle 3"/>
          <p:cNvSpPr>
            <a:spLocks noGrp="1" noChangeArrowheads="1"/>
          </p:cNvSpPr>
          <p:nvPr>
            <p:ph type="sldNum" sz="quarter" idx="11"/>
          </p:nvPr>
        </p:nvSpPr>
        <p:spPr>
          <a:ln/>
        </p:spPr>
        <p:txBody>
          <a:bodyPr/>
          <a:lstStyle>
            <a:lvl1pPr>
              <a:defRPr/>
            </a:lvl1pPr>
          </a:lstStyle>
          <a:p>
            <a:pPr>
              <a:defRPr/>
            </a:pPr>
            <a:fld id="{443F2149-2EEA-4D73-A89F-EEDD4AE00896}" type="slidenum">
              <a:rPr lang="ru-RU"/>
              <a:pPr>
                <a:defRPr/>
              </a:pPr>
              <a:t>‹#›</a:t>
            </a:fld>
            <a:endParaRPr lang="ru-RU"/>
          </a:p>
        </p:txBody>
      </p:sp>
      <p:sp>
        <p:nvSpPr>
          <p:cNvPr id="7" name="Rectangle 16"/>
          <p:cNvSpPr>
            <a:spLocks noGrp="1" noChangeArrowheads="1"/>
          </p:cNvSpPr>
          <p:nvPr>
            <p:ph type="dt" sz="half"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766141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ru-RU"/>
              <a:t>2UZC402 RAD, Prepared by Olimjon Bakirov</a:t>
            </a:r>
          </a:p>
        </p:txBody>
      </p:sp>
      <p:sp>
        <p:nvSpPr>
          <p:cNvPr id="6" name="Rectangle 3"/>
          <p:cNvSpPr>
            <a:spLocks noGrp="1" noChangeArrowheads="1"/>
          </p:cNvSpPr>
          <p:nvPr>
            <p:ph type="sldNum" sz="quarter" idx="11"/>
          </p:nvPr>
        </p:nvSpPr>
        <p:spPr>
          <a:ln/>
        </p:spPr>
        <p:txBody>
          <a:bodyPr/>
          <a:lstStyle>
            <a:lvl1pPr>
              <a:defRPr/>
            </a:lvl1pPr>
          </a:lstStyle>
          <a:p>
            <a:pPr>
              <a:defRPr/>
            </a:pPr>
            <a:fld id="{4AD35760-58A8-4B59-AF55-B4AF84868D4E}" type="slidenum">
              <a:rPr lang="ru-RU"/>
              <a:pPr>
                <a:defRPr/>
              </a:pPr>
              <a:t>‹#›</a:t>
            </a:fld>
            <a:endParaRPr lang="ru-RU"/>
          </a:p>
        </p:txBody>
      </p:sp>
      <p:sp>
        <p:nvSpPr>
          <p:cNvPr id="7" name="Rectangle 16"/>
          <p:cNvSpPr>
            <a:spLocks noGrp="1" noChangeArrowheads="1"/>
          </p:cNvSpPr>
          <p:nvPr>
            <p:ph type="dt" sz="half"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1774908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r>
              <a:rPr lang="ru-RU"/>
              <a:t>2UZC402 RAD, Prepared by Olimjon Bakirov</a:t>
            </a:r>
          </a:p>
        </p:txBody>
      </p:sp>
      <p:sp>
        <p:nvSpPr>
          <p:cNvPr id="114691"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Black" panose="020B0A04020102020204" pitchFamily="34" charset="0"/>
              </a:defRPr>
            </a:lvl1pPr>
          </a:lstStyle>
          <a:p>
            <a:pPr>
              <a:defRPr/>
            </a:pPr>
            <a:fld id="{942E7C8E-52D5-41AA-A40B-6472D9506108}" type="slidenum">
              <a:rPr lang="ru-RU"/>
              <a:pPr>
                <a:defRPr/>
              </a:pPr>
              <a:t>‹#›</a:t>
            </a:fld>
            <a:endParaRPr lang="ru-RU"/>
          </a:p>
        </p:txBody>
      </p:sp>
      <p:grpSp>
        <p:nvGrpSpPr>
          <p:cNvPr id="1028" name="Group 4"/>
          <p:cNvGrpSpPr>
            <a:grpSpLocks/>
          </p:cNvGrpSpPr>
          <p:nvPr/>
        </p:nvGrpSpPr>
        <p:grpSpPr bwMode="auto">
          <a:xfrm>
            <a:off x="0" y="0"/>
            <a:ext cx="9144000" cy="546100"/>
            <a:chOff x="0" y="0"/>
            <a:chExt cx="5760" cy="344"/>
          </a:xfrm>
        </p:grpSpPr>
        <p:sp>
          <p:nvSpPr>
            <p:cNvPr id="103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sz="2400">
                <a:latin typeface="Times New Roman" panose="02020603050405020304" pitchFamily="18" charset="0"/>
              </a:endParaRPr>
            </a:p>
          </p:txBody>
        </p:sp>
        <p:sp>
          <p:nvSpPr>
            <p:cNvPr id="1034"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1035"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solidFill>
                  <a:schemeClr val="hlink"/>
                </a:solidFill>
              </a:endParaRPr>
            </a:p>
          </p:txBody>
        </p:sp>
        <p:sp>
          <p:nvSpPr>
            <p:cNvPr id="1036"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solidFill>
                  <a:schemeClr val="hlink"/>
                </a:solidFill>
              </a:endParaRPr>
            </a:p>
          </p:txBody>
        </p:sp>
        <p:sp>
          <p:nvSpPr>
            <p:cNvPr id="1037"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solidFill>
                  <a:schemeClr val="accent2"/>
                </a:solidFill>
              </a:endParaRPr>
            </a:p>
          </p:txBody>
        </p:sp>
        <p:sp>
          <p:nvSpPr>
            <p:cNvPr id="1038"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solidFill>
                  <a:schemeClr val="hlink"/>
                </a:solidFill>
              </a:endParaRPr>
            </a:p>
          </p:txBody>
        </p:sp>
        <p:sp>
          <p:nvSpPr>
            <p:cNvPr id="1039"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1040"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solidFill>
                  <a:schemeClr val="accent2"/>
                </a:solidFill>
              </a:endParaRPr>
            </a:p>
          </p:txBody>
        </p:sp>
        <p:sp>
          <p:nvSpPr>
            <p:cNvPr id="1041"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p>
        </p:txBody>
      </p:sp>
      <p:sp>
        <p:nvSpPr>
          <p:cNvPr id="114704"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ru-RU"/>
          </a:p>
        </p:txBody>
      </p:sp>
      <p:pic>
        <p:nvPicPr>
          <p:cNvPr id="1032" name="Picture 17" descr="PP_WIUT_Attachment"/>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75247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9"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Lst>
  <p:hf sldNum="0" hd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916238" y="1828800"/>
            <a:ext cx="6075362" cy="2209800"/>
          </a:xfrm>
        </p:spPr>
        <p:txBody>
          <a:bodyPr/>
          <a:lstStyle/>
          <a:p>
            <a:pPr eaLnBrk="1" hangingPunct="1"/>
            <a:r>
              <a:rPr lang="en-US" sz="4800" b="1" dirty="0">
                <a:solidFill>
                  <a:schemeClr val="bg1"/>
                </a:solidFill>
              </a:rPr>
              <a:t>Classes and Data types in </a:t>
            </a:r>
            <a:r>
              <a:rPr lang="en-US" sz="4800" b="1" dirty="0" smtClean="0">
                <a:solidFill>
                  <a:schemeClr val="bg1"/>
                </a:solidFill>
              </a:rPr>
              <a:t>C#.NET</a:t>
            </a:r>
            <a:endParaRPr lang="en-US" sz="4800" b="1" dirty="0">
              <a:solidFill>
                <a:schemeClr val="bg1"/>
              </a:solidFill>
            </a:endParaRPr>
          </a:p>
        </p:txBody>
      </p:sp>
      <p:sp>
        <p:nvSpPr>
          <p:cNvPr id="5123" name="Rectangle 3"/>
          <p:cNvSpPr>
            <a:spLocks noGrp="1" noChangeArrowheads="1"/>
          </p:cNvSpPr>
          <p:nvPr>
            <p:ph type="subTitle" idx="1"/>
          </p:nvPr>
        </p:nvSpPr>
        <p:spPr/>
        <p:txBody>
          <a:bodyPr/>
          <a:lstStyle/>
          <a:p>
            <a:pPr eaLnBrk="1" hangingPunct="1"/>
            <a:r>
              <a:rPr lang="en-US" smtClean="0"/>
              <a:t>Lecture </a:t>
            </a:r>
            <a:r>
              <a:rPr lang="en-US" smtClean="0"/>
              <a:t>13-2</a:t>
            </a:r>
            <a:endParaRPr lang="ru-RU"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a:t>Constructors</a:t>
            </a:r>
            <a:endParaRPr lang="ru-RU" dirty="0" smtClean="0"/>
          </a:p>
        </p:txBody>
      </p:sp>
      <p:sp>
        <p:nvSpPr>
          <p:cNvPr id="19459" name="Content Placeholder 12"/>
          <p:cNvSpPr>
            <a:spLocks noGrp="1"/>
          </p:cNvSpPr>
          <p:nvPr>
            <p:ph idx="1"/>
          </p:nvPr>
        </p:nvSpPr>
        <p:spPr>
          <a:xfrm>
            <a:off x="457200" y="1700808"/>
            <a:ext cx="8229600" cy="4166592"/>
          </a:xfrm>
        </p:spPr>
        <p:txBody>
          <a:bodyPr/>
          <a:lstStyle/>
          <a:p>
            <a:pPr marL="0" indent="0">
              <a:buNone/>
            </a:pPr>
            <a:r>
              <a:rPr lang="en-US" sz="2800" dirty="0" smtClean="0">
                <a:solidFill>
                  <a:srgbClr val="0000FF"/>
                </a:solidFill>
                <a:latin typeface="Consolas" panose="020B0609020204030204" pitchFamily="49" charset="0"/>
              </a:rPr>
              <a:t>public</a:t>
            </a:r>
            <a:r>
              <a:rPr lang="en-US" sz="2800" dirty="0" smtClean="0">
                <a:solidFill>
                  <a:srgbClr val="000000"/>
                </a:solidFill>
                <a:latin typeface="Consolas" panose="020B0609020204030204" pitchFamily="49" charset="0"/>
              </a:rPr>
              <a:t> </a:t>
            </a:r>
            <a:r>
              <a:rPr lang="en-US" sz="2800" dirty="0">
                <a:solidFill>
                  <a:srgbClr val="000000"/>
                </a:solidFill>
                <a:latin typeface="Consolas" panose="020B0609020204030204" pitchFamily="49" charset="0"/>
              </a:rPr>
              <a:t>Boat()</a:t>
            </a:r>
          </a:p>
          <a:p>
            <a:pPr marL="0" indent="0">
              <a:buNone/>
            </a:pPr>
            <a:r>
              <a:rPr lang="en-US" sz="2800" dirty="0" smtClean="0">
                <a:solidFill>
                  <a:srgbClr val="000000"/>
                </a:solidFill>
                <a:latin typeface="Consolas" panose="020B0609020204030204" pitchFamily="49" charset="0"/>
              </a:rPr>
              <a:t>{</a:t>
            </a:r>
          </a:p>
          <a:p>
            <a:pPr marL="0" indent="0">
              <a:buNone/>
            </a:pPr>
            <a:r>
              <a:rPr lang="en-US" sz="2800" dirty="0">
                <a:solidFill>
                  <a:srgbClr val="000000"/>
                </a:solidFill>
                <a:latin typeface="Consolas" panose="020B0609020204030204" pitchFamily="49" charset="0"/>
              </a:rPr>
              <a:t>	</a:t>
            </a:r>
            <a:r>
              <a:rPr lang="en-US" sz="2800" dirty="0" smtClean="0">
                <a:solidFill>
                  <a:srgbClr val="000000"/>
                </a:solidFill>
                <a:latin typeface="Consolas" panose="020B0609020204030204" pitchFamily="49" charset="0"/>
              </a:rPr>
              <a:t>_</a:t>
            </a:r>
            <a:r>
              <a:rPr lang="en-US" sz="2800" dirty="0">
                <a:solidFill>
                  <a:srgbClr val="000000"/>
                </a:solidFill>
                <a:latin typeface="Consolas" panose="020B0609020204030204" pitchFamily="49" charset="0"/>
              </a:rPr>
              <a:t>width = 10;</a:t>
            </a:r>
          </a:p>
          <a:p>
            <a:pPr marL="0" indent="0">
              <a:buNone/>
            </a:pPr>
            <a:r>
              <a:rPr lang="en-US" sz="2800" dirty="0" smtClean="0">
                <a:solidFill>
                  <a:srgbClr val="000000"/>
                </a:solidFill>
                <a:latin typeface="Consolas" panose="020B0609020204030204" pitchFamily="49" charset="0"/>
              </a:rPr>
              <a:t>	_</a:t>
            </a:r>
            <a:r>
              <a:rPr lang="en-US" sz="2800" dirty="0">
                <a:solidFill>
                  <a:srgbClr val="000000"/>
                </a:solidFill>
                <a:latin typeface="Consolas" panose="020B0609020204030204" pitchFamily="49" charset="0"/>
              </a:rPr>
              <a:t>length = 110;</a:t>
            </a:r>
          </a:p>
          <a:p>
            <a:pPr marL="0" indent="0">
              <a:buNone/>
            </a:pPr>
            <a:r>
              <a:rPr lang="en-US" sz="2800" dirty="0" smtClean="0">
                <a:solidFill>
                  <a:srgbClr val="000000"/>
                </a:solidFill>
                <a:latin typeface="Consolas" panose="020B0609020204030204" pitchFamily="49" charset="0"/>
              </a:rPr>
              <a:t>}</a:t>
            </a:r>
            <a:endParaRPr lang="en-US" sz="2800" dirty="0">
              <a:solidFill>
                <a:srgbClr val="000000"/>
              </a:solidFill>
              <a:latin typeface="Consolas" panose="020B0609020204030204" pitchFamily="49" charset="0"/>
            </a:endParaRPr>
          </a:p>
          <a:p>
            <a:pPr marL="0" indent="0">
              <a:buNone/>
            </a:pPr>
            <a:r>
              <a:rPr lang="en-US" sz="2800" dirty="0" smtClean="0">
                <a:solidFill>
                  <a:srgbClr val="0000FF"/>
                </a:solidFill>
                <a:latin typeface="Consolas" panose="020B0609020204030204" pitchFamily="49" charset="0"/>
              </a:rPr>
              <a:t>public</a:t>
            </a:r>
            <a:r>
              <a:rPr lang="en-US" sz="2800" dirty="0" smtClean="0">
                <a:solidFill>
                  <a:srgbClr val="000000"/>
                </a:solidFill>
                <a:latin typeface="Consolas" panose="020B0609020204030204" pitchFamily="49" charset="0"/>
              </a:rPr>
              <a:t> </a:t>
            </a:r>
            <a:r>
              <a:rPr lang="en-US" sz="2800" dirty="0">
                <a:solidFill>
                  <a:srgbClr val="000000"/>
                </a:solidFill>
                <a:latin typeface="Consolas" panose="020B0609020204030204" pitchFamily="49" charset="0"/>
              </a:rPr>
              <a:t>Boat(</a:t>
            </a:r>
            <a:r>
              <a:rPr lang="en-US" sz="2800" dirty="0" err="1">
                <a:solidFill>
                  <a:srgbClr val="0000FF"/>
                </a:solidFill>
                <a:latin typeface="Consolas" panose="020B0609020204030204" pitchFamily="49" charset="0"/>
              </a:rPr>
              <a:t>int</a:t>
            </a:r>
            <a:r>
              <a:rPr lang="en-US" sz="2800" dirty="0">
                <a:solidFill>
                  <a:srgbClr val="000000"/>
                </a:solidFill>
                <a:latin typeface="Consolas" panose="020B0609020204030204" pitchFamily="49" charset="0"/>
              </a:rPr>
              <a:t> width, </a:t>
            </a:r>
            <a:r>
              <a:rPr lang="en-US" sz="2800" dirty="0" err="1">
                <a:solidFill>
                  <a:srgbClr val="0000FF"/>
                </a:solidFill>
                <a:latin typeface="Consolas" panose="020B0609020204030204" pitchFamily="49" charset="0"/>
              </a:rPr>
              <a:t>int</a:t>
            </a:r>
            <a:r>
              <a:rPr lang="en-US" sz="2800" dirty="0">
                <a:solidFill>
                  <a:srgbClr val="000000"/>
                </a:solidFill>
                <a:latin typeface="Consolas" panose="020B0609020204030204" pitchFamily="49" charset="0"/>
              </a:rPr>
              <a:t> length)</a:t>
            </a:r>
          </a:p>
          <a:p>
            <a:pPr marL="0" indent="0">
              <a:buNone/>
            </a:pPr>
            <a:r>
              <a:rPr lang="en-US" sz="2800" dirty="0" smtClean="0">
                <a:solidFill>
                  <a:srgbClr val="000000"/>
                </a:solidFill>
                <a:latin typeface="Consolas" panose="020B0609020204030204" pitchFamily="49" charset="0"/>
              </a:rPr>
              <a:t>{</a:t>
            </a:r>
            <a:endParaRPr lang="en-US" sz="2800" dirty="0">
              <a:solidFill>
                <a:srgbClr val="000000"/>
              </a:solidFill>
              <a:latin typeface="Consolas" panose="020B0609020204030204" pitchFamily="49" charset="0"/>
            </a:endParaRPr>
          </a:p>
          <a:p>
            <a:pPr marL="0" indent="0">
              <a:buNone/>
            </a:pPr>
            <a:r>
              <a:rPr lang="en-US" sz="2800" dirty="0" smtClean="0">
                <a:solidFill>
                  <a:srgbClr val="000000"/>
                </a:solidFill>
                <a:latin typeface="Consolas" panose="020B0609020204030204" pitchFamily="49" charset="0"/>
              </a:rPr>
              <a:t>	_</a:t>
            </a:r>
            <a:r>
              <a:rPr lang="en-US" sz="2800" dirty="0">
                <a:solidFill>
                  <a:srgbClr val="000000"/>
                </a:solidFill>
                <a:latin typeface="Consolas" panose="020B0609020204030204" pitchFamily="49" charset="0"/>
              </a:rPr>
              <a:t>width = width;</a:t>
            </a:r>
          </a:p>
          <a:p>
            <a:pPr marL="0" indent="0">
              <a:buNone/>
            </a:pPr>
            <a:r>
              <a:rPr lang="en-US" sz="2800" dirty="0" smtClean="0">
                <a:solidFill>
                  <a:srgbClr val="000000"/>
                </a:solidFill>
                <a:latin typeface="Consolas" panose="020B0609020204030204" pitchFamily="49" charset="0"/>
              </a:rPr>
              <a:t>	_</a:t>
            </a:r>
            <a:r>
              <a:rPr lang="en-US" sz="2800" dirty="0">
                <a:solidFill>
                  <a:srgbClr val="000000"/>
                </a:solidFill>
                <a:latin typeface="Consolas" panose="020B0609020204030204" pitchFamily="49" charset="0"/>
              </a:rPr>
              <a:t>length = length;</a:t>
            </a:r>
          </a:p>
          <a:p>
            <a:pPr marL="0" indent="0">
              <a:buNone/>
            </a:pPr>
            <a:r>
              <a:rPr lang="en-US" sz="2800" dirty="0" smtClean="0">
                <a:solidFill>
                  <a:srgbClr val="000000"/>
                </a:solidFill>
                <a:latin typeface="Consolas" panose="020B0609020204030204" pitchFamily="49" charset="0"/>
              </a:rPr>
              <a:t>}</a:t>
            </a:r>
            <a:endParaRPr lang="en-US" sz="2800" dirty="0" smtClean="0"/>
          </a:p>
        </p:txBody>
      </p:sp>
    </p:spTree>
    <p:extLst>
      <p:ext uri="{BB962C8B-B14F-4D97-AF65-F5344CB8AC3E}">
        <p14:creationId xmlns:p14="http://schemas.microsoft.com/office/powerpoint/2010/main" val="9988209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a:t>Properties</a:t>
            </a:r>
            <a:endParaRPr lang="ru-RU" dirty="0" smtClean="0"/>
          </a:p>
        </p:txBody>
      </p:sp>
      <p:sp>
        <p:nvSpPr>
          <p:cNvPr id="19459" name="Content Placeholder 12"/>
          <p:cNvSpPr>
            <a:spLocks noGrp="1"/>
          </p:cNvSpPr>
          <p:nvPr>
            <p:ph idx="1"/>
          </p:nvPr>
        </p:nvSpPr>
        <p:spPr>
          <a:xfrm>
            <a:off x="457200" y="1484784"/>
            <a:ext cx="8229600" cy="4166592"/>
          </a:xfrm>
        </p:spPr>
        <p:txBody>
          <a:bodyPr/>
          <a:lstStyle/>
          <a:p>
            <a:pPr marL="0" indent="0">
              <a:buNone/>
            </a:pPr>
            <a:r>
              <a:rPr lang="en-US" sz="2400" dirty="0">
                <a:solidFill>
                  <a:srgbClr val="0000FF"/>
                </a:solidFill>
                <a:latin typeface="Consolas" panose="020B0609020204030204" pitchFamily="49" charset="0"/>
              </a:rPr>
              <a:t>private</a:t>
            </a:r>
            <a:r>
              <a:rPr lang="en-US" sz="2400" dirty="0">
                <a:solidFill>
                  <a:srgbClr val="000000"/>
                </a:solidFill>
                <a:latin typeface="Consolas" panose="020B0609020204030204" pitchFamily="49" charset="0"/>
              </a:rPr>
              <a:t> </a:t>
            </a:r>
            <a:r>
              <a:rPr lang="en-US" sz="2400" dirty="0" err="1">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_width;</a:t>
            </a:r>
          </a:p>
          <a:p>
            <a:pPr marL="0" indent="0">
              <a:buNone/>
            </a:pPr>
            <a:r>
              <a:rPr lang="en-US" sz="2400" dirty="0" smtClean="0">
                <a:solidFill>
                  <a:srgbClr val="0000FF"/>
                </a:solidFill>
                <a:latin typeface="Consolas" panose="020B0609020204030204" pitchFamily="49" charset="0"/>
              </a:rPr>
              <a:t>public</a:t>
            </a:r>
            <a:r>
              <a:rPr lang="en-US" sz="2400" dirty="0" smtClean="0">
                <a:solidFill>
                  <a:srgbClr val="000000"/>
                </a:solidFill>
                <a:latin typeface="Consolas" panose="020B0609020204030204" pitchFamily="49" charset="0"/>
              </a:rPr>
              <a:t> </a:t>
            </a:r>
            <a:r>
              <a:rPr lang="en-US" sz="2400" dirty="0" err="1">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Width</a:t>
            </a:r>
          </a:p>
          <a:p>
            <a:pPr marL="0" indent="0">
              <a:buNone/>
            </a:pPr>
            <a:r>
              <a:rPr lang="en-US" sz="2400" dirty="0" smtClean="0">
                <a:solidFill>
                  <a:srgbClr val="000000"/>
                </a:solidFill>
                <a:latin typeface="Consolas" panose="020B0609020204030204" pitchFamily="49" charset="0"/>
              </a:rPr>
              <a:t>{</a:t>
            </a:r>
            <a:endParaRPr lang="en-US" sz="2400" dirty="0">
              <a:solidFill>
                <a:srgbClr val="000000"/>
              </a:solidFill>
              <a:latin typeface="Consolas" panose="020B0609020204030204" pitchFamily="49" charset="0"/>
            </a:endParaRPr>
          </a:p>
          <a:p>
            <a:pPr marL="0" indent="0">
              <a:buNone/>
            </a:pPr>
            <a:r>
              <a:rPr lang="en-US" sz="2400" dirty="0" smtClean="0">
                <a:solidFill>
                  <a:srgbClr val="0000FF"/>
                </a:solidFill>
                <a:latin typeface="Consolas" panose="020B0609020204030204" pitchFamily="49" charset="0"/>
              </a:rPr>
              <a:t>	get</a:t>
            </a:r>
            <a:endParaRPr lang="en-US" sz="2400" dirty="0">
              <a:solidFill>
                <a:srgbClr val="000000"/>
              </a:solidFill>
              <a:latin typeface="Consolas" panose="020B0609020204030204" pitchFamily="49" charset="0"/>
            </a:endParaRPr>
          </a:p>
          <a:p>
            <a:pPr marL="0" indent="0">
              <a:buNone/>
            </a:pPr>
            <a:r>
              <a:rPr lang="en-US" sz="2400" dirty="0" smtClean="0">
                <a:solidFill>
                  <a:srgbClr val="000000"/>
                </a:solidFill>
                <a:latin typeface="Consolas" panose="020B0609020204030204" pitchFamily="49" charset="0"/>
              </a:rPr>
              <a:t>	{</a:t>
            </a:r>
            <a:endParaRPr lang="en-US" sz="2400" dirty="0">
              <a:solidFill>
                <a:srgbClr val="000000"/>
              </a:solidFill>
              <a:latin typeface="Consolas" panose="020B0609020204030204" pitchFamily="49" charset="0"/>
            </a:endParaRPr>
          </a:p>
          <a:p>
            <a:pPr marL="0" indent="0">
              <a:buNone/>
            </a:pPr>
            <a:r>
              <a:rPr lang="en-US" sz="2400" dirty="0" smtClean="0">
                <a:solidFill>
                  <a:srgbClr val="0000FF"/>
                </a:solidFill>
                <a:latin typeface="Consolas" panose="020B0609020204030204" pitchFamily="49" charset="0"/>
              </a:rPr>
              <a:t>		return</a:t>
            </a:r>
            <a:r>
              <a:rPr lang="en-US" sz="2400" dirty="0" smtClean="0">
                <a:solidFill>
                  <a:srgbClr val="000000"/>
                </a:solidFill>
                <a:latin typeface="Consolas" panose="020B0609020204030204" pitchFamily="49" charset="0"/>
              </a:rPr>
              <a:t> </a:t>
            </a:r>
            <a:r>
              <a:rPr lang="en-US" sz="2400" dirty="0">
                <a:solidFill>
                  <a:srgbClr val="000000"/>
                </a:solidFill>
                <a:latin typeface="Consolas" panose="020B0609020204030204" pitchFamily="49" charset="0"/>
              </a:rPr>
              <a:t>_width;</a:t>
            </a:r>
          </a:p>
          <a:p>
            <a:pPr marL="0" indent="0">
              <a:buNone/>
            </a:pPr>
            <a:r>
              <a:rPr lang="en-US" sz="2400" dirty="0" smtClean="0">
                <a:solidFill>
                  <a:srgbClr val="000000"/>
                </a:solidFill>
                <a:latin typeface="Consolas" panose="020B0609020204030204" pitchFamily="49" charset="0"/>
              </a:rPr>
              <a:t>	}</a:t>
            </a:r>
            <a:endParaRPr lang="en-US" sz="2400" dirty="0">
              <a:solidFill>
                <a:srgbClr val="000000"/>
              </a:solidFill>
              <a:latin typeface="Consolas" panose="020B0609020204030204" pitchFamily="49" charset="0"/>
            </a:endParaRPr>
          </a:p>
          <a:p>
            <a:pPr marL="0" indent="0">
              <a:buNone/>
            </a:pPr>
            <a:r>
              <a:rPr lang="en-US" sz="2400" dirty="0" smtClean="0">
                <a:solidFill>
                  <a:srgbClr val="0000FF"/>
                </a:solidFill>
                <a:latin typeface="Consolas" panose="020B0609020204030204" pitchFamily="49" charset="0"/>
              </a:rPr>
              <a:t>	set</a:t>
            </a:r>
            <a:endParaRPr lang="en-US" sz="2400" dirty="0">
              <a:solidFill>
                <a:srgbClr val="000000"/>
              </a:solidFill>
              <a:latin typeface="Consolas" panose="020B0609020204030204" pitchFamily="49" charset="0"/>
            </a:endParaRPr>
          </a:p>
          <a:p>
            <a:pPr marL="0" indent="0">
              <a:buNone/>
            </a:pPr>
            <a:r>
              <a:rPr lang="en-US" sz="2400" dirty="0" smtClean="0">
                <a:solidFill>
                  <a:srgbClr val="000000"/>
                </a:solidFill>
                <a:latin typeface="Consolas" panose="020B0609020204030204" pitchFamily="49" charset="0"/>
              </a:rPr>
              <a:t>	{</a:t>
            </a:r>
            <a:endParaRPr lang="en-US" sz="2400" dirty="0">
              <a:solidFill>
                <a:srgbClr val="000000"/>
              </a:solidFill>
              <a:latin typeface="Consolas" panose="020B0609020204030204" pitchFamily="49" charset="0"/>
            </a:endParaRPr>
          </a:p>
          <a:p>
            <a:pPr marL="0" indent="0">
              <a:buNone/>
            </a:pPr>
            <a:r>
              <a:rPr lang="en-US" sz="2400" dirty="0" smtClean="0">
                <a:solidFill>
                  <a:srgbClr val="000000"/>
                </a:solidFill>
                <a:latin typeface="Consolas" panose="020B0609020204030204" pitchFamily="49" charset="0"/>
              </a:rPr>
              <a:t>			_</a:t>
            </a:r>
            <a:r>
              <a:rPr lang="en-US" sz="2400" dirty="0">
                <a:solidFill>
                  <a:srgbClr val="000000"/>
                </a:solidFill>
                <a:latin typeface="Consolas" panose="020B0609020204030204" pitchFamily="49" charset="0"/>
              </a:rPr>
              <a:t>width = value;</a:t>
            </a:r>
          </a:p>
          <a:p>
            <a:pPr marL="0" indent="0">
              <a:buNone/>
            </a:pPr>
            <a:r>
              <a:rPr lang="en-US" sz="2400" dirty="0" smtClean="0">
                <a:solidFill>
                  <a:srgbClr val="000000"/>
                </a:solidFill>
                <a:latin typeface="Consolas" panose="020B0609020204030204" pitchFamily="49" charset="0"/>
              </a:rPr>
              <a:t>	}</a:t>
            </a:r>
            <a:endParaRPr lang="en-US" sz="2400" dirty="0">
              <a:solidFill>
                <a:srgbClr val="000000"/>
              </a:solidFill>
              <a:latin typeface="Consolas" panose="020B0609020204030204" pitchFamily="49" charset="0"/>
            </a:endParaRPr>
          </a:p>
          <a:p>
            <a:pPr marL="0" indent="0">
              <a:buNone/>
            </a:pPr>
            <a:r>
              <a:rPr lang="en-US" sz="2400" dirty="0" smtClean="0">
                <a:solidFill>
                  <a:srgbClr val="000000"/>
                </a:solidFill>
                <a:latin typeface="Consolas" panose="020B0609020204030204" pitchFamily="49" charset="0"/>
              </a:rPr>
              <a:t>}</a:t>
            </a:r>
            <a:endParaRPr lang="en-US" sz="2400" dirty="0" smtClean="0"/>
          </a:p>
        </p:txBody>
      </p:sp>
    </p:spTree>
    <p:extLst>
      <p:ext uri="{BB962C8B-B14F-4D97-AF65-F5344CB8AC3E}">
        <p14:creationId xmlns:p14="http://schemas.microsoft.com/office/powerpoint/2010/main" val="40359994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t>Auto properties</a:t>
            </a:r>
            <a:endParaRPr lang="ru-RU" dirty="0" smtClean="0"/>
          </a:p>
        </p:txBody>
      </p:sp>
      <p:sp>
        <p:nvSpPr>
          <p:cNvPr id="19459" name="Content Placeholder 12"/>
          <p:cNvSpPr>
            <a:spLocks noGrp="1"/>
          </p:cNvSpPr>
          <p:nvPr>
            <p:ph idx="1"/>
          </p:nvPr>
        </p:nvSpPr>
        <p:spPr>
          <a:xfrm>
            <a:off x="457200" y="1998712"/>
            <a:ext cx="8229600" cy="4166592"/>
          </a:xfrm>
        </p:spPr>
        <p:txBody>
          <a:bodyPr/>
          <a:lstStyle/>
          <a:p>
            <a:pPr marL="0" indent="0">
              <a:buNone/>
            </a:pP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err="1">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Width { </a:t>
            </a:r>
            <a:r>
              <a:rPr lang="en-US" sz="2400" dirty="0">
                <a:solidFill>
                  <a:srgbClr val="0000FF"/>
                </a:solidFill>
                <a:latin typeface="Consolas" panose="020B0609020204030204" pitchFamily="49" charset="0"/>
              </a:rPr>
              <a:t>get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set</a:t>
            </a:r>
            <a:r>
              <a:rPr lang="en-US" sz="2400" dirty="0">
                <a:solidFill>
                  <a:srgbClr val="000000"/>
                </a:solidFill>
                <a:latin typeface="Consolas" panose="020B0609020204030204" pitchFamily="49" charset="0"/>
              </a:rPr>
              <a:t>; }</a:t>
            </a:r>
            <a:endParaRPr lang="en-US" sz="2400" dirty="0" smtClean="0"/>
          </a:p>
        </p:txBody>
      </p:sp>
    </p:spTree>
    <p:extLst>
      <p:ext uri="{BB962C8B-B14F-4D97-AF65-F5344CB8AC3E}">
        <p14:creationId xmlns:p14="http://schemas.microsoft.com/office/powerpoint/2010/main" val="36342225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t>Methods</a:t>
            </a:r>
            <a:endParaRPr lang="ru-RU" dirty="0" smtClean="0"/>
          </a:p>
        </p:txBody>
      </p:sp>
      <p:sp>
        <p:nvSpPr>
          <p:cNvPr id="19459" name="Content Placeholder 12"/>
          <p:cNvSpPr>
            <a:spLocks noGrp="1"/>
          </p:cNvSpPr>
          <p:nvPr>
            <p:ph idx="1"/>
          </p:nvPr>
        </p:nvSpPr>
        <p:spPr>
          <a:xfrm>
            <a:off x="457200" y="1700808"/>
            <a:ext cx="8229600" cy="4166592"/>
          </a:xfrm>
        </p:spPr>
        <p:txBody>
          <a:bodyPr/>
          <a:lstStyle/>
          <a:p>
            <a:pPr marL="0" indent="0">
              <a:buNone/>
            </a:pPr>
            <a:r>
              <a:rPr lang="en-US" sz="2800" dirty="0">
                <a:solidFill>
                  <a:srgbClr val="0000FF"/>
                </a:solidFill>
                <a:latin typeface="Consolas" panose="020B0609020204030204" pitchFamily="49" charset="0"/>
              </a:rPr>
              <a:t>public</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void</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AddPerson</a:t>
            </a:r>
            <a:r>
              <a:rPr lang="en-US" sz="2800" dirty="0">
                <a:solidFill>
                  <a:srgbClr val="000000"/>
                </a:solidFill>
                <a:latin typeface="Consolas" panose="020B0609020204030204" pitchFamily="49" charset="0"/>
              </a:rPr>
              <a:t>(Person </a:t>
            </a:r>
            <a:r>
              <a:rPr lang="en-US" sz="2800" dirty="0" smtClean="0">
                <a:solidFill>
                  <a:srgbClr val="000000"/>
                </a:solidFill>
                <a:latin typeface="Consolas" panose="020B0609020204030204" pitchFamily="49" charset="0"/>
              </a:rPr>
              <a:t>p</a:t>
            </a:r>
            <a:r>
              <a:rPr lang="en-US" sz="2800" dirty="0">
                <a:solidFill>
                  <a:srgbClr val="000000"/>
                </a:solidFill>
                <a:latin typeface="Consolas" panose="020B0609020204030204" pitchFamily="49" charset="0"/>
              </a:rPr>
              <a:t>)</a:t>
            </a:r>
          </a:p>
          <a:p>
            <a:pPr marL="0" indent="0">
              <a:buNone/>
            </a:pPr>
            <a:r>
              <a:rPr lang="en-US" sz="2800" dirty="0" smtClean="0">
                <a:solidFill>
                  <a:srgbClr val="000000"/>
                </a:solidFill>
                <a:latin typeface="Consolas" panose="020B0609020204030204" pitchFamily="49" charset="0"/>
              </a:rPr>
              <a:t>{</a:t>
            </a:r>
            <a:endParaRPr lang="en-US" sz="2800" dirty="0">
              <a:solidFill>
                <a:srgbClr val="000000"/>
              </a:solidFill>
              <a:latin typeface="Consolas" panose="020B0609020204030204" pitchFamily="49" charset="0"/>
            </a:endParaRPr>
          </a:p>
          <a:p>
            <a:pPr marL="0" indent="0">
              <a:buNone/>
            </a:pPr>
            <a:r>
              <a:rPr lang="en-US" sz="2800" dirty="0" smtClean="0">
                <a:solidFill>
                  <a:srgbClr val="008000"/>
                </a:solidFill>
                <a:latin typeface="Consolas" panose="020B0609020204030204" pitchFamily="49" charset="0"/>
              </a:rPr>
              <a:t>	//...</a:t>
            </a:r>
            <a:endParaRPr lang="en-US" sz="2800" dirty="0">
              <a:solidFill>
                <a:srgbClr val="000000"/>
              </a:solidFill>
              <a:latin typeface="Consolas" panose="020B0609020204030204" pitchFamily="49" charset="0"/>
            </a:endParaRPr>
          </a:p>
          <a:p>
            <a:pPr marL="0" indent="0">
              <a:buNone/>
            </a:pPr>
            <a:r>
              <a:rPr lang="en-US" sz="2800" dirty="0" smtClean="0">
                <a:solidFill>
                  <a:srgbClr val="000000"/>
                </a:solidFill>
                <a:latin typeface="Consolas" panose="020B0609020204030204" pitchFamily="49" charset="0"/>
              </a:rPr>
              <a:t>}</a:t>
            </a:r>
            <a:endParaRPr lang="en-US" sz="2800" dirty="0">
              <a:solidFill>
                <a:srgbClr val="000000"/>
              </a:solidFill>
              <a:latin typeface="Consolas" panose="020B0609020204030204" pitchFamily="49" charset="0"/>
            </a:endParaRPr>
          </a:p>
          <a:p>
            <a:pPr marL="0" indent="0">
              <a:buNone/>
            </a:pPr>
            <a:endParaRPr lang="en-US" sz="2800" dirty="0" smtClean="0">
              <a:solidFill>
                <a:srgbClr val="0000FF"/>
              </a:solidFill>
              <a:latin typeface="Consolas" panose="020B0609020204030204" pitchFamily="49" charset="0"/>
            </a:endParaRPr>
          </a:p>
          <a:p>
            <a:pPr marL="0" indent="0">
              <a:buNone/>
            </a:pPr>
            <a:r>
              <a:rPr lang="en-US" sz="2800" dirty="0" smtClean="0">
                <a:solidFill>
                  <a:srgbClr val="0000FF"/>
                </a:solidFill>
                <a:latin typeface="Consolas" panose="020B0609020204030204" pitchFamily="49" charset="0"/>
              </a:rPr>
              <a:t>public</a:t>
            </a:r>
            <a:r>
              <a:rPr lang="en-US" sz="2800" dirty="0" smtClean="0">
                <a:solidFill>
                  <a:srgbClr val="000000"/>
                </a:solidFill>
                <a:latin typeface="Consolas" panose="020B0609020204030204" pitchFamily="49" charset="0"/>
              </a:rPr>
              <a:t> </a:t>
            </a:r>
            <a:r>
              <a:rPr lang="en-US" sz="2800" dirty="0" err="1">
                <a:solidFill>
                  <a:srgbClr val="0000FF"/>
                </a:solidFill>
                <a:latin typeface="Consolas" panose="020B0609020204030204" pitchFamily="49" charset="0"/>
              </a:rPr>
              <a:t>int</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GetCurrentLoad</a:t>
            </a:r>
            <a:r>
              <a:rPr lang="en-US" sz="2800" dirty="0">
                <a:solidFill>
                  <a:srgbClr val="000000"/>
                </a:solidFill>
                <a:latin typeface="Consolas" panose="020B0609020204030204" pitchFamily="49" charset="0"/>
              </a:rPr>
              <a:t>()</a:t>
            </a:r>
          </a:p>
          <a:p>
            <a:pPr marL="0" indent="0">
              <a:buNone/>
            </a:pPr>
            <a:r>
              <a:rPr lang="en-US" sz="2800" dirty="0" smtClean="0">
                <a:solidFill>
                  <a:srgbClr val="000000"/>
                </a:solidFill>
                <a:latin typeface="Consolas" panose="020B0609020204030204" pitchFamily="49" charset="0"/>
              </a:rPr>
              <a:t>{</a:t>
            </a:r>
            <a:endParaRPr lang="en-US" sz="2800" dirty="0">
              <a:solidFill>
                <a:srgbClr val="000000"/>
              </a:solidFill>
              <a:latin typeface="Consolas" panose="020B0609020204030204" pitchFamily="49" charset="0"/>
            </a:endParaRPr>
          </a:p>
          <a:p>
            <a:pPr marL="0" indent="0">
              <a:buNone/>
            </a:pPr>
            <a:r>
              <a:rPr lang="en-US" sz="2800" dirty="0" smtClean="0">
                <a:solidFill>
                  <a:srgbClr val="0000FF"/>
                </a:solidFill>
                <a:latin typeface="Consolas" panose="020B0609020204030204" pitchFamily="49" charset="0"/>
              </a:rPr>
              <a:t>	return</a:t>
            </a:r>
            <a:r>
              <a:rPr lang="en-US" sz="2800" dirty="0" smtClean="0">
                <a:solidFill>
                  <a:srgbClr val="000000"/>
                </a:solidFill>
                <a:latin typeface="Consolas" panose="020B0609020204030204" pitchFamily="49" charset="0"/>
              </a:rPr>
              <a:t> </a:t>
            </a:r>
            <a:r>
              <a:rPr lang="en-US" sz="2800" dirty="0">
                <a:solidFill>
                  <a:srgbClr val="000000"/>
                </a:solidFill>
                <a:latin typeface="Consolas" panose="020B0609020204030204" pitchFamily="49" charset="0"/>
              </a:rPr>
              <a:t>0;</a:t>
            </a:r>
          </a:p>
          <a:p>
            <a:pPr marL="0" indent="0">
              <a:buNone/>
            </a:pPr>
            <a:r>
              <a:rPr lang="en-US" sz="2800" dirty="0" smtClean="0">
                <a:solidFill>
                  <a:srgbClr val="000000"/>
                </a:solidFill>
                <a:latin typeface="Consolas" panose="020B0609020204030204" pitchFamily="49" charset="0"/>
              </a:rPr>
              <a:t>}</a:t>
            </a:r>
            <a:endParaRPr lang="en-US" sz="2800" dirty="0"/>
          </a:p>
        </p:txBody>
      </p:sp>
    </p:spTree>
    <p:extLst>
      <p:ext uri="{BB962C8B-B14F-4D97-AF65-F5344CB8AC3E}">
        <p14:creationId xmlns:p14="http://schemas.microsoft.com/office/powerpoint/2010/main" val="40081953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endParaRPr lang="en-US" smtClean="0"/>
          </a:p>
        </p:txBody>
      </p:sp>
      <p:sp>
        <p:nvSpPr>
          <p:cNvPr id="32771" name="Rectangle 3"/>
          <p:cNvSpPr>
            <a:spLocks noGrp="1" noChangeArrowheads="1"/>
          </p:cNvSpPr>
          <p:nvPr>
            <p:ph type="body" idx="1"/>
          </p:nvPr>
        </p:nvSpPr>
        <p:spPr/>
        <p:txBody>
          <a:bodyPr/>
          <a:lstStyle/>
          <a:p>
            <a:pPr algn="ctr" eaLnBrk="1" hangingPunct="1">
              <a:buFont typeface="Wingdings" panose="05000000000000000000" pitchFamily="2" charset="2"/>
              <a:buNone/>
            </a:pPr>
            <a:r>
              <a:rPr lang="en-US" sz="11700" smtClean="0"/>
              <a:t>	The End</a:t>
            </a:r>
            <a:endParaRPr lang="ru-RU" sz="117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Objectives</a:t>
            </a:r>
          </a:p>
        </p:txBody>
      </p:sp>
      <p:sp>
        <p:nvSpPr>
          <p:cNvPr id="7171" name="Rectangle 3"/>
          <p:cNvSpPr>
            <a:spLocks noGrp="1" noChangeArrowheads="1"/>
          </p:cNvSpPr>
          <p:nvPr>
            <p:ph type="body" idx="1"/>
          </p:nvPr>
        </p:nvSpPr>
        <p:spPr/>
        <p:txBody>
          <a:bodyPr/>
          <a:lstStyle/>
          <a:p>
            <a:pPr eaLnBrk="1" hangingPunct="1"/>
            <a:r>
              <a:rPr lang="en-US" dirty="0"/>
              <a:t>Understand data types</a:t>
            </a:r>
          </a:p>
          <a:p>
            <a:pPr eaLnBrk="1" hangingPunct="1"/>
            <a:r>
              <a:rPr lang="en-US" dirty="0"/>
              <a:t>Understand the role of classes</a:t>
            </a:r>
          </a:p>
          <a:p>
            <a:pPr eaLnBrk="1" hangingPunct="1"/>
            <a:r>
              <a:rPr lang="en-US" dirty="0"/>
              <a:t>Understand objects</a:t>
            </a:r>
          </a:p>
          <a:p>
            <a:pPr eaLnBrk="1" hangingPunct="1"/>
            <a:r>
              <a:rPr lang="en-US" dirty="0"/>
              <a:t>Learn </a:t>
            </a:r>
            <a:r>
              <a:rPr lang="en-US" dirty="0" smtClean="0"/>
              <a:t>C#.NET </a:t>
            </a:r>
            <a:r>
              <a:rPr lang="en-US" dirty="0"/>
              <a:t>class </a:t>
            </a:r>
            <a:r>
              <a:rPr lang="en-US" dirty="0" smtClean="0"/>
              <a:t>Syntax</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a:t>Data type</a:t>
            </a:r>
          </a:p>
        </p:txBody>
      </p:sp>
      <p:sp>
        <p:nvSpPr>
          <p:cNvPr id="9219" name="Content Placeholder 12"/>
          <p:cNvSpPr>
            <a:spLocks noGrp="1"/>
          </p:cNvSpPr>
          <p:nvPr>
            <p:ph idx="1"/>
          </p:nvPr>
        </p:nvSpPr>
        <p:spPr>
          <a:xfrm>
            <a:off x="457200" y="1981200"/>
            <a:ext cx="8579296" cy="3886200"/>
          </a:xfrm>
        </p:spPr>
        <p:txBody>
          <a:bodyPr/>
          <a:lstStyle/>
          <a:p>
            <a:r>
              <a:rPr lang="en-US" dirty="0"/>
              <a:t>A definition of a set of data that specifies the possible range of values of the set, the operations that can be performed on the values, and the way in which the values are stored in memory.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a:t>Data type</a:t>
            </a:r>
          </a:p>
        </p:txBody>
      </p:sp>
      <p:sp>
        <p:nvSpPr>
          <p:cNvPr id="9219" name="Content Placeholder 12"/>
          <p:cNvSpPr>
            <a:spLocks noGrp="1"/>
          </p:cNvSpPr>
          <p:nvPr>
            <p:ph idx="1"/>
          </p:nvPr>
        </p:nvSpPr>
        <p:spPr>
          <a:xfrm>
            <a:off x="457200" y="1981200"/>
            <a:ext cx="8579296" cy="3886200"/>
          </a:xfrm>
        </p:spPr>
        <p:txBody>
          <a:bodyPr/>
          <a:lstStyle/>
          <a:p>
            <a:r>
              <a:rPr lang="en-US" dirty="0"/>
              <a:t>In programming languages a data type defines a set of values and the allowable operations on those values </a:t>
            </a:r>
            <a:r>
              <a:rPr lang="en-US" sz="1600" dirty="0"/>
              <a:t>(http://en.wikipedia.org/wiki/Data_type)</a:t>
            </a:r>
          </a:p>
        </p:txBody>
      </p:sp>
    </p:spTree>
    <p:extLst>
      <p:ext uri="{BB962C8B-B14F-4D97-AF65-F5344CB8AC3E}">
        <p14:creationId xmlns:p14="http://schemas.microsoft.com/office/powerpoint/2010/main" val="2543698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a:t>Data </a:t>
            </a:r>
            <a:r>
              <a:rPr lang="en-US" dirty="0" smtClean="0"/>
              <a:t>types</a:t>
            </a:r>
            <a:endParaRPr lang="en-US" dirty="0"/>
          </a:p>
        </p:txBody>
      </p:sp>
      <p:sp>
        <p:nvSpPr>
          <p:cNvPr id="9219" name="Content Placeholder 12"/>
          <p:cNvSpPr>
            <a:spLocks noGrp="1"/>
          </p:cNvSpPr>
          <p:nvPr>
            <p:ph idx="1"/>
          </p:nvPr>
        </p:nvSpPr>
        <p:spPr>
          <a:xfrm>
            <a:off x="457200" y="1981200"/>
            <a:ext cx="8579296" cy="3886200"/>
          </a:xfrm>
        </p:spPr>
        <p:txBody>
          <a:bodyPr/>
          <a:lstStyle/>
          <a:p>
            <a:r>
              <a:rPr lang="en-US" dirty="0"/>
              <a:t>Integer </a:t>
            </a:r>
          </a:p>
          <a:p>
            <a:pPr lvl="1"/>
            <a:r>
              <a:rPr lang="en-US" dirty="0"/>
              <a:t>Operations: +, - , *, /</a:t>
            </a:r>
          </a:p>
          <a:p>
            <a:r>
              <a:rPr lang="en-US" dirty="0"/>
              <a:t>String </a:t>
            </a:r>
          </a:p>
          <a:p>
            <a:pPr lvl="1"/>
            <a:r>
              <a:rPr lang="en-US" dirty="0"/>
              <a:t>Operations: Substring(), Trim()</a:t>
            </a:r>
          </a:p>
          <a:p>
            <a:r>
              <a:rPr lang="en-US" dirty="0" err="1"/>
              <a:t>DateTime</a:t>
            </a:r>
            <a:r>
              <a:rPr lang="en-US" dirty="0"/>
              <a:t> </a:t>
            </a:r>
          </a:p>
          <a:p>
            <a:pPr lvl="1"/>
            <a:r>
              <a:rPr lang="en-US" dirty="0"/>
              <a:t>Operations: </a:t>
            </a:r>
            <a:r>
              <a:rPr lang="en-US" dirty="0" err="1"/>
              <a:t>AddDays</a:t>
            </a:r>
            <a:r>
              <a:rPr lang="en-US" dirty="0"/>
              <a:t>(), </a:t>
            </a:r>
            <a:r>
              <a:rPr lang="en-US" dirty="0" err="1"/>
              <a:t>AddYears</a:t>
            </a:r>
            <a:r>
              <a:rPr lang="en-US" dirty="0"/>
              <a:t>()</a:t>
            </a:r>
          </a:p>
        </p:txBody>
      </p:sp>
    </p:spTree>
    <p:extLst>
      <p:ext uri="{BB962C8B-B14F-4D97-AF65-F5344CB8AC3E}">
        <p14:creationId xmlns:p14="http://schemas.microsoft.com/office/powerpoint/2010/main" val="15832641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a:t>What is a class?</a:t>
            </a:r>
            <a:endParaRPr lang="ru-RU" dirty="0" smtClean="0"/>
          </a:p>
        </p:txBody>
      </p:sp>
      <p:sp>
        <p:nvSpPr>
          <p:cNvPr id="11267" name="Content Placeholder 12"/>
          <p:cNvSpPr>
            <a:spLocks noGrp="1"/>
          </p:cNvSpPr>
          <p:nvPr>
            <p:ph idx="1"/>
          </p:nvPr>
        </p:nvSpPr>
        <p:spPr/>
        <p:txBody>
          <a:bodyPr/>
          <a:lstStyle/>
          <a:p>
            <a:r>
              <a:rPr lang="en-US" dirty="0"/>
              <a:t>One of the primary uses of OOP is to develop user-defined data types.</a:t>
            </a:r>
          </a:p>
          <a:p>
            <a:r>
              <a:rPr lang="en-US" dirty="0"/>
              <a:t>Class is a user defined Data type.</a:t>
            </a:r>
          </a:p>
          <a:p>
            <a:pPr>
              <a:buNone/>
            </a:pP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a:t>What is </a:t>
            </a:r>
            <a:r>
              <a:rPr lang="en-US"/>
              <a:t>an </a:t>
            </a:r>
            <a:r>
              <a:rPr lang="en-US" smtClean="0"/>
              <a:t>Object?</a:t>
            </a:r>
            <a:endParaRPr lang="ru-RU" dirty="0" smtClean="0"/>
          </a:p>
        </p:txBody>
      </p:sp>
      <p:sp>
        <p:nvSpPr>
          <p:cNvPr id="15363" name="Content Placeholder 12"/>
          <p:cNvSpPr>
            <a:spLocks noGrp="1"/>
          </p:cNvSpPr>
          <p:nvPr>
            <p:ph idx="1"/>
          </p:nvPr>
        </p:nvSpPr>
        <p:spPr/>
        <p:txBody>
          <a:bodyPr/>
          <a:lstStyle/>
          <a:p>
            <a:r>
              <a:rPr lang="en-US" dirty="0"/>
              <a:t>Object is an instance of a class</a:t>
            </a:r>
          </a:p>
          <a:p>
            <a:r>
              <a:rPr lang="en-US" dirty="0"/>
              <a:t>In other words you create an object by declaring a variable of a particular class type.</a:t>
            </a:r>
          </a:p>
          <a:p>
            <a:pPr>
              <a:buFont typeface="Wingdings" panose="05000000000000000000" pitchFamily="2" charset="2"/>
              <a:buNone/>
            </a:pP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a:t>What is an </a:t>
            </a:r>
            <a:r>
              <a:rPr lang="en-US" dirty="0" smtClean="0"/>
              <a:t>Object?</a:t>
            </a:r>
            <a:endParaRPr lang="ru-RU" dirty="0" smtClean="0"/>
          </a:p>
        </p:txBody>
      </p:sp>
      <p:sp>
        <p:nvSpPr>
          <p:cNvPr id="17411" name="Content Placeholder 12"/>
          <p:cNvSpPr>
            <a:spLocks noGrp="1"/>
          </p:cNvSpPr>
          <p:nvPr>
            <p:ph idx="1"/>
          </p:nvPr>
        </p:nvSpPr>
        <p:spPr>
          <a:xfrm>
            <a:off x="457200" y="1981200"/>
            <a:ext cx="8229600" cy="3886200"/>
          </a:xfrm>
        </p:spPr>
        <p:txBody>
          <a:bodyPr/>
          <a:lstStyle/>
          <a:p>
            <a:r>
              <a:rPr lang="en-US" sz="3600" dirty="0"/>
              <a:t>A type is just a .NET class. </a:t>
            </a:r>
            <a:r>
              <a:rPr lang="en-US" sz="2000" dirty="0"/>
              <a:t>(http://visualbasic.about.com/od/usingvbnet/a/datatypes.htm)</a:t>
            </a:r>
          </a:p>
          <a:p>
            <a:pPr lvl="1"/>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a:t>Classes in </a:t>
            </a:r>
            <a:r>
              <a:rPr lang="en-US" dirty="0" smtClean="0"/>
              <a:t>C#.NET</a:t>
            </a:r>
            <a:endParaRPr lang="ru-RU" dirty="0" smtClean="0"/>
          </a:p>
        </p:txBody>
      </p:sp>
      <p:sp>
        <p:nvSpPr>
          <p:cNvPr id="19459" name="Content Placeholder 12"/>
          <p:cNvSpPr>
            <a:spLocks noGrp="1"/>
          </p:cNvSpPr>
          <p:nvPr>
            <p:ph idx="1"/>
          </p:nvPr>
        </p:nvSpPr>
        <p:spPr>
          <a:xfrm>
            <a:off x="457200" y="1981200"/>
            <a:ext cx="8229600" cy="4256112"/>
          </a:xfrm>
        </p:spPr>
        <p:txBody>
          <a:bodyPr/>
          <a:lstStyle/>
          <a:p>
            <a:pPr marL="0" indent="0">
              <a:buNone/>
            </a:pPr>
            <a:r>
              <a:rPr lang="en-US" dirty="0" smtClean="0">
                <a:solidFill>
                  <a:srgbClr val="0000FF"/>
                </a:solidFill>
                <a:latin typeface="Consolas" panose="020B0609020204030204" pitchFamily="49" charset="0"/>
              </a:rPr>
              <a:t>public</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Boat</a:t>
            </a:r>
            <a:endParaRPr lang="en-US" dirty="0">
              <a:solidFill>
                <a:srgbClr val="000000"/>
              </a:solidFill>
              <a:latin typeface="Consolas" panose="020B0609020204030204" pitchFamily="49" charset="0"/>
            </a:endParaRPr>
          </a:p>
          <a:p>
            <a:pPr marL="0" indent="0">
              <a:buNone/>
            </a:pP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pPr marL="0" indent="0">
              <a:buNone/>
            </a:pPr>
            <a:r>
              <a:rPr lang="en-US" dirty="0" smtClean="0">
                <a:solidFill>
                  <a:srgbClr val="0000FF"/>
                </a:solidFill>
                <a:latin typeface="Consolas" panose="020B0609020204030204" pitchFamily="49" charset="0"/>
              </a:rPr>
              <a:t>	private</a:t>
            </a:r>
            <a:r>
              <a:rPr lang="en-US" dirty="0" smtClean="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_width;</a:t>
            </a:r>
          </a:p>
          <a:p>
            <a:pPr marL="0" indent="0">
              <a:buNone/>
            </a:pPr>
            <a:r>
              <a:rPr lang="en-US" dirty="0" smtClean="0">
                <a:solidFill>
                  <a:srgbClr val="0000FF"/>
                </a:solidFill>
                <a:latin typeface="Consolas" panose="020B0609020204030204" pitchFamily="49" charset="0"/>
              </a:rPr>
              <a:t>	private</a:t>
            </a:r>
            <a:r>
              <a:rPr lang="en-US" dirty="0" smtClean="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_length</a:t>
            </a: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marL="0" indent="0">
              <a:buNone/>
            </a:pPr>
            <a:r>
              <a:rPr lang="en-US" dirty="0" smtClean="0">
                <a:solidFill>
                  <a:srgbClr val="008000"/>
                </a:solidFill>
                <a:latin typeface="Consolas" panose="020B0609020204030204" pitchFamily="49" charset="0"/>
              </a:rPr>
              <a:t>	//</a:t>
            </a:r>
            <a:r>
              <a:rPr lang="en-US" dirty="0">
                <a:solidFill>
                  <a:srgbClr val="008000"/>
                </a:solidFill>
                <a:latin typeface="Consolas" panose="020B0609020204030204" pitchFamily="49" charset="0"/>
              </a:rPr>
              <a:t>More stuff goes here</a:t>
            </a:r>
            <a:endParaRPr lang="en-US" dirty="0">
              <a:solidFill>
                <a:srgbClr val="000000"/>
              </a:solidFill>
              <a:latin typeface="Consolas" panose="020B0609020204030204" pitchFamily="49" charset="0"/>
            </a:endParaRPr>
          </a:p>
          <a:p>
            <a:pPr marL="0" indent="0">
              <a:buNone/>
            </a:pPr>
            <a:r>
              <a:rPr lang="en-US" dirty="0" smtClean="0">
                <a:solidFill>
                  <a:srgbClr val="000000"/>
                </a:solidFill>
                <a:latin typeface="Consolas" panose="020B0609020204030204" pitchFamily="49" charset="0"/>
              </a:rPr>
              <a:t>}</a:t>
            </a: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879</TotalTime>
  <Words>248</Words>
  <Application>Microsoft Office PowerPoint</Application>
  <PresentationFormat>On-screen Show (4:3)</PresentationFormat>
  <Paragraphs>84</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Consolas</vt:lpstr>
      <vt:lpstr>Times New Roman</vt:lpstr>
      <vt:lpstr>Wingdings</vt:lpstr>
      <vt:lpstr>Pixel</vt:lpstr>
      <vt:lpstr>Classes and Data types in C#.NET</vt:lpstr>
      <vt:lpstr>Objectives</vt:lpstr>
      <vt:lpstr>Data type</vt:lpstr>
      <vt:lpstr>Data type</vt:lpstr>
      <vt:lpstr>Data types</vt:lpstr>
      <vt:lpstr>What is a class?</vt:lpstr>
      <vt:lpstr>What is an Object?</vt:lpstr>
      <vt:lpstr>What is an Object?</vt:lpstr>
      <vt:lpstr>Classes in C#.NET</vt:lpstr>
      <vt:lpstr>Constructors</vt:lpstr>
      <vt:lpstr>Properties</vt:lpstr>
      <vt:lpstr>Auto properties</vt:lpstr>
      <vt:lpstr>Methods</vt:lpstr>
      <vt:lpstr>PowerPoint Presentation</vt:lpstr>
    </vt:vector>
  </TitlesOfParts>
  <Company>WIUT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Program</dc:title>
  <dc:creator>olimjon bakirov</dc:creator>
  <cp:lastModifiedBy>Vasiliy Kuznetsov</cp:lastModifiedBy>
  <cp:revision>104</cp:revision>
  <dcterms:created xsi:type="dcterms:W3CDTF">2005-09-20T08:08:25Z</dcterms:created>
  <dcterms:modified xsi:type="dcterms:W3CDTF">2019-01-06T04:49:18Z</dcterms:modified>
</cp:coreProperties>
</file>