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4" r:id="rId7"/>
    <p:sldId id="265" r:id="rId8"/>
    <p:sldId id="266" r:id="rId9"/>
    <p:sldId id="26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040958" cy="27292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 </a:t>
            </a:r>
            <a:r>
              <a:rPr lang="en-US" sz="7200" b="1" dirty="0" smtClean="0"/>
              <a:t>&lt; </a:t>
            </a:r>
            <a:r>
              <a:rPr lang="en-US" sz="7200" dirty="0" err="1"/>
              <a:t>Twofish</a:t>
            </a:r>
            <a:r>
              <a:rPr lang="en-US" sz="7200" dirty="0"/>
              <a:t> Cipher</a:t>
            </a:r>
            <a:r>
              <a:rPr lang="en-US" sz="7200" b="1" dirty="0"/>
              <a:t> </a:t>
            </a:r>
            <a:r>
              <a:rPr lang="en-US" sz="7200" b="1" dirty="0" smtClean="0"/>
              <a:t>&gt;</a:t>
            </a:r>
            <a:r>
              <a:rPr lang="en-US" sz="7200" b="1" dirty="0"/>
              <a:t/>
            </a:r>
            <a:br>
              <a:rPr lang="en-US" sz="7200" b="1" dirty="0"/>
            </a:br>
            <a:endParaRPr lang="en-US" sz="72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Programim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</a:t>
            </a:r>
            <a:r>
              <a:rPr lang="sq-AL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ë internet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sq-AL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3565" y="5708074"/>
            <a:ext cx="35744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Punoi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Donjeta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Morina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</a:t>
            </a:r>
          </a:p>
          <a:p>
            <a:endParaRPr lang="sq-AL" dirty="0"/>
          </a:p>
        </p:txBody>
      </p:sp>
      <p:sp>
        <p:nvSpPr>
          <p:cNvPr id="6" name="TextBox 5"/>
          <p:cNvSpPr txBox="1"/>
          <p:nvPr/>
        </p:nvSpPr>
        <p:spPr>
          <a:xfrm>
            <a:off x="2507673" y="5715686"/>
            <a:ext cx="32142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Dhurate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Hyseni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endParaRPr lang="sq-AL" dirty="0"/>
          </a:p>
        </p:txBody>
      </p:sp>
      <p:sp>
        <p:nvSpPr>
          <p:cNvPr id="7" name="TextBox 6"/>
          <p:cNvSpPr txBox="1"/>
          <p:nvPr/>
        </p:nvSpPr>
        <p:spPr>
          <a:xfrm>
            <a:off x="10127673" y="30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17.05.2022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Rockwell" panose="02060603020205020403" pitchFamily="18" charset="0"/>
              </a:rPr>
              <a:t>Ky</a:t>
            </a:r>
            <a:r>
              <a:rPr lang="en-US" sz="5400" dirty="0" smtClean="0">
                <a:latin typeface="Rockwell" panose="02060603020205020403" pitchFamily="18" charset="0"/>
              </a:rPr>
              <a:t> </a:t>
            </a:r>
            <a:r>
              <a:rPr lang="en-US" sz="5400" dirty="0" err="1" smtClean="0">
                <a:latin typeface="Rockwell" panose="02060603020205020403" pitchFamily="18" charset="0"/>
              </a:rPr>
              <a:t>punim</a:t>
            </a:r>
            <a:r>
              <a:rPr lang="en-US" sz="5400" dirty="0" smtClean="0">
                <a:latin typeface="Rockwell" panose="02060603020205020403" pitchFamily="18" charset="0"/>
              </a:rPr>
              <a:t> P</a:t>
            </a:r>
            <a:r>
              <a:rPr lang="sq-AL" sz="5400" dirty="0" smtClean="0">
                <a:latin typeface="Rockwell" panose="02060603020205020403" pitchFamily="18" charset="0"/>
              </a:rPr>
              <a:t>ërmban </a:t>
            </a:r>
            <a:r>
              <a:rPr lang="en-US" sz="5400" dirty="0" smtClean="0">
                <a:latin typeface="Rockwell" panose="02060603020205020403" pitchFamily="18" charset="0"/>
              </a:rPr>
              <a:t>: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C’</a:t>
            </a:r>
            <a:r>
              <a:rPr lang="sq-AL" sz="4000" dirty="0">
                <a:latin typeface="Arial" panose="020B0604020202020204" pitchFamily="34" charset="0"/>
                <a:cs typeface="Arial" panose="020B0604020202020204" pitchFamily="34" charset="0"/>
              </a:rPr>
              <a:t>është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r>
              <a:rPr lang="en-US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sq-AL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është i sigurt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r>
              <a:rPr lang="en-US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endParaRPr lang="sq-AL" sz="4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Ç’përdor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kriptim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Krahasimi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algoritmet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tjera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sq-AL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sq-AL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Rockwell" panose="02060603020205020403" pitchFamily="18" charset="0"/>
              </a:rPr>
              <a:t>1. C’</a:t>
            </a:r>
            <a:r>
              <a:rPr lang="sq-AL" sz="4400" b="1" dirty="0" smtClean="0">
                <a:latin typeface="Rockwell" panose="02060603020205020403" pitchFamily="18" charset="0"/>
              </a:rPr>
              <a:t>është </a:t>
            </a:r>
            <a:r>
              <a:rPr lang="en-US" sz="4400" b="1" dirty="0" err="1"/>
              <a:t>Twofish</a:t>
            </a:r>
            <a:r>
              <a:rPr lang="en-US" sz="4400" b="1" dirty="0"/>
              <a:t> </a:t>
            </a:r>
            <a:r>
              <a:rPr lang="en-US" sz="4400" b="1" dirty="0" smtClean="0"/>
              <a:t>Cipher</a:t>
            </a:r>
            <a:r>
              <a:rPr lang="sq-AL" sz="4400" b="1" dirty="0">
                <a:latin typeface="Rockwell" panose="02060603020205020403" pitchFamily="18" charset="0"/>
              </a:rPr>
              <a:t>?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37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  <a:r>
              <a:rPr lang="sq-A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pasardhësi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Blowfish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paraardhësi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kriptim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simetrik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kështu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nevojitet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vetëm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çelës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256-bit.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teknikë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shpejta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kriptimit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ideale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mjediset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harduerike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ashtu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softuerike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q-A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Kriptimi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simetrik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është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një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përdor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një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çelës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vetëm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për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të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kriptuar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deshifruar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informacionin</a:t>
            </a:r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q-AL" sz="4000" b="1" dirty="0" smtClean="0">
                <a:latin typeface="Rockwell" panose="02060603020205020403" pitchFamily="18" charset="0"/>
              </a:rPr>
              <a:t/>
            </a:r>
            <a:br>
              <a:rPr lang="sq-AL" sz="4000" b="1" dirty="0" smtClean="0">
                <a:latin typeface="Rockwell" panose="02060603020205020403" pitchFamily="18" charset="0"/>
              </a:rPr>
            </a:br>
            <a:r>
              <a:rPr lang="sq-AL" sz="4000" b="1" dirty="0" smtClean="0">
                <a:latin typeface="Rockwell" panose="02060603020205020403" pitchFamily="18" charset="0"/>
              </a:rPr>
              <a:t>2</a:t>
            </a:r>
            <a:r>
              <a:rPr lang="en-US" sz="4000" b="1" dirty="0" smtClean="0">
                <a:latin typeface="Rockwell" panose="02060603020205020403" pitchFamily="18" charset="0"/>
              </a:rPr>
              <a:t>. </a:t>
            </a:r>
            <a:r>
              <a:rPr lang="sq-AL" sz="4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është i sigurt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r>
              <a:rPr lang="en-US" sz="4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r>
              <a:rPr lang="sq-AL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sq-AL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3714"/>
          </a:xfrm>
        </p:spPr>
        <p:txBody>
          <a:bodyPr>
            <a:normAutofit/>
          </a:bodyPr>
          <a:lstStyle/>
          <a:p>
            <a:r>
              <a:rPr lang="en-US" dirty="0" err="1"/>
              <a:t>Përgjigja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, </a:t>
            </a:r>
            <a:r>
              <a:rPr lang="en-US" dirty="0" err="1"/>
              <a:t>Twofish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jashtëzakonisht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 smtClean="0"/>
              <a:t>përdorur</a:t>
            </a:r>
            <a:r>
              <a:rPr lang="sq-AL" dirty="0"/>
              <a:t>.</a:t>
            </a:r>
            <a:endParaRPr lang="sq-A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arsyet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Twofish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kaq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se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çelës</a:t>
            </a:r>
            <a:r>
              <a:rPr lang="en-US" dirty="0"/>
              <a:t> 128-bit,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pothuajse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papërshkueshëm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sulmet</a:t>
            </a:r>
            <a:r>
              <a:rPr lang="en-US" dirty="0"/>
              <a:t> me </a:t>
            </a:r>
            <a:r>
              <a:rPr lang="en-US" dirty="0" err="1"/>
              <a:t>forcë</a:t>
            </a:r>
            <a:r>
              <a:rPr lang="en-US" dirty="0"/>
              <a:t> </a:t>
            </a:r>
            <a:r>
              <a:rPr lang="en-US" dirty="0" err="1"/>
              <a:t>brutale</a:t>
            </a:r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/>
              <a:t> </a:t>
            </a:r>
            <a:r>
              <a:rPr lang="en-US" dirty="0" err="1"/>
              <a:t>Sasia</a:t>
            </a:r>
            <a:r>
              <a:rPr lang="en-US" dirty="0"/>
              <a:t> e </a:t>
            </a:r>
            <a:r>
              <a:rPr lang="en-US" dirty="0" err="1"/>
              <a:t>fuqisë</a:t>
            </a:r>
            <a:r>
              <a:rPr lang="en-US" dirty="0"/>
              <a:t> </a:t>
            </a:r>
            <a:r>
              <a:rPr lang="en-US" dirty="0" err="1"/>
              <a:t>përpunuese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koha</a:t>
            </a:r>
            <a:r>
              <a:rPr lang="en-US" dirty="0"/>
              <a:t> e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forcën</a:t>
            </a:r>
            <a:r>
              <a:rPr lang="en-US" dirty="0"/>
              <a:t> </a:t>
            </a:r>
            <a:r>
              <a:rPr lang="en-US" dirty="0" err="1"/>
              <a:t>brutale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mesazhi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enkriptuar</a:t>
            </a:r>
            <a:r>
              <a:rPr lang="en-US" dirty="0"/>
              <a:t> me </a:t>
            </a:r>
            <a:r>
              <a:rPr lang="en-US" dirty="0" err="1"/>
              <a:t>çelës</a:t>
            </a:r>
            <a:r>
              <a:rPr lang="en-US" dirty="0"/>
              <a:t> 128-bit e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pavlefshëm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deshifrohet</a:t>
            </a:r>
            <a:r>
              <a:rPr lang="en-US" dirty="0"/>
              <a:t>,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duhen</a:t>
            </a:r>
            <a:r>
              <a:rPr lang="en-US" dirty="0"/>
              <a:t> </a:t>
            </a:r>
            <a:r>
              <a:rPr lang="en-US" dirty="0" err="1"/>
              <a:t>dekada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deshifruar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mesazh</a:t>
            </a:r>
            <a:r>
              <a:rPr lang="en-US" dirty="0"/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691"/>
            <a:ext cx="9905998" cy="164869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Rockwell" panose="02060603020205020403" pitchFamily="18" charset="0"/>
              </a:rPr>
              <a:t>3</a:t>
            </a:r>
            <a:r>
              <a:rPr lang="en-US" sz="4000" b="1" dirty="0" smtClean="0">
                <a:latin typeface="Rockwell" panose="02060603020205020403" pitchFamily="18" charset="0"/>
              </a:rPr>
              <a:t>. </a:t>
            </a:r>
            <a:r>
              <a:rPr lang="en-US" b="1" dirty="0" err="1" smtClean="0"/>
              <a:t>Ç’përdor</a:t>
            </a:r>
            <a:r>
              <a:rPr lang="en-US" b="1" dirty="0" smtClean="0"/>
              <a:t> </a:t>
            </a:r>
            <a:r>
              <a:rPr lang="en-US" b="1" dirty="0" err="1"/>
              <a:t>Twofish</a:t>
            </a:r>
            <a:r>
              <a:rPr lang="en-US" b="1" dirty="0"/>
              <a:t>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kriptim</a:t>
            </a:r>
            <a:r>
              <a:rPr lang="en-US" b="1" dirty="0" smtClean="0"/>
              <a:t>?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516774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 err="1"/>
              <a:t>Twofish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enkriptimit</a:t>
            </a:r>
            <a:r>
              <a:rPr lang="en-US" dirty="0"/>
              <a:t>,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përdorime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shihen</a:t>
            </a:r>
            <a:r>
              <a:rPr lang="en-US" dirty="0"/>
              <a:t> sot. </a:t>
            </a:r>
            <a:r>
              <a:rPr lang="en-US" dirty="0" err="1"/>
              <a:t>Produktet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njohura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përdorin</a:t>
            </a:r>
            <a:r>
              <a:rPr lang="en-US" dirty="0"/>
              <a:t> </a:t>
            </a:r>
            <a:r>
              <a:rPr lang="en-US" dirty="0" err="1"/>
              <a:t>Twofish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metodat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kriptimit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 smtClean="0"/>
              <a:t>: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/>
              <a:t>PGP (Pretty Good </a:t>
            </a:r>
            <a:r>
              <a:rPr lang="en-US" b="1" dirty="0" smtClean="0"/>
              <a:t>Privacy</a:t>
            </a:r>
            <a:r>
              <a:rPr lang="en-US" dirty="0" smtClean="0"/>
              <a:t>) -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e </a:t>
            </a:r>
            <a:r>
              <a:rPr lang="en-US" dirty="0" err="1"/>
              <a:t>emailit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koduara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dërguesi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subjekti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koduar</a:t>
            </a:r>
            <a:r>
              <a:rPr lang="en-US" dirty="0"/>
              <a:t>.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 err="1"/>
              <a:t>GnuPG</a:t>
            </a:r>
            <a:r>
              <a:rPr lang="en-US" dirty="0"/>
              <a:t> </a:t>
            </a:r>
            <a:r>
              <a:rPr lang="en-US" dirty="0" smtClean="0"/>
              <a:t>- P</a:t>
            </a:r>
            <a:r>
              <a:rPr lang="sq-AL" dirty="0"/>
              <a:t>ë</a:t>
            </a:r>
            <a:r>
              <a:rPr lang="sq-AL" dirty="0" smtClean="0"/>
              <a:t>rdoret të e</a:t>
            </a:r>
            <a:r>
              <a:rPr lang="en-US" dirty="0" err="1" smtClean="0"/>
              <a:t>nkriptojnë</a:t>
            </a:r>
            <a:r>
              <a:rPr lang="en-US" dirty="0" smtClean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dërgojnë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 smtClean="0"/>
              <a:t>komunikim</a:t>
            </a:r>
            <a:r>
              <a:rPr lang="sq-AL" dirty="0" smtClean="0"/>
              <a:t>.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 err="1" smtClean="0"/>
              <a:t>TrueCrypt</a:t>
            </a:r>
            <a:r>
              <a:rPr lang="sq-AL" b="1" dirty="0" smtClean="0"/>
              <a:t> - </a:t>
            </a:r>
            <a:r>
              <a:rPr lang="sq-AL" dirty="0"/>
              <a:t>K</a:t>
            </a:r>
            <a:r>
              <a:rPr lang="en-US" dirty="0" err="1" smtClean="0"/>
              <a:t>odon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, me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kriptimi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transparente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 smtClean="0"/>
              <a:t>përdoruesit</a:t>
            </a:r>
            <a:r>
              <a:rPr lang="en-US" dirty="0"/>
              <a:t>.</a:t>
            </a:r>
            <a:endParaRPr lang="en-US" b="1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 smtClean="0"/>
              <a:t>KeePass</a:t>
            </a:r>
            <a:r>
              <a:rPr lang="sq-AL" b="1" dirty="0" smtClean="0"/>
              <a:t> - S</a:t>
            </a:r>
            <a:r>
              <a:rPr lang="en-US" dirty="0" err="1" smtClean="0"/>
              <a:t>oftuer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menaxhimit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fjalëkalimeve</a:t>
            </a:r>
            <a:r>
              <a:rPr lang="en-US" dirty="0"/>
              <a:t> </a:t>
            </a:r>
            <a:r>
              <a:rPr lang="sq-AL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/>
              <a:t>kodon</a:t>
            </a:r>
            <a:r>
              <a:rPr lang="en-US" dirty="0"/>
              <a:t> </a:t>
            </a:r>
            <a:r>
              <a:rPr lang="en-US" dirty="0" err="1"/>
              <a:t>fjalëkalimet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ruhen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krijon</a:t>
            </a:r>
            <a:r>
              <a:rPr lang="en-US" dirty="0"/>
              <a:t> </a:t>
            </a:r>
            <a:r>
              <a:rPr lang="en-US" dirty="0" err="1" smtClean="0"/>
              <a:t>fjalëkalime</a:t>
            </a:r>
            <a:r>
              <a:rPr lang="en-US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520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691"/>
            <a:ext cx="9905998" cy="16486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4</a:t>
            </a:r>
            <a:r>
              <a:rPr lang="en-US" sz="4000" b="1" dirty="0" smtClean="0">
                <a:latin typeface="Rockwell" panose="02060603020205020403" pitchFamily="18" charset="0"/>
              </a:rPr>
              <a:t>. </a:t>
            </a:r>
            <a:r>
              <a:rPr lang="en-US" b="1" dirty="0" err="1" smtClean="0"/>
              <a:t>Krahaismi</a:t>
            </a:r>
            <a:r>
              <a:rPr lang="en-US" b="1" dirty="0" smtClean="0"/>
              <a:t> me </a:t>
            </a:r>
            <a:r>
              <a:rPr lang="en-US" b="1" dirty="0" err="1" smtClean="0"/>
              <a:t>algoritmet</a:t>
            </a:r>
            <a:r>
              <a:rPr lang="en-US" b="1" dirty="0" smtClean="0"/>
              <a:t> e </a:t>
            </a:r>
            <a:r>
              <a:rPr lang="en-US" b="1" dirty="0" err="1" smtClean="0"/>
              <a:t>tjera</a:t>
            </a:r>
            <a:r>
              <a:rPr lang="en-US" b="1" dirty="0" smtClean="0"/>
              <a:t>?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516774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enkriptimit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konverton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dhënat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madhësisë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240 KB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955 KB,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gjithë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tjera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kriptimit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përveç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Blowfish.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3034146"/>
            <a:ext cx="954578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943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  <a:latin typeface="Rockwell" panose="02060603020205020403" pitchFamily="18" charset="0"/>
              </a:rPr>
              <a:t/>
            </a:r>
            <a:br>
              <a:rPr lang="en-US" sz="6600" dirty="0" smtClean="0">
                <a:solidFill>
                  <a:srgbClr val="C00000"/>
                </a:solidFill>
                <a:latin typeface="Rockwell" panose="02060603020205020403" pitchFamily="18" charset="0"/>
              </a:rPr>
            </a:br>
            <a:r>
              <a:rPr lang="en-US" sz="6600" dirty="0">
                <a:solidFill>
                  <a:srgbClr val="C00000"/>
                </a:solidFill>
                <a:latin typeface="Rockwell" panose="02060603020205020403" pitchFamily="18" charset="0"/>
              </a:rPr>
              <a:t/>
            </a:r>
            <a:br>
              <a:rPr lang="en-US" sz="6600" dirty="0">
                <a:solidFill>
                  <a:srgbClr val="C00000"/>
                </a:solidFill>
                <a:latin typeface="Rockwell" panose="02060603020205020403" pitchFamily="18" charset="0"/>
              </a:rPr>
            </a:br>
            <a:r>
              <a:rPr lang="en-US" sz="6600" dirty="0" err="1" smtClean="0">
                <a:solidFill>
                  <a:srgbClr val="C00000"/>
                </a:solidFill>
                <a:latin typeface="Rockwell" panose="02060603020205020403" pitchFamily="18" charset="0"/>
              </a:rPr>
              <a:t>Ju</a:t>
            </a:r>
            <a:r>
              <a:rPr lang="en-US" sz="6600" dirty="0" smtClean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en-US" sz="6600" dirty="0" err="1" smtClean="0">
                <a:solidFill>
                  <a:srgbClr val="C00000"/>
                </a:solidFill>
                <a:latin typeface="Rockwell" panose="02060603020205020403" pitchFamily="18" charset="0"/>
              </a:rPr>
              <a:t>faleminderit</a:t>
            </a:r>
            <a:r>
              <a:rPr lang="en-US" sz="6600" dirty="0" smtClean="0">
                <a:solidFill>
                  <a:srgbClr val="C00000"/>
                </a:solidFill>
                <a:latin typeface="Rockwell" panose="02060603020205020403" pitchFamily="18" charset="0"/>
              </a:rPr>
              <a:t>!</a:t>
            </a:r>
            <a:r>
              <a:rPr lang="en-US" sz="4400" dirty="0" smtClean="0">
                <a:latin typeface="Rockwell" panose="02060603020205020403" pitchFamily="18" charset="0"/>
              </a:rPr>
              <a:t/>
            </a:r>
            <a:br>
              <a:rPr lang="en-US" sz="4400" dirty="0" smtClean="0">
                <a:latin typeface="Rockwell" panose="02060603020205020403" pitchFamily="18" charset="0"/>
              </a:rPr>
            </a:br>
            <a:r>
              <a:rPr lang="en-US" sz="4400" dirty="0">
                <a:latin typeface="Rockwell" panose="02060603020205020403" pitchFamily="18" charset="0"/>
              </a:rPr>
              <a:t/>
            </a:r>
            <a:br>
              <a:rPr lang="en-US" sz="4400" dirty="0">
                <a:latin typeface="Rockwell" panose="02060603020205020403" pitchFamily="18" charset="0"/>
              </a:rPr>
            </a:br>
            <a:r>
              <a:rPr lang="en-US" sz="4400" dirty="0" smtClean="0">
                <a:latin typeface="Rockwell" panose="02060603020205020403" pitchFamily="18" charset="0"/>
              </a:rPr>
              <a:t/>
            </a:r>
            <a:br>
              <a:rPr lang="en-US" sz="4400" dirty="0" smtClean="0">
                <a:latin typeface="Rockwell" panose="02060603020205020403" pitchFamily="18" charset="0"/>
              </a:rPr>
            </a:br>
            <a:endParaRPr lang="en-US" sz="44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6" t="-404" r="3095" b="1010"/>
          <a:stretch/>
        </p:blipFill>
        <p:spPr>
          <a:xfrm>
            <a:off x="1122220" y="0"/>
            <a:ext cx="10113818" cy="68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393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  &lt; Twofish Cipher &gt; </vt:lpstr>
      <vt:lpstr>Ky punim Përmban : </vt:lpstr>
      <vt:lpstr>1. C’është Twofish Cipher? </vt:lpstr>
      <vt:lpstr> 2. A është i sigurt Twofish Cipher?  </vt:lpstr>
      <vt:lpstr>3. Ç’përdor Twofish për kriptim?</vt:lpstr>
      <vt:lpstr>4. Krahaismi me algoritmet e tjera?</vt:lpstr>
      <vt:lpstr>  Ju faleminderit!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2022-05-16T15:22:35Z</dcterms:created>
  <dcterms:modified xsi:type="dcterms:W3CDTF">2022-05-16T16:42:54Z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