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7" r:id="rId3"/>
    <p:sldId id="258" r:id="rId4"/>
    <p:sldId id="277" r:id="rId5"/>
    <p:sldId id="276" r:id="rId6"/>
    <p:sldId id="273" r:id="rId7"/>
    <p:sldId id="274" r:id="rId8"/>
    <p:sldId id="275" r:id="rId9"/>
    <p:sldId id="278" r:id="rId10"/>
    <p:sldId id="279" r:id="rId11"/>
    <p:sldId id="280" r:id="rId12"/>
    <p:sldId id="257" r:id="rId13"/>
    <p:sldId id="259" r:id="rId14"/>
    <p:sldId id="260" r:id="rId15"/>
    <p:sldId id="261" r:id="rId16"/>
    <p:sldId id="262" r:id="rId17"/>
    <p:sldId id="263" r:id="rId18"/>
    <p:sldId id="268" r:id="rId19"/>
    <p:sldId id="264" r:id="rId20"/>
    <p:sldId id="265" r:id="rId21"/>
    <p:sldId id="266" r:id="rId22"/>
    <p:sldId id="269" r:id="rId23"/>
    <p:sldId id="270" r:id="rId24"/>
    <p:sldId id="271" r:id="rId25"/>
    <p:sldId id="272"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0DF64-68BD-4311-90F4-24467CF988F5}" type="datetimeFigureOut">
              <a:rPr lang="zh-TW" altLang="en-US" smtClean="0"/>
              <a:t>2013/9/29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FB34C3-870D-4F98-A5DA-139EB1A49902}" type="slidenum">
              <a:rPr lang="zh-TW" altLang="en-US" smtClean="0"/>
              <a:t>‹#›</a:t>
            </a:fld>
            <a:endParaRPr lang="zh-TW" altLang="en-US"/>
          </a:p>
        </p:txBody>
      </p:sp>
    </p:spTree>
    <p:extLst>
      <p:ext uri="{BB962C8B-B14F-4D97-AF65-F5344CB8AC3E}">
        <p14:creationId xmlns:p14="http://schemas.microsoft.com/office/powerpoint/2010/main" val="1364461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9CCC319-5410-444E-9FDC-FA34F7FA92F4}" type="datetime1">
              <a:rPr lang="zh-TW" altLang="en-US" smtClean="0"/>
              <a:t>2013/9/29</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30929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BF07D3D-D77A-4802-8FF9-F180BBB6A338}" type="datetime1">
              <a:rPr lang="zh-TW" altLang="en-US" smtClean="0"/>
              <a:t>2013/9/29</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8694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8814E1B-A022-4557-9479-B48051429A11}" type="datetime1">
              <a:rPr lang="zh-TW" altLang="en-US" smtClean="0"/>
              <a:t>2013/9/29</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01370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989C955-F8F5-46CC-9159-A9063928FA20}" type="datetime1">
              <a:rPr lang="zh-TW" altLang="en-US" smtClean="0"/>
              <a:t>2013/9/29</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154472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B2B9E9F-318F-4D62-92B2-D297A10A8492}" type="datetime1">
              <a:rPr lang="zh-TW" altLang="en-US" smtClean="0"/>
              <a:t>2013/9/29</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165158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30867A3-2F06-4CFF-B64A-D6535B6C67F0}" type="datetime1">
              <a:rPr lang="zh-TW" altLang="en-US" smtClean="0"/>
              <a:t>2013/9/29</a:t>
            </a:fld>
            <a:endParaRPr lang="zh-TW" altLang="en-US"/>
          </a:p>
        </p:txBody>
      </p:sp>
      <p:sp>
        <p:nvSpPr>
          <p:cNvPr id="6" name="頁尾版面配置區 5"/>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7" name="投影片編號版面配置區 6"/>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121299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5BDB652-CC63-4D12-8961-BD0C4B0D8F2A}" type="datetime1">
              <a:rPr lang="zh-TW" altLang="en-US" smtClean="0"/>
              <a:t>2013/9/29</a:t>
            </a:fld>
            <a:endParaRPr lang="zh-TW" altLang="en-US"/>
          </a:p>
        </p:txBody>
      </p:sp>
      <p:sp>
        <p:nvSpPr>
          <p:cNvPr id="8" name="頁尾版面配置區 7"/>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9" name="投影片編號版面配置區 8"/>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61607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CAC2F67-ECEE-4E41-9261-E2D5D263C84E}" type="datetime1">
              <a:rPr lang="zh-TW" altLang="en-US" smtClean="0"/>
              <a:t>2013/9/29</a:t>
            </a:fld>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5" name="投影片編號版面配置區 4"/>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316259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D535920-DC90-4F2A-A25A-91A471EBC7C7}" type="datetime1">
              <a:rPr lang="zh-TW" altLang="en-US" smtClean="0"/>
              <a:t>2013/9/29</a:t>
            </a:fld>
            <a:endParaRPr lang="zh-TW" altLang="en-US"/>
          </a:p>
        </p:txBody>
      </p:sp>
      <p:sp>
        <p:nvSpPr>
          <p:cNvPr id="3" name="頁尾版面配置區 2"/>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4" name="投影片編號版面配置區 3"/>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2340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27B8609-7554-4B11-BB30-1A7930EBC665}" type="datetime1">
              <a:rPr lang="zh-TW" altLang="en-US" smtClean="0"/>
              <a:t>2013/9/29</a:t>
            </a:fld>
            <a:endParaRPr lang="zh-TW" altLang="en-US"/>
          </a:p>
        </p:txBody>
      </p:sp>
      <p:sp>
        <p:nvSpPr>
          <p:cNvPr id="6" name="頁尾版面配置區 5"/>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7" name="投影片編號版面配置區 6"/>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1360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8D8EBDD-BC01-4C48-A2E6-0958B5A2FAF7}" type="datetime1">
              <a:rPr lang="zh-TW" altLang="en-US" smtClean="0"/>
              <a:t>2013/9/29</a:t>
            </a:fld>
            <a:endParaRPr lang="zh-TW" altLang="en-US"/>
          </a:p>
        </p:txBody>
      </p:sp>
      <p:sp>
        <p:nvSpPr>
          <p:cNvPr id="6" name="頁尾版面配置區 5"/>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7" name="投影片編號版面配置區 6"/>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313392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73F81-332F-4665-85B3-1255BBD328DE}" type="datetime1">
              <a:rPr lang="zh-TW" altLang="en-US" smtClean="0"/>
              <a:t>2013/9/29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868327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homas@biotrump.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iotrump.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jrowberg/i2cdevlib/tree/master/Arduin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OPEN PROJECT#1 : HW+SW</a:t>
            </a:r>
            <a:br>
              <a:rPr lang="en-US" altLang="zh-TW" dirty="0" smtClean="0"/>
            </a:br>
            <a:r>
              <a:rPr lang="en-US" altLang="zh-TW" dirty="0" smtClean="0"/>
              <a:t>Baby Motion Sensor with BTLE</a:t>
            </a:r>
            <a:endParaRPr lang="zh-TW" altLang="en-US" dirty="0"/>
          </a:p>
        </p:txBody>
      </p:sp>
      <p:sp>
        <p:nvSpPr>
          <p:cNvPr id="3" name="副標題 2"/>
          <p:cNvSpPr>
            <a:spLocks noGrp="1"/>
          </p:cNvSpPr>
          <p:nvPr>
            <p:ph type="subTitle" idx="1"/>
          </p:nvPr>
        </p:nvSpPr>
        <p:spPr>
          <a:xfrm>
            <a:off x="1371600" y="3886200"/>
            <a:ext cx="6400800" cy="2279104"/>
          </a:xfrm>
        </p:spPr>
        <p:txBody>
          <a:bodyPr>
            <a:normAutofit lnSpcReduction="10000"/>
          </a:bodyPr>
          <a:lstStyle/>
          <a:p>
            <a:r>
              <a:rPr lang="en-US" altLang="zh-TW" dirty="0" smtClean="0"/>
              <a:t>Thomas Tsai</a:t>
            </a:r>
          </a:p>
          <a:p>
            <a:r>
              <a:rPr lang="en-US" altLang="zh-TW" dirty="0" smtClean="0">
                <a:hlinkClick r:id="rId2"/>
              </a:rPr>
              <a:t>thomas@biotrump.com</a:t>
            </a:r>
            <a:endParaRPr lang="en-US" altLang="zh-TW" dirty="0" smtClean="0"/>
          </a:p>
          <a:p>
            <a:pPr algn="l"/>
            <a:endParaRPr lang="en-US" altLang="zh-TW" sz="2400" dirty="0" smtClean="0"/>
          </a:p>
          <a:p>
            <a:pPr algn="l"/>
            <a:r>
              <a:rPr lang="en-US" altLang="zh-TW" sz="2400" dirty="0" smtClean="0"/>
              <a:t>https://www.facebook.com/groups/taiwan.open.platform.club/</a:t>
            </a:r>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84397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Power PCA1000x without </a:t>
            </a:r>
            <a:r>
              <a:rPr lang="en-US" altLang="zh-TW" dirty="0" err="1" smtClean="0"/>
              <a:t>nrfGo</a:t>
            </a:r>
            <a:r>
              <a:rPr lang="en-US" altLang="zh-TW" dirty="0" smtClean="0"/>
              <a:t> MB</a:t>
            </a:r>
            <a:endParaRPr lang="zh-TW" altLang="en-US" dirty="0"/>
          </a:p>
        </p:txBody>
      </p:sp>
      <p:sp>
        <p:nvSpPr>
          <p:cNvPr id="3" name="內容版面配置區 2"/>
          <p:cNvSpPr>
            <a:spLocks noGrp="1"/>
          </p:cNvSpPr>
          <p:nvPr>
            <p:ph idx="1"/>
          </p:nvPr>
        </p:nvSpPr>
        <p:spPr>
          <a:xfrm>
            <a:off x="457200" y="1600201"/>
            <a:ext cx="8229600" cy="748680"/>
          </a:xfrm>
        </p:spPr>
        <p:txBody>
          <a:bodyPr>
            <a:normAutofit fontScale="77500" lnSpcReduction="20000"/>
          </a:bodyPr>
          <a:lstStyle/>
          <a:p>
            <a:r>
              <a:rPr lang="en-US" altLang="zh-TW" dirty="0"/>
              <a:t>The board can be powered by connecting VCC to pin 2 on K1, and connect the ground to the GND "pin" at </a:t>
            </a:r>
            <a:r>
              <a:rPr lang="en-US" altLang="zh-TW" dirty="0" smtClean="0"/>
              <a:t>P5/P3.</a:t>
            </a:r>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8880"/>
            <a:ext cx="6315075"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965" y="2204864"/>
            <a:ext cx="27241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965" y="4768230"/>
            <a:ext cx="238125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446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9" y="2060849"/>
            <a:ext cx="9062008" cy="2182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677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S110 </a:t>
            </a:r>
            <a:r>
              <a:rPr lang="en-US" altLang="zh-TW" dirty="0" err="1" smtClean="0"/>
              <a:t>softdevice</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i="1" dirty="0" err="1" smtClean="0"/>
              <a:t>Bluetooth</a:t>
            </a:r>
            <a:r>
              <a:rPr lang="en-US" altLang="zh-TW" dirty="0" err="1" smtClean="0"/>
              <a:t>R</a:t>
            </a:r>
            <a:r>
              <a:rPr lang="en-US" altLang="zh-TW" dirty="0" smtClean="0"/>
              <a:t> </a:t>
            </a:r>
            <a:r>
              <a:rPr lang="en-US" altLang="zh-TW" dirty="0"/>
              <a:t>low energy (BLE) Peripheral protocol stack solution</a:t>
            </a:r>
            <a:r>
              <a:rPr lang="en-US" altLang="zh-TW" dirty="0" smtClean="0"/>
              <a:t>.</a:t>
            </a:r>
          </a:p>
          <a:p>
            <a:r>
              <a:rPr lang="en-US" altLang="zh-TW" dirty="0" smtClean="0"/>
              <a:t>pre-compiled </a:t>
            </a:r>
            <a:r>
              <a:rPr lang="en-US" altLang="zh-TW" dirty="0"/>
              <a:t>and linked binary software implementing a </a:t>
            </a:r>
            <a:r>
              <a:rPr lang="en-US" altLang="zh-TW" i="1" dirty="0"/>
              <a:t>Bluetooth </a:t>
            </a:r>
            <a:r>
              <a:rPr lang="en-US" altLang="zh-TW" dirty="0"/>
              <a:t>4.0 low </a:t>
            </a:r>
            <a:r>
              <a:rPr lang="en-US" altLang="zh-TW" dirty="0" smtClean="0"/>
              <a:t>energy (</a:t>
            </a:r>
            <a:r>
              <a:rPr lang="en-US" altLang="zh-TW" dirty="0"/>
              <a:t>BLE) protocol stack</a:t>
            </a:r>
            <a:r>
              <a:rPr lang="en-US" altLang="zh-TW" dirty="0" smtClean="0"/>
              <a:t>.</a:t>
            </a:r>
          </a:p>
          <a:p>
            <a:r>
              <a:rPr lang="en-US" altLang="zh-TW" dirty="0" smtClean="0"/>
              <a:t>The </a:t>
            </a:r>
            <a:r>
              <a:rPr lang="en-US" altLang="zh-TW" dirty="0"/>
              <a:t>S110 is compatible with selected nRF51 System on Chip (</a:t>
            </a:r>
            <a:r>
              <a:rPr lang="en-US" altLang="zh-TW" dirty="0" err="1"/>
              <a:t>SoC</a:t>
            </a:r>
            <a:r>
              <a:rPr lang="en-US" altLang="zh-TW" dirty="0"/>
              <a:t>) devices. </a:t>
            </a:r>
            <a:endParaRPr lang="en-US" altLang="zh-TW" dirty="0" smtClean="0"/>
          </a:p>
          <a:p>
            <a:r>
              <a:rPr lang="en-US" altLang="zh-TW" dirty="0" smtClean="0"/>
              <a:t>The API </a:t>
            </a:r>
            <a:r>
              <a:rPr lang="en-US" altLang="zh-TW" dirty="0"/>
              <a:t>is a standard C language set of functions and data types that </a:t>
            </a:r>
            <a:r>
              <a:rPr lang="en-US" altLang="zh-TW" dirty="0" smtClean="0"/>
              <a:t>give the </a:t>
            </a:r>
            <a:r>
              <a:rPr lang="en-US" altLang="zh-TW" dirty="0"/>
              <a:t>application complete compiler and linker independence from the </a:t>
            </a:r>
            <a:r>
              <a:rPr lang="en-US" altLang="zh-TW" dirty="0" err="1"/>
              <a:t>SoftDevice</a:t>
            </a:r>
            <a:r>
              <a:rPr lang="en-US" altLang="zh-TW" dirty="0"/>
              <a:t> implementation. </a:t>
            </a:r>
            <a:endParaRPr lang="en-US" altLang="zh-TW" dirty="0" smtClean="0"/>
          </a:p>
          <a:p>
            <a:r>
              <a:rPr lang="en-US" altLang="zh-TW" dirty="0" smtClean="0"/>
              <a:t>A </a:t>
            </a:r>
            <a:r>
              <a:rPr lang="en-US" altLang="zh-TW" dirty="0" err="1"/>
              <a:t>SoftDevice</a:t>
            </a:r>
            <a:r>
              <a:rPr lang="en-US" altLang="zh-TW" dirty="0"/>
              <a:t> enables the application programmer to develop their</a:t>
            </a:r>
          </a:p>
          <a:p>
            <a:pPr marL="0" indent="0">
              <a:buNone/>
            </a:pPr>
            <a:r>
              <a:rPr lang="en-US" altLang="zh-TW" dirty="0" smtClean="0"/>
              <a:t> code </a:t>
            </a:r>
            <a:r>
              <a:rPr lang="en-US" altLang="zh-TW" dirty="0"/>
              <a:t>as a standard </a:t>
            </a:r>
            <a:r>
              <a:rPr lang="en-US" altLang="zh-TW" dirty="0" smtClean="0"/>
              <a:t>ARM </a:t>
            </a:r>
            <a:r>
              <a:rPr lang="en-US" altLang="zh-TW" dirty="0"/>
              <a:t>Cortex™-M0 project without needing to integrate with proprietary </a:t>
            </a:r>
            <a:r>
              <a:rPr lang="en-US" altLang="zh-TW" dirty="0" smtClean="0"/>
              <a:t>chip-vendor software </a:t>
            </a:r>
            <a:r>
              <a:rPr lang="en-US" altLang="zh-TW" dirty="0"/>
              <a:t>frameworks. </a:t>
            </a:r>
            <a:endParaRPr lang="en-US" altLang="zh-TW" dirty="0" smtClean="0"/>
          </a:p>
          <a:p>
            <a:r>
              <a:rPr lang="en-US" altLang="zh-TW" dirty="0" smtClean="0"/>
              <a:t>Any ARM </a:t>
            </a:r>
            <a:r>
              <a:rPr lang="en-US" altLang="zh-TW" dirty="0"/>
              <a:t>Cortex™-M0 compatible </a:t>
            </a:r>
            <a:r>
              <a:rPr lang="en-US" altLang="zh-TW" dirty="0" err="1"/>
              <a:t>toolchain</a:t>
            </a:r>
            <a:r>
              <a:rPr lang="en-US" altLang="zh-TW" dirty="0"/>
              <a:t> can be used to </a:t>
            </a:r>
            <a:r>
              <a:rPr lang="en-US" altLang="zh-TW" dirty="0" smtClean="0"/>
              <a:t>develop </a:t>
            </a:r>
            <a:r>
              <a:rPr lang="en-US" altLang="zh-TW" i="1" dirty="0" smtClean="0"/>
              <a:t>Bluetooth </a:t>
            </a:r>
            <a:r>
              <a:rPr lang="en-US" altLang="zh-TW" dirty="0"/>
              <a:t>low energy applications with the S110 </a:t>
            </a:r>
            <a:r>
              <a:rPr lang="en-US" altLang="zh-TW" dirty="0" err="1"/>
              <a:t>SoftDevice</a:t>
            </a:r>
            <a:r>
              <a:rPr lang="en-US" altLang="zh-TW" dirty="0"/>
              <a: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349774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sp>
        <p:nvSpPr>
          <p:cNvPr id="6" name="圖片版面配置區 5"/>
          <p:cNvSpPr>
            <a:spLocks noGrp="1"/>
          </p:cNvSpPr>
          <p:nvPr>
            <p:ph type="pic" idx="1"/>
          </p:nvPr>
        </p:nvSpPr>
        <p:spPr/>
      </p:sp>
      <p:sp>
        <p:nvSpPr>
          <p:cNvPr id="7" name="文字版面配置區 6"/>
          <p:cNvSpPr>
            <a:spLocks noGrp="1"/>
          </p:cNvSpPr>
          <p:nvPr>
            <p:ph type="body" sz="half" idx="2"/>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2590"/>
            <a:ext cx="6912768" cy="6242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010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i="1" dirty="0"/>
              <a:t>LE stack architecture</a:t>
            </a:r>
            <a:endParaRPr lang="zh-TW" altLang="en-US" dirty="0"/>
          </a:p>
        </p:txBody>
      </p:sp>
      <p:sp>
        <p:nvSpPr>
          <p:cNvPr id="7" name="內容版面配置區 6"/>
          <p:cNvSpPr>
            <a:spLocks noGrp="1"/>
          </p:cNvSpPr>
          <p:nvPr>
            <p:ph idx="1"/>
          </p:nvPr>
        </p:nvSpPr>
        <p:spPr/>
        <p:txBody>
          <a:bodyPr/>
          <a:lstStyle/>
          <a:p>
            <a:endParaRPr lang="zh-TW" altLang="en-US" dirty="0"/>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24744"/>
            <a:ext cx="6076950" cy="517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40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Bluetooth </a:t>
            </a:r>
            <a:r>
              <a:rPr lang="en-US" altLang="zh-TW" dirty="0"/>
              <a:t>low energy features</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smtClean="0"/>
              <a:t>GAP</a:t>
            </a:r>
            <a:r>
              <a:rPr lang="en-US" altLang="zh-TW" dirty="0"/>
              <a:t>, GATT, SM, and L2CAP </a:t>
            </a:r>
            <a:r>
              <a:rPr lang="en-US" altLang="zh-TW" dirty="0" smtClean="0"/>
              <a:t>are implemented </a:t>
            </a:r>
            <a:r>
              <a:rPr lang="en-US" altLang="zh-TW" dirty="0"/>
              <a:t>in the </a:t>
            </a:r>
            <a:r>
              <a:rPr lang="en-US" altLang="zh-TW" dirty="0" err="1"/>
              <a:t>SoftDevice</a:t>
            </a:r>
            <a:r>
              <a:rPr lang="en-US" altLang="zh-TW" dirty="0"/>
              <a:t> and managed through the API. </a:t>
            </a:r>
            <a:endParaRPr lang="en-US" altLang="zh-TW" dirty="0" smtClean="0"/>
          </a:p>
          <a:p>
            <a:r>
              <a:rPr lang="en-US" altLang="zh-TW" dirty="0" smtClean="0"/>
              <a:t>GAP </a:t>
            </a:r>
            <a:r>
              <a:rPr lang="en-US" altLang="zh-TW" dirty="0"/>
              <a:t>and GATT procedures and modes </a:t>
            </a:r>
            <a:r>
              <a:rPr lang="en-US" altLang="zh-TW" dirty="0" smtClean="0"/>
              <a:t>that are </a:t>
            </a:r>
            <a:r>
              <a:rPr lang="en-US" altLang="zh-TW" dirty="0"/>
              <a:t>common to most profiles, such as the handling of discoverability, </a:t>
            </a:r>
            <a:r>
              <a:rPr lang="en-US" altLang="zh-TW" dirty="0" err="1"/>
              <a:t>connectability</a:t>
            </a:r>
            <a:r>
              <a:rPr lang="en-US" altLang="zh-TW" dirty="0"/>
              <a:t>, pairing, and bonding,</a:t>
            </a:r>
          </a:p>
          <a:p>
            <a:r>
              <a:rPr lang="en-US" altLang="zh-TW" dirty="0"/>
              <a:t>are implemented in the stack.</a:t>
            </a:r>
          </a:p>
          <a:p>
            <a:r>
              <a:rPr lang="en-US" altLang="zh-TW" dirty="0"/>
              <a:t>The BLE API is consistent across </a:t>
            </a:r>
            <a:r>
              <a:rPr lang="en-US" altLang="zh-TW" i="1" dirty="0"/>
              <a:t>Bluetooth </a:t>
            </a:r>
            <a:r>
              <a:rPr lang="en-US" altLang="zh-TW" dirty="0"/>
              <a:t>role implementations where features in common have the same</a:t>
            </a:r>
          </a:p>
          <a:p>
            <a:r>
              <a:rPr lang="en-US" altLang="zh-TW" dirty="0"/>
              <a:t>interface. In the following sections, the features of the BLE stack in the S110 </a:t>
            </a:r>
            <a:r>
              <a:rPr lang="en-US" altLang="zh-TW" dirty="0" err="1"/>
              <a:t>SoftDevice</a:t>
            </a:r>
            <a:r>
              <a:rPr lang="en-US" altLang="zh-TW" dirty="0"/>
              <a:t> are identified.</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78476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988840"/>
            <a:ext cx="8867747"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542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568952" cy="5567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9444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496944" cy="5648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0212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Hardware blocks and interrupt vectors</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8352928" cy="3231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41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DISCLAIMER</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b="1" dirty="0" smtClean="0"/>
              <a:t>All Trademarks mentioned herein belong to their respective owners.</a:t>
            </a:r>
            <a:endParaRPr lang="en-US" altLang="zh-TW" dirty="0" smtClean="0"/>
          </a:p>
          <a:p>
            <a:r>
              <a:rPr lang="en-US" altLang="zh-TW" dirty="0" smtClean="0"/>
              <a:t>The OWNER is located at </a:t>
            </a:r>
            <a:r>
              <a:rPr lang="en-US" altLang="zh-TW" dirty="0" smtClean="0">
                <a:hlinkClick r:id="rId2"/>
              </a:rPr>
              <a:t>http://www.biotrump.com</a:t>
            </a:r>
            <a:r>
              <a:rPr lang="en-US" altLang="zh-TW" dirty="0" smtClean="0"/>
              <a:t> and http://www.open-platform-club.org/. </a:t>
            </a:r>
          </a:p>
          <a:p>
            <a:r>
              <a:rPr lang="en-US" altLang="zh-TW" dirty="0" smtClean="0"/>
              <a:t>All the information contained in the pages is provided “as is”.</a:t>
            </a:r>
          </a:p>
          <a:p>
            <a:r>
              <a:rPr lang="en-US" altLang="zh-TW" dirty="0" smtClean="0"/>
              <a:t>The OWNER disclaims all warranties with regard to this information, including all implied warranties of merchantability and fitness for a particular purpose. </a:t>
            </a:r>
          </a:p>
          <a:p>
            <a:r>
              <a:rPr lang="en-US" altLang="zh-TW" dirty="0" smtClean="0"/>
              <a:t>In no event shall The OWNER be liable for any special, indirect or consequential damages or any damages whatsoever resulting from loss of use, data or profits, whether in an action of contract, negligence or other tortious action, arising out of or in connection with the use or performance of this information.</a:t>
            </a:r>
          </a:p>
          <a:p>
            <a:r>
              <a:rPr lang="en-US" altLang="zh-TW" dirty="0" smtClean="0">
                <a:effectLst/>
              </a:rPr>
              <a:t>The information contained in the pages could contain technical inaccuracies or typographical errors. </a:t>
            </a:r>
          </a:p>
          <a:p>
            <a:r>
              <a:rPr lang="en-US" altLang="zh-TW" dirty="0" smtClean="0">
                <a:effectLst/>
              </a:rPr>
              <a:t>The OWNER reserve the right to make changes to any information contained within the pages and to make improvements and or changes in the products and programs described in the pages at any time and without notice.</a:t>
            </a:r>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889158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8181"/>
            <a:ext cx="7160806" cy="6329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4875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83" y="908720"/>
            <a:ext cx="8692702"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704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MPU6050/9150</a:t>
            </a:r>
            <a:endParaRPr lang="zh-TW" altLang="en-US" dirty="0"/>
          </a:p>
        </p:txBody>
      </p:sp>
      <p:sp>
        <p:nvSpPr>
          <p:cNvPr id="3" name="內容版面配置區 2"/>
          <p:cNvSpPr>
            <a:spLocks noGrp="1"/>
          </p:cNvSpPr>
          <p:nvPr>
            <p:ph idx="1"/>
          </p:nvPr>
        </p:nvSpPr>
        <p:spPr/>
        <p:txBody>
          <a:bodyPr/>
          <a:lstStyle/>
          <a:p>
            <a:r>
              <a:rPr lang="en-US" altLang="zh-TW" dirty="0" smtClean="0">
                <a:hlinkClick r:id="rId2"/>
              </a:rPr>
              <a:t>https://github.com/jrowberg/i2cdevlib/tree/master/Arduino</a:t>
            </a:r>
            <a:endParaRPr lang="en-US" altLang="zh-TW" dirty="0" smtClean="0"/>
          </a:p>
          <a:p>
            <a:r>
              <a:rPr lang="en-US" altLang="zh-TW" dirty="0" smtClean="0"/>
              <a:t>Nordic SDK</a:t>
            </a:r>
            <a:endParaRPr lang="en-US" altLang="zh-TW" dirty="0"/>
          </a:p>
          <a:p>
            <a:pPr lvl="1"/>
            <a:r>
              <a:rPr lang="en-US" altLang="zh-TW" dirty="0" smtClean="0"/>
              <a:t>c:\Nordic Semiconductor\nRF51 SDK_v4.2.0.25053\Nordic\nrf51822\Source\</a:t>
            </a:r>
            <a:r>
              <a:rPr lang="en-US" altLang="zh-TW" dirty="0" err="1" smtClean="0"/>
              <a:t>ext_sensors</a:t>
            </a:r>
            <a:r>
              <a:rPr lang="en-US" altLang="zh-TW" dirty="0" smtClean="0"/>
              <a:t>\mpu6050\</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899862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76875"/>
            <a:ext cx="7488832" cy="4917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0005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0647"/>
            <a:ext cx="8208912" cy="6127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8159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06090"/>
          </a:xfrm>
        </p:spPr>
        <p:txBody>
          <a:bodyPr>
            <a:normAutofit fontScale="90000"/>
          </a:bodyPr>
          <a:lstStyle/>
          <a:p>
            <a:r>
              <a:rPr lang="en-US" altLang="zh-TW" b="1" dirty="0"/>
              <a:t>9-axis Sensor Fusion Using I2C </a:t>
            </a:r>
            <a:r>
              <a:rPr lang="en-US" altLang="zh-TW" b="1" dirty="0" smtClean="0"/>
              <a:t>Interface </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029" y="1124745"/>
            <a:ext cx="7257258" cy="5710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27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Topics</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Bluetooth Low Energy, Bluetooth Core V4.0</a:t>
            </a:r>
          </a:p>
          <a:p>
            <a:r>
              <a:rPr lang="en-US" altLang="zh-TW" dirty="0" smtClean="0"/>
              <a:t>Nordic 51822</a:t>
            </a:r>
          </a:p>
          <a:p>
            <a:r>
              <a:rPr lang="en-US" altLang="zh-TW" dirty="0" smtClean="0"/>
              <a:t>MPU6050 or MPU9150</a:t>
            </a:r>
          </a:p>
          <a:p>
            <a:r>
              <a:rPr lang="en-US" altLang="zh-TW" dirty="0" smtClean="0"/>
              <a:t>Buzzer/beeper</a:t>
            </a:r>
          </a:p>
          <a:p>
            <a:r>
              <a:rPr lang="en-US" altLang="zh-TW" dirty="0" smtClean="0"/>
              <a:t>LED</a:t>
            </a:r>
          </a:p>
          <a:p>
            <a:r>
              <a:rPr lang="en-US" altLang="zh-TW" dirty="0" smtClean="0"/>
              <a:t>Motor / Vibrator</a:t>
            </a:r>
          </a:p>
          <a:p>
            <a:r>
              <a:rPr lang="en-US" altLang="zh-TW" dirty="0" smtClean="0"/>
              <a:t>Phone App</a:t>
            </a:r>
          </a:p>
          <a:p>
            <a:r>
              <a:rPr lang="en-US" altLang="zh-TW" dirty="0" smtClean="0"/>
              <a:t>Web management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926165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Bluetooth Low Energy</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2707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3514776" cy="1143000"/>
          </a:xfrm>
        </p:spPr>
        <p:txBody>
          <a:bodyPr/>
          <a:lstStyle/>
          <a:p>
            <a:r>
              <a:rPr lang="en-US" altLang="zh-TW" dirty="0" smtClean="0"/>
              <a:t>Architecture</a:t>
            </a:r>
            <a:endParaRPr lang="zh-TW" altLang="en-US" dirty="0"/>
          </a:p>
        </p:txBody>
      </p:sp>
      <p:sp>
        <p:nvSpPr>
          <p:cNvPr id="3" name="內容版面配置區 2"/>
          <p:cNvSpPr>
            <a:spLocks noGrp="1"/>
          </p:cNvSpPr>
          <p:nvPr>
            <p:ph idx="1"/>
          </p:nvPr>
        </p:nvSpPr>
        <p:spPr>
          <a:xfrm>
            <a:off x="457200" y="1600200"/>
            <a:ext cx="3514776" cy="4647595"/>
          </a:xfrm>
        </p:spPr>
        <p:txBody>
          <a:bodyPr>
            <a:normAutofit fontScale="92500" lnSpcReduction="10000"/>
          </a:bodyPr>
          <a:lstStyle/>
          <a:p>
            <a:r>
              <a:rPr lang="en-US" altLang="zh-TW" dirty="0" smtClean="0"/>
              <a:t>L2CAP </a:t>
            </a:r>
            <a:endParaRPr lang="en-US" altLang="zh-TW" dirty="0"/>
          </a:p>
          <a:p>
            <a:pPr lvl="1"/>
            <a:r>
              <a:rPr lang="en-US" altLang="zh-TW" dirty="0"/>
              <a:t>Segmentation and reassembly of </a:t>
            </a:r>
            <a:r>
              <a:rPr lang="en-US" altLang="zh-TW" b="1" dirty="0"/>
              <a:t>packets </a:t>
            </a:r>
            <a:endParaRPr lang="en-US" altLang="zh-TW" dirty="0"/>
          </a:p>
          <a:p>
            <a:r>
              <a:rPr lang="en-US" altLang="zh-TW" dirty="0" smtClean="0"/>
              <a:t>ATT </a:t>
            </a:r>
            <a:endParaRPr lang="en-US" altLang="zh-TW" dirty="0"/>
          </a:p>
          <a:p>
            <a:pPr lvl="1"/>
            <a:r>
              <a:rPr lang="en-US" altLang="zh-TW" dirty="0"/>
              <a:t>Ability to read/write </a:t>
            </a:r>
            <a:r>
              <a:rPr lang="en-US" altLang="zh-TW" b="1" dirty="0"/>
              <a:t>attribute values </a:t>
            </a:r>
            <a:endParaRPr lang="en-US" altLang="zh-TW" dirty="0"/>
          </a:p>
          <a:p>
            <a:r>
              <a:rPr lang="en-US" altLang="zh-TW" dirty="0" smtClean="0"/>
              <a:t>GATT </a:t>
            </a:r>
            <a:endParaRPr lang="en-US" altLang="zh-TW" dirty="0"/>
          </a:p>
          <a:p>
            <a:pPr lvl="1"/>
            <a:r>
              <a:rPr lang="en-US" altLang="zh-TW" dirty="0"/>
              <a:t>Grouping of attributes </a:t>
            </a:r>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976" y="542320"/>
            <a:ext cx="515302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4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Link Layer Specification</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410428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ATT</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42505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GATT</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95187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Nordic nrf51822</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8043120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795</TotalTime>
  <Words>706</Words>
  <Application>Microsoft Office PowerPoint</Application>
  <PresentationFormat>如螢幕大小 (4:3)</PresentationFormat>
  <Paragraphs>83</Paragraphs>
  <Slides>25</Slides>
  <Notes>0</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Office 佈景主題</vt:lpstr>
      <vt:lpstr>OPEN PROJECT#1 : HW+SW Baby Motion Sensor with BTLE</vt:lpstr>
      <vt:lpstr>DISCLAIMER</vt:lpstr>
      <vt:lpstr>Topics</vt:lpstr>
      <vt:lpstr>Bluetooth Low Energy</vt:lpstr>
      <vt:lpstr>Architecture</vt:lpstr>
      <vt:lpstr>Link Layer Specification</vt:lpstr>
      <vt:lpstr>ATT</vt:lpstr>
      <vt:lpstr>GATT</vt:lpstr>
      <vt:lpstr>Nordic nrf51822</vt:lpstr>
      <vt:lpstr>Power PCA1000x without nrfGo MB</vt:lpstr>
      <vt:lpstr>PowerPoint 簡報</vt:lpstr>
      <vt:lpstr>S110 softdevice</vt:lpstr>
      <vt:lpstr>PowerPoint 簡報</vt:lpstr>
      <vt:lpstr>LE stack architecture</vt:lpstr>
      <vt:lpstr>Bluetooth low energy features</vt:lpstr>
      <vt:lpstr>API</vt:lpstr>
      <vt:lpstr>PowerPoint 簡報</vt:lpstr>
      <vt:lpstr>PowerPoint 簡報</vt:lpstr>
      <vt:lpstr>Hardware blocks and interrupt vectors</vt:lpstr>
      <vt:lpstr>PowerPoint 簡報</vt:lpstr>
      <vt:lpstr>PowerPoint 簡報</vt:lpstr>
      <vt:lpstr>MPU6050/9150</vt:lpstr>
      <vt:lpstr>PowerPoint 簡報</vt:lpstr>
      <vt:lpstr>PowerPoint 簡報</vt:lpstr>
      <vt:lpstr>9-axis Sensor Fusion Using I2C Interface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motion sensor with BTLE</dc:title>
  <dc:creator>Thomas Tsai</dc:creator>
  <cp:lastModifiedBy>Thomas Tsai</cp:lastModifiedBy>
  <cp:revision>42</cp:revision>
  <dcterms:created xsi:type="dcterms:W3CDTF">2013-09-29T00:35:28Z</dcterms:created>
  <dcterms:modified xsi:type="dcterms:W3CDTF">2013-09-29T14:01:59Z</dcterms:modified>
  <cp:contentStatus>完稿</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