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24483CE-CB8D-4196-8D16-D5D8EAA21CFD}" type="datetimeFigureOut">
              <a:rPr lang="en-US" smtClean="0"/>
              <a:pPr/>
              <a:t>4/4/2024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A30BB63-FEDF-4055-8A5C-91D493D960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24483CE-CB8D-4196-8D16-D5D8EAA21CFD}" type="datetimeFigureOut">
              <a:rPr lang="en-US" smtClean="0"/>
              <a:pPr/>
              <a:t>4/4/2024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24483CE-CB8D-4196-8D16-D5D8EAA21CFD}" type="datetimeFigureOut">
              <a:rPr lang="en-US" smtClean="0"/>
              <a:pPr/>
              <a:t>4/4/2024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24483CE-CB8D-4196-8D16-D5D8EAA21CFD}" type="datetimeFigureOut">
              <a:rPr lang="en-US" smtClean="0"/>
              <a:pPr/>
              <a:t>4/4/2024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A30BB63-FEDF-4055-8A5C-91D493D960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26" y="2714620"/>
            <a:ext cx="5700698" cy="857256"/>
          </a:xfrm>
        </p:spPr>
        <p:txBody>
          <a:bodyPr>
            <a:normAutofit fontScale="90000"/>
          </a:bodyPr>
          <a:lstStyle/>
          <a:p>
            <a:pPr algn="ctr"/>
            <a:r>
              <a:rPr lang="en-US" sz="3500" dirty="0">
                <a:latin typeface="Times New Roman" pitchFamily="18" charset="0"/>
                <a:cs typeface="Times New Roman" pitchFamily="18" charset="0"/>
              </a:rPr>
              <a:t>Battling the </a:t>
            </a:r>
            <a:r>
              <a:rPr lang="en-US" sz="3500" dirty="0" err="1">
                <a:latin typeface="Times New Roman" pitchFamily="18" charset="0"/>
                <a:cs typeface="Times New Roman" pitchFamily="18" charset="0"/>
              </a:rPr>
              <a:t>Keylogger</a:t>
            </a:r>
            <a:r>
              <a:rPr lang="en-US" sz="3500" dirty="0">
                <a:latin typeface="Times New Roman" pitchFamily="18" charset="0"/>
                <a:cs typeface="Times New Roman" pitchFamily="18" charset="0"/>
              </a:rPr>
              <a:t> Threat </a:t>
            </a:r>
            <a:r>
              <a:rPr lang="en-US" sz="3500" dirty="0" smtClean="0">
                <a:latin typeface="Times New Roman" pitchFamily="18" charset="0"/>
                <a:cs typeface="Times New Roman" pitchFamily="18" charset="0"/>
              </a:rPr>
              <a:t>in Digital Security </a:t>
            </a:r>
            <a:endParaRPr lang="en-US" sz="3500" dirty="0">
              <a:latin typeface="Times New Roman" pitchFamily="18" charset="0"/>
              <a:cs typeface="Times New Roman" pitchFamily="18" charset="0"/>
            </a:endParaRPr>
          </a:p>
        </p:txBody>
      </p:sp>
      <p:sp>
        <p:nvSpPr>
          <p:cNvPr id="3" name="Subtitle 2"/>
          <p:cNvSpPr>
            <a:spLocks noGrp="1"/>
          </p:cNvSpPr>
          <p:nvPr>
            <p:ph type="subTitle" idx="1"/>
          </p:nvPr>
        </p:nvSpPr>
        <p:spPr>
          <a:xfrm>
            <a:off x="0" y="428604"/>
            <a:ext cx="2714612" cy="1500198"/>
          </a:xfrm>
        </p:spPr>
        <p:txBody>
          <a:bodyPr>
            <a:normAutofit/>
          </a:bodyPr>
          <a:lstStyle/>
          <a:p>
            <a:pPr algn="ctr"/>
            <a:r>
              <a:rPr lang="en-US" sz="3600" b="1" i="1" u="sng" dirty="0">
                <a:solidFill>
                  <a:schemeClr val="accent1">
                    <a:lumMod val="75000"/>
                  </a:schemeClr>
                </a:solidFill>
                <a:latin typeface="Arial"/>
                <a:cs typeface="Arial"/>
              </a:rPr>
              <a:t>CAPSTONE PROJECT</a:t>
            </a:r>
          </a:p>
          <a:p>
            <a:endParaRPr lang="en-US" dirty="0"/>
          </a:p>
        </p:txBody>
      </p:sp>
      <p:sp>
        <p:nvSpPr>
          <p:cNvPr id="4" name="TextBox 3"/>
          <p:cNvSpPr txBox="1"/>
          <p:nvPr/>
        </p:nvSpPr>
        <p:spPr>
          <a:xfrm>
            <a:off x="357158" y="4429132"/>
            <a:ext cx="8337373" cy="1323439"/>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a:t>
            </a:r>
          </a:p>
          <a:p>
            <a:pPr marL="457200" indent="-457200">
              <a:buAutoNum type="arabicPeriod"/>
            </a:pPr>
            <a:r>
              <a:rPr lang="en-US" sz="2000" b="1" dirty="0" smtClean="0">
                <a:latin typeface="Times New Roman" pitchFamily="18" charset="0"/>
                <a:cs typeface="Times New Roman" pitchFamily="18" charset="0"/>
              </a:rPr>
              <a:t>Student Name</a:t>
            </a:r>
            <a:r>
              <a:rPr lang="en-US" sz="2000" b="1" smtClean="0">
                <a:latin typeface="Times New Roman" pitchFamily="18" charset="0"/>
                <a:cs typeface="Times New Roman" pitchFamily="18" charset="0"/>
              </a:rPr>
              <a:t>:   </a:t>
            </a:r>
            <a:r>
              <a:rPr lang="en-US" sz="2000" b="1" smtClean="0">
                <a:latin typeface="Times New Roman" pitchFamily="18" charset="0"/>
                <a:cs typeface="Times New Roman" pitchFamily="18" charset="0"/>
              </a:rPr>
              <a:t>B.KABILAN</a:t>
            </a:r>
            <a:endParaRPr lang="en-US" sz="2000" b="1" dirty="0" smtClean="0">
              <a:latin typeface="Times New Roman" pitchFamily="18" charset="0"/>
              <a:cs typeface="Times New Roman" pitchFamily="18" charset="0"/>
            </a:endParaRPr>
          </a:p>
          <a:p>
            <a:pPr marL="457200" indent="-457200">
              <a:buAutoNum type="arabicPeriod"/>
            </a:pPr>
            <a:r>
              <a:rPr lang="en-US" sz="2000" b="1" dirty="0" smtClean="0">
                <a:latin typeface="Times New Roman" pitchFamily="18" charset="0"/>
                <a:cs typeface="Times New Roman" pitchFamily="18" charset="0"/>
              </a:rPr>
              <a:t>College Name :   </a:t>
            </a:r>
            <a:r>
              <a:rPr lang="en-US" sz="2000" b="1" dirty="0" err="1" smtClean="0">
                <a:latin typeface="Times New Roman" pitchFamily="18" charset="0"/>
                <a:cs typeface="Times New Roman" pitchFamily="18" charset="0"/>
              </a:rPr>
              <a:t>J.K.K.Nattraja</a:t>
            </a:r>
            <a:r>
              <a:rPr lang="en-US" sz="2000" b="1" dirty="0" smtClean="0">
                <a:latin typeface="Times New Roman" pitchFamily="18" charset="0"/>
                <a:cs typeface="Times New Roman" pitchFamily="18" charset="0"/>
              </a:rPr>
              <a:t> college of engineering and technology</a:t>
            </a:r>
          </a:p>
          <a:p>
            <a:pPr marL="457200" indent="-457200">
              <a:buAutoNum type="arabicPeriod"/>
            </a:pPr>
            <a:r>
              <a:rPr lang="en-IN" sz="2000" b="1" dirty="0" smtClean="0">
                <a:latin typeface="Times New Roman" pitchFamily="18" charset="0"/>
                <a:cs typeface="Times New Roman" pitchFamily="18" charset="0"/>
              </a:rPr>
              <a:t>Department    :   </a:t>
            </a:r>
            <a:r>
              <a:rPr lang="en-IN" sz="2000" b="1" dirty="0" err="1" smtClean="0">
                <a:latin typeface="Times New Roman" pitchFamily="18" charset="0"/>
                <a:cs typeface="Times New Roman" pitchFamily="18" charset="0"/>
              </a:rPr>
              <a:t>B.tech</a:t>
            </a:r>
            <a:r>
              <a:rPr lang="en-IN" sz="2000" b="1" dirty="0" smtClean="0">
                <a:latin typeface="Times New Roman" pitchFamily="18" charset="0"/>
                <a:cs typeface="Times New Roman" pitchFamily="18" charset="0"/>
              </a:rPr>
              <a:t> -IT</a:t>
            </a:r>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42910"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References</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714480" y="2357430"/>
            <a:ext cx="6357966" cy="2462213"/>
          </a:xfrm>
          <a:prstGeom prst="rect">
            <a:avLst/>
          </a:prstGeom>
        </p:spPr>
        <p:txBody>
          <a:bodyPr wrap="square">
            <a:spAutoFit/>
          </a:bodyPr>
          <a:lstStyle/>
          <a:p>
            <a:r>
              <a:rPr lang="en-US" sz="2200" b="1" dirty="0" smtClean="0">
                <a:latin typeface="Times New Roman" pitchFamily="18" charset="0"/>
                <a:cs typeface="Times New Roman" pitchFamily="18" charset="0"/>
              </a:rPr>
              <a:t>Official </a:t>
            </a:r>
            <a:r>
              <a:rPr lang="en-US" sz="2200" b="1" dirty="0">
                <a:latin typeface="Times New Roman" pitchFamily="18" charset="0"/>
                <a:cs typeface="Times New Roman" pitchFamily="18" charset="0"/>
              </a:rPr>
              <a:t>security reports detailing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incidents, and articles or books on advanced encryption and machine learning applications in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Include works that have contributed to the development of </a:t>
            </a:r>
            <a:r>
              <a:rPr lang="en-US" sz="2200" b="1" dirty="0" smtClean="0">
                <a:latin typeface="Times New Roman" pitchFamily="18" charset="0"/>
                <a:cs typeface="Times New Roman" pitchFamily="18" charset="0"/>
              </a:rPr>
              <a:t>this proposed </a:t>
            </a:r>
            <a:r>
              <a:rPr lang="en-US" sz="2200" b="1" dirty="0">
                <a:latin typeface="Times New Roman" pitchFamily="18" charset="0"/>
                <a:cs typeface="Times New Roman" pitchFamily="18" charset="0"/>
              </a:rPr>
              <a:t>solution, ensuring each citation follows the appropriate academic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3244334"/>
            <a:ext cx="5857915" cy="553998"/>
          </a:xfrm>
          <a:prstGeom prst="rect">
            <a:avLst/>
          </a:prstGeom>
        </p:spPr>
        <p:txBody>
          <a:bodyPr wrap="square">
            <a:spAutoFit/>
          </a:bodyPr>
          <a:lstStyle/>
          <a:p>
            <a:pPr algn="ctr"/>
            <a:r>
              <a:rPr lang="en-US" sz="3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49FFEB4C-F209-4AE7-AA2B-B3C26CE2C51D}"/>
              </a:ext>
            </a:extLst>
          </p:cNvPr>
          <p:cNvSpPr txBox="1">
            <a:spLocks/>
          </p:cNvSpPr>
          <p:nvPr/>
        </p:nvSpPr>
        <p:spPr>
          <a:xfrm>
            <a:off x="785786" y="642918"/>
            <a:ext cx="10515600" cy="132556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u="sng" strike="noStrike" kern="1200" cap="none" spc="0" normalizeH="0" baseline="0" noProof="0" dirty="0" smtClean="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OUTLINE</a:t>
            </a:r>
            <a:endParaRPr kumimoji="0" lang="en-US" sz="3600" b="1" u="sng" strike="noStrike" kern="1200" cap="none" spc="0" normalizeH="0" baseline="0" noProof="0" dirty="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endParaRPr>
          </a:p>
        </p:txBody>
      </p:sp>
      <p:sp>
        <p:nvSpPr>
          <p:cNvPr id="8" name="Content Placeholder 2">
            <a:extLst>
              <a:ext uri="{FF2B5EF4-FFF2-40B4-BE49-F238E27FC236}">
                <a16:creationId xmlns="" xmlns:a16="http://schemas.microsoft.com/office/drawing/2014/main" id="{B2678641-EEA3-4EC4-BF39-4075B0C120E8}"/>
              </a:ext>
            </a:extLst>
          </p:cNvPr>
          <p:cNvSpPr txBox="1">
            <a:spLocks/>
          </p:cNvSpPr>
          <p:nvPr/>
        </p:nvSpPr>
        <p:spPr>
          <a:xfrm>
            <a:off x="785786" y="1618938"/>
            <a:ext cx="11019020" cy="5239062"/>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  </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Problem Statement </a:t>
            </a:r>
            <a:r>
              <a:rPr kumimoji="0" lang="en-US" sz="2000" b="0" i="0" u="none" strike="noStrike" kern="1200" cap="none" spc="0" normalizeH="0" baseline="0" noProof="0" dirty="0" smtClean="0">
                <a:ln>
                  <a:noFill/>
                </a:ln>
                <a:solidFill>
                  <a:schemeClr val="tx1"/>
                </a:solidFill>
                <a:effectLst/>
                <a:uLnTx/>
                <a:uFillTx/>
                <a:latin typeface="Arial"/>
                <a:ea typeface="+mn-lt"/>
                <a:cs typeface="Arial"/>
              </a:rPr>
              <a:t>(Should not include 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Proposed System/Solution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Calibri"/>
              </a:rPr>
              <a:t>System </a:t>
            </a:r>
            <a:r>
              <a:rPr kumimoji="0" lang="en-US" sz="2000" b="1" i="0" u="none" strike="noStrike" kern="1200" cap="none" spc="0" normalizeH="0" baseline="0" noProof="0" dirty="0" smtClean="0">
                <a:ln>
                  <a:noFill/>
                </a:ln>
                <a:solidFill>
                  <a:schemeClr val="tx1"/>
                </a:solidFill>
                <a:effectLst/>
                <a:uLnTx/>
                <a:uFillTx/>
                <a:latin typeface="Arial"/>
                <a:ea typeface="+mn-lt"/>
                <a:cs typeface="+mn-lt"/>
              </a:rPr>
              <a:t>Development Approach </a:t>
            </a:r>
            <a:r>
              <a:rPr kumimoji="0" lang="en-US" sz="2000" b="0" i="0" u="none" strike="noStrike" kern="1200" cap="none" spc="0" normalizeH="0" baseline="0" noProof="0" dirty="0" smtClean="0">
                <a:ln>
                  <a:noFill/>
                </a:ln>
                <a:solidFill>
                  <a:schemeClr val="tx1"/>
                </a:solidFill>
                <a:effectLst/>
                <a:uLnTx/>
                <a:uFillTx/>
                <a:latin typeface="Arial"/>
                <a:ea typeface="+mn-lt"/>
                <a:cs typeface="+mn-lt"/>
              </a:rPr>
              <a:t>(Technology Used) </a:t>
            </a:r>
            <a:endParaRPr kumimoji="0" lang="en-US" sz="2800" b="0" i="0" u="none" strike="noStrike" kern="1200" cap="none" spc="0" normalizeH="0" baseline="0" noProof="0" dirty="0" smtClean="0">
              <a:ln>
                <a:noFill/>
              </a:ln>
              <a:solidFill>
                <a:schemeClr val="tx1"/>
              </a:solidFill>
              <a:effectLst/>
              <a:uLnTx/>
              <a:uFillTx/>
              <a:latin typeface="Arial"/>
              <a:ea typeface="+mn-lt"/>
              <a:cs typeface="+mn-lt"/>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mn-lt"/>
              </a:rPr>
              <a:t>Algorithm &amp; Deployment  </a:t>
            </a:r>
            <a:endParaRPr kumimoji="0" lang="en-US" sz="2800" b="0" i="0" u="none" strike="noStrike" kern="1200" cap="none" spc="0" normalizeH="0" baseline="0" noProof="0" dirty="0" smtClean="0">
              <a:ln>
                <a:noFill/>
              </a:ln>
              <a:solidFill>
                <a:schemeClr val="tx1"/>
              </a:solidFill>
              <a:effectLst/>
              <a:uLnTx/>
              <a:uFillTx/>
              <a:latin typeface="Arial"/>
              <a:ea typeface="+mn-ea"/>
              <a:cs typeface="Calibri"/>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Result (Output Image)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Conclusion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Future Scope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References</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Arial"/>
              <a:ea typeface="+mn-ea"/>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357298"/>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Problem Statement</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500034" y="2857496"/>
            <a:ext cx="7643866" cy="1446550"/>
          </a:xfrm>
          <a:prstGeom prst="rect">
            <a:avLst/>
          </a:prstGeom>
        </p:spPr>
        <p:txBody>
          <a:bodyPr wrap="square">
            <a:spAutoFit/>
          </a:bodyPr>
          <a:lstStyle/>
          <a:p>
            <a:r>
              <a:rPr lang="en-US" sz="2200" b="1" dirty="0">
                <a:latin typeface="Times New Roman" pitchFamily="18" charset="0"/>
                <a:cs typeface="Times New Roman" pitchFamily="18" charset="0"/>
              </a:rPr>
              <a:t>Keyloggers in the digital age are covert tools that pose a significant threat by capturing sensitive user information such as passwords and credit card details without their knowledge. This leads to severe privacy breaches and financial losses.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357430"/>
            <a:ext cx="6929486" cy="2800767"/>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To mitigate the risk of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 multi-layered defense strategy is proposed that integrates advanced detection algorithms to identify suspicious activity, user behavior analytics to flag irregular patterns indicative of </a:t>
            </a:r>
            <a:r>
              <a:rPr lang="en-US" sz="2200" b="1" dirty="0" err="1">
                <a:latin typeface="Times New Roman" pitchFamily="18" charset="0"/>
                <a:cs typeface="Times New Roman" pitchFamily="18" charset="0"/>
              </a:rPr>
              <a:t>keylogging</a:t>
            </a:r>
            <a:r>
              <a:rPr lang="en-US" sz="2200" b="1" dirty="0">
                <a:latin typeface="Times New Roman" pitchFamily="18" charset="0"/>
                <a:cs typeface="Times New Roman" pitchFamily="18" charset="0"/>
              </a:rPr>
              <a:t>, and encryption techniques to secure keystrokes and sensitive data, thereby enhancing overall digital security.</a:t>
            </a:r>
          </a:p>
        </p:txBody>
      </p:sp>
      <p:sp>
        <p:nvSpPr>
          <p:cNvPr id="3" name="Title 4">
            <a:extLst>
              <a:ext uri="{FF2B5EF4-FFF2-40B4-BE49-F238E27FC236}">
                <a16:creationId xmlns="" xmlns:a16="http://schemas.microsoft.com/office/drawing/2014/main" id="{8FBA75B4-2DD5-42EB-9397-F36BFB8BA723}"/>
              </a:ext>
            </a:extLst>
          </p:cNvPr>
          <p:cNvSpPr txBox="1">
            <a:spLocks/>
          </p:cNvSpPr>
          <p:nvPr/>
        </p:nvSpPr>
        <p:spPr>
          <a:xfrm>
            <a:off x="428596" y="1500174"/>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Proposed Solution</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643050"/>
            <a:ext cx="10600988"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System  Approach</a:t>
            </a:r>
            <a:endParaRPr kumimoji="0" lang="en-US" sz="4400" b="1" i="0" u="sng" strike="noStrike" kern="1200" cap="none" spc="0" normalizeH="0" baseline="0" noProof="0" dirty="0">
              <a:ln>
                <a:noFill/>
              </a:ln>
              <a:solidFill>
                <a:schemeClr val="accent1"/>
              </a:solidFill>
              <a:effectLst>
                <a:outerShdw blurRad="53975" dist="22860" dir="5400000" algn="tl" rotWithShape="0">
                  <a:srgbClr val="000000">
                    <a:alpha val="55000"/>
                  </a:srgbClr>
                </a:outerShdw>
              </a:effectLst>
              <a:uLnTx/>
              <a:uFillTx/>
              <a:latin typeface="Calibri Light"/>
              <a:ea typeface="+mj-ea"/>
              <a:cs typeface="Calibri Light"/>
            </a:endParaRPr>
          </a:p>
        </p:txBody>
      </p:sp>
      <p:sp>
        <p:nvSpPr>
          <p:cNvPr id="1025" name="Rectangle 1"/>
          <p:cNvSpPr>
            <a:spLocks noChangeArrowheads="1"/>
          </p:cNvSpPr>
          <p:nvPr/>
        </p:nvSpPr>
        <p:spPr bwMode="auto">
          <a:xfrm>
            <a:off x="571472" y="3000372"/>
            <a:ext cx="7715304"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The technology stack for the proposed solution includes machine learning libraries for anomaly detection, secure web frameworks for application development, and encryption libraries to protect data. Methodologies involve employing machine learning algorithms to analyze user behavior patterns for anomaly detection and implementing secure coding practices to prevent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4498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Algorithm &amp; Deployment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071538" y="2285992"/>
            <a:ext cx="7358114" cy="4093428"/>
          </a:xfrm>
          <a:prstGeom prst="rect">
            <a:avLst/>
          </a:prstGeom>
        </p:spPr>
        <p:txBody>
          <a:bodyPr wrap="square">
            <a:spAutoFit/>
          </a:bodyPr>
          <a:lstStyle/>
          <a:p>
            <a:r>
              <a:rPr lang="en-US" dirty="0" smtClean="0"/>
              <a:t/>
            </a:r>
            <a:br>
              <a:rPr lang="en-US" dirty="0" smtClean="0"/>
            </a:br>
            <a:r>
              <a:rPr lang="en-US" sz="2200" b="1" dirty="0">
                <a:latin typeface="Times New Roman" pitchFamily="18" charset="0"/>
                <a:cs typeface="Times New Roman" pitchFamily="18" charset="0"/>
              </a:rPr>
              <a:t>To detect and neutralize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algorithms like behavioral analysis and signature detection are used. Behavioral analysis flags unusual system or network behavior, while signature detection compares known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patterns to detect threats. Anomaly detection leverages machine learning to identify deviations from normal user activities. Deployment involves integrating these solutions into endpoint protection platforms for real-time monitoring and protection, ensuring they are continuously updated to combat evolving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785786" y="1428736"/>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Result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857224" y="2643182"/>
            <a:ext cx="7358114" cy="3139321"/>
          </a:xfrm>
          <a:prstGeom prst="rect">
            <a:avLst/>
          </a:prstGeom>
        </p:spPr>
        <p:txBody>
          <a:bodyPr wrap="square">
            <a:spAutoFit/>
          </a:bodyPr>
          <a:lstStyle/>
          <a:p>
            <a:r>
              <a:rPr lang="en-US" sz="2200" b="1" dirty="0">
                <a:latin typeface="Times New Roman" pitchFamily="18" charset="0"/>
                <a:cs typeface="Times New Roman" pitchFamily="18" charset="0"/>
              </a:rPr>
              <a:t>The expected outcomes include a significant reduction in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infections and an enhanced security posture. By implementing the proposed solution, organizations can expect a decrease in data breaches related to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protecting sensitive information and maintaining user trust. These results can be illustrated through simulations showing the decrease in successful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attacks and the effectiveness of the defense mechanisms in real-world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786058"/>
            <a:ext cx="7429552" cy="2462213"/>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The proposed solution, with its multi-layered defense strategy, is highly effective in combating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significantly reducing the risk of sensitive information breaches. It underscores the necessity of continuous vigilance and the adoption of advanced security measures to protect against evolving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threats.</a:t>
            </a:r>
          </a:p>
        </p:txBody>
      </p:sp>
      <p:sp>
        <p:nvSpPr>
          <p:cNvPr id="3" name="Title 4">
            <a:extLst>
              <a:ext uri="{FF2B5EF4-FFF2-40B4-BE49-F238E27FC236}">
                <a16:creationId xmlns="" xmlns:a16="http://schemas.microsoft.com/office/drawing/2014/main" id="{8FBA75B4-2DD5-42EB-9397-F36BFB8BA723}"/>
              </a:ext>
            </a:extLst>
          </p:cNvPr>
          <p:cNvSpPr txBox="1">
            <a:spLocks/>
          </p:cNvSpPr>
          <p:nvPr/>
        </p:nvSpPr>
        <p:spPr>
          <a:xfrm>
            <a:off x="642910" y="157161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Conclusion</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3F968F13-9AC4-7120-7ACD-9F752C767D5D}"/>
              </a:ext>
            </a:extLst>
          </p:cNvPr>
          <p:cNvSpPr txBox="1">
            <a:spLocks/>
          </p:cNvSpPr>
          <p:nvPr/>
        </p:nvSpPr>
        <p:spPr>
          <a:xfrm>
            <a:off x="714348" y="150017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
        <p:nvSpPr>
          <p:cNvPr id="3" name="Rectangle 2"/>
          <p:cNvSpPr/>
          <p:nvPr/>
        </p:nvSpPr>
        <p:spPr>
          <a:xfrm>
            <a:off x="1000100" y="2786058"/>
            <a:ext cx="7143832" cy="1785104"/>
          </a:xfrm>
          <a:prstGeom prst="rect">
            <a:avLst/>
          </a:prstGeom>
        </p:spPr>
        <p:txBody>
          <a:bodyPr wrap="square">
            <a:spAutoFit/>
          </a:bodyPr>
          <a:lstStyle/>
          <a:p>
            <a:r>
              <a:rPr lang="en-US" sz="2200" b="1" dirty="0">
                <a:latin typeface="Times New Roman" pitchFamily="18" charset="0"/>
                <a:cs typeface="Times New Roman" pitchFamily="18" charset="0"/>
              </a:rPr>
              <a:t>Future enhancements could involve integrating AI-driven adaptive security mechanisms that evolve with emerging threats and fostering global threat intelligence sharing to anticipate and mitigate risks more effectively, enhancing overall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resilience.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50</TotalTime>
  <Words>280</Words>
  <Application>Microsoft Office PowerPoint</Application>
  <PresentationFormat>On-screen Show (4:3)</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Battling the Keylogger Threat in Digital Security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Battling the Keylogger Threat in Digital Security</dc:title>
  <dc:creator>IT</dc:creator>
  <cp:lastModifiedBy>IT</cp:lastModifiedBy>
  <cp:revision>6</cp:revision>
  <dcterms:created xsi:type="dcterms:W3CDTF">2024-04-03T05:59:34Z</dcterms:created>
  <dcterms:modified xsi:type="dcterms:W3CDTF">2024-04-04T03:29:31Z</dcterms:modified>
</cp:coreProperties>
</file>