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  <p:sldMasterId id="2147483702" r:id="rId2"/>
    <p:sldMasterId id="2147483703" r:id="rId3"/>
  </p:sldMasterIdLst>
  <p:notesMasterIdLst>
    <p:notesMasterId r:id="rId42"/>
  </p:notesMasterIdLst>
  <p:sldIdLst>
    <p:sldId id="256" r:id="rId4"/>
    <p:sldId id="259" r:id="rId5"/>
    <p:sldId id="260" r:id="rId6"/>
    <p:sldId id="327" r:id="rId7"/>
    <p:sldId id="261" r:id="rId8"/>
    <p:sldId id="323" r:id="rId9"/>
    <p:sldId id="325" r:id="rId10"/>
    <p:sldId id="326" r:id="rId11"/>
    <p:sldId id="324" r:id="rId12"/>
    <p:sldId id="328" r:id="rId13"/>
    <p:sldId id="347" r:id="rId14"/>
    <p:sldId id="330" r:id="rId15"/>
    <p:sldId id="331" r:id="rId16"/>
    <p:sldId id="332" r:id="rId17"/>
    <p:sldId id="334" r:id="rId18"/>
    <p:sldId id="335" r:id="rId19"/>
    <p:sldId id="346" r:id="rId20"/>
    <p:sldId id="333" r:id="rId21"/>
    <p:sldId id="336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48" r:id="rId31"/>
    <p:sldId id="349" r:id="rId32"/>
    <p:sldId id="350" r:id="rId33"/>
    <p:sldId id="329" r:id="rId34"/>
    <p:sldId id="351" r:id="rId35"/>
    <p:sldId id="352" r:id="rId36"/>
    <p:sldId id="353" r:id="rId37"/>
    <p:sldId id="354" r:id="rId38"/>
    <p:sldId id="359" r:id="rId39"/>
    <p:sldId id="357" r:id="rId40"/>
    <p:sldId id="356" r:id="rId41"/>
  </p:sldIdLst>
  <p:sldSz cx="9144000" cy="5143500" type="screen16x9"/>
  <p:notesSz cx="6858000" cy="9144000"/>
  <p:embeddedFontLst>
    <p:embeddedFont>
      <p:font typeface="Lora" pitchFamily="2" charset="77"/>
      <p:regular r:id="rId43"/>
      <p:bold r:id="rId44"/>
      <p:italic r:id="rId45"/>
      <p:boldItalic r:id="rId46"/>
    </p:embeddedFont>
    <p:embeddedFont>
      <p:font typeface="Quattrocento Sans" panose="020B0802050000020003" pitchFamily="3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lla 桃小姩" initials="" lastIdx="1" clrIdx="0"/>
  <p:cmAuthor id="1" name="Jane Ren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9"/>
    <p:restoredTop sz="94676"/>
  </p:normalViewPr>
  <p:slideViewPr>
    <p:cSldViewPr snapToGrid="0" snapToObjects="1">
      <p:cViewPr varScale="1">
        <p:scale>
          <a:sx n="119" d="100"/>
          <a:sy n="119" d="100"/>
        </p:scale>
        <p:origin x="208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font" Target="fonts/font3.fntdata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font" Target="fonts/font2.fntdata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5.xml"/><Relationship Id="rId51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font" Target="fonts/font4.fntdata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【果】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【提问】问大家什么是ATS系统，有没有同学知道</a:t>
            </a:r>
            <a:endParaRPr>
              <a:solidFill>
                <a:srgbClr val="0000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ATS系统是applicant tracking system，通常是公司在招聘搜寻简历时会使用的软件。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大公司在招聘过程中基本上是使用ATS这样一个系统检索candidates的，很多学生不是非常了解，下面我们就一起来了解一下。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下面我们来看看 简历筛选的一般流程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ATS系统筛选通常就是出现在第一步 sourcing的环节，下面我们就逐一给大家介绍一下每一环节的具体内容。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3210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【果】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4010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【果】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【提问】问大家什么是ATS系统，有没有同学知道</a:t>
            </a:r>
            <a:endParaRPr>
              <a:solidFill>
                <a:srgbClr val="0000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ATS系统是applicant tracking system，通常是公司在招聘搜寻简历时会使用的软件。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大公司在招聘过程中基本上是使用ATS这样一个系统检索candidates的，很多学生不是非常了解，下面我们就一起来了解一下。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下面我们来看看 简历筛选的一般流程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ATS系统筛选通常就是出现在第一步 sourcing的环节，下面我们就逐一给大家介绍一下每一环节的具体内容。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2246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【果】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【提问】问大家什么是ATS系统，有没有同学知道</a:t>
            </a:r>
            <a:endParaRPr>
              <a:solidFill>
                <a:srgbClr val="0000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ATS系统是applicant tracking system，通常是公司在招聘搜寻简历时会使用的软件。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大公司在招聘过程中基本上是使用ATS这样一个系统检索candidates的，很多学生不是非常了解，下面我们就一起来了解一下。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下面我们来看看 简历筛选的一般流程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ATS系统筛选通常就是出现在第一步 sourcing的环节，下面我们就逐一给大家介绍一下每一环节的具体内容。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00605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【果】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【提问】问大家什么是ATS系统，有没有同学知道</a:t>
            </a:r>
            <a:endParaRPr>
              <a:solidFill>
                <a:srgbClr val="0000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ATS系统是applicant tracking system，通常是公司在招聘搜寻简历时会使用的软件。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大公司在招聘过程中基本上是使用ATS这样一个系统检索candidates的，很多学生不是非常了解，下面我们就一起来了解一下。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下面我们来看看 简历筛选的一般流程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ATS系统筛选通常就是出现在第一步 sourcing的环节，下面我们就逐一给大家介绍一下每一环节的具体内容。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34370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【果】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【提问】问大家什么是ATS系统，有没有同学知道</a:t>
            </a:r>
            <a:endParaRPr>
              <a:solidFill>
                <a:srgbClr val="0000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ATS系统是applicant tracking system，通常是公司在招聘搜寻简历时会使用的软件。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大公司在招聘过程中基本上是使用ATS这样一个系统检索candidates的，很多学生不是非常了解，下面我们就一起来了解一下。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下面我们来看看 简历筛选的一般流程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ATS系统筛选通常就是出现在第一步 sourcing的环节，下面我们就逐一给大家介绍一下每一环节的具体内容。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44588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【果】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【提问】问大家什么是ATS系统，有没有同学知道</a:t>
            </a:r>
            <a:endParaRPr>
              <a:solidFill>
                <a:srgbClr val="0000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ATS系统是applicant tracking system，通常是公司在招聘搜寻简历时会使用的软件。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大公司在招聘过程中基本上是使用ATS这样一个系统检索candidates的，很多学生不是非常了解，下面我们就一起来了解一下。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下面我们来看看 简历筛选的一般流程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ATS系统筛选通常就是出现在第一步 sourcing的环节，下面我们就逐一给大家介绍一下每一环节的具体内容。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0985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【果】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【提问】问大家什么是ATS系统，有没有同学知道</a:t>
            </a:r>
            <a:endParaRPr>
              <a:solidFill>
                <a:srgbClr val="0000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ATS系统是applicant tracking system，通常是公司在招聘搜寻简历时会使用的软件。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大公司在招聘过程中基本上是使用ATS这样一个系统检索candidates的，很多学生不是非常了解，下面我们就一起来了解一下。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下面我们来看看 简历筛选的一般流程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ATS系统筛选通常就是出现在第一步 sourcing的环节，下面我们就逐一给大家介绍一下每一环节的具体内容。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840088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【果】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【提问】问大家什么是ATS系统，有没有同学知道</a:t>
            </a:r>
            <a:endParaRPr>
              <a:solidFill>
                <a:srgbClr val="0000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ATS系统是applicant tracking system，通常是公司在招聘搜寻简历时会使用的软件。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大公司在招聘过程中基本上是使用ATS这样一个系统检索candidates的，很多学生不是非常了解，下面我们就一起来了解一下。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下面我们来看看 简历筛选的一般流程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ATS系统筛选通常就是出现在第一步 sourcing的环节，下面我们就逐一给大家介绍一下每一环节的具体内容。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188696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【果】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【提问】问大家什么是ATS系统，有没有同学知道</a:t>
            </a:r>
            <a:endParaRPr>
              <a:solidFill>
                <a:srgbClr val="0000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ATS系统是applicant tracking system，通常是公司在招聘搜寻简历时会使用的软件。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大公司在招聘过程中基本上是使用ATS这样一个系统检索candidates的，很多学生不是非常了解，下面我们就一起来了解一下。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下面我们来看看 简历筛选的一般流程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ATS系统筛选通常就是出现在第一步 sourcing的环节，下面我们就逐一给大家介绍一下每一环节的具体内容。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94331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【果】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【提问】问大家什么是ATS系统，有没有同学知道</a:t>
            </a:r>
            <a:endParaRPr>
              <a:solidFill>
                <a:srgbClr val="0000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ATS系统是applicant tracking system，通常是公司在招聘搜寻简历时会使用的软件。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大公司在招聘过程中基本上是使用ATS这样一个系统检索candidates的，很多学生不是非常了解，下面我们就一起来了解一下。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下面我们来看看 简历筛选的一般流程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ATS系统筛选通常就是出现在第一步 sourcing的环节，下面我们就逐一给大家介绍一下每一环节的具体内容。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937909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【果】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【提问】问大家什么是ATS系统，有没有同学知道</a:t>
            </a:r>
            <a:endParaRPr>
              <a:solidFill>
                <a:srgbClr val="0000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ATS系统是applicant tracking system，通常是公司在招聘搜寻简历时会使用的软件。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大公司在招聘过程中基本上是使用ATS这样一个系统检索candidates的，很多学生不是非常了解，下面我们就一起来了解一下。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下面我们来看看 简历筛选的一般流程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ATS系统筛选通常就是出现在第一步 sourcing的环节，下面我们就逐一给大家介绍一下每一环节的具体内容。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26682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【果】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【提问】问大家什么是ATS系统，有没有同学知道</a:t>
            </a:r>
            <a:endParaRPr>
              <a:solidFill>
                <a:srgbClr val="0000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ATS系统是applicant tracking system，通常是公司在招聘搜寻简历时会使用的软件。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大公司在招聘过程中基本上是使用ATS这样一个系统检索candidates的，很多学生不是非常了解，下面我们就一起来了解一下。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下面我们来看看 简历筛选的一般流程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ATS系统筛选通常就是出现在第一步 sourcing的环节，下面我们就逐一给大家介绍一下每一环节的具体内容。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67613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【果】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【提问】问大家什么是ATS系统，有没有同学知道</a:t>
            </a:r>
            <a:endParaRPr>
              <a:solidFill>
                <a:srgbClr val="0000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ATS系统是applicant tracking system，通常是公司在招聘搜寻简历时会使用的软件。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大公司在招聘过程中基本上是使用ATS这样一个系统检索candidates的，很多学生不是非常了解，下面我们就一起来了解一下。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下面我们来看看 简历筛选的一般流程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ATS系统筛选通常就是出现在第一步 sourcing的环节，下面我们就逐一给大家介绍一下每一环节的具体内容。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693516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【果】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【提问】问大家什么是ATS系统，有没有同学知道</a:t>
            </a:r>
            <a:endParaRPr>
              <a:solidFill>
                <a:srgbClr val="0000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ATS系统是applicant tracking system，通常是公司在招聘搜寻简历时会使用的软件。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大公司在招聘过程中基本上是使用ATS这样一个系统检索candidates的，很多学生不是非常了解，下面我们就一起来了解一下。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下面我们来看看 简历筛选的一般流程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ATS系统筛选通常就是出现在第一步 sourcing的环节，下面我们就逐一给大家介绍一下每一环节的具体内容。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37194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【果】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【提问】问大家什么是ATS系统，有没有同学知道</a:t>
            </a:r>
            <a:endParaRPr>
              <a:solidFill>
                <a:srgbClr val="0000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ATS系统是applicant tracking system，通常是公司在招聘搜寻简历时会使用的软件。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大公司在招聘过程中基本上是使用ATS这样一个系统检索candidates的，很多学生不是非常了解，下面我们就一起来了解一下。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下面我们来看看 简历筛选的一般流程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ATS系统筛选通常就是出现在第一步 sourcing的环节，下面我们就逐一给大家介绍一下每一环节的具体内容。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944609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【果】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【提问】问大家什么是ATS系统，有没有同学知道</a:t>
            </a:r>
            <a:endParaRPr>
              <a:solidFill>
                <a:srgbClr val="0000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ATS系统是applicant tracking system，通常是公司在招聘搜寻简历时会使用的软件。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大公司在招聘过程中基本上是使用ATS这样一个系统检索candidates的，很多学生不是非常了解，下面我们就一起来了解一下。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下面我们来看看 简历筛选的一般流程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ATS系统筛选通常就是出现在第一步 sourcing的环节，下面我们就逐一给大家介绍一下每一环节的具体内容。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663027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【果】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【提问】问大家什么是ATS系统，有没有同学知道</a:t>
            </a:r>
            <a:endParaRPr>
              <a:solidFill>
                <a:srgbClr val="0000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ATS系统是applicant tracking system，通常是公司在招聘搜寻简历时会使用的软件。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大公司在招聘过程中基本上是使用ATS这样一个系统检索candidates的，很多学生不是非常了解，下面我们就一起来了解一下。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下面我们来看看 简历筛选的一般流程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ATS系统筛选通常就是出现在第一步 sourcing的环节，下面我们就逐一给大家介绍一下每一环节的具体内容。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509662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【果】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0890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【</a:t>
            </a:r>
            <a:r>
              <a:rPr lang="en" dirty="0" err="1">
                <a:solidFill>
                  <a:schemeClr val="dk1"/>
                </a:solidFill>
              </a:rPr>
              <a:t>果</a:t>
            </a:r>
            <a:r>
              <a:rPr lang="en" dirty="0">
                <a:solidFill>
                  <a:schemeClr val="dk1"/>
                </a:solidFill>
              </a:rPr>
              <a:t>】</a:t>
            </a:r>
            <a:endParaRPr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FF"/>
                </a:solidFill>
              </a:rPr>
              <a:t>【</a:t>
            </a:r>
            <a:r>
              <a:rPr lang="en" dirty="0" err="1">
                <a:solidFill>
                  <a:srgbClr val="0000FF"/>
                </a:solidFill>
              </a:rPr>
              <a:t>提问】问大家什么是ATS系统，有没有同学知道</a:t>
            </a:r>
            <a:endParaRPr dirty="0">
              <a:solidFill>
                <a:srgbClr val="0000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err="1"/>
              <a:t>ATS系统是applicant</a:t>
            </a:r>
            <a:r>
              <a:rPr lang="en" dirty="0"/>
              <a:t> tracking </a:t>
            </a:r>
            <a:r>
              <a:rPr lang="en" dirty="0" err="1"/>
              <a:t>system，通常是公司在招聘搜寻简历时会使用的软件</a:t>
            </a:r>
            <a:r>
              <a:rPr lang="en" dirty="0"/>
              <a:t>。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err="1"/>
              <a:t>大公司在招聘过程中基本上是使用ATS这样一个系统检索candidates的，很多学生不是非常了解，下面我们就一起来了解一下</a:t>
            </a:r>
            <a:r>
              <a:rPr lang="en" dirty="0"/>
              <a:t>。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err="1"/>
              <a:t>下面我们来看看</a:t>
            </a:r>
            <a:r>
              <a:rPr lang="en" dirty="0"/>
              <a:t> </a:t>
            </a:r>
            <a:r>
              <a:rPr lang="en" dirty="0" err="1"/>
              <a:t>简历筛选的一般流程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1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2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3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4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err="1"/>
              <a:t>ATS系统筛选通常就是出现在第一步</a:t>
            </a:r>
            <a:r>
              <a:rPr lang="en" dirty="0"/>
              <a:t> </a:t>
            </a:r>
            <a:r>
              <a:rPr lang="en" dirty="0" err="1"/>
              <a:t>sourcing的环节，下面我们就逐一给大家介绍一下每一环节的具体内容</a:t>
            </a:r>
            <a:r>
              <a:rPr lang="en" dirty="0"/>
              <a:t>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3577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【果】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【果】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91662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【果】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【提问】问大家什么是ATS系统，有没有同学知道</a:t>
            </a:r>
            <a:endParaRPr>
              <a:solidFill>
                <a:srgbClr val="0000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ATS系统是applicant tracking system，通常是公司在招聘搜寻简历时会使用的软件。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大公司在招聘过程中基本上是使用ATS这样一个系统检索candidates的，很多学生不是非常了解，下面我们就一起来了解一下。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下面我们来看看 简历筛选的一般流程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ATS系统筛选通常就是出现在第一步 sourcing的环节，下面我们就逐一给大家介绍一下每一环节的具体内容。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584071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【果】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【提问】问大家什么是ATS系统，有没有同学知道</a:t>
            </a:r>
            <a:endParaRPr>
              <a:solidFill>
                <a:srgbClr val="0000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ATS系统是applicant tracking system，通常是公司在招聘搜寻简历时会使用的软件。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大公司在招聘过程中基本上是使用ATS这样一个系统检索candidates的，很多学生不是非常了解，下面我们就一起来了解一下。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下面我们来看看 简历筛选的一般流程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ATS系统筛选通常就是出现在第一步 sourcing的环节，下面我们就逐一给大家介绍一下每一环节的具体内容。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680406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【果】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10109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【果】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【提问】问大家什么是ATS系统，有没有同学知道</a:t>
            </a:r>
            <a:endParaRPr>
              <a:solidFill>
                <a:srgbClr val="0000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ATS系统是applicant tracking system，通常是公司在招聘搜寻简历时会使用的软件。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大公司在招聘过程中基本上是使用ATS这样一个系统检索candidates的，很多学生不是非常了解，下面我们就一起来了解一下。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下面我们来看看 简历筛选的一般流程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ATS系统筛选通常就是出现在第一步 sourcing的环节，下面我们就逐一给大家介绍一下每一环节的具体内容。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240480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【果】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【提问】问大家什么是ATS系统，有没有同学知道</a:t>
            </a:r>
            <a:endParaRPr>
              <a:solidFill>
                <a:srgbClr val="0000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ATS系统是applicant tracking system，通常是公司在招聘搜寻简历时会使用的软件。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大公司在招聘过程中基本上是使用ATS这样一个系统检索candidates的，很多学生不是非常了解，下面我们就一起来了解一下。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下面我们来看看 简历筛选的一般流程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ATS系统筛选通常就是出现在第一步 sourcing的环节，下面我们就逐一给大家介绍一下每一环节的具体内容。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320420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【果】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【提问】问大家什么是ATS系统，有没有同学知道</a:t>
            </a:r>
            <a:endParaRPr>
              <a:solidFill>
                <a:srgbClr val="0000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ATS系统是applicant tracking system，通常是公司在招聘搜寻简历时会使用的软件。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大公司在招聘过程中基本上是使用ATS这样一个系统检索candidates的，很多学生不是非常了解，下面我们就一起来了解一下。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下面我们来看看 简历筛选的一般流程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ATS系统筛选通常就是出现在第一步 sourcing的环节，下面我们就逐一给大家介绍一下每一环节的具体内容。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541349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【果】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【提问】问大家什么是ATS系统，有没有同学知道</a:t>
            </a:r>
            <a:endParaRPr>
              <a:solidFill>
                <a:srgbClr val="0000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ATS系统是applicant tracking system，通常是公司在招聘搜寻简历时会使用的软件。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大公司在招聘过程中基本上是使用ATS这样一个系统检索candidates的，很多学生不是非常了解，下面我们就一起来了解一下。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下面我们来看看 简历筛选的一般流程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ATS系统筛选通常就是出现在第一步 sourcing的环节，下面我们就逐一给大家介绍一下每一环节的具体内容。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408487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ans" altLang="en-US" dirty="0"/>
              <a:t>讲解一下</a:t>
            </a:r>
            <a:r>
              <a:rPr lang="en-US" altLang="zh-Hans" dirty="0"/>
              <a:t>data</a:t>
            </a:r>
            <a:r>
              <a:rPr lang="zh-Hans" altLang="en-US" dirty="0"/>
              <a:t> </a:t>
            </a:r>
            <a:r>
              <a:rPr lang="en-US" altLang="zh-Hans" dirty="0"/>
              <a:t>scientist</a:t>
            </a:r>
            <a:r>
              <a:rPr lang="zh-Hans" altLang="en-US" dirty="0"/>
              <a:t>工作的整个的</a:t>
            </a:r>
            <a:r>
              <a:rPr lang="en-US" altLang="zh-Hans" dirty="0"/>
              <a:t>end</a:t>
            </a:r>
            <a:r>
              <a:rPr lang="zh-Hans" altLang="en-US" dirty="0"/>
              <a:t> </a:t>
            </a:r>
            <a:r>
              <a:rPr lang="en-US" altLang="zh-Hans" dirty="0"/>
              <a:t>to</a:t>
            </a:r>
            <a:r>
              <a:rPr lang="zh-Hans" altLang="en-US" dirty="0"/>
              <a:t> </a:t>
            </a:r>
            <a:r>
              <a:rPr lang="en-US" altLang="zh-Hans" dirty="0"/>
              <a:t>end</a:t>
            </a:r>
            <a:r>
              <a:rPr lang="zh-Hans" altLang="en-US" dirty="0"/>
              <a:t>的环节，给大家一个</a:t>
            </a:r>
            <a:r>
              <a:rPr lang="en-US" altLang="zh-Hans" dirty="0"/>
              <a:t>big</a:t>
            </a:r>
            <a:r>
              <a:rPr lang="zh-Hans" altLang="en-US" dirty="0"/>
              <a:t> </a:t>
            </a:r>
            <a:r>
              <a:rPr lang="en-US" altLang="zh-Hans" dirty="0"/>
              <a:t>picture</a:t>
            </a:r>
            <a:r>
              <a:rPr lang="zh-Hans" altLang="en-US" dirty="0"/>
              <a:t>，这样大家在学习当中知道每一步学习这个东西是为了什么，在实际操作中它的上下游的</a:t>
            </a:r>
            <a:r>
              <a:rPr lang="en-US" altLang="zh-Hans" dirty="0"/>
              <a:t>content</a:t>
            </a:r>
            <a:r>
              <a:rPr lang="zh-Hans" altLang="en-US" dirty="0"/>
              <a:t>是什么。另外我也会在过程中讲解一下每一步在面试中容易被问到的问题，我不会讲很细，具体内容在理论课肿还会再讲，先给大家一个整体的概念</a:t>
            </a:r>
            <a:endParaRPr lang="en-US" altLang="zh-Hans" dirty="0"/>
          </a:p>
        </p:txBody>
      </p:sp>
    </p:spTree>
    <p:extLst>
      <p:ext uri="{BB962C8B-B14F-4D97-AF65-F5344CB8AC3E}">
        <p14:creationId xmlns:p14="http://schemas.microsoft.com/office/powerpoint/2010/main" val="3832698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【果】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【提问】问大家什么是ATS系统，有没有同学知道</a:t>
            </a:r>
            <a:endParaRPr>
              <a:solidFill>
                <a:srgbClr val="0000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ATS系统是applicant tracking system，通常是公司在招聘搜寻简历时会使用的软件。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大公司在招聘过程中基本上是使用ATS这样一个系统检索candidates的，很多学生不是非常了解，下面我们就一起来了解一下。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下面我们来看看 简历筛选的一般流程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ATS系统筛选通常就是出现在第一步 sourcing的环节，下面我们就逐一给大家介绍一下每一环节的具体内容。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2311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【果】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【提问】问大家什么是ATS系统，有没有同学知道</a:t>
            </a:r>
            <a:endParaRPr>
              <a:solidFill>
                <a:srgbClr val="0000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ATS系统是applicant tracking system，通常是公司在招聘搜寻简历时会使用的软件。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大公司在招聘过程中基本上是使用ATS这样一个系统检索candidates的，很多学生不是非常了解，下面我们就一起来了解一下。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下面我们来看看 简历筛选的一般流程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ATS系统筛选通常就是出现在第一步 sourcing的环节，下面我们就逐一给大家介绍一下每一环节的具体内容。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【果】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9146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【果】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【提问】问大家什么是ATS系统，有没有同学知道</a:t>
            </a:r>
            <a:endParaRPr>
              <a:solidFill>
                <a:srgbClr val="0000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ATS系统是applicant tracking system，通常是公司在招聘搜寻简历时会使用的软件。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大公司在招聘过程中基本上是使用ATS这样一个系统检索candidates的，很多学生不是非常了解，下面我们就一起来了解一下。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下面我们来看看 简历筛选的一般流程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ATS系统筛选通常就是出现在第一步 sourcing的环节，下面我们就逐一给大家介绍一下每一环节的具体内容。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99606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【果】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【提问】问大家什么是ATS系统，有没有同学知道</a:t>
            </a:r>
            <a:endParaRPr>
              <a:solidFill>
                <a:srgbClr val="0000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ATS系统是applicant tracking system，通常是公司在招聘搜寻简历时会使用的软件。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大公司在招聘过程中基本上是使用ATS这样一个系统检索candidates的，很多学生不是非常了解，下面我们就一起来了解一下。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下面我们来看看 简历筛选的一般流程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ATS系统筛选通常就是出现在第一步 sourcing的环节，下面我们就逐一给大家介绍一下每一环节的具体内容。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15601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【果】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8566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3200399" y="2164586"/>
            <a:ext cx="33117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2266123" y="1680174"/>
            <a:ext cx="1434900" cy="1157100"/>
          </a:xfrm>
          <a:prstGeom prst="rect">
            <a:avLst/>
          </a:prstGeom>
          <a:solidFill>
            <a:schemeClr val="lt1"/>
          </a:solidFill>
          <a:ln w="63500" cap="flat" cmpd="sng">
            <a:solidFill>
              <a:srgbClr val="FFC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3347004" y="1820084"/>
            <a:ext cx="685800" cy="43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2817340" y="1595336"/>
            <a:ext cx="51837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sz="1400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83" name="Shape 83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4" name="Shape 84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hape 86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7" name="Shape 87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94" name="Shape 94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5" name="Shape 95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98" name="Shape 98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9" name="Shape 99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01" name="Shape 101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104" name="Shape 10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5" name="Shape 105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Shape 10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9" name="Shape 109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112" name="Shape 11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117" name="Shape 11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8" name="Shape 11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9" name="Shape 119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125" name="Shape 1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6" name="Shape 12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7" name="Shape 12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130" name="Shape 130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31" name="Shape 131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2" name="Shape 13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utline Page">
  <p:cSld name="SECTION_HEADER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1011927" y="559589"/>
            <a:ext cx="980700" cy="790800"/>
          </a:xfrm>
          <a:prstGeom prst="rect">
            <a:avLst/>
          </a:prstGeom>
          <a:solidFill>
            <a:schemeClr val="lt1"/>
          </a:solidFill>
          <a:ln w="63500" cap="flat" cmpd="sng">
            <a:solidFill>
              <a:srgbClr val="FFC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1638694" y="699500"/>
            <a:ext cx="685800" cy="36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 txBox="1"/>
          <p:nvPr/>
        </p:nvSpPr>
        <p:spPr>
          <a:xfrm>
            <a:off x="1331075" y="559600"/>
            <a:ext cx="36420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sz="2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29"/>
          <p:cNvSpPr txBox="1">
            <a:spLocks noGrp="1"/>
          </p:cNvSpPr>
          <p:nvPr>
            <p:ph type="subTitle" idx="1"/>
          </p:nvPr>
        </p:nvSpPr>
        <p:spPr>
          <a:xfrm>
            <a:off x="1992625" y="1658550"/>
            <a:ext cx="53085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lvl="1" indent="-2286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57200" lvl="2" indent="-2286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57200" lvl="3" indent="-2286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57200" lvl="4" indent="-2286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lvl="5" indent="-2286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57200" lvl="6" indent="-2286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" lvl="7" indent="-2286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57200" lvl="8" indent="-2286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sz="1400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135" name="Shape 135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36" name="Shape 136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Shape 138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39" name="Shape 139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3" name="Shape 43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7" name="Shape 47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49" name="Shape 49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52" name="Shape 52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3" name="Shape 53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7" name="Shape 5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60" name="Shape 60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65" name="Shape 6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6" name="Shape 6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" name="Shape 6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73" name="Shape 7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4" name="Shape 74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" name="Shape 7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78" name="Shape 7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9" name="Shape 79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0" name="Shape 80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/>
        </p:nvSpPr>
        <p:spPr>
          <a:xfrm>
            <a:off x="3682953" y="4858674"/>
            <a:ext cx="17928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来 自 硅 谷 的 终 身 学 习 平 台</a:t>
            </a:r>
            <a:endParaRPr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Shap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9335" y="4124219"/>
            <a:ext cx="632400" cy="892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>
            <a:spLocks noGrp="1"/>
          </p:cNvSpPr>
          <p:nvPr>
            <p:ph type="ctrTitle"/>
          </p:nvPr>
        </p:nvSpPr>
        <p:spPr>
          <a:xfrm>
            <a:off x="2879865" y="1735986"/>
            <a:ext cx="5183700" cy="649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Sense &amp; Open Ended Questions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Shape 488"/>
          <p:cNvSpPr txBox="1">
            <a:spLocks noGrp="1"/>
          </p:cNvSpPr>
          <p:nvPr>
            <p:ph type="subTitle" idx="1"/>
          </p:nvPr>
        </p:nvSpPr>
        <p:spPr>
          <a:xfrm>
            <a:off x="4277749" y="2194711"/>
            <a:ext cx="3311700" cy="4680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 dirty="0"/>
              <a:t>Joyce</a:t>
            </a:r>
            <a:endParaRPr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2" name="Shape 522"/>
          <p:cNvCxnSpPr>
            <a:endCxn id="523" idx="3"/>
          </p:cNvCxnSpPr>
          <p:nvPr/>
        </p:nvCxnSpPr>
        <p:spPr>
          <a:xfrm rot="10800000" flipH="1">
            <a:off x="13374" y="635168"/>
            <a:ext cx="1236300" cy="9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523" name="Shape 523"/>
          <p:cNvPicPr preferRelativeResize="0"/>
          <p:nvPr/>
        </p:nvPicPr>
        <p:blipFill rotWithShape="1">
          <a:blip r:embed="rId3">
            <a:alphaModFix/>
          </a:blip>
          <a:srcRect b="29735"/>
          <a:stretch/>
        </p:blipFill>
        <p:spPr>
          <a:xfrm>
            <a:off x="13375" y="293200"/>
            <a:ext cx="1236299" cy="6839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4" name="Shape 524"/>
          <p:cNvCxnSpPr>
            <a:cxnSpLocks/>
          </p:cNvCxnSpPr>
          <p:nvPr/>
        </p:nvCxnSpPr>
        <p:spPr>
          <a:xfrm>
            <a:off x="6722918" y="625500"/>
            <a:ext cx="2426432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5" name="Shape 525"/>
          <p:cNvSpPr txBox="1"/>
          <p:nvPr/>
        </p:nvSpPr>
        <p:spPr>
          <a:xfrm>
            <a:off x="1325875" y="359675"/>
            <a:ext cx="6415352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chemeClr val="dk1"/>
                </a:solidFill>
              </a:rPr>
              <a:t>Framework</a:t>
            </a:r>
            <a:endParaRPr sz="2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B7E3F9-2F13-C949-AF27-5AE9FBD1156E}"/>
              </a:ext>
            </a:extLst>
          </p:cNvPr>
          <p:cNvSpPr/>
          <p:nvPr/>
        </p:nvSpPr>
        <p:spPr>
          <a:xfrm>
            <a:off x="436418" y="1582151"/>
            <a:ext cx="24730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Understand &amp; Define Problem</a:t>
            </a:r>
          </a:p>
        </p:txBody>
      </p:sp>
      <p:sp>
        <p:nvSpPr>
          <p:cNvPr id="22" name="Shape 526">
            <a:extLst>
              <a:ext uri="{FF2B5EF4-FFF2-40B4-BE49-F238E27FC236}">
                <a16:creationId xmlns:a16="http://schemas.microsoft.com/office/drawing/2014/main" id="{18B040D6-C68F-7244-B213-2BD7B65494E3}"/>
              </a:ext>
            </a:extLst>
          </p:cNvPr>
          <p:cNvSpPr/>
          <p:nvPr/>
        </p:nvSpPr>
        <p:spPr>
          <a:xfrm>
            <a:off x="1325876" y="1169125"/>
            <a:ext cx="534098" cy="391686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Hans" sz="2400" dirty="0">
                <a:solidFill>
                  <a:srgbClr val="666666"/>
                </a:solidFill>
                <a:latin typeface="Impact"/>
                <a:sym typeface="Impact"/>
              </a:rPr>
              <a:t>1</a:t>
            </a:r>
            <a:endParaRPr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060ED7-C64B-DD43-B4BF-216B9EEFAC07}"/>
              </a:ext>
            </a:extLst>
          </p:cNvPr>
          <p:cNvSpPr/>
          <p:nvPr/>
        </p:nvSpPr>
        <p:spPr>
          <a:xfrm>
            <a:off x="3352803" y="1582151"/>
            <a:ext cx="2473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Solve Problem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0D9948-DBFF-C14E-86F4-077967AEC073}"/>
              </a:ext>
            </a:extLst>
          </p:cNvPr>
          <p:cNvSpPr/>
          <p:nvPr/>
        </p:nvSpPr>
        <p:spPr>
          <a:xfrm>
            <a:off x="6203372" y="1582151"/>
            <a:ext cx="1984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Solution &amp; Recommendation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1BA283-2BE6-9940-8E90-9B77231B0629}"/>
              </a:ext>
            </a:extLst>
          </p:cNvPr>
          <p:cNvSpPr/>
          <p:nvPr/>
        </p:nvSpPr>
        <p:spPr>
          <a:xfrm>
            <a:off x="449574" y="2233332"/>
            <a:ext cx="20181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 Objective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 Success Metrics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3, Decompose Problem</a:t>
            </a:r>
          </a:p>
        </p:txBody>
      </p:sp>
      <p:sp>
        <p:nvSpPr>
          <p:cNvPr id="30" name="Shape 526">
            <a:extLst>
              <a:ext uri="{FF2B5EF4-FFF2-40B4-BE49-F238E27FC236}">
                <a16:creationId xmlns:a16="http://schemas.microsoft.com/office/drawing/2014/main" id="{54CC551F-B8B6-E943-A1D0-306926C48424}"/>
              </a:ext>
            </a:extLst>
          </p:cNvPr>
          <p:cNvSpPr/>
          <p:nvPr/>
        </p:nvSpPr>
        <p:spPr>
          <a:xfrm>
            <a:off x="3920142" y="1164179"/>
            <a:ext cx="534098" cy="391686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Hans" sz="2400" dirty="0">
                <a:solidFill>
                  <a:srgbClr val="666666"/>
                </a:solidFill>
                <a:latin typeface="Impact"/>
                <a:sym typeface="Impact"/>
              </a:rPr>
              <a:t>2</a:t>
            </a:r>
            <a:endParaRPr dirty="0"/>
          </a:p>
        </p:txBody>
      </p:sp>
      <p:sp>
        <p:nvSpPr>
          <p:cNvPr id="31" name="Shape 526">
            <a:extLst>
              <a:ext uri="{FF2B5EF4-FFF2-40B4-BE49-F238E27FC236}">
                <a16:creationId xmlns:a16="http://schemas.microsoft.com/office/drawing/2014/main" id="{B97EF90D-741D-3B45-BF63-E7C2DAB535BE}"/>
              </a:ext>
            </a:extLst>
          </p:cNvPr>
          <p:cNvSpPr/>
          <p:nvPr/>
        </p:nvSpPr>
        <p:spPr>
          <a:xfrm>
            <a:off x="6535533" y="1164936"/>
            <a:ext cx="534098" cy="391686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Hans" sz="2400" dirty="0">
                <a:solidFill>
                  <a:srgbClr val="666666"/>
                </a:solidFill>
                <a:latin typeface="Impact"/>
                <a:sym typeface="Impact"/>
              </a:rPr>
              <a:t>3</a:t>
            </a:r>
            <a:endParaRPr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46E4F4-9203-1F45-A363-DE16665CB62C}"/>
              </a:ext>
            </a:extLst>
          </p:cNvPr>
          <p:cNvCxnSpPr/>
          <p:nvPr/>
        </p:nvCxnSpPr>
        <p:spPr>
          <a:xfrm>
            <a:off x="2514600" y="1319645"/>
            <a:ext cx="966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81C98E6-5116-6846-8990-915F5675D18A}"/>
              </a:ext>
            </a:extLst>
          </p:cNvPr>
          <p:cNvCxnSpPr/>
          <p:nvPr/>
        </p:nvCxnSpPr>
        <p:spPr>
          <a:xfrm>
            <a:off x="5129647" y="1319645"/>
            <a:ext cx="966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F8E90A4-4C39-FD40-82E1-7547580762A1}"/>
              </a:ext>
            </a:extLst>
          </p:cNvPr>
          <p:cNvSpPr/>
          <p:nvPr/>
        </p:nvSpPr>
        <p:spPr>
          <a:xfrm>
            <a:off x="6203372" y="2137400"/>
            <a:ext cx="201815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 Common Solutions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 Give Solution by Scenario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DAF8C3-797B-0E49-8068-13E3E7268DD9}"/>
              </a:ext>
            </a:extLst>
          </p:cNvPr>
          <p:cNvSpPr/>
          <p:nvPr/>
        </p:nvSpPr>
        <p:spPr>
          <a:xfrm>
            <a:off x="3202023" y="2015622"/>
            <a:ext cx="2559627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Cut by Segment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Cut by Funnel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Opportunity Sizing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Feature brainstorming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 A/B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Assignment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Sample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Measurement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3,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Feature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1007707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ctrTitle"/>
          </p:nvPr>
        </p:nvSpPr>
        <p:spPr>
          <a:xfrm>
            <a:off x="1985332" y="2196719"/>
            <a:ext cx="4727195" cy="6566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434343"/>
              </a:buClr>
              <a:buSzPts val="1100"/>
            </a:pPr>
            <a:r>
              <a:rPr lang="en-US" altLang="ja-JP" dirty="0"/>
              <a:t>Typical Methodologies</a:t>
            </a:r>
          </a:p>
        </p:txBody>
      </p:sp>
      <p:pic>
        <p:nvPicPr>
          <p:cNvPr id="515" name="Shape 5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75" y="72325"/>
            <a:ext cx="825475" cy="6499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0581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2" name="Shape 522"/>
          <p:cNvCxnSpPr>
            <a:endCxn id="523" idx="3"/>
          </p:cNvCxnSpPr>
          <p:nvPr/>
        </p:nvCxnSpPr>
        <p:spPr>
          <a:xfrm rot="10800000" flipH="1">
            <a:off x="13374" y="635168"/>
            <a:ext cx="1236300" cy="9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523" name="Shape 523"/>
          <p:cNvPicPr preferRelativeResize="0"/>
          <p:nvPr/>
        </p:nvPicPr>
        <p:blipFill rotWithShape="1">
          <a:blip r:embed="rId3">
            <a:alphaModFix/>
          </a:blip>
          <a:srcRect b="29735"/>
          <a:stretch/>
        </p:blipFill>
        <p:spPr>
          <a:xfrm>
            <a:off x="13375" y="293200"/>
            <a:ext cx="1236299" cy="6839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4" name="Shape 524"/>
          <p:cNvCxnSpPr>
            <a:cxnSpLocks/>
          </p:cNvCxnSpPr>
          <p:nvPr/>
        </p:nvCxnSpPr>
        <p:spPr>
          <a:xfrm flipV="1">
            <a:off x="5129647" y="625501"/>
            <a:ext cx="4019703" cy="9667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5" name="Shape 525"/>
          <p:cNvSpPr txBox="1"/>
          <p:nvPr/>
        </p:nvSpPr>
        <p:spPr>
          <a:xfrm>
            <a:off x="1325875" y="359675"/>
            <a:ext cx="6415352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chemeClr val="dk1"/>
                </a:solidFill>
              </a:rPr>
              <a:t>1 Understand Problem</a:t>
            </a:r>
            <a:endParaRPr sz="2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B7E3F9-2F13-C949-AF27-5AE9FBD1156E}"/>
              </a:ext>
            </a:extLst>
          </p:cNvPr>
          <p:cNvSpPr/>
          <p:nvPr/>
        </p:nvSpPr>
        <p:spPr>
          <a:xfrm>
            <a:off x="436418" y="1582151"/>
            <a:ext cx="24730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Understand &amp; Define Problem</a:t>
            </a:r>
          </a:p>
        </p:txBody>
      </p:sp>
      <p:sp>
        <p:nvSpPr>
          <p:cNvPr id="22" name="Shape 526">
            <a:extLst>
              <a:ext uri="{FF2B5EF4-FFF2-40B4-BE49-F238E27FC236}">
                <a16:creationId xmlns:a16="http://schemas.microsoft.com/office/drawing/2014/main" id="{18B040D6-C68F-7244-B213-2BD7B65494E3}"/>
              </a:ext>
            </a:extLst>
          </p:cNvPr>
          <p:cNvSpPr/>
          <p:nvPr/>
        </p:nvSpPr>
        <p:spPr>
          <a:xfrm>
            <a:off x="1325876" y="1169125"/>
            <a:ext cx="534098" cy="391686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Hans" sz="2400" dirty="0">
                <a:solidFill>
                  <a:srgbClr val="666666"/>
                </a:solidFill>
                <a:latin typeface="Impact"/>
                <a:sym typeface="Impact"/>
              </a:rPr>
              <a:t>1</a:t>
            </a:r>
            <a:endParaRPr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060ED7-C64B-DD43-B4BF-216B9EEFAC07}"/>
              </a:ext>
            </a:extLst>
          </p:cNvPr>
          <p:cNvSpPr/>
          <p:nvPr/>
        </p:nvSpPr>
        <p:spPr>
          <a:xfrm>
            <a:off x="3352803" y="1582151"/>
            <a:ext cx="2473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Solve Problem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0D9948-DBFF-C14E-86F4-077967AEC073}"/>
              </a:ext>
            </a:extLst>
          </p:cNvPr>
          <p:cNvSpPr/>
          <p:nvPr/>
        </p:nvSpPr>
        <p:spPr>
          <a:xfrm>
            <a:off x="6203372" y="1582151"/>
            <a:ext cx="1984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Solution &amp; Recommendation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1BA283-2BE6-9940-8E90-9B77231B0629}"/>
              </a:ext>
            </a:extLst>
          </p:cNvPr>
          <p:cNvSpPr/>
          <p:nvPr/>
        </p:nvSpPr>
        <p:spPr>
          <a:xfrm>
            <a:off x="449574" y="2233332"/>
            <a:ext cx="20181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 Objective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 Success Metrics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3, Decompose Problem</a:t>
            </a:r>
          </a:p>
        </p:txBody>
      </p:sp>
      <p:sp>
        <p:nvSpPr>
          <p:cNvPr id="30" name="Shape 526">
            <a:extLst>
              <a:ext uri="{FF2B5EF4-FFF2-40B4-BE49-F238E27FC236}">
                <a16:creationId xmlns:a16="http://schemas.microsoft.com/office/drawing/2014/main" id="{54CC551F-B8B6-E943-A1D0-306926C48424}"/>
              </a:ext>
            </a:extLst>
          </p:cNvPr>
          <p:cNvSpPr/>
          <p:nvPr/>
        </p:nvSpPr>
        <p:spPr>
          <a:xfrm>
            <a:off x="3920142" y="1164179"/>
            <a:ext cx="534098" cy="391686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Hans" sz="2400" dirty="0">
                <a:solidFill>
                  <a:srgbClr val="666666"/>
                </a:solidFill>
                <a:latin typeface="Impact"/>
                <a:sym typeface="Impact"/>
              </a:rPr>
              <a:t>2</a:t>
            </a:r>
            <a:endParaRPr dirty="0"/>
          </a:p>
        </p:txBody>
      </p:sp>
      <p:sp>
        <p:nvSpPr>
          <p:cNvPr id="31" name="Shape 526">
            <a:extLst>
              <a:ext uri="{FF2B5EF4-FFF2-40B4-BE49-F238E27FC236}">
                <a16:creationId xmlns:a16="http://schemas.microsoft.com/office/drawing/2014/main" id="{B97EF90D-741D-3B45-BF63-E7C2DAB535BE}"/>
              </a:ext>
            </a:extLst>
          </p:cNvPr>
          <p:cNvSpPr/>
          <p:nvPr/>
        </p:nvSpPr>
        <p:spPr>
          <a:xfrm>
            <a:off x="6535533" y="1164936"/>
            <a:ext cx="534098" cy="391686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Hans" sz="2400" dirty="0">
                <a:solidFill>
                  <a:srgbClr val="666666"/>
                </a:solidFill>
                <a:latin typeface="Impact"/>
                <a:sym typeface="Impact"/>
              </a:rPr>
              <a:t>3</a:t>
            </a:r>
            <a:endParaRPr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46E4F4-9203-1F45-A363-DE16665CB62C}"/>
              </a:ext>
            </a:extLst>
          </p:cNvPr>
          <p:cNvCxnSpPr/>
          <p:nvPr/>
        </p:nvCxnSpPr>
        <p:spPr>
          <a:xfrm>
            <a:off x="2514600" y="1319645"/>
            <a:ext cx="966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81C98E6-5116-6846-8990-915F5675D18A}"/>
              </a:ext>
            </a:extLst>
          </p:cNvPr>
          <p:cNvCxnSpPr/>
          <p:nvPr/>
        </p:nvCxnSpPr>
        <p:spPr>
          <a:xfrm>
            <a:off x="5129647" y="1319645"/>
            <a:ext cx="966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6A7532C-C8A3-514E-8012-85D8A818D144}"/>
              </a:ext>
            </a:extLst>
          </p:cNvPr>
          <p:cNvSpPr/>
          <p:nvPr/>
        </p:nvSpPr>
        <p:spPr>
          <a:xfrm>
            <a:off x="2514600" y="2233332"/>
            <a:ext cx="4572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dirty="0">
                <a:solidFill>
                  <a:srgbClr val="1155CC"/>
                </a:solidFill>
              </a:rPr>
              <a:t>Examples:</a:t>
            </a:r>
          </a:p>
          <a:p>
            <a:pPr lvl="0">
              <a:spcBef>
                <a:spcPts val="600"/>
              </a:spcBef>
            </a:pPr>
            <a:r>
              <a:rPr lang="en-US" dirty="0">
                <a:solidFill>
                  <a:srgbClr val="1155CC"/>
                </a:solidFill>
              </a:rPr>
              <a:t>1, Number of paid users on your app dropped by 5% today. What will you do?</a:t>
            </a:r>
          </a:p>
          <a:p>
            <a:pPr lvl="0">
              <a:spcBef>
                <a:spcPts val="600"/>
              </a:spcBef>
            </a:pPr>
            <a:endParaRPr lang="en-US" dirty="0">
              <a:solidFill>
                <a:srgbClr val="1155CC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78EB2D-BFF4-5B43-8268-9DE6DB62B604}"/>
              </a:ext>
            </a:extLst>
          </p:cNvPr>
          <p:cNvSpPr txBox="1"/>
          <p:nvPr/>
        </p:nvSpPr>
        <p:spPr>
          <a:xfrm>
            <a:off x="2577566" y="3187439"/>
            <a:ext cx="10310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Objective?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38454F-CC65-1D45-AEA5-633AE725D100}"/>
              </a:ext>
            </a:extLst>
          </p:cNvPr>
          <p:cNvSpPr/>
          <p:nvPr/>
        </p:nvSpPr>
        <p:spPr>
          <a:xfrm>
            <a:off x="2549586" y="3495216"/>
            <a:ext cx="21055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Success Metrics?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EB44E9-61F1-A84F-BAD4-1B37F5C826C2}"/>
              </a:ext>
            </a:extLst>
          </p:cNvPr>
          <p:cNvSpPr/>
          <p:nvPr/>
        </p:nvSpPr>
        <p:spPr>
          <a:xfrm>
            <a:off x="2549586" y="3802993"/>
            <a:ext cx="28121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Decompose Problem?</a:t>
            </a:r>
          </a:p>
        </p:txBody>
      </p:sp>
    </p:spTree>
    <p:extLst>
      <p:ext uri="{BB962C8B-B14F-4D97-AF65-F5344CB8AC3E}">
        <p14:creationId xmlns:p14="http://schemas.microsoft.com/office/powerpoint/2010/main" val="121754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2" name="Shape 522"/>
          <p:cNvCxnSpPr>
            <a:endCxn id="523" idx="3"/>
          </p:cNvCxnSpPr>
          <p:nvPr/>
        </p:nvCxnSpPr>
        <p:spPr>
          <a:xfrm rot="10800000" flipH="1">
            <a:off x="13374" y="635168"/>
            <a:ext cx="1236300" cy="9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523" name="Shape 523"/>
          <p:cNvPicPr preferRelativeResize="0"/>
          <p:nvPr/>
        </p:nvPicPr>
        <p:blipFill rotWithShape="1">
          <a:blip r:embed="rId3">
            <a:alphaModFix/>
          </a:blip>
          <a:srcRect b="29735"/>
          <a:stretch/>
        </p:blipFill>
        <p:spPr>
          <a:xfrm>
            <a:off x="13375" y="293200"/>
            <a:ext cx="1236299" cy="6839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4" name="Shape 524"/>
          <p:cNvCxnSpPr>
            <a:cxnSpLocks/>
          </p:cNvCxnSpPr>
          <p:nvPr/>
        </p:nvCxnSpPr>
        <p:spPr>
          <a:xfrm>
            <a:off x="5129647" y="625500"/>
            <a:ext cx="4019703" cy="1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5" name="Shape 525"/>
          <p:cNvSpPr txBox="1"/>
          <p:nvPr/>
        </p:nvSpPr>
        <p:spPr>
          <a:xfrm>
            <a:off x="1325875" y="359675"/>
            <a:ext cx="6415352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chemeClr val="dk1"/>
                </a:solidFill>
              </a:rPr>
              <a:t>1 Understand Problem</a:t>
            </a:r>
            <a:endParaRPr lang="en-US" sz="2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B7E3F9-2F13-C949-AF27-5AE9FBD1156E}"/>
              </a:ext>
            </a:extLst>
          </p:cNvPr>
          <p:cNvSpPr/>
          <p:nvPr/>
        </p:nvSpPr>
        <p:spPr>
          <a:xfrm>
            <a:off x="436418" y="1582151"/>
            <a:ext cx="24730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Understand &amp; Define Problem</a:t>
            </a:r>
          </a:p>
        </p:txBody>
      </p:sp>
      <p:sp>
        <p:nvSpPr>
          <p:cNvPr id="22" name="Shape 526">
            <a:extLst>
              <a:ext uri="{FF2B5EF4-FFF2-40B4-BE49-F238E27FC236}">
                <a16:creationId xmlns:a16="http://schemas.microsoft.com/office/drawing/2014/main" id="{18B040D6-C68F-7244-B213-2BD7B65494E3}"/>
              </a:ext>
            </a:extLst>
          </p:cNvPr>
          <p:cNvSpPr/>
          <p:nvPr/>
        </p:nvSpPr>
        <p:spPr>
          <a:xfrm>
            <a:off x="1325876" y="1169125"/>
            <a:ext cx="534098" cy="391686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Hans" sz="2400" dirty="0">
                <a:solidFill>
                  <a:srgbClr val="666666"/>
                </a:solidFill>
                <a:latin typeface="Impact"/>
                <a:sym typeface="Impact"/>
              </a:rPr>
              <a:t>1</a:t>
            </a:r>
            <a:endParaRPr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060ED7-C64B-DD43-B4BF-216B9EEFAC07}"/>
              </a:ext>
            </a:extLst>
          </p:cNvPr>
          <p:cNvSpPr/>
          <p:nvPr/>
        </p:nvSpPr>
        <p:spPr>
          <a:xfrm>
            <a:off x="3352803" y="1582151"/>
            <a:ext cx="2473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Solve Problem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0D9948-DBFF-C14E-86F4-077967AEC073}"/>
              </a:ext>
            </a:extLst>
          </p:cNvPr>
          <p:cNvSpPr/>
          <p:nvPr/>
        </p:nvSpPr>
        <p:spPr>
          <a:xfrm>
            <a:off x="6203372" y="1582151"/>
            <a:ext cx="1984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Solution &amp; Recommendation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1BA283-2BE6-9940-8E90-9B77231B0629}"/>
              </a:ext>
            </a:extLst>
          </p:cNvPr>
          <p:cNvSpPr/>
          <p:nvPr/>
        </p:nvSpPr>
        <p:spPr>
          <a:xfrm>
            <a:off x="449574" y="2233332"/>
            <a:ext cx="20181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 Objective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 Success Metrics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3, Decompose Problem</a:t>
            </a:r>
          </a:p>
        </p:txBody>
      </p:sp>
      <p:sp>
        <p:nvSpPr>
          <p:cNvPr id="30" name="Shape 526">
            <a:extLst>
              <a:ext uri="{FF2B5EF4-FFF2-40B4-BE49-F238E27FC236}">
                <a16:creationId xmlns:a16="http://schemas.microsoft.com/office/drawing/2014/main" id="{54CC551F-B8B6-E943-A1D0-306926C48424}"/>
              </a:ext>
            </a:extLst>
          </p:cNvPr>
          <p:cNvSpPr/>
          <p:nvPr/>
        </p:nvSpPr>
        <p:spPr>
          <a:xfrm>
            <a:off x="3920142" y="1164179"/>
            <a:ext cx="534098" cy="391686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Hans" sz="2400" dirty="0">
                <a:solidFill>
                  <a:srgbClr val="666666"/>
                </a:solidFill>
                <a:latin typeface="Impact"/>
                <a:sym typeface="Impact"/>
              </a:rPr>
              <a:t>2</a:t>
            </a:r>
            <a:endParaRPr dirty="0"/>
          </a:p>
        </p:txBody>
      </p:sp>
      <p:sp>
        <p:nvSpPr>
          <p:cNvPr id="31" name="Shape 526">
            <a:extLst>
              <a:ext uri="{FF2B5EF4-FFF2-40B4-BE49-F238E27FC236}">
                <a16:creationId xmlns:a16="http://schemas.microsoft.com/office/drawing/2014/main" id="{B97EF90D-741D-3B45-BF63-E7C2DAB535BE}"/>
              </a:ext>
            </a:extLst>
          </p:cNvPr>
          <p:cNvSpPr/>
          <p:nvPr/>
        </p:nvSpPr>
        <p:spPr>
          <a:xfrm>
            <a:off x="6535533" y="1164936"/>
            <a:ext cx="534098" cy="391686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Hans" sz="2400" dirty="0">
                <a:solidFill>
                  <a:srgbClr val="666666"/>
                </a:solidFill>
                <a:latin typeface="Impact"/>
                <a:sym typeface="Impact"/>
              </a:rPr>
              <a:t>3</a:t>
            </a:r>
            <a:endParaRPr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46E4F4-9203-1F45-A363-DE16665CB62C}"/>
              </a:ext>
            </a:extLst>
          </p:cNvPr>
          <p:cNvCxnSpPr/>
          <p:nvPr/>
        </p:nvCxnSpPr>
        <p:spPr>
          <a:xfrm>
            <a:off x="2514600" y="1319645"/>
            <a:ext cx="966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81C98E6-5116-6846-8990-915F5675D18A}"/>
              </a:ext>
            </a:extLst>
          </p:cNvPr>
          <p:cNvCxnSpPr/>
          <p:nvPr/>
        </p:nvCxnSpPr>
        <p:spPr>
          <a:xfrm>
            <a:off x="5129647" y="1319645"/>
            <a:ext cx="966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6A7532C-C8A3-514E-8012-85D8A818D144}"/>
              </a:ext>
            </a:extLst>
          </p:cNvPr>
          <p:cNvSpPr/>
          <p:nvPr/>
        </p:nvSpPr>
        <p:spPr>
          <a:xfrm>
            <a:off x="2514600" y="2233332"/>
            <a:ext cx="4572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dirty="0">
                <a:solidFill>
                  <a:srgbClr val="1155CC"/>
                </a:solidFill>
              </a:rPr>
              <a:t>Examples:</a:t>
            </a:r>
          </a:p>
          <a:p>
            <a:pPr lvl="0">
              <a:spcBef>
                <a:spcPts val="600"/>
              </a:spcBef>
            </a:pPr>
            <a:r>
              <a:rPr lang="en-US" dirty="0">
                <a:solidFill>
                  <a:srgbClr val="1155CC"/>
                </a:solidFill>
              </a:rPr>
              <a:t>2, Survey showed teenagers are less engaged after their parents register on your app. What to do?</a:t>
            </a:r>
          </a:p>
          <a:p>
            <a:pPr lvl="0">
              <a:spcBef>
                <a:spcPts val="600"/>
              </a:spcBef>
            </a:pPr>
            <a:endParaRPr lang="en-US" dirty="0">
              <a:solidFill>
                <a:srgbClr val="1155CC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109AB5-1728-AA42-B063-3EA52F8CB0D7}"/>
              </a:ext>
            </a:extLst>
          </p:cNvPr>
          <p:cNvSpPr txBox="1"/>
          <p:nvPr/>
        </p:nvSpPr>
        <p:spPr>
          <a:xfrm>
            <a:off x="2577566" y="3187439"/>
            <a:ext cx="10310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Objective?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25825-F27A-1E44-87A4-81B0EF00DD17}"/>
              </a:ext>
            </a:extLst>
          </p:cNvPr>
          <p:cNvSpPr/>
          <p:nvPr/>
        </p:nvSpPr>
        <p:spPr>
          <a:xfrm>
            <a:off x="2549586" y="3495216"/>
            <a:ext cx="21055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Success Metrics?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5F496B-9328-5644-9D38-D52B5B81C9CD}"/>
              </a:ext>
            </a:extLst>
          </p:cNvPr>
          <p:cNvSpPr/>
          <p:nvPr/>
        </p:nvSpPr>
        <p:spPr>
          <a:xfrm>
            <a:off x="2549586" y="3802993"/>
            <a:ext cx="28121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Decompose Problem?</a:t>
            </a:r>
          </a:p>
        </p:txBody>
      </p:sp>
    </p:spTree>
    <p:extLst>
      <p:ext uri="{BB962C8B-B14F-4D97-AF65-F5344CB8AC3E}">
        <p14:creationId xmlns:p14="http://schemas.microsoft.com/office/powerpoint/2010/main" val="332545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2" name="Shape 522"/>
          <p:cNvCxnSpPr>
            <a:endCxn id="523" idx="3"/>
          </p:cNvCxnSpPr>
          <p:nvPr/>
        </p:nvCxnSpPr>
        <p:spPr>
          <a:xfrm rot="10800000" flipH="1">
            <a:off x="13374" y="635168"/>
            <a:ext cx="1236300" cy="9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523" name="Shape 523"/>
          <p:cNvPicPr preferRelativeResize="0"/>
          <p:nvPr/>
        </p:nvPicPr>
        <p:blipFill rotWithShape="1">
          <a:blip r:embed="rId3">
            <a:alphaModFix/>
          </a:blip>
          <a:srcRect b="29735"/>
          <a:stretch/>
        </p:blipFill>
        <p:spPr>
          <a:xfrm>
            <a:off x="13375" y="293200"/>
            <a:ext cx="1236299" cy="6839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4" name="Shape 524"/>
          <p:cNvCxnSpPr>
            <a:cxnSpLocks/>
          </p:cNvCxnSpPr>
          <p:nvPr/>
        </p:nvCxnSpPr>
        <p:spPr>
          <a:xfrm>
            <a:off x="4873336" y="625500"/>
            <a:ext cx="4276014" cy="1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5" name="Shape 525"/>
          <p:cNvSpPr txBox="1"/>
          <p:nvPr/>
        </p:nvSpPr>
        <p:spPr>
          <a:xfrm>
            <a:off x="1325875" y="359675"/>
            <a:ext cx="6415352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chemeClr val="dk1"/>
                </a:solidFill>
              </a:rPr>
              <a:t>1 Understand Problem</a:t>
            </a:r>
            <a:endParaRPr lang="en-US" sz="2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B7E3F9-2F13-C949-AF27-5AE9FBD1156E}"/>
              </a:ext>
            </a:extLst>
          </p:cNvPr>
          <p:cNvSpPr/>
          <p:nvPr/>
        </p:nvSpPr>
        <p:spPr>
          <a:xfrm>
            <a:off x="436418" y="1582151"/>
            <a:ext cx="24730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Understand &amp; Define Problem</a:t>
            </a:r>
          </a:p>
        </p:txBody>
      </p:sp>
      <p:sp>
        <p:nvSpPr>
          <p:cNvPr id="22" name="Shape 526">
            <a:extLst>
              <a:ext uri="{FF2B5EF4-FFF2-40B4-BE49-F238E27FC236}">
                <a16:creationId xmlns:a16="http://schemas.microsoft.com/office/drawing/2014/main" id="{18B040D6-C68F-7244-B213-2BD7B65494E3}"/>
              </a:ext>
            </a:extLst>
          </p:cNvPr>
          <p:cNvSpPr/>
          <p:nvPr/>
        </p:nvSpPr>
        <p:spPr>
          <a:xfrm>
            <a:off x="1325876" y="1169125"/>
            <a:ext cx="534098" cy="391686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Hans" sz="2400" dirty="0">
                <a:solidFill>
                  <a:srgbClr val="666666"/>
                </a:solidFill>
                <a:latin typeface="Impact"/>
                <a:sym typeface="Impact"/>
              </a:rPr>
              <a:t>1</a:t>
            </a:r>
            <a:endParaRPr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060ED7-C64B-DD43-B4BF-216B9EEFAC07}"/>
              </a:ext>
            </a:extLst>
          </p:cNvPr>
          <p:cNvSpPr/>
          <p:nvPr/>
        </p:nvSpPr>
        <p:spPr>
          <a:xfrm>
            <a:off x="3352803" y="1582151"/>
            <a:ext cx="2473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Solve Problem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0D9948-DBFF-C14E-86F4-077967AEC073}"/>
              </a:ext>
            </a:extLst>
          </p:cNvPr>
          <p:cNvSpPr/>
          <p:nvPr/>
        </p:nvSpPr>
        <p:spPr>
          <a:xfrm>
            <a:off x="6203372" y="1582151"/>
            <a:ext cx="1984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Solution &amp; Recommendation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1BA283-2BE6-9940-8E90-9B77231B0629}"/>
              </a:ext>
            </a:extLst>
          </p:cNvPr>
          <p:cNvSpPr/>
          <p:nvPr/>
        </p:nvSpPr>
        <p:spPr>
          <a:xfrm>
            <a:off x="449574" y="2233332"/>
            <a:ext cx="20181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 Objective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 Success Metrics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3, Decompose Problem</a:t>
            </a:r>
          </a:p>
        </p:txBody>
      </p:sp>
      <p:sp>
        <p:nvSpPr>
          <p:cNvPr id="30" name="Shape 526">
            <a:extLst>
              <a:ext uri="{FF2B5EF4-FFF2-40B4-BE49-F238E27FC236}">
                <a16:creationId xmlns:a16="http://schemas.microsoft.com/office/drawing/2014/main" id="{54CC551F-B8B6-E943-A1D0-306926C48424}"/>
              </a:ext>
            </a:extLst>
          </p:cNvPr>
          <p:cNvSpPr/>
          <p:nvPr/>
        </p:nvSpPr>
        <p:spPr>
          <a:xfrm>
            <a:off x="3920142" y="1164179"/>
            <a:ext cx="534098" cy="391686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Hans" sz="2400" dirty="0">
                <a:solidFill>
                  <a:srgbClr val="666666"/>
                </a:solidFill>
                <a:latin typeface="Impact"/>
                <a:sym typeface="Impact"/>
              </a:rPr>
              <a:t>2</a:t>
            </a:r>
            <a:endParaRPr dirty="0"/>
          </a:p>
        </p:txBody>
      </p:sp>
      <p:sp>
        <p:nvSpPr>
          <p:cNvPr id="31" name="Shape 526">
            <a:extLst>
              <a:ext uri="{FF2B5EF4-FFF2-40B4-BE49-F238E27FC236}">
                <a16:creationId xmlns:a16="http://schemas.microsoft.com/office/drawing/2014/main" id="{B97EF90D-741D-3B45-BF63-E7C2DAB535BE}"/>
              </a:ext>
            </a:extLst>
          </p:cNvPr>
          <p:cNvSpPr/>
          <p:nvPr/>
        </p:nvSpPr>
        <p:spPr>
          <a:xfrm>
            <a:off x="6535533" y="1164936"/>
            <a:ext cx="534098" cy="391686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Hans" sz="2400" dirty="0">
                <a:solidFill>
                  <a:srgbClr val="666666"/>
                </a:solidFill>
                <a:latin typeface="Impact"/>
                <a:sym typeface="Impact"/>
              </a:rPr>
              <a:t>3</a:t>
            </a:r>
            <a:endParaRPr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46E4F4-9203-1F45-A363-DE16665CB62C}"/>
              </a:ext>
            </a:extLst>
          </p:cNvPr>
          <p:cNvCxnSpPr/>
          <p:nvPr/>
        </p:nvCxnSpPr>
        <p:spPr>
          <a:xfrm>
            <a:off x="2514600" y="1319645"/>
            <a:ext cx="966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81C98E6-5116-6846-8990-915F5675D18A}"/>
              </a:ext>
            </a:extLst>
          </p:cNvPr>
          <p:cNvCxnSpPr/>
          <p:nvPr/>
        </p:nvCxnSpPr>
        <p:spPr>
          <a:xfrm>
            <a:off x="5129647" y="1319645"/>
            <a:ext cx="966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6A7532C-C8A3-514E-8012-85D8A818D144}"/>
              </a:ext>
            </a:extLst>
          </p:cNvPr>
          <p:cNvSpPr/>
          <p:nvPr/>
        </p:nvSpPr>
        <p:spPr>
          <a:xfrm>
            <a:off x="2514600" y="2233332"/>
            <a:ext cx="4572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dirty="0">
                <a:solidFill>
                  <a:srgbClr val="1155CC"/>
                </a:solidFill>
              </a:rPr>
              <a:t>Examples: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1155CC"/>
                </a:solidFill>
              </a:rPr>
              <a:t>3, How to </a:t>
            </a:r>
            <a:r>
              <a:rPr lang="en-US" altLang="zh-Hans" dirty="0">
                <a:solidFill>
                  <a:srgbClr val="1155CC"/>
                </a:solidFill>
              </a:rPr>
              <a:t>design the surge price system?</a:t>
            </a:r>
            <a:endParaRPr lang="en-US" dirty="0">
              <a:solidFill>
                <a:srgbClr val="1155CC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95A384-DEAD-DB4A-8845-77BA9AACF4EA}"/>
              </a:ext>
            </a:extLst>
          </p:cNvPr>
          <p:cNvSpPr txBox="1"/>
          <p:nvPr/>
        </p:nvSpPr>
        <p:spPr>
          <a:xfrm>
            <a:off x="2577566" y="3187439"/>
            <a:ext cx="10310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Objective?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C718BE-0B55-6547-8FE6-0D7097B09F5F}"/>
              </a:ext>
            </a:extLst>
          </p:cNvPr>
          <p:cNvSpPr/>
          <p:nvPr/>
        </p:nvSpPr>
        <p:spPr>
          <a:xfrm>
            <a:off x="2549586" y="3495216"/>
            <a:ext cx="21055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Success Metrics?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A34793-66A9-1046-AB7B-2E8E2EAEDF3D}"/>
              </a:ext>
            </a:extLst>
          </p:cNvPr>
          <p:cNvSpPr/>
          <p:nvPr/>
        </p:nvSpPr>
        <p:spPr>
          <a:xfrm>
            <a:off x="2549586" y="3802993"/>
            <a:ext cx="28121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Decompose Problem?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72F2EF-068E-DD45-BF0E-DA42D959356B}"/>
              </a:ext>
            </a:extLst>
          </p:cNvPr>
          <p:cNvSpPr/>
          <p:nvPr/>
        </p:nvSpPr>
        <p:spPr>
          <a:xfrm>
            <a:off x="2549585" y="4141546"/>
            <a:ext cx="628268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dirty="0">
                <a:solidFill>
                  <a:srgbClr val="1155CC"/>
                </a:solidFill>
              </a:rPr>
              <a:t>If Maximize Revenue = finished trips * trip price * commission %</a:t>
            </a:r>
          </a:p>
          <a:p>
            <a:pPr lvl="0">
              <a:spcBef>
                <a:spcPts val="600"/>
              </a:spcBef>
            </a:pPr>
            <a:r>
              <a:rPr lang="en-US" dirty="0">
                <a:solidFill>
                  <a:srgbClr val="1155CC"/>
                </a:solidFill>
              </a:rPr>
              <a:t>If balance demand &amp; supply, try to make demand / supply close to 1</a:t>
            </a:r>
          </a:p>
        </p:txBody>
      </p:sp>
    </p:spTree>
    <p:extLst>
      <p:ext uri="{BB962C8B-B14F-4D97-AF65-F5344CB8AC3E}">
        <p14:creationId xmlns:p14="http://schemas.microsoft.com/office/powerpoint/2010/main" val="47285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3E427F-48ED-484B-A81E-0E6B6D467053}"/>
              </a:ext>
            </a:extLst>
          </p:cNvPr>
          <p:cNvSpPr/>
          <p:nvPr/>
        </p:nvSpPr>
        <p:spPr>
          <a:xfrm>
            <a:off x="301336" y="1710955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Analytics Method 1: </a:t>
            </a:r>
            <a:r>
              <a:rPr lang="en-US" b="1" dirty="0">
                <a:solidFill>
                  <a:schemeClr val="tx1"/>
                </a:solidFill>
              </a:rPr>
              <a:t>Cut by Segment 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22" name="Shape 522"/>
          <p:cNvCxnSpPr>
            <a:endCxn id="523" idx="3"/>
          </p:cNvCxnSpPr>
          <p:nvPr/>
        </p:nvCxnSpPr>
        <p:spPr>
          <a:xfrm rot="10800000" flipH="1">
            <a:off x="13374" y="635168"/>
            <a:ext cx="1236300" cy="9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523" name="Shape 523"/>
          <p:cNvPicPr preferRelativeResize="0"/>
          <p:nvPr/>
        </p:nvPicPr>
        <p:blipFill rotWithShape="1">
          <a:blip r:embed="rId3">
            <a:alphaModFix/>
          </a:blip>
          <a:srcRect b="29735"/>
          <a:stretch/>
        </p:blipFill>
        <p:spPr>
          <a:xfrm>
            <a:off x="13375" y="293200"/>
            <a:ext cx="1236299" cy="6839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4" name="Shape 524"/>
          <p:cNvCxnSpPr>
            <a:cxnSpLocks/>
          </p:cNvCxnSpPr>
          <p:nvPr/>
        </p:nvCxnSpPr>
        <p:spPr>
          <a:xfrm>
            <a:off x="4873336" y="625500"/>
            <a:ext cx="4276014" cy="1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5" name="Shape 525"/>
          <p:cNvSpPr txBox="1"/>
          <p:nvPr/>
        </p:nvSpPr>
        <p:spPr>
          <a:xfrm>
            <a:off x="1325875" y="359675"/>
            <a:ext cx="6415352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chemeClr val="dk1"/>
                </a:solidFill>
              </a:rPr>
              <a:t>2 Solve Problem - Analytics</a:t>
            </a:r>
            <a:endParaRPr lang="en-US" sz="24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507869-632B-8C46-8ADE-8899A017EBDA}"/>
              </a:ext>
            </a:extLst>
          </p:cNvPr>
          <p:cNvSpPr/>
          <p:nvPr/>
        </p:nvSpPr>
        <p:spPr>
          <a:xfrm>
            <a:off x="346368" y="2469664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dirty="0">
                <a:solidFill>
                  <a:srgbClr val="1155CC"/>
                </a:solidFill>
              </a:rPr>
              <a:t>App example, how to dig into the problem?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66008F-58E6-0940-9A70-77765E7DA3BB}"/>
              </a:ext>
            </a:extLst>
          </p:cNvPr>
          <p:cNvSpPr/>
          <p:nvPr/>
        </p:nvSpPr>
        <p:spPr>
          <a:xfrm>
            <a:off x="346367" y="2912996"/>
            <a:ext cx="527857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dirty="0">
                <a:solidFill>
                  <a:srgbClr val="1155CC"/>
                </a:solidFill>
              </a:rPr>
              <a:t>Cut by device, by country, by payment method, by user/old user</a:t>
            </a:r>
          </a:p>
          <a:p>
            <a:pPr lvl="0">
              <a:spcBef>
                <a:spcPts val="600"/>
              </a:spcBef>
            </a:pPr>
            <a:r>
              <a:rPr lang="en-US" dirty="0">
                <a:solidFill>
                  <a:srgbClr val="1155CC"/>
                </a:solidFill>
              </a:rPr>
              <a:t>If only change in sub-segment, then ? If universal change, then ? </a:t>
            </a:r>
          </a:p>
        </p:txBody>
      </p:sp>
    </p:spTree>
    <p:extLst>
      <p:ext uri="{BB962C8B-B14F-4D97-AF65-F5344CB8AC3E}">
        <p14:creationId xmlns:p14="http://schemas.microsoft.com/office/powerpoint/2010/main" val="393153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3E427F-48ED-484B-A81E-0E6B6D467053}"/>
              </a:ext>
            </a:extLst>
          </p:cNvPr>
          <p:cNvSpPr/>
          <p:nvPr/>
        </p:nvSpPr>
        <p:spPr>
          <a:xfrm>
            <a:off x="395989" y="1353651"/>
            <a:ext cx="45720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Analytics Method 2: </a:t>
            </a:r>
            <a:r>
              <a:rPr lang="en-US" b="1" dirty="0">
                <a:solidFill>
                  <a:schemeClr val="tx1"/>
                </a:solidFill>
              </a:rPr>
              <a:t>Cut by Funnel 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Funnel analysis: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Change in which step?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Which stage is bottleneck?</a:t>
            </a:r>
          </a:p>
        </p:txBody>
      </p:sp>
      <p:cxnSp>
        <p:nvCxnSpPr>
          <p:cNvPr id="522" name="Shape 522"/>
          <p:cNvCxnSpPr>
            <a:endCxn id="523" idx="3"/>
          </p:cNvCxnSpPr>
          <p:nvPr/>
        </p:nvCxnSpPr>
        <p:spPr>
          <a:xfrm rot="10800000" flipH="1">
            <a:off x="13374" y="635168"/>
            <a:ext cx="1236300" cy="9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523" name="Shape 523"/>
          <p:cNvPicPr preferRelativeResize="0"/>
          <p:nvPr/>
        </p:nvPicPr>
        <p:blipFill rotWithShape="1">
          <a:blip r:embed="rId3">
            <a:alphaModFix/>
          </a:blip>
          <a:srcRect b="29735"/>
          <a:stretch/>
        </p:blipFill>
        <p:spPr>
          <a:xfrm>
            <a:off x="13375" y="293200"/>
            <a:ext cx="1236299" cy="6839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4" name="Shape 524"/>
          <p:cNvCxnSpPr>
            <a:cxnSpLocks/>
          </p:cNvCxnSpPr>
          <p:nvPr/>
        </p:nvCxnSpPr>
        <p:spPr>
          <a:xfrm>
            <a:off x="5628415" y="625501"/>
            <a:ext cx="3520935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5" name="Shape 525"/>
          <p:cNvSpPr txBox="1"/>
          <p:nvPr/>
        </p:nvSpPr>
        <p:spPr>
          <a:xfrm>
            <a:off x="1249674" y="381219"/>
            <a:ext cx="6415352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chemeClr val="dk1"/>
                </a:solidFill>
              </a:rPr>
              <a:t>2 Solve Problem - Analytics</a:t>
            </a:r>
            <a:endParaRPr lang="en-US" sz="24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507869-632B-8C46-8ADE-8899A017EBDA}"/>
              </a:ext>
            </a:extLst>
          </p:cNvPr>
          <p:cNvSpPr/>
          <p:nvPr/>
        </p:nvSpPr>
        <p:spPr>
          <a:xfrm>
            <a:off x="5671712" y="1153745"/>
            <a:ext cx="13923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dirty="0">
                <a:solidFill>
                  <a:srgbClr val="1155CC"/>
                </a:solidFill>
              </a:rPr>
              <a:t>App example</a:t>
            </a:r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918F153A-7747-F54D-A706-6F551F3C8CE9}"/>
              </a:ext>
            </a:extLst>
          </p:cNvPr>
          <p:cNvSpPr/>
          <p:nvPr/>
        </p:nvSpPr>
        <p:spPr>
          <a:xfrm rot="10800000">
            <a:off x="5226634" y="1573306"/>
            <a:ext cx="2286000" cy="549725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US" dirty="0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99E788DF-4620-074E-87C7-FCEB6333A392}"/>
              </a:ext>
            </a:extLst>
          </p:cNvPr>
          <p:cNvSpPr/>
          <p:nvPr/>
        </p:nvSpPr>
        <p:spPr>
          <a:xfrm rot="10800000">
            <a:off x="5379034" y="2233548"/>
            <a:ext cx="1977738" cy="549725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E11A6FBB-3B29-644C-9E87-B19150C053F2}"/>
              </a:ext>
            </a:extLst>
          </p:cNvPr>
          <p:cNvSpPr/>
          <p:nvPr/>
        </p:nvSpPr>
        <p:spPr>
          <a:xfrm rot="10800000">
            <a:off x="5600702" y="2893786"/>
            <a:ext cx="1579424" cy="549725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apezoid 14">
            <a:extLst>
              <a:ext uri="{FF2B5EF4-FFF2-40B4-BE49-F238E27FC236}">
                <a16:creationId xmlns:a16="http://schemas.microsoft.com/office/drawing/2014/main" id="{B7870964-389E-EE4E-9B4C-145378AF00DF}"/>
              </a:ext>
            </a:extLst>
          </p:cNvPr>
          <p:cNvSpPr/>
          <p:nvPr/>
        </p:nvSpPr>
        <p:spPr>
          <a:xfrm rot="10800000">
            <a:off x="5766955" y="3590568"/>
            <a:ext cx="1215743" cy="549725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51F20-55A1-214B-B977-2FE8166B99D8}"/>
              </a:ext>
            </a:extLst>
          </p:cNvPr>
          <p:cNvSpPr txBox="1"/>
          <p:nvPr/>
        </p:nvSpPr>
        <p:spPr>
          <a:xfrm>
            <a:off x="4510787" y="172214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33E04E-AC55-CF4B-99BD-3082A3DC2A9B}"/>
              </a:ext>
            </a:extLst>
          </p:cNvPr>
          <p:cNvSpPr txBox="1"/>
          <p:nvPr/>
        </p:nvSpPr>
        <p:spPr>
          <a:xfrm>
            <a:off x="4672451" y="2339226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1A22FB-1F03-7A4B-B19F-ABC36B7AEF8E}"/>
              </a:ext>
            </a:extLst>
          </p:cNvPr>
          <p:cNvSpPr txBox="1"/>
          <p:nvPr/>
        </p:nvSpPr>
        <p:spPr>
          <a:xfrm>
            <a:off x="4851779" y="3023563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40400F-7963-D749-8ABF-F1CB8A8412E1}"/>
              </a:ext>
            </a:extLst>
          </p:cNvPr>
          <p:cNvSpPr txBox="1"/>
          <p:nvPr/>
        </p:nvSpPr>
        <p:spPr>
          <a:xfrm>
            <a:off x="4904384" y="3712617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 Trial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211F7F-D87E-374B-9135-24814A1674FD}"/>
              </a:ext>
            </a:extLst>
          </p:cNvPr>
          <p:cNvSpPr txBox="1"/>
          <p:nvPr/>
        </p:nvSpPr>
        <p:spPr>
          <a:xfrm>
            <a:off x="5292494" y="4320088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Pay</a:t>
            </a:r>
          </a:p>
        </p:txBody>
      </p:sp>
      <p:sp>
        <p:nvSpPr>
          <p:cNvPr id="22" name="Trapezoid 21">
            <a:extLst>
              <a:ext uri="{FF2B5EF4-FFF2-40B4-BE49-F238E27FC236}">
                <a16:creationId xmlns:a16="http://schemas.microsoft.com/office/drawing/2014/main" id="{F8741BE3-E767-904B-92A6-6F355B8C5A8C}"/>
              </a:ext>
            </a:extLst>
          </p:cNvPr>
          <p:cNvSpPr/>
          <p:nvPr/>
        </p:nvSpPr>
        <p:spPr>
          <a:xfrm rot="10800000">
            <a:off x="5974774" y="4219474"/>
            <a:ext cx="862446" cy="509007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86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2" name="Shape 522"/>
          <p:cNvCxnSpPr>
            <a:endCxn id="523" idx="3"/>
          </p:cNvCxnSpPr>
          <p:nvPr/>
        </p:nvCxnSpPr>
        <p:spPr>
          <a:xfrm rot="10800000" flipH="1">
            <a:off x="13374" y="635168"/>
            <a:ext cx="1236300" cy="9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523" name="Shape 523"/>
          <p:cNvPicPr preferRelativeResize="0"/>
          <p:nvPr/>
        </p:nvPicPr>
        <p:blipFill rotWithShape="1">
          <a:blip r:embed="rId3">
            <a:alphaModFix/>
          </a:blip>
          <a:srcRect b="29735"/>
          <a:stretch/>
        </p:blipFill>
        <p:spPr>
          <a:xfrm>
            <a:off x="13375" y="293200"/>
            <a:ext cx="1236299" cy="6839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4" name="Shape 524"/>
          <p:cNvCxnSpPr>
            <a:cxnSpLocks/>
          </p:cNvCxnSpPr>
          <p:nvPr/>
        </p:nvCxnSpPr>
        <p:spPr>
          <a:xfrm>
            <a:off x="4873336" y="625500"/>
            <a:ext cx="4276014" cy="1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5" name="Shape 525"/>
          <p:cNvSpPr txBox="1"/>
          <p:nvPr/>
        </p:nvSpPr>
        <p:spPr>
          <a:xfrm>
            <a:off x="1325875" y="359675"/>
            <a:ext cx="6415352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chemeClr val="dk1"/>
                </a:solidFill>
              </a:rPr>
              <a:t>2 Solve Problem - Analytics</a:t>
            </a:r>
            <a:endParaRPr lang="en-US" sz="2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3E427F-48ED-484B-A81E-0E6B6D467053}"/>
              </a:ext>
            </a:extLst>
          </p:cNvPr>
          <p:cNvSpPr/>
          <p:nvPr/>
        </p:nvSpPr>
        <p:spPr>
          <a:xfrm>
            <a:off x="474522" y="1242961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Analytics Method 3: </a:t>
            </a:r>
            <a:r>
              <a:rPr lang="en-US" b="1" dirty="0">
                <a:solidFill>
                  <a:schemeClr val="tx1"/>
                </a:solidFill>
              </a:rPr>
              <a:t>Opportunity Sizing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estimate the size of the impact?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22D79A-B5EA-234B-8A6A-7B8B2D66CFAA}"/>
              </a:ext>
            </a:extLst>
          </p:cNvPr>
          <p:cNvSpPr/>
          <p:nvPr/>
        </p:nvSpPr>
        <p:spPr>
          <a:xfrm>
            <a:off x="4370322" y="1484667"/>
            <a:ext cx="5282042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dirty="0">
                <a:solidFill>
                  <a:srgbClr val="1155CC"/>
                </a:solidFill>
              </a:rPr>
              <a:t>Examples: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1155CC"/>
                </a:solidFill>
              </a:rPr>
              <a:t>2, Teenager example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rgbClr val="1155CC"/>
              </a:solidFill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1155CC"/>
                </a:solidFill>
              </a:rPr>
              <a:t>3, Surge price example</a:t>
            </a:r>
          </a:p>
        </p:txBody>
      </p:sp>
    </p:spTree>
    <p:extLst>
      <p:ext uri="{BB962C8B-B14F-4D97-AF65-F5344CB8AC3E}">
        <p14:creationId xmlns:p14="http://schemas.microsoft.com/office/powerpoint/2010/main" val="987269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2" name="Shape 522"/>
          <p:cNvCxnSpPr>
            <a:endCxn id="523" idx="3"/>
          </p:cNvCxnSpPr>
          <p:nvPr/>
        </p:nvCxnSpPr>
        <p:spPr>
          <a:xfrm rot="10800000" flipH="1">
            <a:off x="13374" y="635168"/>
            <a:ext cx="1236300" cy="9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523" name="Shape 523"/>
          <p:cNvPicPr preferRelativeResize="0"/>
          <p:nvPr/>
        </p:nvPicPr>
        <p:blipFill rotWithShape="1">
          <a:blip r:embed="rId3">
            <a:alphaModFix/>
          </a:blip>
          <a:srcRect b="29735"/>
          <a:stretch/>
        </p:blipFill>
        <p:spPr>
          <a:xfrm>
            <a:off x="13375" y="293200"/>
            <a:ext cx="1236299" cy="6839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4" name="Shape 524"/>
          <p:cNvCxnSpPr>
            <a:cxnSpLocks/>
          </p:cNvCxnSpPr>
          <p:nvPr/>
        </p:nvCxnSpPr>
        <p:spPr>
          <a:xfrm>
            <a:off x="4873336" y="625500"/>
            <a:ext cx="4276014" cy="1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5" name="Shape 525"/>
          <p:cNvSpPr txBox="1"/>
          <p:nvPr/>
        </p:nvSpPr>
        <p:spPr>
          <a:xfrm>
            <a:off x="1325875" y="359675"/>
            <a:ext cx="6415352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chemeClr val="dk1"/>
                </a:solidFill>
              </a:rPr>
              <a:t>2 Solve Problem - Analytics</a:t>
            </a:r>
            <a:endParaRPr lang="en-US" sz="2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3E427F-48ED-484B-A81E-0E6B6D467053}"/>
              </a:ext>
            </a:extLst>
          </p:cNvPr>
          <p:cNvSpPr/>
          <p:nvPr/>
        </p:nvSpPr>
        <p:spPr>
          <a:xfrm>
            <a:off x="474522" y="1242961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Analytics Method 4: </a:t>
            </a:r>
            <a:r>
              <a:rPr lang="en-US" b="1" dirty="0">
                <a:solidFill>
                  <a:schemeClr val="tx1"/>
                </a:solidFill>
              </a:rPr>
              <a:t>Feature brainstorming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kind of feature do you want to add?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features will influence the product?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22D79A-B5EA-234B-8A6A-7B8B2D66CFAA}"/>
              </a:ext>
            </a:extLst>
          </p:cNvPr>
          <p:cNvSpPr/>
          <p:nvPr/>
        </p:nvSpPr>
        <p:spPr>
          <a:xfrm>
            <a:off x="4370322" y="1484667"/>
            <a:ext cx="528204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dirty="0">
                <a:solidFill>
                  <a:srgbClr val="1155CC"/>
                </a:solidFill>
              </a:rPr>
              <a:t>Examples: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1155CC"/>
                </a:solidFill>
              </a:rPr>
              <a:t>2, Teenager example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1155CC"/>
                </a:solidFill>
              </a:rPr>
              <a:t>What kind of product feature to add?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rgbClr val="1155CC"/>
              </a:solidFill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1155CC"/>
                </a:solidFill>
              </a:rPr>
              <a:t>3, Surge price example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1155CC"/>
                </a:solidFill>
              </a:rPr>
              <a:t>How would you leverage price surge to balance 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1155CC"/>
                </a:solidFill>
              </a:rPr>
              <a:t>demand/supply?</a:t>
            </a:r>
          </a:p>
        </p:txBody>
      </p:sp>
    </p:spTree>
    <p:extLst>
      <p:ext uri="{BB962C8B-B14F-4D97-AF65-F5344CB8AC3E}">
        <p14:creationId xmlns:p14="http://schemas.microsoft.com/office/powerpoint/2010/main" val="1686115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2" name="Shape 522"/>
          <p:cNvCxnSpPr>
            <a:endCxn id="523" idx="3"/>
          </p:cNvCxnSpPr>
          <p:nvPr/>
        </p:nvCxnSpPr>
        <p:spPr>
          <a:xfrm rot="10800000" flipH="1">
            <a:off x="13374" y="635168"/>
            <a:ext cx="1236300" cy="9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523" name="Shape 523"/>
          <p:cNvPicPr preferRelativeResize="0"/>
          <p:nvPr/>
        </p:nvPicPr>
        <p:blipFill rotWithShape="1">
          <a:blip r:embed="rId3">
            <a:alphaModFix/>
          </a:blip>
          <a:srcRect b="29735"/>
          <a:stretch/>
        </p:blipFill>
        <p:spPr>
          <a:xfrm>
            <a:off x="13375" y="293200"/>
            <a:ext cx="1236299" cy="6839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4" name="Shape 524"/>
          <p:cNvCxnSpPr>
            <a:cxnSpLocks/>
          </p:cNvCxnSpPr>
          <p:nvPr/>
        </p:nvCxnSpPr>
        <p:spPr>
          <a:xfrm>
            <a:off x="4873336" y="625500"/>
            <a:ext cx="4276014" cy="1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5" name="Shape 525"/>
          <p:cNvSpPr txBox="1"/>
          <p:nvPr/>
        </p:nvSpPr>
        <p:spPr>
          <a:xfrm>
            <a:off x="1325875" y="359675"/>
            <a:ext cx="6415352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chemeClr val="dk1"/>
                </a:solidFill>
              </a:rPr>
              <a:t>2 Solve Problem – A/B test</a:t>
            </a:r>
            <a:endParaRPr lang="en-US" sz="2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3E427F-48ED-484B-A81E-0E6B6D467053}"/>
              </a:ext>
            </a:extLst>
          </p:cNvPr>
          <p:cNvSpPr/>
          <p:nvPr/>
        </p:nvSpPr>
        <p:spPr>
          <a:xfrm>
            <a:off x="619994" y="1401971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A/B test Q1: </a:t>
            </a:r>
            <a:r>
              <a:rPr lang="en-US" b="1" dirty="0">
                <a:solidFill>
                  <a:schemeClr val="tx1"/>
                </a:solidFill>
              </a:rPr>
              <a:t>Assignment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assign test units?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 of test / control?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do you make sure you assignment is random?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Problems?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22D79A-B5EA-234B-8A6A-7B8B2D66CFAA}"/>
              </a:ext>
            </a:extLst>
          </p:cNvPr>
          <p:cNvSpPr/>
          <p:nvPr/>
        </p:nvSpPr>
        <p:spPr>
          <a:xfrm>
            <a:off x="4533551" y="1383003"/>
            <a:ext cx="5282042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dirty="0">
                <a:solidFill>
                  <a:srgbClr val="1155CC"/>
                </a:solidFill>
              </a:rPr>
              <a:t>Examples: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1155CC"/>
                </a:solidFill>
              </a:rPr>
              <a:t>2, Teenager example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rgbClr val="1155CC"/>
              </a:solidFill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1155CC"/>
                </a:solidFill>
              </a:rPr>
              <a:t>3, Surge price example</a:t>
            </a:r>
          </a:p>
        </p:txBody>
      </p:sp>
    </p:spTree>
    <p:extLst>
      <p:ext uri="{BB962C8B-B14F-4D97-AF65-F5344CB8AC3E}">
        <p14:creationId xmlns:p14="http://schemas.microsoft.com/office/powerpoint/2010/main" val="919938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2369D24-6007-144E-BEC4-66C17B357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3446" y="594456"/>
            <a:ext cx="5308500" cy="3760261"/>
          </a:xfrm>
        </p:spPr>
        <p:txBody>
          <a:bodyPr/>
          <a:lstStyle/>
          <a:p>
            <a:pPr lvl="0" indent="-298450">
              <a:buClr>
                <a:srgbClr val="434343"/>
              </a:buClr>
              <a:buSzPts val="1100"/>
              <a:buChar char="●"/>
            </a:pPr>
            <a:r>
              <a:rPr lang="en-US" altLang="ja-JP" dirty="0">
                <a:solidFill>
                  <a:schemeClr val="tx1"/>
                </a:solidFill>
              </a:rPr>
              <a:t>What is Product Sense?</a:t>
            </a:r>
            <a:endParaRPr lang="ja-JP" altLang="en-US" dirty="0">
              <a:solidFill>
                <a:schemeClr val="tx1"/>
              </a:solidFill>
            </a:endParaRPr>
          </a:p>
          <a:p>
            <a:pPr lvl="0" indent="-298450">
              <a:buClr>
                <a:srgbClr val="434343"/>
              </a:buClr>
              <a:buSzPts val="1100"/>
              <a:buChar char="●"/>
            </a:pPr>
            <a:r>
              <a:rPr lang="en-US" altLang="ja-JP" dirty="0">
                <a:solidFill>
                  <a:schemeClr val="tx1"/>
                </a:solidFill>
              </a:rPr>
              <a:t>How is Product Sense Evaluated in Interviews?</a:t>
            </a:r>
          </a:p>
          <a:p>
            <a:pPr marL="914400" lvl="1" indent="-298450">
              <a:buClr>
                <a:srgbClr val="3C78D8"/>
              </a:buClr>
              <a:buSzPts val="1100"/>
              <a:buChar char="○"/>
            </a:pPr>
            <a:r>
              <a:rPr lang="en-US" dirty="0">
                <a:solidFill>
                  <a:schemeClr val="tx1"/>
                </a:solidFill>
              </a:rPr>
              <a:t>Sample Questions</a:t>
            </a:r>
            <a:endParaRPr lang="en-US" altLang="ja-JP" b="1" dirty="0">
              <a:solidFill>
                <a:schemeClr val="tx1"/>
              </a:solidFill>
            </a:endParaRPr>
          </a:p>
          <a:p>
            <a:pPr marL="914400" lvl="1" indent="-298450">
              <a:buClr>
                <a:srgbClr val="3C78D8"/>
              </a:buClr>
              <a:buSzPts val="1100"/>
              <a:buChar char="○"/>
            </a:pPr>
            <a:r>
              <a:rPr lang="en-US" dirty="0">
                <a:solidFill>
                  <a:schemeClr val="tx1"/>
                </a:solidFill>
              </a:rPr>
              <a:t>What are Interviews Looking For?</a:t>
            </a:r>
          </a:p>
          <a:p>
            <a:pPr indent="-298450">
              <a:buClr>
                <a:srgbClr val="434343"/>
              </a:buClr>
              <a:buSzPts val="1100"/>
              <a:buFont typeface="Calibri"/>
              <a:buChar char="●"/>
            </a:pPr>
            <a:r>
              <a:rPr lang="en-US" altLang="ja-JP" dirty="0">
                <a:solidFill>
                  <a:schemeClr val="tx1"/>
                </a:solidFill>
              </a:rPr>
              <a:t>How to Answer Product Sense Questions?</a:t>
            </a:r>
          </a:p>
          <a:p>
            <a:pPr marL="914400" lvl="1" indent="-298450">
              <a:buClr>
                <a:srgbClr val="3C78D8"/>
              </a:buClr>
              <a:buSzPts val="1100"/>
              <a:buChar char="○"/>
            </a:pPr>
            <a:r>
              <a:rPr lang="en-US" dirty="0">
                <a:solidFill>
                  <a:schemeClr val="tx1"/>
                </a:solidFill>
              </a:rPr>
              <a:t>Framework</a:t>
            </a:r>
            <a:endParaRPr lang="en-US" altLang="ja-JP" b="1" dirty="0">
              <a:solidFill>
                <a:schemeClr val="tx1"/>
              </a:solidFill>
            </a:endParaRPr>
          </a:p>
          <a:p>
            <a:pPr marL="914400" lvl="1" indent="-298450">
              <a:buClr>
                <a:srgbClr val="3C78D8"/>
              </a:buClr>
              <a:buSzPts val="1100"/>
              <a:buChar char="○"/>
            </a:pPr>
            <a:r>
              <a:rPr lang="en-US" dirty="0">
                <a:solidFill>
                  <a:schemeClr val="tx1"/>
                </a:solidFill>
              </a:rPr>
              <a:t>Typical Methodologies</a:t>
            </a:r>
          </a:p>
          <a:p>
            <a:pPr marL="914400" lvl="1" indent="-298450">
              <a:buClr>
                <a:srgbClr val="3C78D8"/>
              </a:buClr>
              <a:buSzPts val="1100"/>
              <a:buChar char="○"/>
            </a:pPr>
            <a:r>
              <a:rPr lang="en-US" dirty="0">
                <a:solidFill>
                  <a:schemeClr val="tx1"/>
                </a:solidFill>
              </a:rPr>
              <a:t>Tips</a:t>
            </a:r>
            <a:endParaRPr lang="en-US" altLang="ja-JP" dirty="0">
              <a:solidFill>
                <a:schemeClr val="tx1"/>
              </a:solidFill>
            </a:endParaRPr>
          </a:p>
          <a:p>
            <a:pPr lvl="0" indent="-298450">
              <a:buClr>
                <a:srgbClr val="434343"/>
              </a:buClr>
              <a:buSzPts val="1100"/>
              <a:buChar char="●"/>
            </a:pPr>
            <a:r>
              <a:rPr lang="en-US" altLang="ja-JP" dirty="0">
                <a:solidFill>
                  <a:schemeClr val="tx1"/>
                </a:solidFill>
              </a:rPr>
              <a:t>How to Improve Product Sense?</a:t>
            </a:r>
          </a:p>
          <a:p>
            <a:pPr lvl="0" indent="-298450">
              <a:buClr>
                <a:srgbClr val="434343"/>
              </a:buClr>
              <a:buSzPts val="1100"/>
              <a:buChar char="●"/>
            </a:pPr>
            <a:r>
              <a:rPr lang="en-US" altLang="ja-JP" dirty="0">
                <a:solidFill>
                  <a:schemeClr val="tx1"/>
                </a:solidFill>
              </a:rPr>
              <a:t>How to Answer Take Home Project?</a:t>
            </a:r>
            <a:endParaRPr lang="ja-JP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2" name="Shape 522"/>
          <p:cNvCxnSpPr>
            <a:endCxn id="523" idx="3"/>
          </p:cNvCxnSpPr>
          <p:nvPr/>
        </p:nvCxnSpPr>
        <p:spPr>
          <a:xfrm rot="10800000" flipH="1">
            <a:off x="13374" y="635168"/>
            <a:ext cx="1236300" cy="9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523" name="Shape 523"/>
          <p:cNvPicPr preferRelativeResize="0"/>
          <p:nvPr/>
        </p:nvPicPr>
        <p:blipFill rotWithShape="1">
          <a:blip r:embed="rId3">
            <a:alphaModFix/>
          </a:blip>
          <a:srcRect b="29735"/>
          <a:stretch/>
        </p:blipFill>
        <p:spPr>
          <a:xfrm>
            <a:off x="13375" y="293200"/>
            <a:ext cx="1236299" cy="6839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4" name="Shape 524"/>
          <p:cNvCxnSpPr>
            <a:cxnSpLocks/>
          </p:cNvCxnSpPr>
          <p:nvPr/>
        </p:nvCxnSpPr>
        <p:spPr>
          <a:xfrm>
            <a:off x="4873336" y="625500"/>
            <a:ext cx="4276014" cy="1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5" name="Shape 525"/>
          <p:cNvSpPr txBox="1"/>
          <p:nvPr/>
        </p:nvSpPr>
        <p:spPr>
          <a:xfrm>
            <a:off x="1325875" y="359675"/>
            <a:ext cx="6415352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chemeClr val="dk1"/>
                </a:solidFill>
              </a:rPr>
              <a:t>2 Solve Problem – A/B test</a:t>
            </a:r>
            <a:endParaRPr lang="en-US" sz="2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3E427F-48ED-484B-A81E-0E6B6D467053}"/>
              </a:ext>
            </a:extLst>
          </p:cNvPr>
          <p:cNvSpPr/>
          <p:nvPr/>
        </p:nvSpPr>
        <p:spPr>
          <a:xfrm>
            <a:off x="619994" y="1401971"/>
            <a:ext cx="4572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A/B test Q2: </a:t>
            </a:r>
            <a:r>
              <a:rPr lang="en-US" b="1" dirty="0">
                <a:solidFill>
                  <a:schemeClr val="tx1"/>
                </a:solidFill>
              </a:rPr>
              <a:t>Sample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is the minimum sample size?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factors will impact your sample size?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long are you going to run your experiment?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What’s your roll-out plan?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kind of issues may you anticipate in an A/B testing experiment?</a:t>
            </a:r>
          </a:p>
        </p:txBody>
      </p:sp>
    </p:spTree>
    <p:extLst>
      <p:ext uri="{BB962C8B-B14F-4D97-AF65-F5344CB8AC3E}">
        <p14:creationId xmlns:p14="http://schemas.microsoft.com/office/powerpoint/2010/main" val="67590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2" name="Shape 522"/>
          <p:cNvCxnSpPr>
            <a:endCxn id="523" idx="3"/>
          </p:cNvCxnSpPr>
          <p:nvPr/>
        </p:nvCxnSpPr>
        <p:spPr>
          <a:xfrm rot="10800000" flipH="1">
            <a:off x="13374" y="635168"/>
            <a:ext cx="1236300" cy="9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523" name="Shape 523"/>
          <p:cNvPicPr preferRelativeResize="0"/>
          <p:nvPr/>
        </p:nvPicPr>
        <p:blipFill rotWithShape="1">
          <a:blip r:embed="rId3">
            <a:alphaModFix/>
          </a:blip>
          <a:srcRect b="29735"/>
          <a:stretch/>
        </p:blipFill>
        <p:spPr>
          <a:xfrm>
            <a:off x="13375" y="293200"/>
            <a:ext cx="1236299" cy="6839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4" name="Shape 524"/>
          <p:cNvCxnSpPr>
            <a:cxnSpLocks/>
            <a:stCxn id="525" idx="3"/>
          </p:cNvCxnSpPr>
          <p:nvPr/>
        </p:nvCxnSpPr>
        <p:spPr>
          <a:xfrm>
            <a:off x="5517573" y="622925"/>
            <a:ext cx="3631777" cy="2576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5" name="Shape 525"/>
          <p:cNvSpPr txBox="1"/>
          <p:nvPr/>
        </p:nvSpPr>
        <p:spPr>
          <a:xfrm>
            <a:off x="1325875" y="359675"/>
            <a:ext cx="4191698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chemeClr val="dk1"/>
                </a:solidFill>
              </a:rPr>
              <a:t>2 Solve Problem – A/B test</a:t>
            </a:r>
            <a:endParaRPr lang="en-US" sz="2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3E427F-48ED-484B-A81E-0E6B6D467053}"/>
              </a:ext>
            </a:extLst>
          </p:cNvPr>
          <p:cNvSpPr/>
          <p:nvPr/>
        </p:nvSpPr>
        <p:spPr>
          <a:xfrm>
            <a:off x="619994" y="1401971"/>
            <a:ext cx="4572000" cy="21390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A/B test Q3: </a:t>
            </a:r>
            <a:r>
              <a:rPr lang="en-US" b="1" dirty="0">
                <a:solidFill>
                  <a:schemeClr val="tx1"/>
                </a:solidFill>
              </a:rPr>
              <a:t>Measurement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will you do to balance between user experience and quick learning?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kind of test to use?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Imbalanced samples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if your result show X?</a:t>
            </a:r>
          </a:p>
        </p:txBody>
      </p:sp>
    </p:spTree>
    <p:extLst>
      <p:ext uri="{BB962C8B-B14F-4D97-AF65-F5344CB8AC3E}">
        <p14:creationId xmlns:p14="http://schemas.microsoft.com/office/powerpoint/2010/main" val="3230663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2" name="Shape 522"/>
          <p:cNvCxnSpPr>
            <a:endCxn id="523" idx="3"/>
          </p:cNvCxnSpPr>
          <p:nvPr/>
        </p:nvCxnSpPr>
        <p:spPr>
          <a:xfrm rot="10800000" flipH="1">
            <a:off x="13374" y="635168"/>
            <a:ext cx="1236300" cy="9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523" name="Shape 523"/>
          <p:cNvPicPr preferRelativeResize="0"/>
          <p:nvPr/>
        </p:nvPicPr>
        <p:blipFill rotWithShape="1">
          <a:blip r:embed="rId3">
            <a:alphaModFix/>
          </a:blip>
          <a:srcRect b="29735"/>
          <a:stretch/>
        </p:blipFill>
        <p:spPr>
          <a:xfrm>
            <a:off x="13375" y="293200"/>
            <a:ext cx="1236299" cy="6839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4" name="Shape 524"/>
          <p:cNvCxnSpPr>
            <a:cxnSpLocks/>
            <a:stCxn id="525" idx="3"/>
          </p:cNvCxnSpPr>
          <p:nvPr/>
        </p:nvCxnSpPr>
        <p:spPr>
          <a:xfrm>
            <a:off x="6078681" y="622925"/>
            <a:ext cx="3070669" cy="2576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5" name="Shape 525"/>
          <p:cNvSpPr txBox="1"/>
          <p:nvPr/>
        </p:nvSpPr>
        <p:spPr>
          <a:xfrm>
            <a:off x="1325874" y="359675"/>
            <a:ext cx="4752807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chemeClr val="dk1"/>
                </a:solidFill>
              </a:rPr>
              <a:t>2 Solve Problem – Modeling</a:t>
            </a:r>
            <a:endParaRPr lang="en-US" sz="2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3E427F-48ED-484B-A81E-0E6B6D467053}"/>
              </a:ext>
            </a:extLst>
          </p:cNvPr>
          <p:cNvSpPr/>
          <p:nvPr/>
        </p:nvSpPr>
        <p:spPr>
          <a:xfrm>
            <a:off x="619994" y="1401971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Modeling Q1: </a:t>
            </a:r>
            <a:r>
              <a:rPr lang="en-US" b="1" dirty="0">
                <a:solidFill>
                  <a:schemeClr val="tx1"/>
                </a:solidFill>
              </a:rPr>
              <a:t>Feature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Similar to Feature brainstorming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define your column? (dummy variable? Categorical?)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if you do not have direct data?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Multi-collinearity problem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22D79A-B5EA-234B-8A6A-7B8B2D66CFAA}"/>
              </a:ext>
            </a:extLst>
          </p:cNvPr>
          <p:cNvSpPr/>
          <p:nvPr/>
        </p:nvSpPr>
        <p:spPr>
          <a:xfrm>
            <a:off x="4972994" y="1373175"/>
            <a:ext cx="528204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dirty="0">
                <a:solidFill>
                  <a:srgbClr val="1155CC"/>
                </a:solidFill>
              </a:rPr>
              <a:t>Examples: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1155CC"/>
                </a:solidFill>
              </a:rPr>
              <a:t>2, Teenager example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1155CC"/>
                </a:solidFill>
              </a:rPr>
              <a:t>How to identify parent?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rgbClr val="1155CC"/>
              </a:solidFill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1155CC"/>
                </a:solidFill>
              </a:rPr>
              <a:t>3, Surge price example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1155CC"/>
                </a:solidFill>
              </a:rPr>
              <a:t>Which riders are more likely to cancel or postpone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1155CC"/>
                </a:solidFill>
              </a:rPr>
              <a:t>trip when price surge?</a:t>
            </a:r>
          </a:p>
        </p:txBody>
      </p:sp>
    </p:spTree>
    <p:extLst>
      <p:ext uri="{BB962C8B-B14F-4D97-AF65-F5344CB8AC3E}">
        <p14:creationId xmlns:p14="http://schemas.microsoft.com/office/powerpoint/2010/main" val="2317753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2" name="Shape 522"/>
          <p:cNvCxnSpPr>
            <a:endCxn id="523" idx="3"/>
          </p:cNvCxnSpPr>
          <p:nvPr/>
        </p:nvCxnSpPr>
        <p:spPr>
          <a:xfrm rot="10800000" flipH="1">
            <a:off x="13374" y="635168"/>
            <a:ext cx="1236300" cy="9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523" name="Shape 523"/>
          <p:cNvPicPr preferRelativeResize="0"/>
          <p:nvPr/>
        </p:nvPicPr>
        <p:blipFill rotWithShape="1">
          <a:blip r:embed="rId3">
            <a:alphaModFix/>
          </a:blip>
          <a:srcRect b="29735"/>
          <a:stretch/>
        </p:blipFill>
        <p:spPr>
          <a:xfrm>
            <a:off x="13375" y="293200"/>
            <a:ext cx="1236299" cy="6839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4" name="Shape 524"/>
          <p:cNvCxnSpPr>
            <a:cxnSpLocks/>
            <a:stCxn id="525" idx="3"/>
          </p:cNvCxnSpPr>
          <p:nvPr/>
        </p:nvCxnSpPr>
        <p:spPr>
          <a:xfrm>
            <a:off x="6078681" y="622925"/>
            <a:ext cx="3070669" cy="2576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5" name="Shape 525"/>
          <p:cNvSpPr txBox="1"/>
          <p:nvPr/>
        </p:nvSpPr>
        <p:spPr>
          <a:xfrm>
            <a:off x="1325874" y="359675"/>
            <a:ext cx="4752807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chemeClr val="dk1"/>
                </a:solidFill>
              </a:rPr>
              <a:t>2 Solve Problem – Modeling</a:t>
            </a:r>
            <a:endParaRPr lang="en-US" sz="2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3E427F-48ED-484B-A81E-0E6B6D467053}"/>
              </a:ext>
            </a:extLst>
          </p:cNvPr>
          <p:cNvSpPr/>
          <p:nvPr/>
        </p:nvSpPr>
        <p:spPr>
          <a:xfrm>
            <a:off x="619994" y="1401971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Modeling Q2: </a:t>
            </a:r>
            <a:r>
              <a:rPr lang="en-US" b="1" dirty="0">
                <a:solidFill>
                  <a:schemeClr val="tx1"/>
                </a:solidFill>
              </a:rPr>
              <a:t>Model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kind of model would you use?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Start with simplest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Chose the one that suits your data (e.g. discrete data? Poisson regression, 0/1 data logistic regression)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Compare pros &amp; cons of different models (overfitting, multi-collinearity, regularization)</a:t>
            </a:r>
          </a:p>
        </p:txBody>
      </p:sp>
    </p:spTree>
    <p:extLst>
      <p:ext uri="{BB962C8B-B14F-4D97-AF65-F5344CB8AC3E}">
        <p14:creationId xmlns:p14="http://schemas.microsoft.com/office/powerpoint/2010/main" val="1890966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2" name="Shape 522"/>
          <p:cNvCxnSpPr>
            <a:endCxn id="523" idx="3"/>
          </p:cNvCxnSpPr>
          <p:nvPr/>
        </p:nvCxnSpPr>
        <p:spPr>
          <a:xfrm rot="10800000" flipH="1">
            <a:off x="13374" y="635168"/>
            <a:ext cx="1236300" cy="9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523" name="Shape 523"/>
          <p:cNvPicPr preferRelativeResize="0"/>
          <p:nvPr/>
        </p:nvPicPr>
        <p:blipFill rotWithShape="1">
          <a:blip r:embed="rId3">
            <a:alphaModFix/>
          </a:blip>
          <a:srcRect b="29735"/>
          <a:stretch/>
        </p:blipFill>
        <p:spPr>
          <a:xfrm>
            <a:off x="13375" y="293200"/>
            <a:ext cx="1236299" cy="6839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4" name="Shape 524"/>
          <p:cNvCxnSpPr>
            <a:cxnSpLocks/>
            <a:stCxn id="525" idx="3"/>
          </p:cNvCxnSpPr>
          <p:nvPr/>
        </p:nvCxnSpPr>
        <p:spPr>
          <a:xfrm>
            <a:off x="6078681" y="622925"/>
            <a:ext cx="3070669" cy="2576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5" name="Shape 525"/>
          <p:cNvSpPr txBox="1"/>
          <p:nvPr/>
        </p:nvSpPr>
        <p:spPr>
          <a:xfrm>
            <a:off x="1325874" y="359675"/>
            <a:ext cx="4752807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chemeClr val="dk1"/>
                </a:solidFill>
              </a:rPr>
              <a:t>2 Solve Problem – Modeling</a:t>
            </a:r>
            <a:endParaRPr lang="en-US" sz="2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3E427F-48ED-484B-A81E-0E6B6D467053}"/>
              </a:ext>
            </a:extLst>
          </p:cNvPr>
          <p:cNvSpPr/>
          <p:nvPr/>
        </p:nvSpPr>
        <p:spPr>
          <a:xfrm>
            <a:off x="619994" y="1401971"/>
            <a:ext cx="4572000" cy="30008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Modeling Q3: </a:t>
            </a:r>
            <a:r>
              <a:rPr lang="en-US" b="1" dirty="0">
                <a:solidFill>
                  <a:schemeClr val="tx1"/>
                </a:solidFill>
              </a:rPr>
              <a:t>Model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 Define evaluation metrics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MSE, MAE, Weighted MSE,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etc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 Compare performance of multiple models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3, Tune model for better performance.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Change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/ delete features, interaction terms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Change model parameters</a:t>
            </a:r>
          </a:p>
        </p:txBody>
      </p:sp>
    </p:spTree>
    <p:extLst>
      <p:ext uri="{BB962C8B-B14F-4D97-AF65-F5344CB8AC3E}">
        <p14:creationId xmlns:p14="http://schemas.microsoft.com/office/powerpoint/2010/main" val="1121320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2" name="Shape 522"/>
          <p:cNvCxnSpPr>
            <a:endCxn id="523" idx="3"/>
          </p:cNvCxnSpPr>
          <p:nvPr/>
        </p:nvCxnSpPr>
        <p:spPr>
          <a:xfrm rot="10800000" flipH="1">
            <a:off x="13374" y="635168"/>
            <a:ext cx="1236300" cy="9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523" name="Shape 523"/>
          <p:cNvPicPr preferRelativeResize="0"/>
          <p:nvPr/>
        </p:nvPicPr>
        <p:blipFill rotWithShape="1">
          <a:blip r:embed="rId3">
            <a:alphaModFix/>
          </a:blip>
          <a:srcRect b="29735"/>
          <a:stretch/>
        </p:blipFill>
        <p:spPr>
          <a:xfrm>
            <a:off x="13375" y="293200"/>
            <a:ext cx="1236299" cy="6839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4" name="Shape 524"/>
          <p:cNvCxnSpPr>
            <a:cxnSpLocks/>
            <a:stCxn id="525" idx="3"/>
          </p:cNvCxnSpPr>
          <p:nvPr/>
        </p:nvCxnSpPr>
        <p:spPr>
          <a:xfrm>
            <a:off x="6078681" y="622925"/>
            <a:ext cx="3070669" cy="2576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5" name="Shape 525"/>
          <p:cNvSpPr txBox="1"/>
          <p:nvPr/>
        </p:nvSpPr>
        <p:spPr>
          <a:xfrm>
            <a:off x="1325874" y="359675"/>
            <a:ext cx="4752807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chemeClr val="dk1"/>
                </a:solidFill>
              </a:rPr>
              <a:t>3 Solve Problem – Solution</a:t>
            </a:r>
            <a:endParaRPr lang="en-US" sz="2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3E427F-48ED-484B-A81E-0E6B6D467053}"/>
              </a:ext>
            </a:extLst>
          </p:cNvPr>
          <p:cNvSpPr/>
          <p:nvPr/>
        </p:nvSpPr>
        <p:spPr>
          <a:xfrm>
            <a:off x="619994" y="1401971"/>
            <a:ext cx="509500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1 Common Solutions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 How to ask user to do something?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app notifications, email, coupon, badge, bundled program, phone call (only small scale)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etc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 How to decide on a price / coupon value?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Maximize Target Metrics method: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E.x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maximize profit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Split Even method.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E.x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referral coupon = lifetime value of user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3, How to evaluate performance?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A/B testing, manual review, holdout group</a:t>
            </a:r>
          </a:p>
        </p:txBody>
      </p:sp>
    </p:spTree>
    <p:extLst>
      <p:ext uri="{BB962C8B-B14F-4D97-AF65-F5344CB8AC3E}">
        <p14:creationId xmlns:p14="http://schemas.microsoft.com/office/powerpoint/2010/main" val="136195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2" name="Shape 522"/>
          <p:cNvCxnSpPr>
            <a:endCxn id="523" idx="3"/>
          </p:cNvCxnSpPr>
          <p:nvPr/>
        </p:nvCxnSpPr>
        <p:spPr>
          <a:xfrm rot="10800000" flipH="1">
            <a:off x="13374" y="635168"/>
            <a:ext cx="1236300" cy="9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523" name="Shape 523"/>
          <p:cNvPicPr preferRelativeResize="0"/>
          <p:nvPr/>
        </p:nvPicPr>
        <p:blipFill rotWithShape="1">
          <a:blip r:embed="rId3">
            <a:alphaModFix/>
          </a:blip>
          <a:srcRect b="29735"/>
          <a:stretch/>
        </p:blipFill>
        <p:spPr>
          <a:xfrm>
            <a:off x="13375" y="293200"/>
            <a:ext cx="1236299" cy="6839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4" name="Shape 524"/>
          <p:cNvCxnSpPr>
            <a:cxnSpLocks/>
            <a:stCxn id="525" idx="3"/>
          </p:cNvCxnSpPr>
          <p:nvPr/>
        </p:nvCxnSpPr>
        <p:spPr>
          <a:xfrm>
            <a:off x="6078681" y="622925"/>
            <a:ext cx="3070669" cy="2576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5" name="Shape 525"/>
          <p:cNvSpPr txBox="1"/>
          <p:nvPr/>
        </p:nvSpPr>
        <p:spPr>
          <a:xfrm>
            <a:off x="1325874" y="359675"/>
            <a:ext cx="4752807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chemeClr val="dk1"/>
                </a:solidFill>
              </a:rPr>
              <a:t>3 Solve Problem – Solution</a:t>
            </a:r>
            <a:endParaRPr lang="en-US" sz="2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3E427F-48ED-484B-A81E-0E6B6D467053}"/>
              </a:ext>
            </a:extLst>
          </p:cNvPr>
          <p:cNvSpPr/>
          <p:nvPr/>
        </p:nvSpPr>
        <p:spPr>
          <a:xfrm>
            <a:off x="412175" y="1401971"/>
            <a:ext cx="579119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2 Solution by Scenario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 If all metrics positive &amp; exceed practice minimum effect -&gt; roll out to more users / launch product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 If result neutral -&gt; deep dive by sub-segment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3, If some metrics negative -&gt; deep dive analysis, if that important? Does that make sense? Is that expected? What can we do to improve?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9347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2" name="Shape 522"/>
          <p:cNvCxnSpPr>
            <a:endCxn id="523" idx="3"/>
          </p:cNvCxnSpPr>
          <p:nvPr/>
        </p:nvCxnSpPr>
        <p:spPr>
          <a:xfrm rot="10800000" flipH="1">
            <a:off x="13374" y="635168"/>
            <a:ext cx="1236300" cy="9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523" name="Shape 523"/>
          <p:cNvPicPr preferRelativeResize="0"/>
          <p:nvPr/>
        </p:nvPicPr>
        <p:blipFill rotWithShape="1">
          <a:blip r:embed="rId3">
            <a:alphaModFix/>
          </a:blip>
          <a:srcRect b="29735"/>
          <a:stretch/>
        </p:blipFill>
        <p:spPr>
          <a:xfrm>
            <a:off x="13375" y="293200"/>
            <a:ext cx="1236299" cy="6839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4" name="Shape 524"/>
          <p:cNvCxnSpPr>
            <a:cxnSpLocks/>
            <a:stCxn id="525" idx="3"/>
          </p:cNvCxnSpPr>
          <p:nvPr/>
        </p:nvCxnSpPr>
        <p:spPr>
          <a:xfrm>
            <a:off x="6078681" y="622925"/>
            <a:ext cx="3070669" cy="2576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5" name="Shape 525"/>
          <p:cNvSpPr txBox="1"/>
          <p:nvPr/>
        </p:nvSpPr>
        <p:spPr>
          <a:xfrm>
            <a:off x="1325874" y="359675"/>
            <a:ext cx="4752807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chemeClr val="dk1"/>
                </a:solidFill>
              </a:rPr>
              <a:t>3 Solve Problem – Solution</a:t>
            </a:r>
            <a:endParaRPr lang="en-US" sz="2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3E427F-48ED-484B-A81E-0E6B6D467053}"/>
              </a:ext>
            </a:extLst>
          </p:cNvPr>
          <p:cNvSpPr/>
          <p:nvPr/>
        </p:nvSpPr>
        <p:spPr>
          <a:xfrm>
            <a:off x="412175" y="1401971"/>
            <a:ext cx="579119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2 Solution by Scenario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 If all metrics positive &amp; exceed practice minimum effect -&gt; roll out to more users / launch product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 If result neutral -&gt; deep dive by sub-segment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3, If some metrics negative -&gt; deep dive analysis, if that important? Does that make sense? Is that expected? What can we do to improve?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930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ctrTitle"/>
          </p:nvPr>
        </p:nvSpPr>
        <p:spPr>
          <a:xfrm>
            <a:off x="1985332" y="2196719"/>
            <a:ext cx="4727195" cy="6566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434343"/>
              </a:buClr>
              <a:buSzPts val="1100"/>
            </a:pPr>
            <a:r>
              <a:rPr lang="en-US" altLang="ja-JP" dirty="0"/>
              <a:t>Tips</a:t>
            </a:r>
          </a:p>
        </p:txBody>
      </p:sp>
      <p:pic>
        <p:nvPicPr>
          <p:cNvPr id="515" name="Shape 5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75" y="72325"/>
            <a:ext cx="825475" cy="6499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3384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2" name="Shape 522"/>
          <p:cNvCxnSpPr>
            <a:endCxn id="523" idx="3"/>
          </p:cNvCxnSpPr>
          <p:nvPr/>
        </p:nvCxnSpPr>
        <p:spPr>
          <a:xfrm rot="10800000" flipH="1">
            <a:off x="13374" y="635168"/>
            <a:ext cx="1236300" cy="9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523" name="Shape 523"/>
          <p:cNvPicPr preferRelativeResize="0"/>
          <p:nvPr/>
        </p:nvPicPr>
        <p:blipFill rotWithShape="1">
          <a:blip r:embed="rId3">
            <a:alphaModFix/>
          </a:blip>
          <a:srcRect b="29735"/>
          <a:stretch/>
        </p:blipFill>
        <p:spPr>
          <a:xfrm>
            <a:off x="13375" y="293200"/>
            <a:ext cx="1236299" cy="6839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4" name="Shape 524"/>
          <p:cNvCxnSpPr>
            <a:cxnSpLocks/>
            <a:stCxn id="525" idx="3"/>
          </p:cNvCxnSpPr>
          <p:nvPr/>
        </p:nvCxnSpPr>
        <p:spPr>
          <a:xfrm>
            <a:off x="6078681" y="622925"/>
            <a:ext cx="3070669" cy="2576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5" name="Shape 525"/>
          <p:cNvSpPr txBox="1"/>
          <p:nvPr/>
        </p:nvSpPr>
        <p:spPr>
          <a:xfrm>
            <a:off x="1325874" y="359675"/>
            <a:ext cx="4752807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chemeClr val="dk1"/>
                </a:solidFill>
              </a:rPr>
              <a:t>Tips</a:t>
            </a:r>
            <a:endParaRPr lang="en-US" sz="2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3E427F-48ED-484B-A81E-0E6B6D467053}"/>
              </a:ext>
            </a:extLst>
          </p:cNvPr>
          <p:cNvSpPr/>
          <p:nvPr/>
        </p:nvSpPr>
        <p:spPr>
          <a:xfrm>
            <a:off x="360220" y="1149425"/>
            <a:ext cx="8077198" cy="370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There is no CORRECT answer! 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Logic is the key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 </a:t>
            </a:r>
          </a:p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Your answers are fine as long as you have your logic to back it up and you have clearly stated it!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 Your solutions should follow common sense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 Talk about your thinking process. Discuss with the interviewer. Ask clarifying questions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3, Make sure you and interviewer are aligned before moving to next steps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4, Do not go back &amp; forth unless necessary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Han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All of your inference / next steps should be backed up by your earlier step</a:t>
            </a:r>
          </a:p>
        </p:txBody>
      </p:sp>
    </p:spTree>
    <p:extLst>
      <p:ext uri="{BB962C8B-B14F-4D97-AF65-F5344CB8AC3E}">
        <p14:creationId xmlns:p14="http://schemas.microsoft.com/office/powerpoint/2010/main" val="3645832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ctrTitle"/>
          </p:nvPr>
        </p:nvSpPr>
        <p:spPr>
          <a:xfrm>
            <a:off x="1985332" y="2196719"/>
            <a:ext cx="5236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What is Product Sense?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4" name="Shape 514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515" name="Shape 5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75" y="72325"/>
            <a:ext cx="825475" cy="649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ctrTitle"/>
          </p:nvPr>
        </p:nvSpPr>
        <p:spPr>
          <a:xfrm>
            <a:off x="1985331" y="2196719"/>
            <a:ext cx="5444169" cy="6566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434343"/>
              </a:buClr>
              <a:buSzPts val="1100"/>
            </a:pPr>
            <a:r>
              <a:rPr lang="en-US" altLang="ja-JP" dirty="0"/>
              <a:t>How to Improve Product Sense?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515" name="Shape 5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75" y="72325"/>
            <a:ext cx="825475" cy="6499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50052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2" name="Shape 522"/>
          <p:cNvCxnSpPr>
            <a:endCxn id="523" idx="3"/>
          </p:cNvCxnSpPr>
          <p:nvPr/>
        </p:nvCxnSpPr>
        <p:spPr>
          <a:xfrm rot="10800000" flipH="1">
            <a:off x="13374" y="635168"/>
            <a:ext cx="1236300" cy="9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523" name="Shape 523"/>
          <p:cNvPicPr preferRelativeResize="0"/>
          <p:nvPr/>
        </p:nvPicPr>
        <p:blipFill rotWithShape="1">
          <a:blip r:embed="rId3">
            <a:alphaModFix/>
          </a:blip>
          <a:srcRect b="29735"/>
          <a:stretch/>
        </p:blipFill>
        <p:spPr>
          <a:xfrm>
            <a:off x="13375" y="293200"/>
            <a:ext cx="1236299" cy="6839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4" name="Shape 524"/>
          <p:cNvCxnSpPr>
            <a:cxnSpLocks/>
          </p:cNvCxnSpPr>
          <p:nvPr/>
        </p:nvCxnSpPr>
        <p:spPr>
          <a:xfrm>
            <a:off x="6722918" y="625500"/>
            <a:ext cx="2426432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5" name="Shape 525"/>
          <p:cNvSpPr txBox="1"/>
          <p:nvPr/>
        </p:nvSpPr>
        <p:spPr>
          <a:xfrm>
            <a:off x="1325875" y="359675"/>
            <a:ext cx="6415352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chemeClr val="dk1"/>
                </a:solidFill>
              </a:rPr>
              <a:t>How to Improve</a:t>
            </a:r>
            <a:endParaRPr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48BD2E-138C-C146-A27F-2CF8D7C8BD76}"/>
              </a:ext>
            </a:extLst>
          </p:cNvPr>
          <p:cNvSpPr txBox="1"/>
          <p:nvPr/>
        </p:nvSpPr>
        <p:spPr>
          <a:xfrm>
            <a:off x="581891" y="1278082"/>
            <a:ext cx="5673436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 their products &amp; Do research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Read interview questions and think about how to solve 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See how others solve the problem (mentor, peers, strangers)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Do real projects!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Read DS articles / blogs talking about how they solved a problem (e.g. Twitter, Airbnb DS blog</a:t>
            </a:r>
            <a:r>
              <a:rPr lang="en-US"/>
              <a:t>, medium)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Practice this framework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09D4E-6A4F-6048-B9E6-561BA5F91D54}"/>
              </a:ext>
            </a:extLst>
          </p:cNvPr>
          <p:cNvSpPr/>
          <p:nvPr/>
        </p:nvSpPr>
        <p:spPr>
          <a:xfrm>
            <a:off x="216128" y="4881890"/>
            <a:ext cx="863484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blog.twitter.com</a:t>
            </a:r>
            <a:r>
              <a:rPr lang="en-US" sz="1100" dirty="0"/>
              <a:t>/engineering/</a:t>
            </a:r>
            <a:r>
              <a:rPr lang="en-US" sz="1100" dirty="0" err="1"/>
              <a:t>en_us</a:t>
            </a:r>
            <a:r>
              <a:rPr lang="en-US" sz="1100" dirty="0"/>
              <a:t>/a/2015/introducing-practical-and-robust-anomaly-detection-in-a-time-series.html</a:t>
            </a:r>
          </a:p>
        </p:txBody>
      </p:sp>
    </p:spTree>
    <p:extLst>
      <p:ext uri="{BB962C8B-B14F-4D97-AF65-F5344CB8AC3E}">
        <p14:creationId xmlns:p14="http://schemas.microsoft.com/office/powerpoint/2010/main" val="2691579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2" name="Shape 522"/>
          <p:cNvCxnSpPr>
            <a:endCxn id="523" idx="3"/>
          </p:cNvCxnSpPr>
          <p:nvPr/>
        </p:nvCxnSpPr>
        <p:spPr>
          <a:xfrm rot="10800000" flipH="1">
            <a:off x="13374" y="635168"/>
            <a:ext cx="1236300" cy="9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523" name="Shape 523"/>
          <p:cNvPicPr preferRelativeResize="0"/>
          <p:nvPr/>
        </p:nvPicPr>
        <p:blipFill rotWithShape="1">
          <a:blip r:embed="rId3">
            <a:alphaModFix/>
          </a:blip>
          <a:srcRect b="29735"/>
          <a:stretch/>
        </p:blipFill>
        <p:spPr>
          <a:xfrm>
            <a:off x="13375" y="293200"/>
            <a:ext cx="1236299" cy="6839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4" name="Shape 524"/>
          <p:cNvCxnSpPr>
            <a:cxnSpLocks/>
          </p:cNvCxnSpPr>
          <p:nvPr/>
        </p:nvCxnSpPr>
        <p:spPr>
          <a:xfrm>
            <a:off x="6722918" y="625500"/>
            <a:ext cx="2426432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5" name="Shape 525"/>
          <p:cNvSpPr txBox="1"/>
          <p:nvPr/>
        </p:nvSpPr>
        <p:spPr>
          <a:xfrm>
            <a:off x="1325875" y="359675"/>
            <a:ext cx="6415352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chemeClr val="dk1"/>
                </a:solidFill>
              </a:rPr>
              <a:t>Review</a:t>
            </a:r>
            <a:endParaRPr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48BD2E-138C-C146-A27F-2CF8D7C8BD76}"/>
              </a:ext>
            </a:extLst>
          </p:cNvPr>
          <p:cNvSpPr txBox="1"/>
          <p:nvPr/>
        </p:nvSpPr>
        <p:spPr>
          <a:xfrm>
            <a:off x="581891" y="1278082"/>
            <a:ext cx="56734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What is product sense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Framework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Common Questions &amp; Methodologies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How to Improve</a:t>
            </a:r>
          </a:p>
        </p:txBody>
      </p:sp>
    </p:spTree>
    <p:extLst>
      <p:ext uri="{BB962C8B-B14F-4D97-AF65-F5344CB8AC3E}">
        <p14:creationId xmlns:p14="http://schemas.microsoft.com/office/powerpoint/2010/main" val="11344425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ctrTitle"/>
          </p:nvPr>
        </p:nvSpPr>
        <p:spPr>
          <a:xfrm>
            <a:off x="1985331" y="2196719"/>
            <a:ext cx="5444169" cy="6566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434343"/>
              </a:buClr>
              <a:buSzPts val="1100"/>
            </a:pPr>
            <a:r>
              <a:rPr lang="en-US" altLang="ja-JP" dirty="0"/>
              <a:t>Take Home Challenge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515" name="Shape 5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75" y="72325"/>
            <a:ext cx="825475" cy="6499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76868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2" name="Shape 522"/>
          <p:cNvCxnSpPr>
            <a:endCxn id="523" idx="3"/>
          </p:cNvCxnSpPr>
          <p:nvPr/>
        </p:nvCxnSpPr>
        <p:spPr>
          <a:xfrm rot="10800000" flipH="1">
            <a:off x="13374" y="635168"/>
            <a:ext cx="1236300" cy="9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523" name="Shape 523"/>
          <p:cNvPicPr preferRelativeResize="0"/>
          <p:nvPr/>
        </p:nvPicPr>
        <p:blipFill rotWithShape="1">
          <a:blip r:embed="rId3">
            <a:alphaModFix/>
          </a:blip>
          <a:srcRect b="29735"/>
          <a:stretch/>
        </p:blipFill>
        <p:spPr>
          <a:xfrm>
            <a:off x="13375" y="293200"/>
            <a:ext cx="1236299" cy="6839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4" name="Shape 524"/>
          <p:cNvCxnSpPr>
            <a:cxnSpLocks/>
          </p:cNvCxnSpPr>
          <p:nvPr/>
        </p:nvCxnSpPr>
        <p:spPr>
          <a:xfrm>
            <a:off x="6722918" y="625500"/>
            <a:ext cx="2426432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5" name="Shape 525"/>
          <p:cNvSpPr txBox="1"/>
          <p:nvPr/>
        </p:nvSpPr>
        <p:spPr>
          <a:xfrm>
            <a:off x="1325875" y="359675"/>
            <a:ext cx="6415352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chemeClr val="dk1"/>
                </a:solidFill>
              </a:rPr>
              <a:t>Types of Take-home Projects</a:t>
            </a:r>
            <a:endParaRPr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27DCAB-D3E2-1A42-BC2D-9F3B7F75626B}"/>
              </a:ext>
            </a:extLst>
          </p:cNvPr>
          <p:cNvSpPr txBox="1"/>
          <p:nvPr/>
        </p:nvSpPr>
        <p:spPr>
          <a:xfrm>
            <a:off x="1045029" y="1527349"/>
            <a:ext cx="1457011" cy="7737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F99589-6232-524D-9AE6-29728D9CDAD4}"/>
              </a:ext>
            </a:extLst>
          </p:cNvPr>
          <p:cNvSpPr txBox="1"/>
          <p:nvPr/>
        </p:nvSpPr>
        <p:spPr>
          <a:xfrm>
            <a:off x="1045029" y="886175"/>
            <a:ext cx="5673436" cy="425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Given data, given time limit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Type of questions: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	Coding questions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	Have clear questions to be answered</a:t>
            </a:r>
          </a:p>
          <a:p>
            <a:pPr lvl="3">
              <a:lnSpc>
                <a:spcPct val="150000"/>
              </a:lnSpc>
            </a:pPr>
            <a:r>
              <a:rPr lang="en-US" dirty="0"/>
              <a:t>	How would you approach a broad question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Methodologies / Areas: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	Analytics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	A/B testing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	Modeling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Deliverable: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	Code 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	A report 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	Presentation slides </a:t>
            </a:r>
          </a:p>
        </p:txBody>
      </p:sp>
    </p:spTree>
    <p:extLst>
      <p:ext uri="{BB962C8B-B14F-4D97-AF65-F5344CB8AC3E}">
        <p14:creationId xmlns:p14="http://schemas.microsoft.com/office/powerpoint/2010/main" val="25843525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2" name="Shape 522"/>
          <p:cNvCxnSpPr>
            <a:endCxn id="523" idx="3"/>
          </p:cNvCxnSpPr>
          <p:nvPr/>
        </p:nvCxnSpPr>
        <p:spPr>
          <a:xfrm rot="10800000" flipH="1">
            <a:off x="13374" y="635168"/>
            <a:ext cx="1236300" cy="9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523" name="Shape 523"/>
          <p:cNvPicPr preferRelativeResize="0"/>
          <p:nvPr/>
        </p:nvPicPr>
        <p:blipFill rotWithShape="1">
          <a:blip r:embed="rId3">
            <a:alphaModFix/>
          </a:blip>
          <a:srcRect b="29735"/>
          <a:stretch/>
        </p:blipFill>
        <p:spPr>
          <a:xfrm>
            <a:off x="13375" y="293200"/>
            <a:ext cx="1236299" cy="6839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4" name="Shape 524"/>
          <p:cNvCxnSpPr>
            <a:cxnSpLocks/>
          </p:cNvCxnSpPr>
          <p:nvPr/>
        </p:nvCxnSpPr>
        <p:spPr>
          <a:xfrm>
            <a:off x="6722918" y="625500"/>
            <a:ext cx="2426432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5" name="Shape 525"/>
          <p:cNvSpPr txBox="1"/>
          <p:nvPr/>
        </p:nvSpPr>
        <p:spPr>
          <a:xfrm>
            <a:off x="1325875" y="359675"/>
            <a:ext cx="6415352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chemeClr val="dk1"/>
                </a:solidFill>
              </a:rPr>
              <a:t>What Are Interviewers Looking For</a:t>
            </a:r>
            <a:endParaRPr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27DCAB-D3E2-1A42-BC2D-9F3B7F75626B}"/>
              </a:ext>
            </a:extLst>
          </p:cNvPr>
          <p:cNvSpPr txBox="1"/>
          <p:nvPr/>
        </p:nvSpPr>
        <p:spPr>
          <a:xfrm>
            <a:off x="1045029" y="1527349"/>
            <a:ext cx="1457011" cy="7737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F99589-6232-524D-9AE6-29728D9CDAD4}"/>
              </a:ext>
            </a:extLst>
          </p:cNvPr>
          <p:cNvSpPr txBox="1"/>
          <p:nvPr/>
        </p:nvSpPr>
        <p:spPr>
          <a:xfrm>
            <a:off x="974691" y="886175"/>
            <a:ext cx="5673436" cy="4576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From most important to least important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Pass basic technical qualifications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Analytical mindset</a:t>
            </a:r>
          </a:p>
          <a:p>
            <a:pPr>
              <a:lnSpc>
                <a:spcPct val="150000"/>
              </a:lnSpc>
            </a:pPr>
            <a:r>
              <a:rPr lang="en-US" dirty="0"/>
              <a:t>	End to End DS Approach</a:t>
            </a:r>
          </a:p>
          <a:p>
            <a:pPr>
              <a:lnSpc>
                <a:spcPct val="150000"/>
              </a:lnSpc>
            </a:pPr>
            <a:r>
              <a:rPr lang="en-US" dirty="0"/>
              <a:t>	Data driven, logical thinking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Product Intuition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Communication</a:t>
            </a:r>
          </a:p>
          <a:p>
            <a:pPr>
              <a:lnSpc>
                <a:spcPct val="150000"/>
              </a:lnSpc>
            </a:pPr>
            <a:r>
              <a:rPr lang="en-US" dirty="0"/>
              <a:t>	Clear &amp; concise </a:t>
            </a:r>
          </a:p>
          <a:p>
            <a:pPr>
              <a:lnSpc>
                <a:spcPct val="150000"/>
              </a:lnSpc>
            </a:pPr>
            <a:r>
              <a:rPr lang="en-US" dirty="0"/>
              <a:t>	Adjust your communication style based on your audience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Visualization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	Well labeled, clear definition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	Use proper visualizations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Coding habits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9692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2" name="Shape 522"/>
          <p:cNvCxnSpPr>
            <a:endCxn id="523" idx="3"/>
          </p:cNvCxnSpPr>
          <p:nvPr/>
        </p:nvCxnSpPr>
        <p:spPr>
          <a:xfrm rot="10800000" flipH="1">
            <a:off x="13374" y="635168"/>
            <a:ext cx="1236300" cy="9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523" name="Shape 523"/>
          <p:cNvPicPr preferRelativeResize="0"/>
          <p:nvPr/>
        </p:nvPicPr>
        <p:blipFill rotWithShape="1">
          <a:blip r:embed="rId3">
            <a:alphaModFix/>
          </a:blip>
          <a:srcRect b="29735"/>
          <a:stretch/>
        </p:blipFill>
        <p:spPr>
          <a:xfrm>
            <a:off x="13375" y="293200"/>
            <a:ext cx="1236299" cy="6839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4" name="Shape 524"/>
          <p:cNvCxnSpPr>
            <a:cxnSpLocks/>
          </p:cNvCxnSpPr>
          <p:nvPr/>
        </p:nvCxnSpPr>
        <p:spPr>
          <a:xfrm>
            <a:off x="6722918" y="625500"/>
            <a:ext cx="2426432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5" name="Shape 525"/>
          <p:cNvSpPr txBox="1"/>
          <p:nvPr/>
        </p:nvSpPr>
        <p:spPr>
          <a:xfrm>
            <a:off x="1325875" y="359675"/>
            <a:ext cx="6415352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chemeClr val="dk1"/>
                </a:solidFill>
              </a:rPr>
              <a:t>Good Practices</a:t>
            </a:r>
            <a:endParaRPr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27DCAB-D3E2-1A42-BC2D-9F3B7F75626B}"/>
              </a:ext>
            </a:extLst>
          </p:cNvPr>
          <p:cNvSpPr txBox="1"/>
          <p:nvPr/>
        </p:nvSpPr>
        <p:spPr>
          <a:xfrm>
            <a:off x="1045029" y="1527349"/>
            <a:ext cx="1457011" cy="7737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F99589-6232-524D-9AE6-29728D9CDAD4}"/>
              </a:ext>
            </a:extLst>
          </p:cNvPr>
          <p:cNvSpPr txBox="1"/>
          <p:nvPr/>
        </p:nvSpPr>
        <p:spPr>
          <a:xfrm>
            <a:off x="273294" y="961239"/>
            <a:ext cx="8028733" cy="395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dirty="0"/>
              <a:t>DO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Include a summary section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Answer ALL questions if given a list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Submit what is asked (e.g. asked for slides then not </a:t>
            </a:r>
            <a:r>
              <a:rPr lang="en-US" sz="1300" dirty="0" err="1"/>
              <a:t>ipython</a:t>
            </a:r>
            <a:r>
              <a:rPr lang="en-US" sz="1300" dirty="0"/>
              <a:t>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Clear, logical and concise writing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300" dirty="0"/>
              <a:t>	Follow the end to end DS workflow (data cleaning/exploration -&gt; analysis/modeling -&gt; 	insights/recommendations)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300" dirty="0"/>
              <a:t>	Connect the dots by explaining your logic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300" dirty="0"/>
              <a:t>	Provide data driven insights &amp; reasonable &amp; actionable recommendations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300" dirty="0"/>
              <a:t>	Pick only the plots/results necessary to support your story. Put everything else </a:t>
            </a:r>
            <a:r>
              <a:rPr lang="en-US" sz="1300"/>
              <a:t>in appendix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300"/>
              <a:t>Use </a:t>
            </a:r>
            <a:r>
              <a:rPr lang="en-US" sz="1300" dirty="0"/>
              <a:t>headers/bullet points/bold/highlights properly to make your report structured and easier to read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Use proper visualizations &amp; make them self explanatory (clear labels, titles)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Comment your code</a:t>
            </a:r>
          </a:p>
        </p:txBody>
      </p:sp>
    </p:spTree>
    <p:extLst>
      <p:ext uri="{BB962C8B-B14F-4D97-AF65-F5344CB8AC3E}">
        <p14:creationId xmlns:p14="http://schemas.microsoft.com/office/powerpoint/2010/main" val="394585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2" name="Shape 522"/>
          <p:cNvCxnSpPr>
            <a:endCxn id="523" idx="3"/>
          </p:cNvCxnSpPr>
          <p:nvPr/>
        </p:nvCxnSpPr>
        <p:spPr>
          <a:xfrm rot="10800000" flipH="1">
            <a:off x="13374" y="635168"/>
            <a:ext cx="1236300" cy="9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523" name="Shape 523"/>
          <p:cNvPicPr preferRelativeResize="0"/>
          <p:nvPr/>
        </p:nvPicPr>
        <p:blipFill rotWithShape="1">
          <a:blip r:embed="rId3">
            <a:alphaModFix/>
          </a:blip>
          <a:srcRect b="29735"/>
          <a:stretch/>
        </p:blipFill>
        <p:spPr>
          <a:xfrm>
            <a:off x="13375" y="293200"/>
            <a:ext cx="1236299" cy="6839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4" name="Shape 524"/>
          <p:cNvCxnSpPr>
            <a:cxnSpLocks/>
          </p:cNvCxnSpPr>
          <p:nvPr/>
        </p:nvCxnSpPr>
        <p:spPr>
          <a:xfrm>
            <a:off x="6722918" y="625500"/>
            <a:ext cx="2426432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5" name="Shape 525"/>
          <p:cNvSpPr txBox="1"/>
          <p:nvPr/>
        </p:nvSpPr>
        <p:spPr>
          <a:xfrm>
            <a:off x="1325875" y="359675"/>
            <a:ext cx="6415352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chemeClr val="dk1"/>
                </a:solidFill>
              </a:rPr>
              <a:t>Things Make U Fail</a:t>
            </a:r>
            <a:endParaRPr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27DCAB-D3E2-1A42-BC2D-9F3B7F75626B}"/>
              </a:ext>
            </a:extLst>
          </p:cNvPr>
          <p:cNvSpPr txBox="1"/>
          <p:nvPr/>
        </p:nvSpPr>
        <p:spPr>
          <a:xfrm>
            <a:off x="1045029" y="1527349"/>
            <a:ext cx="1457011" cy="7737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079BA8-5AC4-D54E-9320-2F7CFB9DFDE2}"/>
              </a:ext>
            </a:extLst>
          </p:cNvPr>
          <p:cNvSpPr/>
          <p:nvPr/>
        </p:nvSpPr>
        <p:spPr>
          <a:xfrm>
            <a:off x="574365" y="889963"/>
            <a:ext cx="7166862" cy="4253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DO NOT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Jump into modeling without data cleaning/EDA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Put all raw outputs in the report. Long report No summary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List all EDA plots without explanation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Simply run a list of ML models without explaining why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Do not provide insights after modeling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Do not label your plot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Write long texts on PPT slides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Do not comment your code</a:t>
            </a:r>
          </a:p>
          <a:p>
            <a:pPr>
              <a:lnSpc>
                <a:spcPct val="150000"/>
              </a:lnSpc>
            </a:pPr>
            <a:r>
              <a:rPr lang="en-US" dirty="0"/>
              <a:t>NOT RECOMMENDED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Submit your report in </a:t>
            </a:r>
            <a:r>
              <a:rPr lang="en-US" dirty="0" err="1"/>
              <a:t>ipython</a:t>
            </a:r>
            <a:r>
              <a:rPr lang="en-US" dirty="0"/>
              <a:t>/word (pdf is preferred)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Name your submission randomly (e.g. takehome111)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 unprofessional font/plot style, too many animations</a:t>
            </a:r>
          </a:p>
        </p:txBody>
      </p:sp>
    </p:spTree>
    <p:extLst>
      <p:ext uri="{BB962C8B-B14F-4D97-AF65-F5344CB8AC3E}">
        <p14:creationId xmlns:p14="http://schemas.microsoft.com/office/powerpoint/2010/main" val="18104517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2" name="Shape 522"/>
          <p:cNvCxnSpPr>
            <a:endCxn id="523" idx="3"/>
          </p:cNvCxnSpPr>
          <p:nvPr/>
        </p:nvCxnSpPr>
        <p:spPr>
          <a:xfrm rot="10800000" flipH="1">
            <a:off x="13374" y="635168"/>
            <a:ext cx="1236300" cy="9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523" name="Shape 523"/>
          <p:cNvPicPr preferRelativeResize="0"/>
          <p:nvPr/>
        </p:nvPicPr>
        <p:blipFill rotWithShape="1">
          <a:blip r:embed="rId3">
            <a:alphaModFix/>
          </a:blip>
          <a:srcRect b="29735"/>
          <a:stretch/>
        </p:blipFill>
        <p:spPr>
          <a:xfrm>
            <a:off x="13375" y="293200"/>
            <a:ext cx="1236299" cy="6839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4" name="Shape 524"/>
          <p:cNvCxnSpPr>
            <a:cxnSpLocks/>
          </p:cNvCxnSpPr>
          <p:nvPr/>
        </p:nvCxnSpPr>
        <p:spPr>
          <a:xfrm>
            <a:off x="5078896" y="625500"/>
            <a:ext cx="4070454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5" name="Shape 525"/>
          <p:cNvSpPr txBox="1"/>
          <p:nvPr/>
        </p:nvSpPr>
        <p:spPr>
          <a:xfrm>
            <a:off x="1325875" y="359675"/>
            <a:ext cx="49878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</a:rPr>
              <a:t>End to End Data Science</a:t>
            </a:r>
            <a:endParaRPr sz="2400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4B97CBE-A61F-A741-B17E-558789565341}"/>
              </a:ext>
            </a:extLst>
          </p:cNvPr>
          <p:cNvSpPr/>
          <p:nvPr/>
        </p:nvSpPr>
        <p:spPr>
          <a:xfrm>
            <a:off x="638065" y="1578610"/>
            <a:ext cx="1709173" cy="924339"/>
          </a:xfrm>
          <a:prstGeom prst="round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dirty="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1</a:t>
            </a:r>
          </a:p>
          <a:p>
            <a:pPr algn="ctr"/>
            <a:r>
              <a:rPr lang="en-US" sz="1600" dirty="0">
                <a:solidFill>
                  <a:srgbClr val="666666"/>
                </a:solidFill>
                <a:latin typeface="+mj-lt"/>
                <a:ea typeface="Apple Symbols" panose="02000000000000000000" pitchFamily="2" charset="-79"/>
                <a:cs typeface="Apple Symbols" panose="02000000000000000000" pitchFamily="2" charset="-79"/>
              </a:rPr>
              <a:t>Understand &amp; Define Problem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31F8249-532E-8F4F-A243-61AD3C3A512C}"/>
              </a:ext>
            </a:extLst>
          </p:cNvPr>
          <p:cNvSpPr/>
          <p:nvPr/>
        </p:nvSpPr>
        <p:spPr>
          <a:xfrm>
            <a:off x="2614115" y="1578610"/>
            <a:ext cx="1709173" cy="924339"/>
          </a:xfrm>
          <a:prstGeom prst="round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dirty="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2</a:t>
            </a:r>
          </a:p>
          <a:p>
            <a:pPr algn="ctr"/>
            <a:r>
              <a:rPr lang="en-US" sz="1600" dirty="0">
                <a:solidFill>
                  <a:srgbClr val="666666"/>
                </a:solidFill>
                <a:latin typeface="+mj-lt"/>
                <a:ea typeface="Apple Symbols" panose="02000000000000000000" pitchFamily="2" charset="-79"/>
                <a:cs typeface="Apple Symbols" panose="02000000000000000000" pitchFamily="2" charset="-79"/>
              </a:rPr>
              <a:t>Process Your Data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962298B-FD9A-8342-A1C0-5677D2C8D9BE}"/>
              </a:ext>
            </a:extLst>
          </p:cNvPr>
          <p:cNvSpPr/>
          <p:nvPr/>
        </p:nvSpPr>
        <p:spPr>
          <a:xfrm>
            <a:off x="4522552" y="1578610"/>
            <a:ext cx="1709173" cy="924339"/>
          </a:xfrm>
          <a:prstGeom prst="round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dirty="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3</a:t>
            </a:r>
          </a:p>
          <a:p>
            <a:pPr algn="ctr"/>
            <a:r>
              <a:rPr lang="en-US" sz="1600" dirty="0">
                <a:solidFill>
                  <a:srgbClr val="666666"/>
                </a:solidFill>
                <a:latin typeface="+mj-lt"/>
                <a:ea typeface="Apple Symbols" panose="02000000000000000000" pitchFamily="2" charset="-79"/>
                <a:cs typeface="Apple Symbols" panose="02000000000000000000" pitchFamily="2" charset="-79"/>
              </a:rPr>
              <a:t>Explore Data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985DCFE-7F42-9041-8129-1AE72325C3FD}"/>
              </a:ext>
            </a:extLst>
          </p:cNvPr>
          <p:cNvSpPr/>
          <p:nvPr/>
        </p:nvSpPr>
        <p:spPr>
          <a:xfrm>
            <a:off x="6491224" y="1578610"/>
            <a:ext cx="1709173" cy="924339"/>
          </a:xfrm>
          <a:prstGeom prst="round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dirty="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4</a:t>
            </a:r>
          </a:p>
          <a:p>
            <a:pPr algn="ctr"/>
            <a:r>
              <a:rPr lang="en-US" sz="1600" dirty="0">
                <a:solidFill>
                  <a:srgbClr val="666666"/>
                </a:solidFill>
                <a:latin typeface="+mj-lt"/>
                <a:ea typeface="Apple Symbols" panose="02000000000000000000" pitchFamily="2" charset="-79"/>
                <a:cs typeface="Apple Symbols" panose="02000000000000000000" pitchFamily="2" charset="-79"/>
              </a:rPr>
              <a:t>Build Model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E41815F-31D4-9047-B3C1-C4D2CAFF14D2}"/>
              </a:ext>
            </a:extLst>
          </p:cNvPr>
          <p:cNvSpPr/>
          <p:nvPr/>
        </p:nvSpPr>
        <p:spPr>
          <a:xfrm>
            <a:off x="5542101" y="3211726"/>
            <a:ext cx="1709173" cy="924339"/>
          </a:xfrm>
          <a:prstGeom prst="round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dirty="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5</a:t>
            </a:r>
          </a:p>
          <a:p>
            <a:pPr algn="ctr"/>
            <a:r>
              <a:rPr lang="en-US" sz="1600" dirty="0">
                <a:solidFill>
                  <a:srgbClr val="666666"/>
                </a:solidFill>
                <a:latin typeface="+mj-lt"/>
                <a:ea typeface="Apple Symbols" panose="02000000000000000000" pitchFamily="2" charset="-79"/>
                <a:cs typeface="Apple Symbols" panose="02000000000000000000" pitchFamily="2" charset="-79"/>
              </a:rPr>
              <a:t>Model Validation &amp; Iteration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802D40F-0CF6-604E-879C-FDBB16D7CA15}"/>
              </a:ext>
            </a:extLst>
          </p:cNvPr>
          <p:cNvSpPr/>
          <p:nvPr/>
        </p:nvSpPr>
        <p:spPr>
          <a:xfrm>
            <a:off x="3573429" y="3211726"/>
            <a:ext cx="1709173" cy="924339"/>
          </a:xfrm>
          <a:prstGeom prst="round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dirty="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6</a:t>
            </a:r>
          </a:p>
          <a:p>
            <a:pPr algn="ctr"/>
            <a:r>
              <a:rPr lang="en-US" sz="1600" dirty="0">
                <a:solidFill>
                  <a:srgbClr val="666666"/>
                </a:solidFill>
                <a:ea typeface="Apple Symbols" panose="02000000000000000000" pitchFamily="2" charset="-79"/>
                <a:cs typeface="Apple Symbols" panose="02000000000000000000" pitchFamily="2" charset="-79"/>
              </a:rPr>
              <a:t>Identify Insights &amp; Conclusions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AA2DA9B-DD46-734A-BF8B-DC55647904C8}"/>
              </a:ext>
            </a:extLst>
          </p:cNvPr>
          <p:cNvSpPr/>
          <p:nvPr/>
        </p:nvSpPr>
        <p:spPr>
          <a:xfrm>
            <a:off x="1604757" y="3261928"/>
            <a:ext cx="1709173" cy="924339"/>
          </a:xfrm>
          <a:prstGeom prst="round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dirty="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7</a:t>
            </a:r>
          </a:p>
          <a:p>
            <a:pPr algn="ctr"/>
            <a:r>
              <a:rPr lang="en-US" sz="1600" dirty="0">
                <a:solidFill>
                  <a:srgbClr val="666666"/>
                </a:solidFill>
                <a:ea typeface="Apple Symbols" panose="02000000000000000000" pitchFamily="2" charset="-79"/>
                <a:cs typeface="Apple Symbols" panose="02000000000000000000" pitchFamily="2" charset="-79"/>
              </a:rPr>
              <a:t>Implementation &amp; Production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7B605F-9B42-034B-8557-90C2604BAD81}"/>
              </a:ext>
            </a:extLst>
          </p:cNvPr>
          <p:cNvCxnSpPr>
            <a:stCxn id="6" idx="3"/>
            <a:endCxn id="16" idx="1"/>
          </p:cNvCxnSpPr>
          <p:nvPr/>
        </p:nvCxnSpPr>
        <p:spPr>
          <a:xfrm>
            <a:off x="2347238" y="2040780"/>
            <a:ext cx="266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A1D3A0C-382A-2340-BB1F-68453113BF4A}"/>
              </a:ext>
            </a:extLst>
          </p:cNvPr>
          <p:cNvCxnSpPr/>
          <p:nvPr/>
        </p:nvCxnSpPr>
        <p:spPr>
          <a:xfrm>
            <a:off x="4323288" y="2040779"/>
            <a:ext cx="266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BC7188-C0E3-F84D-A5D9-D1D5804D1EBB}"/>
              </a:ext>
            </a:extLst>
          </p:cNvPr>
          <p:cNvCxnSpPr/>
          <p:nvPr/>
        </p:nvCxnSpPr>
        <p:spPr>
          <a:xfrm>
            <a:off x="6224347" y="2047350"/>
            <a:ext cx="266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0C39509-26C2-2148-9FBB-48D54465F3F4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6396688" y="2502949"/>
            <a:ext cx="949122" cy="70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B02EC7-4E42-6945-AB2E-525D1E8530FD}"/>
              </a:ext>
            </a:extLst>
          </p:cNvPr>
          <p:cNvCxnSpPr>
            <a:cxnSpLocks/>
          </p:cNvCxnSpPr>
          <p:nvPr/>
        </p:nvCxnSpPr>
        <p:spPr>
          <a:xfrm flipH="1">
            <a:off x="5275224" y="3673895"/>
            <a:ext cx="266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B244836-95B1-7247-9960-CEF294017F03}"/>
              </a:ext>
            </a:extLst>
          </p:cNvPr>
          <p:cNvCxnSpPr>
            <a:cxnSpLocks/>
          </p:cNvCxnSpPr>
          <p:nvPr/>
        </p:nvCxnSpPr>
        <p:spPr>
          <a:xfrm flipH="1">
            <a:off x="3313930" y="3667735"/>
            <a:ext cx="266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1AA4926-6EEC-CC44-9B49-F2D227EC5706}"/>
              </a:ext>
            </a:extLst>
          </p:cNvPr>
          <p:cNvCxnSpPr>
            <a:cxnSpLocks/>
            <a:stCxn id="19" idx="0"/>
            <a:endCxn id="17" idx="2"/>
          </p:cNvCxnSpPr>
          <p:nvPr/>
        </p:nvCxnSpPr>
        <p:spPr>
          <a:xfrm flipH="1" flipV="1">
            <a:off x="5377139" y="2502949"/>
            <a:ext cx="1019549" cy="70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78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2" name="Shape 522"/>
          <p:cNvCxnSpPr>
            <a:endCxn id="523" idx="3"/>
          </p:cNvCxnSpPr>
          <p:nvPr/>
        </p:nvCxnSpPr>
        <p:spPr>
          <a:xfrm rot="10800000" flipH="1">
            <a:off x="13374" y="635168"/>
            <a:ext cx="1236300" cy="9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523" name="Shape 523"/>
          <p:cNvPicPr preferRelativeResize="0"/>
          <p:nvPr/>
        </p:nvPicPr>
        <p:blipFill rotWithShape="1">
          <a:blip r:embed="rId3">
            <a:alphaModFix/>
          </a:blip>
          <a:srcRect b="29735"/>
          <a:stretch/>
        </p:blipFill>
        <p:spPr>
          <a:xfrm>
            <a:off x="13375" y="293200"/>
            <a:ext cx="1236299" cy="6839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4" name="Shape 524"/>
          <p:cNvCxnSpPr>
            <a:cxnSpLocks/>
          </p:cNvCxnSpPr>
          <p:nvPr/>
        </p:nvCxnSpPr>
        <p:spPr>
          <a:xfrm flipV="1">
            <a:off x="6463145" y="625500"/>
            <a:ext cx="2686205" cy="9668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5" name="Shape 525"/>
          <p:cNvSpPr txBox="1"/>
          <p:nvPr/>
        </p:nvSpPr>
        <p:spPr>
          <a:xfrm>
            <a:off x="1159620" y="358370"/>
            <a:ext cx="6249098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chemeClr val="dk1"/>
                </a:solidFill>
              </a:rPr>
              <a:t>Phenomenon of Lack of Product Sense</a:t>
            </a:r>
            <a:endParaRPr sz="2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67B9B4-86BE-F348-840F-B6548ED9BA53}"/>
              </a:ext>
            </a:extLst>
          </p:cNvPr>
          <p:cNvSpPr/>
          <p:nvPr/>
        </p:nvSpPr>
        <p:spPr>
          <a:xfrm>
            <a:off x="426027" y="1319103"/>
            <a:ext cx="45321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tx1"/>
                </a:solidFill>
              </a:rPr>
              <a:t>1, Could not understand interviewer’s question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tx1"/>
                </a:solidFill>
              </a:rPr>
              <a:t>2, Interviewer cannot understand your answer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tx1"/>
                </a:solidFill>
              </a:rPr>
              <a:t>3, Get stuck, Have no idea for next steps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tx1"/>
                </a:solidFill>
              </a:rPr>
              <a:t>4, Not engaged conversation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84CE1B-9316-204F-9D55-A72851265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8195" y="2570163"/>
            <a:ext cx="1276349" cy="13211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5F505D-2D08-BF4B-8531-F28BCEF18E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3145" y="2513983"/>
            <a:ext cx="1436254" cy="13889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8721A8-E728-C04F-B4D7-22D2564664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7931" y="1314841"/>
            <a:ext cx="1477059" cy="103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725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2" name="Shape 522"/>
          <p:cNvCxnSpPr>
            <a:endCxn id="523" idx="3"/>
          </p:cNvCxnSpPr>
          <p:nvPr/>
        </p:nvCxnSpPr>
        <p:spPr>
          <a:xfrm rot="10800000" flipH="1">
            <a:off x="13374" y="635168"/>
            <a:ext cx="1236300" cy="9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523" name="Shape 523"/>
          <p:cNvPicPr preferRelativeResize="0"/>
          <p:nvPr/>
        </p:nvPicPr>
        <p:blipFill rotWithShape="1">
          <a:blip r:embed="rId3">
            <a:alphaModFix/>
          </a:blip>
          <a:srcRect b="29735"/>
          <a:stretch/>
        </p:blipFill>
        <p:spPr>
          <a:xfrm>
            <a:off x="13375" y="293200"/>
            <a:ext cx="1236299" cy="6839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4" name="Shape 524"/>
          <p:cNvCxnSpPr/>
          <p:nvPr/>
        </p:nvCxnSpPr>
        <p:spPr>
          <a:xfrm>
            <a:off x="4257250" y="609000"/>
            <a:ext cx="4892100" cy="165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5" name="Shape 525"/>
          <p:cNvSpPr txBox="1"/>
          <p:nvPr/>
        </p:nvSpPr>
        <p:spPr>
          <a:xfrm>
            <a:off x="1325875" y="359675"/>
            <a:ext cx="49878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chemeClr val="dk1"/>
                </a:solidFill>
              </a:rPr>
              <a:t>Analogy to EQ</a:t>
            </a:r>
            <a:endParaRPr sz="2400" b="1" dirty="0"/>
          </a:p>
        </p:txBody>
      </p:sp>
      <p:sp>
        <p:nvSpPr>
          <p:cNvPr id="526" name="Shape 526"/>
          <p:cNvSpPr/>
          <p:nvPr/>
        </p:nvSpPr>
        <p:spPr>
          <a:xfrm>
            <a:off x="2121287" y="1197546"/>
            <a:ext cx="1346400" cy="13464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ans" altLang="en-US" sz="2400" dirty="0">
                <a:solidFill>
                  <a:srgbClr val="666666"/>
                </a:solidFill>
                <a:latin typeface="Impact"/>
                <a:sym typeface="Impact"/>
              </a:rPr>
              <a:t>感知力</a:t>
            </a:r>
            <a:endParaRPr dirty="0"/>
          </a:p>
        </p:txBody>
      </p:sp>
      <p:sp>
        <p:nvSpPr>
          <p:cNvPr id="527" name="Shape 527"/>
          <p:cNvSpPr/>
          <p:nvPr/>
        </p:nvSpPr>
        <p:spPr>
          <a:xfrm>
            <a:off x="3687600" y="1197546"/>
            <a:ext cx="1401000" cy="13896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ans" altLang="en-US" sz="2400" dirty="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同理心</a:t>
            </a:r>
            <a:endParaRPr dirty="0"/>
          </a:p>
        </p:txBody>
      </p:sp>
      <p:sp>
        <p:nvSpPr>
          <p:cNvPr id="528" name="Shape 528"/>
          <p:cNvSpPr/>
          <p:nvPr/>
        </p:nvSpPr>
        <p:spPr>
          <a:xfrm>
            <a:off x="5308512" y="1197546"/>
            <a:ext cx="1401000" cy="13896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ans" altLang="en-US" sz="2400" dirty="0">
                <a:solidFill>
                  <a:srgbClr val="666666"/>
                </a:solidFill>
                <a:latin typeface="Impact"/>
                <a:sym typeface="Impact"/>
              </a:rPr>
              <a:t>有见地</a:t>
            </a:r>
            <a:endParaRPr dirty="0"/>
          </a:p>
        </p:txBody>
      </p:sp>
      <p:sp>
        <p:nvSpPr>
          <p:cNvPr id="529" name="Shape 529"/>
          <p:cNvSpPr/>
          <p:nvPr/>
        </p:nvSpPr>
        <p:spPr>
          <a:xfrm>
            <a:off x="6997037" y="1175946"/>
            <a:ext cx="1401000" cy="13896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ans" altLang="en-US" sz="2400" dirty="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有效的沟通</a:t>
            </a:r>
            <a:endParaRPr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33E0196-378F-0F4B-91F4-18343DA5C254}"/>
              </a:ext>
            </a:extLst>
          </p:cNvPr>
          <p:cNvCxnSpPr/>
          <p:nvPr/>
        </p:nvCxnSpPr>
        <p:spPr>
          <a:xfrm>
            <a:off x="13374" y="2902226"/>
            <a:ext cx="91306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89B80EB-60EF-2D44-9EF5-E2E3C890EC35}"/>
              </a:ext>
            </a:extLst>
          </p:cNvPr>
          <p:cNvSpPr/>
          <p:nvPr/>
        </p:nvSpPr>
        <p:spPr>
          <a:xfrm>
            <a:off x="254416" y="1744368"/>
            <a:ext cx="1162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434343"/>
              </a:buClr>
              <a:buSzPts val="1100"/>
            </a:pPr>
            <a:r>
              <a:rPr lang="en-US" altLang="ja-JP" dirty="0"/>
              <a:t>EQ</a:t>
            </a:r>
            <a:r>
              <a:rPr lang="zh-Hans" altLang="en-US" dirty="0"/>
              <a:t>高的表现</a:t>
            </a:r>
            <a:endParaRPr lang="ja-JP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06D91A-1BB0-874E-9C03-0D37FEDF58AA}"/>
              </a:ext>
            </a:extLst>
          </p:cNvPr>
          <p:cNvSpPr/>
          <p:nvPr/>
        </p:nvSpPr>
        <p:spPr>
          <a:xfrm>
            <a:off x="241820" y="3752308"/>
            <a:ext cx="14285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434343"/>
              </a:buClr>
              <a:buSzPts val="1100"/>
            </a:pPr>
            <a:r>
              <a:rPr lang="en-US" altLang="ja-JP" dirty="0"/>
              <a:t>Strong Product </a:t>
            </a:r>
          </a:p>
          <a:p>
            <a:pPr lvl="0">
              <a:buClr>
                <a:srgbClr val="434343"/>
              </a:buClr>
              <a:buSzPts val="1100"/>
            </a:pPr>
            <a:r>
              <a:rPr lang="en-US" altLang="ja-JP" dirty="0"/>
              <a:t>Sense</a:t>
            </a:r>
            <a:endParaRPr lang="ja-JP" altLang="en-US" dirty="0"/>
          </a:p>
        </p:txBody>
      </p:sp>
      <p:sp>
        <p:nvSpPr>
          <p:cNvPr id="15" name="Shape 526">
            <a:extLst>
              <a:ext uri="{FF2B5EF4-FFF2-40B4-BE49-F238E27FC236}">
                <a16:creationId xmlns:a16="http://schemas.microsoft.com/office/drawing/2014/main" id="{8BA5614B-9F4B-8845-A4B2-580589718C0D}"/>
              </a:ext>
            </a:extLst>
          </p:cNvPr>
          <p:cNvSpPr/>
          <p:nvPr/>
        </p:nvSpPr>
        <p:spPr>
          <a:xfrm>
            <a:off x="2144480" y="3198623"/>
            <a:ext cx="1346400" cy="13464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Hans" sz="2000" dirty="0">
                <a:solidFill>
                  <a:srgbClr val="666666"/>
                </a:solidFill>
                <a:latin typeface="Impact"/>
                <a:sym typeface="Impact"/>
              </a:rPr>
              <a:t>Understand</a:t>
            </a:r>
            <a:endParaRPr sz="1200" dirty="0"/>
          </a:p>
        </p:txBody>
      </p:sp>
      <p:sp>
        <p:nvSpPr>
          <p:cNvPr id="16" name="Shape 527">
            <a:extLst>
              <a:ext uri="{FF2B5EF4-FFF2-40B4-BE49-F238E27FC236}">
                <a16:creationId xmlns:a16="http://schemas.microsoft.com/office/drawing/2014/main" id="{AC67FF9C-6C9A-D445-B796-F9B15CD13B99}"/>
              </a:ext>
            </a:extLst>
          </p:cNvPr>
          <p:cNvSpPr/>
          <p:nvPr/>
        </p:nvSpPr>
        <p:spPr>
          <a:xfrm>
            <a:off x="3710793" y="3198623"/>
            <a:ext cx="1401000" cy="13896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Hans" sz="2000" dirty="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Think in Their Toe’s</a:t>
            </a:r>
            <a:endParaRPr sz="1200" dirty="0"/>
          </a:p>
        </p:txBody>
      </p:sp>
      <p:sp>
        <p:nvSpPr>
          <p:cNvPr id="18" name="Shape 529">
            <a:extLst>
              <a:ext uri="{FF2B5EF4-FFF2-40B4-BE49-F238E27FC236}">
                <a16:creationId xmlns:a16="http://schemas.microsoft.com/office/drawing/2014/main" id="{BBAAF406-6D11-1E45-A8AC-6D940FBCE4BD}"/>
              </a:ext>
            </a:extLst>
          </p:cNvPr>
          <p:cNvSpPr/>
          <p:nvPr/>
        </p:nvSpPr>
        <p:spPr>
          <a:xfrm>
            <a:off x="7020230" y="3177023"/>
            <a:ext cx="1401000" cy="13896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Hans" sz="2000" dirty="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communication</a:t>
            </a:r>
            <a:endParaRPr sz="1200" dirty="0"/>
          </a:p>
        </p:txBody>
      </p:sp>
      <p:sp>
        <p:nvSpPr>
          <p:cNvPr id="19" name="Shape 527">
            <a:extLst>
              <a:ext uri="{FF2B5EF4-FFF2-40B4-BE49-F238E27FC236}">
                <a16:creationId xmlns:a16="http://schemas.microsoft.com/office/drawing/2014/main" id="{3AF21AE8-E55E-DB46-A613-951389338303}"/>
              </a:ext>
            </a:extLst>
          </p:cNvPr>
          <p:cNvSpPr/>
          <p:nvPr/>
        </p:nvSpPr>
        <p:spPr>
          <a:xfrm>
            <a:off x="5383878" y="3182060"/>
            <a:ext cx="1401000" cy="13896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Hans" sz="2000" dirty="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Rationale Actions</a:t>
            </a:r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ctrTitle"/>
          </p:nvPr>
        </p:nvSpPr>
        <p:spPr>
          <a:xfrm>
            <a:off x="1985332" y="2196719"/>
            <a:ext cx="5236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How is Product Sense Evaluated in Interviews?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515" name="Shape 5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75" y="72325"/>
            <a:ext cx="825475" cy="6499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7514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2" name="Shape 522"/>
          <p:cNvCxnSpPr>
            <a:endCxn id="523" idx="3"/>
          </p:cNvCxnSpPr>
          <p:nvPr/>
        </p:nvCxnSpPr>
        <p:spPr>
          <a:xfrm rot="10800000" flipH="1">
            <a:off x="13374" y="635168"/>
            <a:ext cx="1236300" cy="9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523" name="Shape 523"/>
          <p:cNvPicPr preferRelativeResize="0"/>
          <p:nvPr/>
        </p:nvPicPr>
        <p:blipFill rotWithShape="1">
          <a:blip r:embed="rId3">
            <a:alphaModFix/>
          </a:blip>
          <a:srcRect b="29735"/>
          <a:stretch/>
        </p:blipFill>
        <p:spPr>
          <a:xfrm>
            <a:off x="13375" y="293200"/>
            <a:ext cx="1236299" cy="6839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4" name="Shape 524"/>
          <p:cNvCxnSpPr/>
          <p:nvPr/>
        </p:nvCxnSpPr>
        <p:spPr>
          <a:xfrm>
            <a:off x="4257250" y="609000"/>
            <a:ext cx="4892100" cy="165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5" name="Shape 525"/>
          <p:cNvSpPr txBox="1"/>
          <p:nvPr/>
        </p:nvSpPr>
        <p:spPr>
          <a:xfrm>
            <a:off x="1325875" y="359675"/>
            <a:ext cx="49878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chemeClr val="dk1"/>
                </a:solidFill>
              </a:rPr>
              <a:t>Sample Questions</a:t>
            </a:r>
            <a:endParaRPr sz="2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2B1F1A-F466-B448-AF4B-2BA803BCF648}"/>
              </a:ext>
            </a:extLst>
          </p:cNvPr>
          <p:cNvSpPr/>
          <p:nvPr/>
        </p:nvSpPr>
        <p:spPr>
          <a:xfrm>
            <a:off x="368708" y="1135500"/>
            <a:ext cx="8347589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</a:rPr>
              <a:t>Open Ended Case Study Questions</a:t>
            </a:r>
          </a:p>
          <a:p>
            <a:pPr lvl="0">
              <a:spcBef>
                <a:spcPts val="600"/>
              </a:spcBef>
            </a:pPr>
            <a:r>
              <a:rPr lang="en-US" sz="1600" dirty="0">
                <a:solidFill>
                  <a:srgbClr val="1155CC"/>
                </a:solidFill>
              </a:rPr>
              <a:t>Examples:</a:t>
            </a:r>
          </a:p>
          <a:p>
            <a:pPr lvl="0">
              <a:spcBef>
                <a:spcPts val="600"/>
              </a:spcBef>
            </a:pPr>
            <a:r>
              <a:rPr lang="en-US" sz="1600" dirty="0">
                <a:solidFill>
                  <a:srgbClr val="1155CC"/>
                </a:solidFill>
              </a:rPr>
              <a:t>1, Number of paid users on your app dropped by 5% today. What will you do?</a:t>
            </a:r>
          </a:p>
          <a:p>
            <a:pPr lvl="0">
              <a:spcBef>
                <a:spcPts val="600"/>
              </a:spcBef>
            </a:pPr>
            <a:endParaRPr lang="en-US" sz="1600" dirty="0">
              <a:solidFill>
                <a:srgbClr val="1155CC"/>
              </a:solidFill>
            </a:endParaRPr>
          </a:p>
          <a:p>
            <a:pPr lvl="0">
              <a:spcBef>
                <a:spcPts val="600"/>
              </a:spcBef>
            </a:pPr>
            <a:r>
              <a:rPr lang="en-US" sz="1600" dirty="0">
                <a:solidFill>
                  <a:srgbClr val="1155CC"/>
                </a:solidFill>
              </a:rPr>
              <a:t>2, Survey showed teenagers users are less engaged after their parents register on your app. What to do?</a:t>
            </a:r>
          </a:p>
          <a:p>
            <a:pPr lvl="0">
              <a:spcBef>
                <a:spcPts val="600"/>
              </a:spcBef>
            </a:pPr>
            <a:endParaRPr lang="en-US" sz="1600" dirty="0">
              <a:solidFill>
                <a:srgbClr val="1155CC"/>
              </a:solidFill>
            </a:endParaRPr>
          </a:p>
          <a:p>
            <a:pPr lvl="0">
              <a:spcBef>
                <a:spcPts val="600"/>
              </a:spcBef>
            </a:pPr>
            <a:r>
              <a:rPr lang="en-US" sz="1600" dirty="0">
                <a:solidFill>
                  <a:srgbClr val="1155CC"/>
                </a:solidFill>
              </a:rPr>
              <a:t>3, How to </a:t>
            </a:r>
            <a:r>
              <a:rPr lang="en-US" altLang="zh-Hans" sz="1600" dirty="0">
                <a:solidFill>
                  <a:srgbClr val="1155CC"/>
                </a:solidFill>
              </a:rPr>
              <a:t>design the surge price system?</a:t>
            </a:r>
            <a:endParaRPr lang="en-US" sz="1600" dirty="0">
              <a:solidFill>
                <a:srgbClr val="1155CC"/>
              </a:solidFill>
            </a:endParaRPr>
          </a:p>
          <a:p>
            <a:pPr lvl="0">
              <a:spcBef>
                <a:spcPts val="600"/>
              </a:spcBef>
            </a:pPr>
            <a:endParaRPr lang="en-US" b="1" dirty="0">
              <a:solidFill>
                <a:srgbClr val="1155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446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2" name="Shape 522"/>
          <p:cNvCxnSpPr>
            <a:endCxn id="523" idx="3"/>
          </p:cNvCxnSpPr>
          <p:nvPr/>
        </p:nvCxnSpPr>
        <p:spPr>
          <a:xfrm rot="10800000" flipH="1">
            <a:off x="13374" y="635168"/>
            <a:ext cx="1236300" cy="9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523" name="Shape 523"/>
          <p:cNvPicPr preferRelativeResize="0"/>
          <p:nvPr/>
        </p:nvPicPr>
        <p:blipFill rotWithShape="1">
          <a:blip r:embed="rId3">
            <a:alphaModFix/>
          </a:blip>
          <a:srcRect b="29735"/>
          <a:stretch/>
        </p:blipFill>
        <p:spPr>
          <a:xfrm>
            <a:off x="13375" y="293200"/>
            <a:ext cx="1236299" cy="6839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4" name="Shape 524"/>
          <p:cNvCxnSpPr>
            <a:cxnSpLocks/>
          </p:cNvCxnSpPr>
          <p:nvPr/>
        </p:nvCxnSpPr>
        <p:spPr>
          <a:xfrm>
            <a:off x="6722918" y="625500"/>
            <a:ext cx="2426432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5" name="Shape 525"/>
          <p:cNvSpPr txBox="1"/>
          <p:nvPr/>
        </p:nvSpPr>
        <p:spPr>
          <a:xfrm>
            <a:off x="1325875" y="359675"/>
            <a:ext cx="6415352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chemeClr val="dk1"/>
                </a:solidFill>
              </a:rPr>
              <a:t>What are Interviewers Looking For?</a:t>
            </a:r>
            <a:endParaRPr sz="2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2B1F1A-F466-B448-AF4B-2BA803BCF648}"/>
              </a:ext>
            </a:extLst>
          </p:cNvPr>
          <p:cNvSpPr/>
          <p:nvPr/>
        </p:nvSpPr>
        <p:spPr>
          <a:xfrm>
            <a:off x="368708" y="1135500"/>
            <a:ext cx="8347589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1, </a:t>
            </a:r>
            <a:r>
              <a:rPr lang="en-US" sz="1600" b="1" dirty="0">
                <a:solidFill>
                  <a:schemeClr val="tx1"/>
                </a:solidFill>
              </a:rPr>
              <a:t>Problem Solving Skills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Logical thinking: back up your next step with logic, your action should make sense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Able to Connect the dots &amp; move forward to a solution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Example: Question Q                                                                                            Solution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Strong candidate:  Q         A           B         C          IF D1, S1, IF D2, S2, IF D3, S3   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OK candidate:  Q        A           (hint) B        (hint) C          IF D1, S1, (hint) IF D2, S2 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Failed candidate: Q             W           (hint) A ????  C           S1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2, </a:t>
            </a:r>
            <a:r>
              <a:rPr lang="en-US" sz="1600" b="1" dirty="0">
                <a:solidFill>
                  <a:schemeClr val="tx1"/>
                </a:solidFill>
              </a:rPr>
              <a:t>Product Sense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Understand the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Could propose reasonable approaches &amp; solutions 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3, </a:t>
            </a:r>
            <a:r>
              <a:rPr lang="en-US" sz="1600" b="1" dirty="0">
                <a:solidFill>
                  <a:schemeClr val="tx1"/>
                </a:solidFill>
              </a:rPr>
              <a:t>Clear &amp; Concise Communications</a:t>
            </a:r>
            <a:endParaRPr lang="en-US" sz="1600" b="1" dirty="0"/>
          </a:p>
          <a:p>
            <a:pPr lvl="0">
              <a:spcBef>
                <a:spcPts val="600"/>
              </a:spcBef>
            </a:pPr>
            <a:endParaRPr lang="en-US" b="1" dirty="0">
              <a:solidFill>
                <a:srgbClr val="1155CC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D2A581-F01F-1448-AD63-77C2BAE2BFFC}"/>
              </a:ext>
            </a:extLst>
          </p:cNvPr>
          <p:cNvCxnSpPr>
            <a:cxnSpLocks/>
          </p:cNvCxnSpPr>
          <p:nvPr/>
        </p:nvCxnSpPr>
        <p:spPr>
          <a:xfrm>
            <a:off x="2423833" y="2275609"/>
            <a:ext cx="4083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96EC84C-E89C-2D4B-8A3F-4CC037F1A07C}"/>
              </a:ext>
            </a:extLst>
          </p:cNvPr>
          <p:cNvSpPr txBox="1"/>
          <p:nvPr/>
        </p:nvSpPr>
        <p:spPr>
          <a:xfrm>
            <a:off x="3933268" y="2075554"/>
            <a:ext cx="1064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???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F0B079-1583-C643-ABC9-D9DF0CFE52A2}"/>
              </a:ext>
            </a:extLst>
          </p:cNvPr>
          <p:cNvCxnSpPr>
            <a:cxnSpLocks/>
          </p:cNvCxnSpPr>
          <p:nvPr/>
        </p:nvCxnSpPr>
        <p:spPr>
          <a:xfrm>
            <a:off x="2116282" y="2698172"/>
            <a:ext cx="325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3BE533-C745-3842-9FCF-1D655EBC2F0C}"/>
              </a:ext>
            </a:extLst>
          </p:cNvPr>
          <p:cNvCxnSpPr>
            <a:cxnSpLocks/>
          </p:cNvCxnSpPr>
          <p:nvPr/>
        </p:nvCxnSpPr>
        <p:spPr>
          <a:xfrm>
            <a:off x="2809010" y="2701635"/>
            <a:ext cx="325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97D972-8BD7-7D44-8A87-128CD247BBF4}"/>
              </a:ext>
            </a:extLst>
          </p:cNvPr>
          <p:cNvCxnSpPr>
            <a:cxnSpLocks/>
          </p:cNvCxnSpPr>
          <p:nvPr/>
        </p:nvCxnSpPr>
        <p:spPr>
          <a:xfrm>
            <a:off x="3356265" y="2698172"/>
            <a:ext cx="325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5D2A4A-D3B1-FF4E-B2DB-42FA88AC20A9}"/>
              </a:ext>
            </a:extLst>
          </p:cNvPr>
          <p:cNvCxnSpPr>
            <a:cxnSpLocks/>
          </p:cNvCxnSpPr>
          <p:nvPr/>
        </p:nvCxnSpPr>
        <p:spPr>
          <a:xfrm>
            <a:off x="3933268" y="2698172"/>
            <a:ext cx="325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D2D2F0-AA0F-8A44-A5DD-A82DC774DF19}"/>
              </a:ext>
            </a:extLst>
          </p:cNvPr>
          <p:cNvCxnSpPr>
            <a:cxnSpLocks/>
          </p:cNvCxnSpPr>
          <p:nvPr/>
        </p:nvCxnSpPr>
        <p:spPr>
          <a:xfrm>
            <a:off x="1873827" y="3131127"/>
            <a:ext cx="325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01DC58-D82C-984C-B16A-4C42C66E49BD}"/>
              </a:ext>
            </a:extLst>
          </p:cNvPr>
          <p:cNvCxnSpPr>
            <a:cxnSpLocks/>
          </p:cNvCxnSpPr>
          <p:nvPr/>
        </p:nvCxnSpPr>
        <p:spPr>
          <a:xfrm>
            <a:off x="2441864" y="3131127"/>
            <a:ext cx="32558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30CA89-2CE4-E143-85B7-9F62DFE1D3C3}"/>
              </a:ext>
            </a:extLst>
          </p:cNvPr>
          <p:cNvCxnSpPr>
            <a:cxnSpLocks/>
          </p:cNvCxnSpPr>
          <p:nvPr/>
        </p:nvCxnSpPr>
        <p:spPr>
          <a:xfrm>
            <a:off x="3477493" y="3131127"/>
            <a:ext cx="32558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F3F32E-66CD-B642-8E4A-DAA29877B294}"/>
              </a:ext>
            </a:extLst>
          </p:cNvPr>
          <p:cNvCxnSpPr>
            <a:cxnSpLocks/>
          </p:cNvCxnSpPr>
          <p:nvPr/>
        </p:nvCxnSpPr>
        <p:spPr>
          <a:xfrm>
            <a:off x="4533551" y="3131127"/>
            <a:ext cx="325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ED207A-8B52-7C4F-85FA-A4E17A648739}"/>
              </a:ext>
            </a:extLst>
          </p:cNvPr>
          <p:cNvCxnSpPr>
            <a:cxnSpLocks/>
          </p:cNvCxnSpPr>
          <p:nvPr/>
        </p:nvCxnSpPr>
        <p:spPr>
          <a:xfrm>
            <a:off x="2036618" y="3564082"/>
            <a:ext cx="5680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2C1B628-35BA-E94E-B77E-C1775B2110CB}"/>
              </a:ext>
            </a:extLst>
          </p:cNvPr>
          <p:cNvCxnSpPr>
            <a:cxnSpLocks/>
          </p:cNvCxnSpPr>
          <p:nvPr/>
        </p:nvCxnSpPr>
        <p:spPr>
          <a:xfrm>
            <a:off x="2881746" y="3564082"/>
            <a:ext cx="32558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3CF944D-7274-B342-9711-C7FB3CF7106D}"/>
              </a:ext>
            </a:extLst>
          </p:cNvPr>
          <p:cNvCxnSpPr>
            <a:cxnSpLocks/>
          </p:cNvCxnSpPr>
          <p:nvPr/>
        </p:nvCxnSpPr>
        <p:spPr>
          <a:xfrm>
            <a:off x="4672445" y="3543298"/>
            <a:ext cx="325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ultiply 28">
            <a:extLst>
              <a:ext uri="{FF2B5EF4-FFF2-40B4-BE49-F238E27FC236}">
                <a16:creationId xmlns:a16="http://schemas.microsoft.com/office/drawing/2014/main" id="{1FF32361-922D-C94D-BD8C-E43FED12E9F1}"/>
              </a:ext>
            </a:extLst>
          </p:cNvPr>
          <p:cNvSpPr/>
          <p:nvPr/>
        </p:nvSpPr>
        <p:spPr>
          <a:xfrm>
            <a:off x="2142621" y="3366653"/>
            <a:ext cx="188938" cy="353291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68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ctrTitle"/>
          </p:nvPr>
        </p:nvSpPr>
        <p:spPr>
          <a:xfrm>
            <a:off x="1985332" y="2196719"/>
            <a:ext cx="5236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434343"/>
              </a:buClr>
              <a:buSzPts val="1100"/>
            </a:pPr>
            <a:r>
              <a:rPr lang="en-US" altLang="ja-JP" dirty="0"/>
              <a:t>How to Answer Product Sense Questions?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515" name="Shape 5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75" y="72325"/>
            <a:ext cx="825475" cy="6499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1215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3017</Words>
  <Application>Microsoft Macintosh PowerPoint</Application>
  <PresentationFormat>On-screen Show (16:9)</PresentationFormat>
  <Paragraphs>719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Calibri</vt:lpstr>
      <vt:lpstr>Quattrocento Sans</vt:lpstr>
      <vt:lpstr>Lora</vt:lpstr>
      <vt:lpstr>Arial</vt:lpstr>
      <vt:lpstr>Impact</vt:lpstr>
      <vt:lpstr>Apple Symbols</vt:lpstr>
      <vt:lpstr>Office Theme</vt:lpstr>
      <vt:lpstr>Viola template</vt:lpstr>
      <vt:lpstr>Viola template</vt:lpstr>
      <vt:lpstr>Product Sense &amp; Open Ended Questions</vt:lpstr>
      <vt:lpstr>PowerPoint Presentation</vt:lpstr>
      <vt:lpstr>What is Product Sense? </vt:lpstr>
      <vt:lpstr>PowerPoint Presentation</vt:lpstr>
      <vt:lpstr>PowerPoint Presentation</vt:lpstr>
      <vt:lpstr>How is Product Sense Evaluated in Interviews?</vt:lpstr>
      <vt:lpstr>PowerPoint Presentation</vt:lpstr>
      <vt:lpstr>PowerPoint Presentation</vt:lpstr>
      <vt:lpstr>How to Answer Product Sense Questions?</vt:lpstr>
      <vt:lpstr>PowerPoint Presentation</vt:lpstr>
      <vt:lpstr>Typical Methodologies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Tips</vt:lpstr>
      <vt:lpstr>PowerPoint Presentation</vt:lpstr>
      <vt:lpstr>How to Improve Product Sense?</vt:lpstr>
      <vt:lpstr>PowerPoint Presentation</vt:lpstr>
      <vt:lpstr>PowerPoint Presentation</vt:lpstr>
      <vt:lpstr>Take Home Challenge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如何让简历的回复率加倍？—— 数据方向专场</dc:title>
  <cp:lastModifiedBy>Conghui Yang</cp:lastModifiedBy>
  <cp:revision>32</cp:revision>
  <dcterms:modified xsi:type="dcterms:W3CDTF">2018-06-08T05:02:41Z</dcterms:modified>
</cp:coreProperties>
</file>