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642" autoAdjust="0"/>
  </p:normalViewPr>
  <p:slideViewPr>
    <p:cSldViewPr snapToGrid="0">
      <p:cViewPr varScale="1">
        <p:scale>
          <a:sx n="151" d="100"/>
          <a:sy n="151" d="100"/>
        </p:scale>
        <p:origin x="7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C5A81-C9EA-4AAF-9784-C8E128A2EFD3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BA95F-C60F-43B2-9517-E708AFF62B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4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28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6359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85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535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873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22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276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24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23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42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BA95F-C60F-43B2-9517-E708AFF62BA6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39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FA77-64F0-4AC9-AF7D-B8849178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C1B14-A207-CB16-AC5F-8B63F74E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9976-0C4A-508F-1775-AB19374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F14-510C-7D57-8CFC-5E52021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203B-86C9-939D-0AB9-498B67A8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6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B7DD-DF96-31D3-26CB-20C73657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0604-D820-CAD9-37D5-4E009572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18E4-3EAD-D80D-C897-180C921C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9C1C-D0C2-29DE-9121-A29D27E5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DA89-65E8-A6E8-F6AF-87CB297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78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D51AF-B6A7-66F8-E51A-8B009408A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93251-75E7-3C3E-73C5-3CE16C73A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D216-6E85-552F-4982-DD969CFC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4FA6-1A26-D252-DB6E-5E8B923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5A395-6903-175F-66EF-98E5735C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22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F76-C0FF-46D0-743F-8CD4A450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F140-14FA-D458-2877-3CAEA638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BD8C-1EEA-A471-9D19-FBEE6D5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F1A3-A930-81A4-D042-5A54F503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682C-728F-552B-2B05-8006B727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8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04AB-D9C2-115C-6418-94BC41D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F819-DFA2-3815-A96D-DFB4050F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328C-DE1A-317A-476B-76FA700E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FCA8-3107-A77C-B2B7-BED53EFA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53BD-07EB-D9BB-983D-497933D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04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8C28-BA7B-047C-B943-261DA2B0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7194-3C24-CA96-AB1D-678E18CB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A20-5A65-C3FF-A7C6-CB246AD0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56F0-08EA-1C2F-AE77-89AEC7F5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0E44-318E-60CE-0202-8C4FABBC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9AB3-67FA-386E-76A2-C7D82F5B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58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9285-A092-0D1E-425D-B9875F55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CD3-7334-1656-7CB2-1F24B404E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328DA-E555-C5D6-04E3-E54E6DEA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330F-BD8A-5B49-6D71-9923F223D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60BE3-7F53-D077-1CA8-A2D97BB7F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B513E-BFD7-9922-60A7-7B779338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623C1-753F-F9D3-5D94-8353990A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0F6B9-A0D6-14B6-CF91-7729215F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54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5C2C-C1C6-17FD-C779-7E96109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5D57D-FE2F-7203-371F-A600EA85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6734F-4AA1-9704-194E-E788AF4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993ED-6F8D-1625-B48C-1D004A6E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6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DE23C-CA0F-81F3-4C11-591EB85B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289C-18B8-7062-7BC6-E8593C21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3FE4A-2FA8-9275-BAF5-01F8781E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76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DD85-2529-E567-AA1A-18C887B8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BD7-50D9-9AB7-5007-4FAB46CC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A1E88-B538-1615-9DB8-ACEE124EC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5A8D4-87A1-4A6C-8B2A-00E8827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FB0B-1856-F0EA-64E9-6C2A0339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3C17-55CB-266C-C4E2-8D46F901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9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3F2A-E884-66C4-7A96-D289F61E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425D7-393C-B855-EAAC-B4D3C3F1E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41685-54BC-A2F8-F4F3-A977DBFF8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E166-BAA5-EF17-151A-2DAF44E9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86C3-3F52-8C14-E934-A5CE2243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8342-4854-FBE9-7F73-FD50467C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09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FB61-165B-0A97-0D39-624CD809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FBD1-A57F-8E62-F4B0-BC65D3ED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0F7A-E272-A326-83B8-336CC49A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1E86-E390-4757-909F-28933775A761}" type="datetimeFigureOut">
              <a:rPr lang="en-SG" smtClean="0"/>
              <a:t>11/5/2023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CB15-0C18-8137-EA19-447687825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5BD2-27C0-CB5A-9CA2-1792A95C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60D8-22FD-4BDD-925F-0F2F208281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93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opengl/wiki/Uniform_Buffer_Object" TargetMode="External"/><Relationship Id="rId3" Type="http://schemas.openxmlformats.org/officeDocument/2006/relationships/hyperlink" Target="https://www.khronos.org/opengl/wiki/Main_Page" TargetMode="External"/><Relationship Id="rId7" Type="http://schemas.openxmlformats.org/officeDocument/2006/relationships/hyperlink" Target="https://www.khronos.org/opengl/wiki/Buffer_Ob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ronos.org/opengl/wiki/Vertex_Specification_Best_Practices" TargetMode="External"/><Relationship Id="rId5" Type="http://schemas.openxmlformats.org/officeDocument/2006/relationships/hyperlink" Target="https://www.khronos.org/opengl/wiki/Vertex_Specification" TargetMode="External"/><Relationship Id="rId10" Type="http://schemas.openxmlformats.org/officeDocument/2006/relationships/hyperlink" Target="https://www.khronos.org/opengl/wiki/Shader" TargetMode="External"/><Relationship Id="rId4" Type="http://schemas.openxmlformats.org/officeDocument/2006/relationships/hyperlink" Target="https://www.khronos.org/opengl/wiki/Direct_State_Access" TargetMode="External"/><Relationship Id="rId9" Type="http://schemas.openxmlformats.org/officeDocument/2006/relationships/hyperlink" Target="https://www.khronos.org/opengl/wiki/Shader_Compil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hronos.org/opengl/wiki/Vertex_Rendering" TargetMode="External"/><Relationship Id="rId3" Type="http://schemas.openxmlformats.org/officeDocument/2006/relationships/hyperlink" Target="https://www.khronos.org/opengl/wiki/Main_Page" TargetMode="External"/><Relationship Id="rId7" Type="http://schemas.openxmlformats.org/officeDocument/2006/relationships/hyperlink" Target="https://www.khronos.org/opengl/wiki/Array_Tex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hronos.org/opengl/wiki/Sampler_(GLSL)" TargetMode="External"/><Relationship Id="rId5" Type="http://schemas.openxmlformats.org/officeDocument/2006/relationships/hyperlink" Target="https://www.khronos.org/opengl/wiki/Texture" TargetMode="External"/><Relationship Id="rId10" Type="http://schemas.openxmlformats.org/officeDocument/2006/relationships/hyperlink" Target="https://www.khronos.org/opengl/wiki/Framebuffer" TargetMode="External"/><Relationship Id="rId4" Type="http://schemas.openxmlformats.org/officeDocument/2006/relationships/hyperlink" Target="https://www.khronos.org/opengl/wiki/Texture_Storage" TargetMode="External"/><Relationship Id="rId9" Type="http://schemas.openxmlformats.org/officeDocument/2006/relationships/hyperlink" Target="https://www.khronos.org/opengl/wiki/Framebuffer_Ob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redboo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nderdoc.org/docs/behind_scenes/opengl_suppor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F54-8910-5198-F760-CCF81D54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SG" dirty="0"/>
              <a:t>Graphics Resources for research (GAM)</a:t>
            </a:r>
          </a:p>
        </p:txBody>
      </p:sp>
    </p:spTree>
    <p:extLst>
      <p:ext uri="{BB962C8B-B14F-4D97-AF65-F5344CB8AC3E}">
        <p14:creationId xmlns:p14="http://schemas.microsoft.com/office/powerpoint/2010/main" val="341849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 you should be asking as you’re designing your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Do I need a VAO/VBO/EBO/Shader for every object?</a:t>
            </a:r>
          </a:p>
          <a:p>
            <a:pPr lvl="1"/>
            <a:r>
              <a:rPr lang="en-SG" dirty="0"/>
              <a:t>NO</a:t>
            </a:r>
          </a:p>
          <a:p>
            <a:r>
              <a:rPr lang="en-SG" dirty="0"/>
              <a:t>I don’t want a draw call for every object, it slows everything down. How do I reduce my draw calls? (instancing)</a:t>
            </a:r>
          </a:p>
          <a:p>
            <a:r>
              <a:rPr lang="en-SG" dirty="0"/>
              <a:t>What if I want my objects to use instancing but have a different texture for each instance? How do I index into array textures?</a:t>
            </a:r>
          </a:p>
          <a:p>
            <a:r>
              <a:rPr lang="en-SG" dirty="0"/>
              <a:t>If textures in array textures have to be the same size, I can’t access them from the same instance draw call? Does that mean I need more than 1 draw call?</a:t>
            </a:r>
          </a:p>
          <a:p>
            <a:r>
              <a:rPr lang="en-SG" dirty="0"/>
              <a:t>With instancing, I have lesser draw calls, but that means every object in that draw call uses the same shader. Does that mean I need to have more than 1 draw call?</a:t>
            </a:r>
          </a:p>
          <a:p>
            <a:pPr lvl="1"/>
            <a:r>
              <a:rPr lang="en-SG" dirty="0"/>
              <a:t>How do I structure that? Can I implement some sort of batching system?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Abstract, abstract, abstract</a:t>
            </a:r>
          </a:p>
          <a:p>
            <a:pPr lvl="1"/>
            <a:r>
              <a:rPr lang="en-SG" dirty="0"/>
              <a:t>Doesn’t have to be too versatile (just make sure it’s enough for your needs)</a:t>
            </a:r>
          </a:p>
          <a:p>
            <a:r>
              <a:rPr lang="en-SG" dirty="0"/>
              <a:t>Always question your own architecture and how much you’ve accommodated</a:t>
            </a:r>
          </a:p>
          <a:p>
            <a:r>
              <a:rPr lang="en-SG" dirty="0"/>
              <a:t>Don’t be afraid to make mistakes</a:t>
            </a:r>
          </a:p>
          <a:p>
            <a:r>
              <a:rPr lang="en-SG" dirty="0"/>
              <a:t>Know when to hit the brakes when you have no time</a:t>
            </a:r>
          </a:p>
          <a:p>
            <a:r>
              <a:rPr lang="en-SG" dirty="0"/>
              <a:t>Ask for help</a:t>
            </a:r>
          </a:p>
          <a:p>
            <a:r>
              <a:rPr lang="en-SG" dirty="0"/>
              <a:t>Help each other</a:t>
            </a:r>
          </a:p>
          <a:p>
            <a:r>
              <a:rPr lang="en-SG" dirty="0"/>
              <a:t>14 weeks of GAM is not 14 weeks working on GAM</a:t>
            </a:r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12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6600" dirty="0"/>
              <a:t>START RESEARCHING NOW!</a:t>
            </a:r>
          </a:p>
        </p:txBody>
      </p:sp>
    </p:spTree>
    <p:extLst>
      <p:ext uri="{BB962C8B-B14F-4D97-AF65-F5344CB8AC3E}">
        <p14:creationId xmlns:p14="http://schemas.microsoft.com/office/powerpoint/2010/main" val="306748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4B7-7603-22A9-D329-C9450DE7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3A2D-83F6-11ED-51DB-C711029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Tutorials (get your hands dirty) 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OpenGL abstraction (Back-end)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Middle-end (Components and systems)</a:t>
            </a:r>
          </a:p>
        </p:txBody>
      </p:sp>
    </p:spTree>
    <p:extLst>
      <p:ext uri="{BB962C8B-B14F-4D97-AF65-F5344CB8AC3E}">
        <p14:creationId xmlns:p14="http://schemas.microsoft.com/office/powerpoint/2010/main" val="38524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F29C-B8B3-04D9-12D7-B69C471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 (For tutorials)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9A6-A154-8531-FC6C-F7BF83C7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>
                <a:hlinkClick r:id="rId3"/>
              </a:rPr>
              <a:t>https://learnopengl.com/</a:t>
            </a:r>
            <a:endParaRPr lang="en-SG" dirty="0"/>
          </a:p>
          <a:p>
            <a:pPr lvl="1"/>
            <a:r>
              <a:rPr lang="en-SG" dirty="0"/>
              <a:t>Good STARTING resource on getting to know OpenGL objects</a:t>
            </a:r>
          </a:p>
          <a:p>
            <a:pPr lvl="1"/>
            <a:r>
              <a:rPr lang="en-SG" dirty="0"/>
              <a:t>SHOULD NOT be your stopping point</a:t>
            </a:r>
          </a:p>
          <a:p>
            <a:pPr lvl="1"/>
            <a:r>
              <a:rPr lang="en-SG" dirty="0"/>
              <a:t>After doing the tutorials you should have a good idea on what you need/don’t need</a:t>
            </a:r>
          </a:p>
          <a:p>
            <a:pPr lvl="1"/>
            <a:r>
              <a:rPr lang="en-SG" dirty="0"/>
              <a:t>Key pages (don’t need to do all, follow the tutorials that you’ve not done):</a:t>
            </a:r>
          </a:p>
          <a:p>
            <a:pPr lvl="2"/>
            <a:r>
              <a:rPr lang="en-SG" dirty="0"/>
              <a:t>Everything under “Getting Started”</a:t>
            </a:r>
          </a:p>
          <a:p>
            <a:pPr lvl="2"/>
            <a:r>
              <a:rPr lang="en-SG" dirty="0"/>
              <a:t>Depth Testing</a:t>
            </a:r>
          </a:p>
          <a:p>
            <a:pPr lvl="2"/>
            <a:r>
              <a:rPr lang="en-SG" dirty="0"/>
              <a:t>Blending</a:t>
            </a:r>
          </a:p>
          <a:p>
            <a:pPr lvl="2"/>
            <a:r>
              <a:rPr lang="en-SG" dirty="0"/>
              <a:t>Face culling</a:t>
            </a:r>
          </a:p>
          <a:p>
            <a:pPr lvl="2"/>
            <a:r>
              <a:rPr lang="en-SG" b="1" dirty="0"/>
              <a:t>Advanced Data</a:t>
            </a:r>
          </a:p>
          <a:p>
            <a:pPr lvl="2"/>
            <a:r>
              <a:rPr lang="en-SG" b="1" dirty="0"/>
              <a:t>Advanced GLSL</a:t>
            </a:r>
          </a:p>
          <a:p>
            <a:pPr lvl="2"/>
            <a:r>
              <a:rPr lang="en-SG" b="1" dirty="0"/>
              <a:t>Instancing</a:t>
            </a:r>
          </a:p>
          <a:p>
            <a:pPr lvl="2"/>
            <a:r>
              <a:rPr lang="en-SG" b="1" dirty="0"/>
              <a:t>Framebuffers</a:t>
            </a:r>
          </a:p>
          <a:p>
            <a:r>
              <a:rPr lang="en-SG" dirty="0"/>
              <a:t>Prasanna’s Tutorials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556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F29C-B8B3-04D9-12D7-B69C471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 (For OpenGL abstractions)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9A6-A154-8531-FC6C-F7BF83C7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SG" dirty="0"/>
              <a:t>OpenGL wiki: </a:t>
            </a:r>
            <a:r>
              <a:rPr lang="en-SG" dirty="0">
                <a:hlinkClick r:id="rId3"/>
              </a:rPr>
              <a:t>https://www.khronos.org/opengl/wiki/Main_Page</a:t>
            </a:r>
            <a:endParaRPr lang="en-SG" dirty="0"/>
          </a:p>
          <a:p>
            <a:pPr lvl="1"/>
            <a:r>
              <a:rPr lang="en-SG" dirty="0"/>
              <a:t>Your go-to when you start abstracting OpenGL.</a:t>
            </a:r>
          </a:p>
          <a:p>
            <a:pPr lvl="1"/>
            <a:r>
              <a:rPr lang="en-SG" dirty="0"/>
              <a:t>Good place to know whether whatever you plan implement can be achieved through OpenGL</a:t>
            </a:r>
          </a:p>
          <a:p>
            <a:pPr lvl="1"/>
            <a:r>
              <a:rPr lang="en-SG" b="1" dirty="0"/>
              <a:t>As you read through these pages, make abstraction plans. </a:t>
            </a:r>
          </a:p>
          <a:p>
            <a:pPr lvl="1"/>
            <a:r>
              <a:rPr lang="en-SG" dirty="0">
                <a:hlinkClick r:id="rId4"/>
              </a:rPr>
              <a:t>https://www.khronos.org/opengl/wiki/Direct_State_Access</a:t>
            </a:r>
            <a:r>
              <a:rPr lang="en-SG" dirty="0"/>
              <a:t> </a:t>
            </a:r>
          </a:p>
          <a:p>
            <a:pPr lvl="2"/>
            <a:r>
              <a:rPr lang="en-SG" dirty="0"/>
              <a:t>Will help you tremendously with abstraction. Refer to this, always.</a:t>
            </a:r>
          </a:p>
          <a:p>
            <a:pPr lvl="1"/>
            <a:r>
              <a:rPr lang="en-SG" dirty="0">
                <a:hlinkClick r:id="rId5"/>
              </a:rPr>
              <a:t>https://www.khronos.org/opengl/wiki/Vertex_Specification</a:t>
            </a:r>
            <a:endParaRPr lang="en-SG" dirty="0"/>
          </a:p>
          <a:p>
            <a:pPr lvl="2"/>
            <a:r>
              <a:rPr lang="en-SG" dirty="0"/>
              <a:t>VAO, Vertex Attributes, Binding Indices, Vertex Buffers, Index Buffers, Instanced Arrays</a:t>
            </a:r>
          </a:p>
          <a:p>
            <a:pPr lvl="2"/>
            <a:r>
              <a:rPr lang="en-SG" dirty="0"/>
              <a:t>Separate attribute format will be quite important</a:t>
            </a:r>
          </a:p>
          <a:p>
            <a:pPr lvl="1"/>
            <a:r>
              <a:rPr lang="en-SG" dirty="0">
                <a:hlinkClick r:id="rId6"/>
              </a:rPr>
              <a:t>https://www.khronos.org/opengl/wiki/Vertex_Specification_Best_Practices</a:t>
            </a:r>
            <a:endParaRPr lang="en-SG" dirty="0"/>
          </a:p>
          <a:p>
            <a:pPr lvl="2"/>
            <a:r>
              <a:rPr lang="en-SG" dirty="0"/>
              <a:t>Interleaved/vs non-interleaved attributes, Dynamic VBO</a:t>
            </a:r>
          </a:p>
          <a:p>
            <a:pPr lvl="1"/>
            <a:r>
              <a:rPr lang="en-SG" dirty="0">
                <a:hlinkClick r:id="rId7"/>
              </a:rPr>
              <a:t>https://www.khronos.org/opengl/wiki/Buffer_Object</a:t>
            </a:r>
            <a:endParaRPr lang="en-SG" dirty="0"/>
          </a:p>
          <a:p>
            <a:pPr lvl="1"/>
            <a:r>
              <a:rPr lang="en-SG" dirty="0">
                <a:hlinkClick r:id="rId8"/>
              </a:rPr>
              <a:t>https://www.khronos.org/opengl/wiki/Uniform_Buffer_Object</a:t>
            </a:r>
            <a:endParaRPr lang="en-SG" dirty="0"/>
          </a:p>
          <a:p>
            <a:pPr lvl="2"/>
            <a:r>
              <a:rPr lang="en-SG" dirty="0"/>
              <a:t>Can be potentially used for passing camera matrix data to shaders</a:t>
            </a:r>
          </a:p>
          <a:p>
            <a:pPr lvl="1"/>
            <a:r>
              <a:rPr lang="en-SG" dirty="0">
                <a:hlinkClick r:id="rId9"/>
              </a:rPr>
              <a:t>https://www.khronos.org/opengl/wiki/Shader_Compilation</a:t>
            </a:r>
            <a:endParaRPr lang="en-SG" dirty="0"/>
          </a:p>
          <a:p>
            <a:pPr lvl="1"/>
            <a:r>
              <a:rPr lang="en-SG" dirty="0">
                <a:hlinkClick r:id="rId10"/>
              </a:rPr>
              <a:t>https://www.khronos.org/opengl/wiki/Shader</a:t>
            </a:r>
            <a:endParaRPr lang="en-SG" dirty="0"/>
          </a:p>
          <a:p>
            <a:pPr lvl="2"/>
            <a:r>
              <a:rPr lang="en-SG" dirty="0"/>
              <a:t>Some of the stuff here is complex, don’t worry if you don’t understand 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50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F29C-B8B3-04D9-12D7-B69C471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 (For OpenGL abstractions)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9A6-A154-8531-FC6C-F7BF83C7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OpenGL wiki: </a:t>
            </a:r>
            <a:r>
              <a:rPr lang="en-SG" dirty="0">
                <a:hlinkClick r:id="rId3"/>
              </a:rPr>
              <a:t>https://www.khronos.org/opengl/wiki/Main_Page</a:t>
            </a:r>
            <a:endParaRPr lang="en-SG" dirty="0"/>
          </a:p>
          <a:p>
            <a:pPr lvl="1"/>
            <a:r>
              <a:rPr lang="en-SG" dirty="0">
                <a:hlinkClick r:id="rId4"/>
              </a:rPr>
              <a:t>https://www.khronos.org/opengl/wiki/Texture_Storage</a:t>
            </a:r>
            <a:endParaRPr lang="en-SG" dirty="0"/>
          </a:p>
          <a:p>
            <a:pPr lvl="1"/>
            <a:r>
              <a:rPr lang="en-SG" dirty="0">
                <a:hlinkClick r:id="rId5"/>
              </a:rPr>
              <a:t>https://www.khronos.org/opengl/wiki/Texture</a:t>
            </a:r>
            <a:endParaRPr lang="en-SG" dirty="0"/>
          </a:p>
          <a:p>
            <a:pPr lvl="1"/>
            <a:r>
              <a:rPr lang="en-SG" dirty="0">
                <a:hlinkClick r:id="rId6"/>
              </a:rPr>
              <a:t>https://www.khronos.org/opengl/wiki/Sampler_(GLSL)</a:t>
            </a:r>
            <a:endParaRPr lang="en-SG" dirty="0"/>
          </a:p>
          <a:p>
            <a:pPr lvl="2"/>
            <a:r>
              <a:rPr lang="en-SG" dirty="0" err="1"/>
              <a:t>glBindTextureUnit</a:t>
            </a:r>
            <a:r>
              <a:rPr lang="en-SG" dirty="0"/>
              <a:t> will be important in making texture management easier.</a:t>
            </a:r>
          </a:p>
          <a:p>
            <a:pPr lvl="2"/>
            <a:r>
              <a:rPr lang="en-SG" dirty="0"/>
              <a:t>Non uniform flow control will be very important when working with array textures </a:t>
            </a:r>
          </a:p>
          <a:p>
            <a:pPr lvl="1"/>
            <a:r>
              <a:rPr lang="en-SG" dirty="0">
                <a:hlinkClick r:id="rId7"/>
              </a:rPr>
              <a:t>https://www.khronos.org/opengl/wiki/Array_Texture</a:t>
            </a:r>
            <a:r>
              <a:rPr lang="en-SG" dirty="0"/>
              <a:t> </a:t>
            </a:r>
          </a:p>
          <a:p>
            <a:pPr lvl="2"/>
            <a:r>
              <a:rPr lang="en-SG" dirty="0"/>
              <a:t>Will help you get around passing many textures to the shaders</a:t>
            </a:r>
          </a:p>
          <a:p>
            <a:pPr lvl="2"/>
            <a:r>
              <a:rPr lang="en-SG" dirty="0"/>
              <a:t>Will be covered in the advanced graphics lecture</a:t>
            </a:r>
          </a:p>
          <a:p>
            <a:pPr lvl="1"/>
            <a:r>
              <a:rPr lang="en-SG" dirty="0">
                <a:hlinkClick r:id="rId8"/>
              </a:rPr>
              <a:t>https://www.khronos.org/opengl/wiki/Vertex_Rendering</a:t>
            </a:r>
            <a:r>
              <a:rPr lang="en-SG" dirty="0"/>
              <a:t> </a:t>
            </a:r>
          </a:p>
          <a:p>
            <a:pPr lvl="2"/>
            <a:r>
              <a:rPr lang="en-SG" dirty="0"/>
              <a:t>Instancing (will also be covered in advanced graphics lecture)</a:t>
            </a:r>
          </a:p>
          <a:p>
            <a:pPr lvl="2"/>
            <a:r>
              <a:rPr lang="en-SG" dirty="0"/>
              <a:t>Indirect rendering (advanced, but will be VERY useful)</a:t>
            </a:r>
          </a:p>
          <a:p>
            <a:pPr lvl="1"/>
            <a:r>
              <a:rPr lang="en-SG" dirty="0">
                <a:hlinkClick r:id="rId9"/>
              </a:rPr>
              <a:t>https://www.khronos.org/opengl/wiki/Framebuffer_Object</a:t>
            </a:r>
            <a:endParaRPr lang="en-SG" dirty="0"/>
          </a:p>
          <a:p>
            <a:pPr lvl="1"/>
            <a:r>
              <a:rPr lang="en-SG" dirty="0">
                <a:hlinkClick r:id="rId10"/>
              </a:rPr>
              <a:t>https://www.khronos.org/opengl/wiki/Framebuffer</a:t>
            </a:r>
            <a:endParaRPr lang="en-SG" dirty="0"/>
          </a:p>
          <a:p>
            <a:pPr lvl="2"/>
            <a:r>
              <a:rPr lang="en-SG" dirty="0"/>
              <a:t>Both this page and the previous will be essential for post-processing effects </a:t>
            </a:r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778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F29C-B8B3-04D9-12D7-B69C4717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Resources (For OpenGL abstractions)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9A6-A154-8531-FC6C-F7BF83C7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OpenGL Book: </a:t>
            </a:r>
            <a:r>
              <a:rPr lang="en-SG" dirty="0">
                <a:hlinkClick r:id="rId3"/>
              </a:rPr>
              <a:t>http://www.opengl-redbook.com/</a:t>
            </a:r>
            <a:endParaRPr lang="en-SG" dirty="0"/>
          </a:p>
          <a:p>
            <a:pPr lvl="1"/>
            <a:r>
              <a:rPr lang="en-SG" dirty="0"/>
              <a:t>Meant as a reference, NOT a guide</a:t>
            </a:r>
          </a:p>
          <a:p>
            <a:r>
              <a:rPr lang="en-SG" dirty="0">
                <a:hlinkClick r:id="rId4"/>
              </a:rPr>
              <a:t>https://renderdoc.org/docs/behind_scenes/opengl_support.html</a:t>
            </a:r>
            <a:r>
              <a:rPr lang="en-SG" dirty="0"/>
              <a:t> </a:t>
            </a:r>
          </a:p>
          <a:p>
            <a:pPr lvl="1"/>
            <a:r>
              <a:rPr lang="en-SG" dirty="0"/>
              <a:t>Do a quick </a:t>
            </a:r>
            <a:r>
              <a:rPr lang="en-SG" dirty="0" err="1"/>
              <a:t>youtube</a:t>
            </a:r>
            <a:r>
              <a:rPr lang="en-SG" dirty="0"/>
              <a:t>/google search to learn how to use</a:t>
            </a:r>
          </a:p>
          <a:p>
            <a:pPr lvl="1"/>
            <a:r>
              <a:rPr lang="en-SG" dirty="0"/>
              <a:t>Absolutely essential for debugging graphics</a:t>
            </a:r>
          </a:p>
          <a:p>
            <a:r>
              <a:rPr lang="en-SG" dirty="0"/>
              <a:t>Google is always your best friend</a:t>
            </a:r>
          </a:p>
          <a:p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10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Back-end (OpenGL abstraction)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Computer Graphics module will NOT be enough</a:t>
            </a:r>
          </a:p>
          <a:p>
            <a:r>
              <a:rPr lang="en-SG" dirty="0"/>
              <a:t>Abstract with </a:t>
            </a:r>
            <a:r>
              <a:rPr lang="en-SG" b="1" dirty="0"/>
              <a:t>instancing</a:t>
            </a:r>
            <a:r>
              <a:rPr lang="en-SG" dirty="0"/>
              <a:t> in mind</a:t>
            </a:r>
          </a:p>
          <a:p>
            <a:r>
              <a:rPr lang="en-SG" dirty="0"/>
              <a:t>OpenGL objects recommended to be abstracting</a:t>
            </a:r>
          </a:p>
          <a:p>
            <a:pPr lvl="1"/>
            <a:r>
              <a:rPr lang="en-SG" dirty="0"/>
              <a:t>Vertex Array Objects (VAO) (Can be abstracted further into attributes and binding indices)</a:t>
            </a:r>
          </a:p>
          <a:p>
            <a:pPr lvl="1"/>
            <a:r>
              <a:rPr lang="en-SG" dirty="0"/>
              <a:t>Buffers</a:t>
            </a:r>
          </a:p>
          <a:p>
            <a:pPr lvl="1"/>
            <a:r>
              <a:rPr lang="en-SG" dirty="0"/>
              <a:t>Shader programs</a:t>
            </a:r>
          </a:p>
          <a:p>
            <a:pPr lvl="1"/>
            <a:r>
              <a:rPr lang="en-SG" dirty="0"/>
              <a:t>Textures</a:t>
            </a:r>
          </a:p>
          <a:p>
            <a:pPr lvl="1"/>
            <a:r>
              <a:rPr lang="en-SG" dirty="0"/>
              <a:t>Framebuffers</a:t>
            </a:r>
          </a:p>
          <a:p>
            <a:pPr lvl="1"/>
            <a:r>
              <a:rPr lang="en-SG" dirty="0"/>
              <a:t>Fences (advanced)</a:t>
            </a:r>
          </a:p>
          <a:p>
            <a:pPr lvl="1"/>
            <a:r>
              <a:rPr lang="en-SG" dirty="0"/>
              <a:t>Indirect draw call data (advanced)</a:t>
            </a:r>
          </a:p>
          <a:p>
            <a:pPr lvl="1"/>
            <a:r>
              <a:rPr lang="en-SG" dirty="0"/>
              <a:t>Anything else that has OpenGL code in it, abstract.</a:t>
            </a:r>
          </a:p>
          <a:p>
            <a:r>
              <a:rPr lang="en-SG" dirty="0"/>
              <a:t>Test your abstractions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681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Middle-end (Components and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G" dirty="0"/>
              <a:t>Where most of your LOC of code will be from</a:t>
            </a:r>
          </a:p>
          <a:p>
            <a:r>
              <a:rPr lang="en-SG" dirty="0"/>
              <a:t>Where your abstractions will pay off</a:t>
            </a:r>
          </a:p>
          <a:p>
            <a:r>
              <a:rPr lang="en-SG" dirty="0"/>
              <a:t>Renderer</a:t>
            </a:r>
          </a:p>
          <a:p>
            <a:pPr lvl="1"/>
            <a:r>
              <a:rPr lang="en-SG" dirty="0"/>
              <a:t>Where you will bind your VAOs, buffers, textures and call your draw calls</a:t>
            </a:r>
          </a:p>
          <a:p>
            <a:pPr lvl="1"/>
            <a:r>
              <a:rPr lang="en-SG" dirty="0"/>
              <a:t>Post processing will probably be here too</a:t>
            </a:r>
          </a:p>
          <a:p>
            <a:r>
              <a:rPr lang="en-SG" dirty="0"/>
              <a:t>Storage/Containers for:</a:t>
            </a:r>
          </a:p>
          <a:p>
            <a:pPr lvl="1"/>
            <a:r>
              <a:rPr lang="en-SG" dirty="0"/>
              <a:t>Shaders</a:t>
            </a:r>
          </a:p>
          <a:p>
            <a:pPr lvl="1"/>
            <a:r>
              <a:rPr lang="en-SG" dirty="0"/>
              <a:t>Meshes</a:t>
            </a:r>
          </a:p>
          <a:p>
            <a:pPr lvl="1"/>
            <a:r>
              <a:rPr lang="en-SG" dirty="0"/>
              <a:t>Textures (array textures)</a:t>
            </a:r>
          </a:p>
          <a:p>
            <a:pPr lvl="1"/>
            <a:r>
              <a:rPr lang="en-SG" dirty="0"/>
              <a:t>Animation sets</a:t>
            </a:r>
          </a:p>
          <a:p>
            <a:r>
              <a:rPr lang="en-SG" dirty="0"/>
              <a:t>Camera</a:t>
            </a:r>
          </a:p>
          <a:p>
            <a:r>
              <a:rPr lang="en-SG" dirty="0"/>
              <a:t>GLFW context</a:t>
            </a:r>
          </a:p>
          <a:p>
            <a:r>
              <a:rPr lang="en-SG" dirty="0"/>
              <a:t>Window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520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28F-C386-059F-A43D-87AD720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Middle-end (Components and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9B9-2F7D-70F6-6C0B-45C53D15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Sprite animation system</a:t>
            </a:r>
          </a:p>
          <a:p>
            <a:r>
              <a:rPr lang="en-SG" dirty="0"/>
              <a:t>Rendering Component (for ECS)</a:t>
            </a:r>
          </a:p>
          <a:p>
            <a:pPr lvl="1"/>
            <a:r>
              <a:rPr lang="en-SG" dirty="0"/>
              <a:t>To be used in your Renderer to feed information to your buffers/shader uniforms</a:t>
            </a:r>
          </a:p>
          <a:p>
            <a:pPr lvl="1"/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129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1020</Words>
  <Application>Microsoft Office PowerPoint</Application>
  <PresentationFormat>Widescreen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Graphics Resources for research (GAM)</vt:lpstr>
      <vt:lpstr>Priorities</vt:lpstr>
      <vt:lpstr>Resources (For tutorials)</vt:lpstr>
      <vt:lpstr>Resources (For OpenGL abstractions)</vt:lpstr>
      <vt:lpstr>Resources (For OpenGL abstractions)</vt:lpstr>
      <vt:lpstr>Resources (For OpenGL abstractions)</vt:lpstr>
      <vt:lpstr>Back-end (OpenGL abstraction)</vt:lpstr>
      <vt:lpstr>Middle-end (Components and systems)</vt:lpstr>
      <vt:lpstr>Middle-end (Components and systems)</vt:lpstr>
      <vt:lpstr>Questions you should be asking as you’re designing your renderer</vt:lpstr>
      <vt:lpstr>Final tips</vt:lpstr>
      <vt:lpstr>Final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Resources for research (GAM)</dc:title>
  <dc:creator>BRANDON GERAN MAK ZHE HAO</dc:creator>
  <cp:lastModifiedBy>Brandon Mak</cp:lastModifiedBy>
  <cp:revision>9</cp:revision>
  <dcterms:created xsi:type="dcterms:W3CDTF">2023-05-08T17:12:41Z</dcterms:created>
  <dcterms:modified xsi:type="dcterms:W3CDTF">2023-05-11T00:59:05Z</dcterms:modified>
</cp:coreProperties>
</file>