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5" r:id="rId2"/>
    <p:sldId id="274" r:id="rId3"/>
    <p:sldId id="268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rtel" initials="MM" lastIdx="0" clrIdx="0">
    <p:extLst>
      <p:ext uri="{19B8F6BF-5375-455C-9EA6-DF929625EA0E}">
        <p15:presenceInfo xmlns:p15="http://schemas.microsoft.com/office/powerpoint/2012/main" userId="c02d04262be5a5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3981" autoAdjust="0"/>
    <p:restoredTop sz="94660"/>
  </p:normalViewPr>
  <p:slideViewPr>
    <p:cSldViewPr snapToGrid="0">
      <p:cViewPr>
        <p:scale>
          <a:sx n="75" d="100"/>
          <a:sy n="75" d="100"/>
        </p:scale>
        <p:origin x="1392" y="8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30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144E-F212-40AB-A277-3865C6356F9E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2715D-C3B1-4E96-B935-2189AB65E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22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5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01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39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35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8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0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18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2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72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43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D417-DA9F-42E8-A09F-465234C2A203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77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D417-DA9F-42E8-A09F-465234C2A203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174D-2EAF-44D5-8002-3858FBAA7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24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2ECE30-603D-4AF4-B326-2B7DD5C32B33}"/>
              </a:ext>
            </a:extLst>
          </p:cNvPr>
          <p:cNvSpPr/>
          <p:nvPr/>
        </p:nvSpPr>
        <p:spPr>
          <a:xfrm>
            <a:off x="538332" y="378042"/>
            <a:ext cx="742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500050"/>
                </a:solidFill>
                <a:ea typeface="Calibri" panose="020F0502020204030204" pitchFamily="34" charset="0"/>
              </a:rPr>
              <a:t>June 11 Kickoff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C0106-C5B7-41BE-926C-C56D455EC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2" y="901262"/>
            <a:ext cx="9247410" cy="57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9A4926-C7AE-B44C-839C-4F4538D74C31}"/>
              </a:ext>
            </a:extLst>
          </p:cNvPr>
          <p:cNvSpPr/>
          <p:nvPr/>
        </p:nvSpPr>
        <p:spPr>
          <a:xfrm>
            <a:off x="242597" y="505657"/>
            <a:ext cx="113553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00050"/>
                </a:solidFill>
                <a:ea typeface="Calibri" panose="020F0502020204030204" pitchFamily="34" charset="0"/>
              </a:rPr>
              <a:t>Barriers to adoption &amp; solutions:</a:t>
            </a:r>
          </a:p>
          <a:p>
            <a:endParaRPr lang="en-CA" sz="2400" b="1" dirty="0">
              <a:solidFill>
                <a:srgbClr val="500050"/>
              </a:solidFill>
              <a:ea typeface="Calibri" panose="020F0502020204030204" pitchFamily="34" charset="0"/>
            </a:endParaRPr>
          </a:p>
          <a:p>
            <a:r>
              <a:rPr lang="en-CA" sz="2000" dirty="0">
                <a:solidFill>
                  <a:srgbClr val="500050"/>
                </a:solidFill>
                <a:ea typeface="Calibri" panose="020F0502020204030204" pitchFamily="34" charset="0"/>
              </a:rPr>
              <a:t>Profile fatigue:</a:t>
            </a:r>
          </a:p>
          <a:p>
            <a:pPr marL="457200" indent="-457200">
              <a:buFont typeface="+mj-lt"/>
              <a:buAutoNum type="arabicParenR"/>
            </a:pPr>
            <a:r>
              <a:rPr lang="en-CA" sz="2000" dirty="0">
                <a:solidFill>
                  <a:srgbClr val="500050"/>
                </a:solidFill>
                <a:ea typeface="Calibri" panose="020F0502020204030204" pitchFamily="34" charset="0"/>
              </a:rPr>
              <a:t>People don’t want to have to fill in the same detailed Profile too often. 2 times on </a:t>
            </a:r>
            <a:r>
              <a:rPr lang="en-CA" sz="2000" dirty="0" err="1">
                <a:solidFill>
                  <a:srgbClr val="500050"/>
                </a:solidFill>
                <a:ea typeface="Calibri" panose="020F0502020204030204" pitchFamily="34" charset="0"/>
              </a:rPr>
              <a:t>GoC</a:t>
            </a:r>
            <a:r>
              <a:rPr lang="en-CA" sz="2000" dirty="0">
                <a:solidFill>
                  <a:srgbClr val="500050"/>
                </a:solidFill>
                <a:ea typeface="Calibri" panose="020F0502020204030204" pitchFamily="34" charset="0"/>
              </a:rPr>
              <a:t>  social media Platforms is 1 too many times</a:t>
            </a:r>
          </a:p>
          <a:p>
            <a:pPr marL="457200" indent="-457200">
              <a:buFont typeface="+mj-lt"/>
              <a:buAutoNum type="arabicParenR"/>
            </a:pPr>
            <a:r>
              <a:rPr lang="en-CA" sz="2000" dirty="0">
                <a:solidFill>
                  <a:srgbClr val="500050"/>
                </a:solidFill>
                <a:ea typeface="Calibri" panose="020F0502020204030204" pitchFamily="34" charset="0"/>
              </a:rPr>
              <a:t>People don’t feel they are getting clear value in return for the effort of filling in a detailed Profile</a:t>
            </a:r>
          </a:p>
          <a:p>
            <a:pPr marL="457200" indent="-457200">
              <a:buFont typeface="+mj-lt"/>
              <a:buAutoNum type="arabicParenR"/>
            </a:pPr>
            <a:r>
              <a:rPr lang="en-CA" sz="2000" dirty="0">
                <a:solidFill>
                  <a:srgbClr val="500050"/>
                </a:solidFill>
                <a:ea typeface="Calibri" panose="020F0502020204030204" pitchFamily="34" charset="0"/>
              </a:rPr>
              <a:t>People already have had to create detailed Profiles to participate in social media and ecommerce sites</a:t>
            </a:r>
          </a:p>
          <a:p>
            <a:endParaRPr lang="en-CA" sz="2000" dirty="0">
              <a:solidFill>
                <a:srgbClr val="500050"/>
              </a:solidFill>
              <a:ea typeface="Calibri" panose="020F0502020204030204" pitchFamily="34" charset="0"/>
            </a:endParaRPr>
          </a:p>
          <a:p>
            <a:r>
              <a:rPr lang="en-CA" sz="2000" dirty="0">
                <a:solidFill>
                  <a:srgbClr val="500050"/>
                </a:solidFill>
                <a:ea typeface="Calibri" panose="020F0502020204030204" pitchFamily="34" charset="0"/>
              </a:rPr>
              <a:t>Solutions:</a:t>
            </a:r>
          </a:p>
          <a:p>
            <a:pPr marL="457200" indent="-457200">
              <a:buFont typeface="+mj-lt"/>
              <a:buAutoNum type="arabicParenR"/>
            </a:pPr>
            <a:r>
              <a:rPr lang="en-CA" sz="2000" dirty="0" err="1">
                <a:solidFill>
                  <a:srgbClr val="500050"/>
                </a:solidFill>
                <a:ea typeface="Calibri" panose="020F0502020204030204" pitchFamily="34" charset="0"/>
              </a:rPr>
              <a:t>Gamefication</a:t>
            </a:r>
            <a:r>
              <a:rPr lang="en-CA" sz="2000" dirty="0">
                <a:solidFill>
                  <a:srgbClr val="500050"/>
                </a:solidFill>
                <a:ea typeface="Calibri" panose="020F0502020204030204" pitchFamily="34" charset="0"/>
              </a:rPr>
              <a:t> – when done correctly, could increase participation, although </a:t>
            </a:r>
            <a:r>
              <a:rPr lang="en-CA" sz="2000" dirty="0" err="1">
                <a:solidFill>
                  <a:srgbClr val="500050"/>
                </a:solidFill>
                <a:ea typeface="Calibri" panose="020F0502020204030204" pitchFamily="34" charset="0"/>
              </a:rPr>
              <a:t>Gamefication</a:t>
            </a:r>
            <a:r>
              <a:rPr lang="en-CA" sz="2000" dirty="0">
                <a:solidFill>
                  <a:srgbClr val="500050"/>
                </a:solidFill>
                <a:ea typeface="Calibri" panose="020F0502020204030204" pitchFamily="34" charset="0"/>
              </a:rPr>
              <a:t> is on the decline overall</a:t>
            </a:r>
          </a:p>
          <a:p>
            <a:pPr marL="457200" indent="-457200">
              <a:buFont typeface="+mj-lt"/>
              <a:buAutoNum type="arabicParenR"/>
            </a:pPr>
            <a:r>
              <a:rPr lang="en-CA" sz="2000" dirty="0">
                <a:solidFill>
                  <a:srgbClr val="500050"/>
                </a:solidFill>
                <a:ea typeface="Calibri" panose="020F0502020204030204" pitchFamily="34" charset="0"/>
              </a:rPr>
              <a:t>Create perception of instantaneous value for as little effort as possible</a:t>
            </a:r>
          </a:p>
          <a:p>
            <a:pPr marL="457200" indent="-457200">
              <a:buFont typeface="+mj-lt"/>
              <a:buAutoNum type="arabicParenR"/>
            </a:pPr>
            <a:r>
              <a:rPr lang="en-CA" sz="2000" dirty="0">
                <a:solidFill>
                  <a:srgbClr val="500050"/>
                </a:solidFill>
                <a:ea typeface="Calibri" panose="020F0502020204030204" pitchFamily="34" charset="0"/>
              </a:rPr>
              <a:t>Use engaging interaction techniques and visual design compositions that are enticing </a:t>
            </a:r>
          </a:p>
          <a:p>
            <a:pPr marL="457200" indent="-457200">
              <a:buFont typeface="+mj-lt"/>
              <a:buAutoNum type="arabicParenR"/>
            </a:pPr>
            <a:endParaRPr lang="en-CA" sz="2000" dirty="0">
              <a:solidFill>
                <a:srgbClr val="500050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35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597" y="505657"/>
            <a:ext cx="11355355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00050"/>
                </a:solidFill>
                <a:ea typeface="Calibri" panose="020F0502020204030204" pitchFamily="34" charset="0"/>
              </a:rPr>
              <a:t>Metaphor &amp; Purpose Questions: </a:t>
            </a:r>
            <a:endParaRPr lang="en-CA" sz="2400" b="1" dirty="0">
              <a:ea typeface="Calibri" panose="020F0502020204030204" pitchFamily="34" charset="0"/>
            </a:endParaRPr>
          </a:p>
          <a:p>
            <a:r>
              <a:rPr lang="en-CA" dirty="0">
                <a:ea typeface="Calibri" panose="020F0502020204030204" pitchFamily="34" charset="0"/>
              </a:rPr>
              <a:t> </a:t>
            </a:r>
          </a:p>
          <a:p>
            <a:r>
              <a:rPr lang="en-CA" dirty="0">
                <a:solidFill>
                  <a:srgbClr val="500050"/>
                </a:solidFill>
                <a:ea typeface="Calibri" panose="020F0502020204030204" pitchFamily="34" charset="0"/>
              </a:rPr>
              <a:t>Q: How would you define, in your own work, of a profile? Can you provide me a definition of what is a profile from your point of view?</a:t>
            </a:r>
            <a:endParaRPr lang="en-CA" dirty="0">
              <a:ea typeface="Calibri" panose="020F0502020204030204" pitchFamily="34" charset="0"/>
            </a:endParaRPr>
          </a:p>
          <a:p>
            <a:r>
              <a:rPr lang="en-CA" dirty="0">
                <a:solidFill>
                  <a:srgbClr val="274E13"/>
                </a:solidFill>
                <a:ea typeface="Calibri" panose="020F0502020204030204" pitchFamily="34" charset="0"/>
              </a:rPr>
              <a:t>A: A profile serves the need to inform others about your usefulness to them. Its a teaching tool. A small autobiography. It can also serve the creator of the profile as a reminder of who they are and what they care about. Depending on context (work) - What are the services you provide (job title &amp; description), from where (for &amp; from what team and location and contact coordinates), and why you provide them (personal experience, additional place where reliability can be proven). </a:t>
            </a:r>
            <a:endParaRPr lang="en-CA" dirty="0">
              <a:ea typeface="Calibri" panose="020F0502020204030204" pitchFamily="34" charset="0"/>
            </a:endParaRPr>
          </a:p>
          <a:p>
            <a:r>
              <a:rPr lang="en-CA" dirty="0">
                <a:ea typeface="Calibri" panose="020F0502020204030204" pitchFamily="34" charset="0"/>
              </a:rPr>
              <a:t> </a:t>
            </a:r>
          </a:p>
          <a:p>
            <a:br>
              <a:rPr lang="en-CA" dirty="0">
                <a:solidFill>
                  <a:srgbClr val="500050"/>
                </a:solidFill>
                <a:ea typeface="Calibri" panose="020F0502020204030204" pitchFamily="34" charset="0"/>
              </a:rPr>
            </a:br>
            <a:r>
              <a:rPr lang="en-CA" dirty="0">
                <a:solidFill>
                  <a:srgbClr val="500050"/>
                </a:solidFill>
                <a:ea typeface="Calibri" panose="020F0502020204030204" pitchFamily="34" charset="0"/>
              </a:rPr>
              <a:t>Q: Which metaphor would you use to explain to somebody what is a profile? </a:t>
            </a:r>
            <a:endParaRPr lang="en-CA" dirty="0">
              <a:ea typeface="Calibri" panose="020F0502020204030204" pitchFamily="34" charset="0"/>
            </a:endParaRPr>
          </a:p>
          <a:p>
            <a:r>
              <a:rPr lang="en-CA" dirty="0">
                <a:solidFill>
                  <a:srgbClr val="38761D"/>
                </a:solidFill>
                <a:ea typeface="Calibri" panose="020F0502020204030204" pitchFamily="34" charset="0"/>
              </a:rPr>
              <a:t>A: Fun metaphor = Trading Cards (think baseball cards) or a Movie Poster or Concert/Event Poster (however that places heavy emphasis on physical image, for shy or modest people it could be an issue)</a:t>
            </a:r>
            <a:endParaRPr lang="en-CA" dirty="0">
              <a:ea typeface="Calibri" panose="020F0502020204030204" pitchFamily="34" charset="0"/>
            </a:endParaRPr>
          </a:p>
          <a:p>
            <a:r>
              <a:rPr lang="en-CA" dirty="0">
                <a:solidFill>
                  <a:srgbClr val="38761D"/>
                </a:solidFill>
                <a:ea typeface="Calibri" panose="020F0502020204030204" pitchFamily="34" charset="0"/>
              </a:rPr>
              <a:t>A: Traditional metaphor = rolodex card, medical bio and/or drivers license (more official)</a:t>
            </a:r>
            <a:endParaRPr lang="en-CA" dirty="0">
              <a:ea typeface="Calibri" panose="020F0502020204030204" pitchFamily="34" charset="0"/>
            </a:endParaRPr>
          </a:p>
          <a:p>
            <a:r>
              <a:rPr lang="en-CA" dirty="0">
                <a:ea typeface="Calibri" panose="020F0502020204030204" pitchFamily="34" charset="0"/>
              </a:rPr>
              <a:t> </a:t>
            </a:r>
          </a:p>
          <a:p>
            <a:r>
              <a:rPr lang="en-CA" dirty="0">
                <a:solidFill>
                  <a:srgbClr val="500050"/>
                </a:solidFill>
                <a:ea typeface="Calibri" panose="020F0502020204030204" pitchFamily="34" charset="0"/>
              </a:rPr>
              <a:t>Q: Just say that you need to explain what you understand from profile to your wife; what would be the story or </a:t>
            </a:r>
            <a:r>
              <a:rPr lang="en-CA" dirty="0" err="1">
                <a:solidFill>
                  <a:srgbClr val="500050"/>
                </a:solidFill>
                <a:ea typeface="Calibri" panose="020F0502020204030204" pitchFamily="34" charset="0"/>
              </a:rPr>
              <a:t>metaphore</a:t>
            </a:r>
            <a:r>
              <a:rPr lang="en-CA" dirty="0">
                <a:solidFill>
                  <a:srgbClr val="500050"/>
                </a:solidFill>
                <a:ea typeface="Calibri" panose="020F0502020204030204" pitchFamily="34" charset="0"/>
              </a:rPr>
              <a:t> to explain what a profile is?</a:t>
            </a:r>
            <a:endParaRPr lang="en-CA" dirty="0">
              <a:ea typeface="Calibri" panose="020F0502020204030204" pitchFamily="34" charset="0"/>
            </a:endParaRPr>
          </a:p>
          <a:p>
            <a:r>
              <a:rPr lang="en-CA" dirty="0">
                <a:solidFill>
                  <a:srgbClr val="38761D"/>
                </a:solidFill>
                <a:ea typeface="Calibri" panose="020F0502020204030204" pitchFamily="34" charset="0"/>
              </a:rPr>
              <a:t>A: I would say its an autobiographical teaching tool to help others learn about you and how you can help, and where you fit in the world (work world = </a:t>
            </a:r>
            <a:r>
              <a:rPr lang="en-CA" dirty="0" err="1">
                <a:solidFill>
                  <a:srgbClr val="38761D"/>
                </a:solidFill>
                <a:ea typeface="Calibri" panose="020F0502020204030204" pitchFamily="34" charset="0"/>
              </a:rPr>
              <a:t>linkedIn</a:t>
            </a:r>
            <a:r>
              <a:rPr lang="en-CA" dirty="0">
                <a:solidFill>
                  <a:srgbClr val="38761D"/>
                </a:solidFill>
                <a:ea typeface="Calibri" panose="020F0502020204030204" pitchFamily="34" charset="0"/>
              </a:rPr>
              <a:t>, private world = </a:t>
            </a:r>
            <a:r>
              <a:rPr lang="en-CA" dirty="0" err="1">
                <a:solidFill>
                  <a:srgbClr val="38761D"/>
                </a:solidFill>
                <a:ea typeface="Calibri" panose="020F0502020204030204" pitchFamily="34" charset="0"/>
              </a:rPr>
              <a:t>facebook</a:t>
            </a:r>
            <a:r>
              <a:rPr lang="en-CA" dirty="0">
                <a:solidFill>
                  <a:srgbClr val="38761D"/>
                </a:solidFill>
                <a:ea typeface="Calibri" panose="020F0502020204030204" pitchFamily="34" charset="0"/>
              </a:rPr>
              <a:t>, </a:t>
            </a:r>
            <a:r>
              <a:rPr lang="en-CA" dirty="0" err="1">
                <a:solidFill>
                  <a:srgbClr val="38761D"/>
                </a:solidFill>
                <a:ea typeface="Calibri" panose="020F0502020204030204" pitchFamily="34" charset="0"/>
              </a:rPr>
              <a:t>etc</a:t>
            </a:r>
            <a:r>
              <a:rPr lang="en-CA" dirty="0">
                <a:solidFill>
                  <a:srgbClr val="38761D"/>
                </a:solidFill>
                <a:ea typeface="Calibri" panose="020F0502020204030204" pitchFamily="34" charset="0"/>
              </a:rPr>
              <a:t>).</a:t>
            </a:r>
            <a:endParaRPr lang="en-CA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64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5b1590ef34313219a42ef092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121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TBS-SCT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Martel, Michael</dc:creator>
  <cp:lastModifiedBy>User</cp:lastModifiedBy>
  <cp:revision>80</cp:revision>
  <dcterms:created xsi:type="dcterms:W3CDTF">2018-05-09T17:38:51Z</dcterms:created>
  <dcterms:modified xsi:type="dcterms:W3CDTF">2018-06-14T13:35:02Z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3a26d6a0-4e8c-442f-9e59-8fb671704de8</vt:lpwstr>
  </property>
  <property fmtid="{D5CDD505-2E9C-101B-9397-08002B2CF9AE}" pid="3" name="TBSSCTCLASSIFICATION">
    <vt:lpwstr>No Classification Selected</vt:lpwstr>
  </property>
  <property fmtid="{D5CDD505-2E9C-101B-9397-08002B2CF9AE}" pid="4" name="SECCLASS">
    <vt:lpwstr>CLASSN</vt:lpwstr>
  </property>
</Properties>
</file>