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ldStandardT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ldStandardTT-italic.fntdata"/><Relationship Id="rId14" Type="http://schemas.openxmlformats.org/officeDocument/2006/relationships/slide" Target="slides/slide8.xml"/><Relationship Id="rId36" Type="http://schemas.openxmlformats.org/officeDocument/2006/relationships/font" Target="fonts/OldStandardT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6c4f09125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6c4f0912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6c4f09125_0_6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6c4f09125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6c4f09125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6c4f09125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6c4f09125_0_9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6c4f09125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6c4f09125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6c4f09125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6c4f09125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6c4f09125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6c4f09125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6c4f09125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6c4f09125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6c4f09125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6c4f09125_0_1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6c4f09125_0_1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6c4f09125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6c4f09125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6c4f09125_0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6c4f09125_0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6c4f09125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6c4f0912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6c4f09125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6c4f09125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6c4f09125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6c4f09125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6c4f09125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6c4f09125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6c4f09125_0_1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6c4f09125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6c4f09125_0_11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6c4f09125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6c4f09125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6c4f09125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6c4f09125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6c4f09125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6c4f09125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6c4f09125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6c4f09125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6c4f09125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6c4f0912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6c4f0912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6c4f0912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6c4f0912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6c4f09125_0_3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6c4f09125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6c4f09125_0_4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6c4f09125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6c4f09125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6c4f09125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6c4f09125_0_5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6c4f09125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6c4f09125_0_6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6c4f09125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7" name="Google Shape;57;p14"/>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58" name="Google Shape;58;p1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62" name="Google Shape;62;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7" name="Google Shape;87;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88" name="Google Shape;88;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52" name="Google Shape;52;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title"/>
          </p:nvPr>
        </p:nvSpPr>
        <p:spPr>
          <a:xfrm>
            <a:off x="2570800" y="853525"/>
            <a:ext cx="632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700"/>
              <a:t>Artificial Intelligence and Machine Learning </a:t>
            </a:r>
            <a:endParaRPr sz="5700"/>
          </a:p>
        </p:txBody>
      </p:sp>
      <p:sp>
        <p:nvSpPr>
          <p:cNvPr id="105" name="Google Shape;105;p25"/>
          <p:cNvSpPr/>
          <p:nvPr/>
        </p:nvSpPr>
        <p:spPr>
          <a:xfrm>
            <a:off x="761575" y="292900"/>
            <a:ext cx="1886400" cy="1886400"/>
          </a:xfrm>
          <a:prstGeom prst="ellipse">
            <a:avLst/>
          </a:prstGeom>
          <a:gradFill>
            <a:gsLst>
              <a:gs pos="0">
                <a:srgbClr val="D8D8D8"/>
              </a:gs>
              <a:gs pos="100000">
                <a:srgbClr val="979797"/>
              </a:gs>
            </a:gsLst>
            <a:path path="circle">
              <a:fillToRect b="50%" l="50%" r="50%" t="50%"/>
            </a:path>
            <a:tileRect/>
          </a:gra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txBox="1"/>
          <p:nvPr/>
        </p:nvSpPr>
        <p:spPr>
          <a:xfrm>
            <a:off x="1159950" y="628150"/>
            <a:ext cx="12771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700">
                <a:latin typeface="Old Standard TT"/>
                <a:ea typeface="Old Standard TT"/>
                <a:cs typeface="Old Standard TT"/>
                <a:sym typeface="Old Standard TT"/>
              </a:rPr>
              <a:t>1.</a:t>
            </a:r>
            <a:endParaRPr sz="6700">
              <a:latin typeface="Old Standard TT"/>
              <a:ea typeface="Old Standard TT"/>
              <a:cs typeface="Old Standard TT"/>
              <a:sym typeface="Old Standard TT"/>
            </a:endParaRPr>
          </a:p>
        </p:txBody>
      </p:sp>
      <p:sp>
        <p:nvSpPr>
          <p:cNvPr id="107" name="Google Shape;107;p25"/>
          <p:cNvSpPr/>
          <p:nvPr/>
        </p:nvSpPr>
        <p:spPr>
          <a:xfrm>
            <a:off x="2249550" y="1312225"/>
            <a:ext cx="6408900" cy="3327600"/>
          </a:xfrm>
          <a:prstGeom prst="round2DiagRect">
            <a:avLst>
              <a:gd fmla="val 16667" name="adj1"/>
              <a:gd fmla="val 0"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34"/>
          <p:cNvSpPr txBox="1"/>
          <p:nvPr>
            <p:ph type="title"/>
          </p:nvPr>
        </p:nvSpPr>
        <p:spPr>
          <a:xfrm>
            <a:off x="138750" y="287450"/>
            <a:ext cx="8760900" cy="491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t>Regression :</a:t>
            </a:r>
            <a:endParaRPr sz="4200"/>
          </a:p>
          <a:p>
            <a:pPr indent="0" lvl="0" marL="0" rtl="0" algn="l">
              <a:spcBef>
                <a:spcPts val="0"/>
              </a:spcBef>
              <a:spcAft>
                <a:spcPts val="0"/>
              </a:spcAft>
              <a:buNone/>
            </a:pPr>
            <a:r>
              <a:t/>
            </a:r>
            <a:endParaRPr sz="1500"/>
          </a:p>
          <a:p>
            <a:pPr indent="0" lvl="0" marL="0" rtl="0" algn="l">
              <a:spcBef>
                <a:spcPts val="0"/>
              </a:spcBef>
              <a:spcAft>
                <a:spcPts val="0"/>
              </a:spcAft>
              <a:buNone/>
            </a:pPr>
            <a:r>
              <a:rPr lang="en" sz="2100">
                <a:solidFill>
                  <a:schemeClr val="lt1"/>
                </a:solidFill>
                <a:highlight>
                  <a:schemeClr val="dk1"/>
                </a:highlight>
              </a:rPr>
              <a:t>Regression is a technique for investigating the relationship between independent variables or features and a dependent variable or outcome. It's used as a method for predictive modelling in machine learning, in which an algorithm is used to predict </a:t>
            </a:r>
            <a:r>
              <a:rPr lang="en" sz="2100" u="sng">
                <a:solidFill>
                  <a:schemeClr val="lt1"/>
                </a:solidFill>
                <a:highlight>
                  <a:schemeClr val="dk1"/>
                </a:highlight>
              </a:rPr>
              <a:t>continuous outcomes</a:t>
            </a:r>
            <a:r>
              <a:rPr lang="en" sz="2100">
                <a:solidFill>
                  <a:schemeClr val="lt1"/>
                </a:solidFill>
                <a:highlight>
                  <a:schemeClr val="dk1"/>
                </a:highlight>
              </a:rPr>
              <a:t>.</a:t>
            </a:r>
            <a:endParaRPr sz="2100">
              <a:solidFill>
                <a:schemeClr val="lt1"/>
              </a:solidFill>
              <a:highlight>
                <a:schemeClr val="dk1"/>
              </a:highlight>
            </a:endParaRPr>
          </a:p>
          <a:p>
            <a:pPr indent="0" lvl="0" marL="0" rtl="0" algn="l">
              <a:spcBef>
                <a:spcPts val="0"/>
              </a:spcBef>
              <a:spcAft>
                <a:spcPts val="0"/>
              </a:spcAft>
              <a:buNone/>
            </a:pPr>
            <a:r>
              <a:t/>
            </a:r>
            <a:endParaRPr sz="2100">
              <a:solidFill>
                <a:schemeClr val="lt1"/>
              </a:solidFill>
              <a:highlight>
                <a:schemeClr val="dk1"/>
              </a:highlight>
            </a:endParaRPr>
          </a:p>
          <a:p>
            <a:pPr indent="0" lvl="0" marL="0" rtl="0" algn="l">
              <a:spcBef>
                <a:spcPts val="0"/>
              </a:spcBef>
              <a:spcAft>
                <a:spcPts val="0"/>
              </a:spcAft>
              <a:buNone/>
            </a:pPr>
            <a:r>
              <a:rPr lang="en" sz="4200">
                <a:solidFill>
                  <a:schemeClr val="lt1"/>
                </a:solidFill>
                <a:highlight>
                  <a:schemeClr val="dk1"/>
                </a:highlight>
              </a:rPr>
              <a:t>Classification :</a:t>
            </a:r>
            <a:endParaRPr sz="4200">
              <a:solidFill>
                <a:schemeClr val="lt1"/>
              </a:solidFill>
              <a:highlight>
                <a:schemeClr val="dk1"/>
              </a:highlight>
            </a:endParaRPr>
          </a:p>
          <a:p>
            <a:pPr indent="0" lvl="0" marL="0" rtl="0" algn="l">
              <a:spcBef>
                <a:spcPts val="0"/>
              </a:spcBef>
              <a:spcAft>
                <a:spcPts val="0"/>
              </a:spcAft>
              <a:buNone/>
            </a:pPr>
            <a:r>
              <a:t/>
            </a:r>
            <a:endParaRPr sz="1500">
              <a:solidFill>
                <a:schemeClr val="lt1"/>
              </a:solidFill>
              <a:highlight>
                <a:schemeClr val="dk1"/>
              </a:highlight>
            </a:endParaRPr>
          </a:p>
          <a:p>
            <a:pPr indent="0" lvl="0" marL="0" rtl="0" algn="l">
              <a:spcBef>
                <a:spcPts val="0"/>
              </a:spcBef>
              <a:spcAft>
                <a:spcPts val="0"/>
              </a:spcAft>
              <a:buNone/>
            </a:pPr>
            <a:r>
              <a:rPr lang="en" sz="2100">
                <a:solidFill>
                  <a:schemeClr val="lt1"/>
                </a:solidFill>
                <a:highlight>
                  <a:schemeClr val="dk1"/>
                </a:highlight>
              </a:rPr>
              <a:t>Classification is the task of predicting a discrete class label.</a:t>
            </a:r>
            <a:endParaRPr sz="2100">
              <a:solidFill>
                <a:schemeClr val="lt1"/>
              </a:solidFill>
              <a:highlight>
                <a:schemeClr val="dk1"/>
              </a:highlight>
            </a:endParaRPr>
          </a:p>
          <a:p>
            <a:pPr indent="0" lvl="0" marL="0" rtl="0" algn="l">
              <a:spcBef>
                <a:spcPts val="0"/>
              </a:spcBef>
              <a:spcAft>
                <a:spcPts val="0"/>
              </a:spcAft>
              <a:buNone/>
            </a:pPr>
            <a:r>
              <a:rPr lang="en" sz="2100">
                <a:solidFill>
                  <a:schemeClr val="lt1"/>
                </a:solidFill>
                <a:highlight>
                  <a:schemeClr val="dk1"/>
                </a:highlight>
              </a:rPr>
              <a:t>in general, is a function that weighs the input features so that the output separates one class into positive values and the other into negative values, that is </a:t>
            </a:r>
            <a:r>
              <a:rPr lang="en" sz="2100" u="sng">
                <a:solidFill>
                  <a:schemeClr val="lt1"/>
                </a:solidFill>
                <a:highlight>
                  <a:schemeClr val="dk1"/>
                </a:highlight>
              </a:rPr>
              <a:t>categorical segregation</a:t>
            </a:r>
            <a:r>
              <a:rPr lang="en" sz="2100">
                <a:solidFill>
                  <a:schemeClr val="lt1"/>
                </a:solidFill>
                <a:highlight>
                  <a:schemeClr val="dk1"/>
                </a:highlight>
              </a:rPr>
              <a:t> .</a:t>
            </a:r>
            <a:endParaRPr sz="2100">
              <a:solidFill>
                <a:schemeClr val="lt1"/>
              </a:solidFill>
              <a:highlight>
                <a:schemeClr val="dk1"/>
              </a:highlight>
            </a:endParaRPr>
          </a:p>
          <a:p>
            <a:pPr indent="0" lvl="0" marL="0" rtl="0" algn="l">
              <a:spcBef>
                <a:spcPts val="0"/>
              </a:spcBef>
              <a:spcAft>
                <a:spcPts val="0"/>
              </a:spcAft>
              <a:buNone/>
            </a:pPr>
            <a:r>
              <a:t/>
            </a:r>
            <a:endParaRPr sz="2100">
              <a:solidFill>
                <a:schemeClr val="lt1"/>
              </a:solidFill>
              <a:highlight>
                <a:schemeClr val="dk1"/>
              </a:highlight>
            </a:endParaRPr>
          </a:p>
          <a:p>
            <a:pPr indent="0" lvl="0" marL="0" rtl="0" algn="l">
              <a:spcBef>
                <a:spcPts val="0"/>
              </a:spcBef>
              <a:spcAft>
                <a:spcPts val="0"/>
              </a:spcAft>
              <a:buNone/>
            </a:pPr>
            <a:r>
              <a:t/>
            </a:r>
            <a:endParaRPr sz="2100">
              <a:solidFill>
                <a:schemeClr val="lt1"/>
              </a:solidFill>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8" name="Shape 168"/>
        <p:cNvGrpSpPr/>
        <p:nvPr/>
      </p:nvGrpSpPr>
      <p:grpSpPr>
        <a:xfrm>
          <a:off x="0" y="0"/>
          <a:ext cx="0" cy="0"/>
          <a:chOff x="0" y="0"/>
          <a:chExt cx="0" cy="0"/>
        </a:xfrm>
      </p:grpSpPr>
      <p:sp>
        <p:nvSpPr>
          <p:cNvPr id="169" name="Google Shape;169;p3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35"/>
          <p:cNvPicPr preferRelativeResize="0"/>
          <p:nvPr/>
        </p:nvPicPr>
        <p:blipFill>
          <a:blip r:embed="rId3">
            <a:alphaModFix/>
          </a:blip>
          <a:stretch>
            <a:fillRect/>
          </a:stretch>
        </p:blipFill>
        <p:spPr>
          <a:xfrm>
            <a:off x="997350" y="465651"/>
            <a:ext cx="7149300" cy="40228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p36"/>
          <p:cNvSpPr txBox="1"/>
          <p:nvPr>
            <p:ph type="title"/>
          </p:nvPr>
        </p:nvSpPr>
        <p:spPr>
          <a:xfrm>
            <a:off x="147000" y="138750"/>
            <a:ext cx="8850000" cy="486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Linear Regression:</a:t>
            </a:r>
            <a:endParaRPr sz="3000"/>
          </a:p>
          <a:p>
            <a:pPr indent="0" lvl="0" marL="0" rtl="0" algn="l">
              <a:spcBef>
                <a:spcPts val="0"/>
              </a:spcBef>
              <a:spcAft>
                <a:spcPts val="0"/>
              </a:spcAft>
              <a:buNone/>
            </a:pPr>
            <a:r>
              <a:rPr lang="en" sz="2000"/>
              <a:t>In this process, a relationship is established between independent and dependent variables by fitting them to a line . This line is known as the regression line and represented by a linear equation y = mx+c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3000"/>
              <a:t>Logistic Regression:</a:t>
            </a:r>
            <a:endParaRPr sz="3000"/>
          </a:p>
          <a:p>
            <a:pPr indent="0" lvl="0" marL="0" rtl="0" algn="l">
              <a:spcBef>
                <a:spcPts val="0"/>
              </a:spcBef>
              <a:spcAft>
                <a:spcPts val="0"/>
              </a:spcAft>
              <a:buNone/>
            </a:pPr>
            <a:r>
              <a:rPr lang="en" sz="2000"/>
              <a:t>This method is used to estimate discrete values from a set of independent variables. It helps predict the probability of an event by fitting data to a logic function.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3000"/>
              <a:t>Decision tree:</a:t>
            </a:r>
            <a:endParaRPr sz="3000"/>
          </a:p>
          <a:p>
            <a:pPr indent="0" lvl="0" marL="0" rtl="0" algn="l">
              <a:spcBef>
                <a:spcPts val="0"/>
              </a:spcBef>
              <a:spcAft>
                <a:spcPts val="0"/>
              </a:spcAft>
              <a:buNone/>
            </a:pPr>
            <a:r>
              <a:rPr lang="en" sz="2000"/>
              <a:t>This is a supervised learning algorithm that is used for classification problems. In this algorithm we split the population into two /more homogenous sets based on the most significant attributes/ independent variables.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sp>
        <p:nvSpPr>
          <p:cNvPr id="180" name="Google Shape;180;p37"/>
          <p:cNvSpPr txBox="1"/>
          <p:nvPr>
            <p:ph type="title"/>
          </p:nvPr>
        </p:nvSpPr>
        <p:spPr>
          <a:xfrm>
            <a:off x="136050" y="317100"/>
            <a:ext cx="8871900" cy="482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SVM:</a:t>
            </a:r>
            <a:endParaRPr sz="3000"/>
          </a:p>
          <a:p>
            <a:pPr indent="0" lvl="0" marL="0" rtl="0" algn="l">
              <a:spcBef>
                <a:spcPts val="0"/>
              </a:spcBef>
              <a:spcAft>
                <a:spcPts val="0"/>
              </a:spcAft>
              <a:buNone/>
            </a:pPr>
            <a:r>
              <a:rPr lang="en" sz="2200"/>
              <a:t>In this algorithm, we plot raw data as points in an n-dimensional space. The value of each feature is tied to a particular coordinate, making it easy to classify the data.</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3000"/>
              <a:t>Naive Bayes :</a:t>
            </a:r>
            <a:endParaRPr sz="3000"/>
          </a:p>
          <a:p>
            <a:pPr indent="0" lvl="0" marL="0" rtl="0" algn="l">
              <a:spcBef>
                <a:spcPts val="0"/>
              </a:spcBef>
              <a:spcAft>
                <a:spcPts val="0"/>
              </a:spcAft>
              <a:buNone/>
            </a:pPr>
            <a:r>
              <a:rPr lang="en" sz="2000"/>
              <a:t>A Naive Bayes classifier assumes that the presence of a particular feature in a class is unrelated to the presence of any other feature.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3000"/>
              <a:t>KNN :</a:t>
            </a:r>
            <a:endParaRPr sz="3000"/>
          </a:p>
          <a:p>
            <a:pPr indent="0" lvl="0" marL="0" rtl="0" algn="l">
              <a:spcBef>
                <a:spcPts val="0"/>
              </a:spcBef>
              <a:spcAft>
                <a:spcPts val="0"/>
              </a:spcAft>
              <a:buNone/>
            </a:pPr>
            <a:r>
              <a:rPr lang="en" sz="2000"/>
              <a:t>This can be applied to both classification and regression problems. It stores all the cases and classifies any new cases by taking a majority vote of its k neighbours. The case is then assigned to the class with which it has the most in common.</a:t>
            </a:r>
            <a:endParaRPr sz="2000"/>
          </a:p>
          <a:p>
            <a:pPr indent="0" lvl="0" marL="0" rtl="0" algn="l">
              <a:spcBef>
                <a:spcPts val="0"/>
              </a:spcBef>
              <a:spcAft>
                <a:spcPts val="0"/>
              </a:spcAft>
              <a:buNone/>
            </a:pPr>
            <a:r>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4" name="Shape 184"/>
        <p:cNvGrpSpPr/>
        <p:nvPr/>
      </p:nvGrpSpPr>
      <p:grpSpPr>
        <a:xfrm>
          <a:off x="0" y="0"/>
          <a:ext cx="0" cy="0"/>
          <a:chOff x="0" y="0"/>
          <a:chExt cx="0" cy="0"/>
        </a:xfrm>
      </p:grpSpPr>
      <p:sp>
        <p:nvSpPr>
          <p:cNvPr id="185" name="Google Shape;185;p38"/>
          <p:cNvSpPr txBox="1"/>
          <p:nvPr>
            <p:ph type="title"/>
          </p:nvPr>
        </p:nvSpPr>
        <p:spPr>
          <a:xfrm>
            <a:off x="232875" y="605450"/>
            <a:ext cx="8678100" cy="428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K-Means :</a:t>
            </a:r>
            <a:endParaRPr sz="3000"/>
          </a:p>
          <a:p>
            <a:pPr indent="0" lvl="0" marL="0" rtl="0" algn="l">
              <a:spcBef>
                <a:spcPts val="0"/>
              </a:spcBef>
              <a:spcAft>
                <a:spcPts val="0"/>
              </a:spcAft>
              <a:buNone/>
            </a:pPr>
            <a:r>
              <a:rPr lang="en" sz="2700"/>
              <a:t>In the unsupervised learning algorithm, data sets are classified into a particular no. of cluster are homogenous from the data in other clusters</a:t>
            </a:r>
            <a:endParaRPr sz="2700"/>
          </a:p>
          <a:p>
            <a:pPr indent="0" lvl="0" marL="0" rtl="0" algn="l">
              <a:spcBef>
                <a:spcPts val="0"/>
              </a:spcBef>
              <a:spcAft>
                <a:spcPts val="0"/>
              </a:spcAft>
              <a:buNone/>
            </a:pPr>
            <a:r>
              <a:t/>
            </a:r>
            <a:endParaRPr sz="2600"/>
          </a:p>
          <a:p>
            <a:pPr indent="0" lvl="0" marL="0" rtl="0" algn="l">
              <a:spcBef>
                <a:spcPts val="0"/>
              </a:spcBef>
              <a:spcAft>
                <a:spcPts val="0"/>
              </a:spcAft>
              <a:buNone/>
            </a:pPr>
            <a:r>
              <a:rPr lang="en" sz="3000"/>
              <a:t>Random Forest:</a:t>
            </a:r>
            <a:endParaRPr sz="3000"/>
          </a:p>
          <a:p>
            <a:pPr indent="0" lvl="0" marL="0" rtl="0" algn="l">
              <a:spcBef>
                <a:spcPts val="0"/>
              </a:spcBef>
              <a:spcAft>
                <a:spcPts val="0"/>
              </a:spcAft>
              <a:buNone/>
            </a:pPr>
            <a:r>
              <a:rPr lang="en" sz="2700"/>
              <a:t>A collective of decision trees is random forest. To classify new object based on its attributes, each tree is classified and the tree votes for that class. The forest chooses the classification having the most votes.</a:t>
            </a:r>
            <a:endParaRPr sz="2700"/>
          </a:p>
          <a:p>
            <a:pPr indent="0" lvl="0" marL="0" rtl="0" algn="l">
              <a:spcBef>
                <a:spcPts val="0"/>
              </a:spcBef>
              <a:spcAft>
                <a:spcPts val="0"/>
              </a:spcAft>
              <a:buNone/>
            </a:pPr>
            <a:r>
              <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a:blip r:embed="rId3">
            <a:alphaModFix/>
          </a:blip>
          <a:stretch>
            <a:fillRect/>
          </a:stretch>
        </p:blipFill>
        <p:spPr>
          <a:xfrm>
            <a:off x="169275" y="995950"/>
            <a:ext cx="5210175" cy="3943350"/>
          </a:xfrm>
          <a:prstGeom prst="rect">
            <a:avLst/>
          </a:prstGeom>
          <a:noFill/>
          <a:ln>
            <a:noFill/>
          </a:ln>
        </p:spPr>
      </p:pic>
      <p:pic>
        <p:nvPicPr>
          <p:cNvPr id="191" name="Google Shape;191;p39"/>
          <p:cNvPicPr preferRelativeResize="0"/>
          <p:nvPr/>
        </p:nvPicPr>
        <p:blipFill>
          <a:blip r:embed="rId4">
            <a:alphaModFix/>
          </a:blip>
          <a:stretch>
            <a:fillRect/>
          </a:stretch>
        </p:blipFill>
        <p:spPr>
          <a:xfrm>
            <a:off x="5531850" y="1805750"/>
            <a:ext cx="3381375" cy="2590800"/>
          </a:xfrm>
          <a:prstGeom prst="rect">
            <a:avLst/>
          </a:prstGeom>
          <a:noFill/>
          <a:ln>
            <a:noFill/>
          </a:ln>
        </p:spPr>
      </p:pic>
      <p:sp>
        <p:nvSpPr>
          <p:cNvPr id="192" name="Google Shape;192;p39"/>
          <p:cNvSpPr txBox="1"/>
          <p:nvPr/>
        </p:nvSpPr>
        <p:spPr>
          <a:xfrm>
            <a:off x="239575" y="141725"/>
            <a:ext cx="4116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Algerian"/>
                <a:ea typeface="Algerian"/>
                <a:cs typeface="Algerian"/>
                <a:sym typeface="Algerian"/>
              </a:rPr>
              <a:t>LINEAR REGRESSION</a:t>
            </a:r>
            <a:endParaRPr sz="2700">
              <a:latin typeface="Algerian"/>
              <a:ea typeface="Algerian"/>
              <a:cs typeface="Algerian"/>
              <a:sym typeface="Algeri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40"/>
          <p:cNvPicPr preferRelativeResize="0"/>
          <p:nvPr/>
        </p:nvPicPr>
        <p:blipFill>
          <a:blip r:embed="rId3">
            <a:alphaModFix/>
          </a:blip>
          <a:stretch>
            <a:fillRect/>
          </a:stretch>
        </p:blipFill>
        <p:spPr>
          <a:xfrm>
            <a:off x="563075" y="834325"/>
            <a:ext cx="7517500" cy="4084450"/>
          </a:xfrm>
          <a:prstGeom prst="rect">
            <a:avLst/>
          </a:prstGeom>
          <a:noFill/>
          <a:ln>
            <a:noFill/>
          </a:ln>
        </p:spPr>
      </p:pic>
      <p:sp>
        <p:nvSpPr>
          <p:cNvPr id="198" name="Google Shape;198;p40"/>
          <p:cNvSpPr txBox="1"/>
          <p:nvPr/>
        </p:nvSpPr>
        <p:spPr>
          <a:xfrm>
            <a:off x="666025" y="264925"/>
            <a:ext cx="3735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Algerian"/>
                <a:ea typeface="Algerian"/>
                <a:cs typeface="Algerian"/>
                <a:sym typeface="Algerian"/>
              </a:rPr>
              <a:t>RANDOM FOREST</a:t>
            </a:r>
            <a:endParaRPr sz="2800">
              <a:latin typeface="Algerian"/>
              <a:ea typeface="Algerian"/>
              <a:cs typeface="Algerian"/>
              <a:sym typeface="Algeri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41"/>
          <p:cNvPicPr preferRelativeResize="0"/>
          <p:nvPr/>
        </p:nvPicPr>
        <p:blipFill>
          <a:blip r:embed="rId3">
            <a:alphaModFix/>
          </a:blip>
          <a:stretch>
            <a:fillRect/>
          </a:stretch>
        </p:blipFill>
        <p:spPr>
          <a:xfrm>
            <a:off x="207600" y="927250"/>
            <a:ext cx="8756100" cy="3882075"/>
          </a:xfrm>
          <a:prstGeom prst="rect">
            <a:avLst/>
          </a:prstGeom>
          <a:noFill/>
          <a:ln>
            <a:noFill/>
          </a:ln>
        </p:spPr>
      </p:pic>
      <p:sp>
        <p:nvSpPr>
          <p:cNvPr id="204" name="Google Shape;204;p41"/>
          <p:cNvSpPr txBox="1"/>
          <p:nvPr/>
        </p:nvSpPr>
        <p:spPr>
          <a:xfrm>
            <a:off x="537225" y="264925"/>
            <a:ext cx="3863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Algerian"/>
                <a:ea typeface="Algerian"/>
                <a:cs typeface="Algerian"/>
                <a:sym typeface="Algerian"/>
              </a:rPr>
              <a:t>KNN</a:t>
            </a:r>
            <a:endParaRPr sz="2800">
              <a:latin typeface="Algerian"/>
              <a:ea typeface="Algerian"/>
              <a:cs typeface="Algerian"/>
              <a:sym typeface="Algeri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2"/>
          <p:cNvPicPr preferRelativeResize="0"/>
          <p:nvPr/>
        </p:nvPicPr>
        <p:blipFill>
          <a:blip r:embed="rId3">
            <a:alphaModFix/>
          </a:blip>
          <a:stretch>
            <a:fillRect/>
          </a:stretch>
        </p:blipFill>
        <p:spPr>
          <a:xfrm>
            <a:off x="465150" y="872075"/>
            <a:ext cx="7541825" cy="4010850"/>
          </a:xfrm>
          <a:prstGeom prst="rect">
            <a:avLst/>
          </a:prstGeom>
          <a:noFill/>
          <a:ln>
            <a:noFill/>
          </a:ln>
        </p:spPr>
      </p:pic>
      <p:sp>
        <p:nvSpPr>
          <p:cNvPr id="210" name="Google Shape;210;p42"/>
          <p:cNvSpPr txBox="1"/>
          <p:nvPr/>
        </p:nvSpPr>
        <p:spPr>
          <a:xfrm>
            <a:off x="537225" y="264925"/>
            <a:ext cx="3863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Algerian"/>
                <a:ea typeface="Algerian"/>
                <a:cs typeface="Algerian"/>
                <a:sym typeface="Algerian"/>
              </a:rPr>
              <a:t>SVM</a:t>
            </a:r>
            <a:endParaRPr sz="2800">
              <a:latin typeface="Algerian"/>
              <a:ea typeface="Algerian"/>
              <a:cs typeface="Algerian"/>
              <a:sym typeface="Algeri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43"/>
          <p:cNvPicPr preferRelativeResize="0"/>
          <p:nvPr/>
        </p:nvPicPr>
        <p:blipFill>
          <a:blip r:embed="rId3">
            <a:alphaModFix/>
          </a:blip>
          <a:stretch>
            <a:fillRect/>
          </a:stretch>
        </p:blipFill>
        <p:spPr>
          <a:xfrm>
            <a:off x="210650" y="152400"/>
            <a:ext cx="6525151" cy="4838699"/>
          </a:xfrm>
          <a:prstGeom prst="rect">
            <a:avLst/>
          </a:prstGeom>
          <a:noFill/>
          <a:ln>
            <a:noFill/>
          </a:ln>
        </p:spPr>
      </p:pic>
      <p:sp>
        <p:nvSpPr>
          <p:cNvPr id="216" name="Google Shape;216;p43"/>
          <p:cNvSpPr txBox="1"/>
          <p:nvPr/>
        </p:nvSpPr>
        <p:spPr>
          <a:xfrm>
            <a:off x="7152125" y="1389075"/>
            <a:ext cx="16890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latin typeface="Algerian"/>
                <a:ea typeface="Algerian"/>
                <a:cs typeface="Algerian"/>
                <a:sym typeface="Algerian"/>
              </a:rPr>
              <a:t>NAIVE BAYES</a:t>
            </a:r>
            <a:endParaRPr sz="3700">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6"/>
          <p:cNvSpPr txBox="1"/>
          <p:nvPr>
            <p:ph type="title"/>
          </p:nvPr>
        </p:nvSpPr>
        <p:spPr>
          <a:xfrm>
            <a:off x="246975" y="415850"/>
            <a:ext cx="6385500" cy="462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latin typeface="Times New Roman"/>
                <a:ea typeface="Times New Roman"/>
                <a:cs typeface="Times New Roman"/>
                <a:sym typeface="Times New Roman"/>
              </a:rPr>
              <a:t>Artificial Intelligence:</a:t>
            </a:r>
            <a:endParaRPr sz="55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00">
              <a:latin typeface="Times New Roman"/>
              <a:ea typeface="Times New Roman"/>
              <a:cs typeface="Times New Roman"/>
              <a:sym typeface="Times New Roman"/>
            </a:endParaRPr>
          </a:p>
          <a:p>
            <a:pPr indent="0" lvl="0" marL="0" rtl="0" algn="l">
              <a:spcBef>
                <a:spcPts val="0"/>
              </a:spcBef>
              <a:spcAft>
                <a:spcPts val="0"/>
              </a:spcAft>
              <a:buNone/>
            </a:pPr>
            <a:r>
              <a:t/>
            </a:r>
            <a:endParaRPr sz="400"/>
          </a:p>
          <a:p>
            <a:pPr indent="0" lvl="0" marL="0" rtl="0" algn="l">
              <a:spcBef>
                <a:spcPts val="0"/>
              </a:spcBef>
              <a:spcAft>
                <a:spcPts val="0"/>
              </a:spcAft>
              <a:buNone/>
            </a:pPr>
            <a:r>
              <a:rPr lang="en" sz="3400"/>
              <a:t>It's the stimulation of human intelligence processes by machines especially computer systems.</a:t>
            </a:r>
            <a:endParaRPr sz="3400"/>
          </a:p>
          <a:p>
            <a:pPr indent="0" lvl="0" marL="0" rtl="0" algn="l">
              <a:spcBef>
                <a:spcPts val="0"/>
              </a:spcBef>
              <a:spcAft>
                <a:spcPts val="0"/>
              </a:spcAft>
              <a:buNone/>
            </a:pPr>
            <a:r>
              <a:t/>
            </a:r>
            <a:endParaRPr sz="4000"/>
          </a:p>
        </p:txBody>
      </p:sp>
      <p:pic>
        <p:nvPicPr>
          <p:cNvPr id="113" name="Google Shape;113;p26"/>
          <p:cNvPicPr preferRelativeResize="0"/>
          <p:nvPr/>
        </p:nvPicPr>
        <p:blipFill rotWithShape="1">
          <a:blip r:embed="rId3">
            <a:alphaModFix/>
          </a:blip>
          <a:srcRect b="0" l="0" r="35934" t="0"/>
          <a:stretch/>
        </p:blipFill>
        <p:spPr>
          <a:xfrm rot="-3">
            <a:off x="6498350" y="187924"/>
            <a:ext cx="2590401" cy="2273075"/>
          </a:xfrm>
          <a:prstGeom prst="rect">
            <a:avLst/>
          </a:prstGeom>
          <a:noFill/>
          <a:ln>
            <a:noFill/>
          </a:ln>
        </p:spPr>
      </p:pic>
      <p:pic>
        <p:nvPicPr>
          <p:cNvPr id="114" name="Google Shape;114;p26"/>
          <p:cNvPicPr preferRelativeResize="0"/>
          <p:nvPr/>
        </p:nvPicPr>
        <p:blipFill>
          <a:blip r:embed="rId4">
            <a:alphaModFix/>
          </a:blip>
          <a:stretch>
            <a:fillRect/>
          </a:stretch>
        </p:blipFill>
        <p:spPr>
          <a:xfrm rot="400923">
            <a:off x="6246650" y="2762775"/>
            <a:ext cx="2744950" cy="18299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4"/>
          <p:cNvPicPr preferRelativeResize="0"/>
          <p:nvPr/>
        </p:nvPicPr>
        <p:blipFill>
          <a:blip r:embed="rId3">
            <a:alphaModFix/>
          </a:blip>
          <a:stretch>
            <a:fillRect/>
          </a:stretch>
        </p:blipFill>
        <p:spPr>
          <a:xfrm>
            <a:off x="336375" y="1092875"/>
            <a:ext cx="8424949" cy="3559025"/>
          </a:xfrm>
          <a:prstGeom prst="rect">
            <a:avLst/>
          </a:prstGeom>
          <a:noFill/>
          <a:ln>
            <a:noFill/>
          </a:ln>
        </p:spPr>
      </p:pic>
      <p:sp>
        <p:nvSpPr>
          <p:cNvPr id="222" name="Google Shape;222;p44"/>
          <p:cNvSpPr txBox="1"/>
          <p:nvPr/>
        </p:nvSpPr>
        <p:spPr>
          <a:xfrm>
            <a:off x="537225" y="264925"/>
            <a:ext cx="3863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Algerian"/>
                <a:ea typeface="Algerian"/>
                <a:cs typeface="Algerian"/>
                <a:sym typeface="Algerian"/>
              </a:rPr>
              <a:t>DECISION TREE</a:t>
            </a:r>
            <a:endParaRPr sz="2800">
              <a:latin typeface="Algerian"/>
              <a:ea typeface="Algerian"/>
              <a:cs typeface="Algerian"/>
              <a:sym typeface="Algeri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5"/>
          <p:cNvPicPr preferRelativeResize="0"/>
          <p:nvPr/>
        </p:nvPicPr>
        <p:blipFill>
          <a:blip r:embed="rId3">
            <a:alphaModFix/>
          </a:blip>
          <a:stretch>
            <a:fillRect/>
          </a:stretch>
        </p:blipFill>
        <p:spPr>
          <a:xfrm>
            <a:off x="152400" y="218350"/>
            <a:ext cx="8839200" cy="4682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1" name="Shape 231"/>
        <p:cNvGrpSpPr/>
        <p:nvPr/>
      </p:nvGrpSpPr>
      <p:grpSpPr>
        <a:xfrm>
          <a:off x="0" y="0"/>
          <a:ext cx="0" cy="0"/>
          <a:chOff x="0" y="0"/>
          <a:chExt cx="0" cy="0"/>
        </a:xfrm>
      </p:grpSpPr>
      <p:pic>
        <p:nvPicPr>
          <p:cNvPr id="232" name="Google Shape;232;p46"/>
          <p:cNvPicPr preferRelativeResize="0"/>
          <p:nvPr/>
        </p:nvPicPr>
        <p:blipFill>
          <a:blip r:embed="rId3">
            <a:alphaModFix/>
          </a:blip>
          <a:stretch>
            <a:fillRect/>
          </a:stretch>
        </p:blipFill>
        <p:spPr>
          <a:xfrm>
            <a:off x="713550" y="109025"/>
            <a:ext cx="7858949" cy="4994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7"/>
          <p:cNvSpPr txBox="1"/>
          <p:nvPr>
            <p:ph type="title"/>
          </p:nvPr>
        </p:nvSpPr>
        <p:spPr>
          <a:xfrm>
            <a:off x="2647975" y="1052700"/>
            <a:ext cx="632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Features, Labels,</a:t>
            </a:r>
            <a:r>
              <a:rPr lang="en"/>
              <a:t> Model in ML with maths</a:t>
            </a:r>
            <a:endParaRPr/>
          </a:p>
        </p:txBody>
      </p:sp>
      <p:sp>
        <p:nvSpPr>
          <p:cNvPr id="238" name="Google Shape;238;p47"/>
          <p:cNvSpPr/>
          <p:nvPr/>
        </p:nvSpPr>
        <p:spPr>
          <a:xfrm>
            <a:off x="761575" y="292900"/>
            <a:ext cx="1886400" cy="1886400"/>
          </a:xfrm>
          <a:prstGeom prst="ellipse">
            <a:avLst/>
          </a:prstGeom>
          <a:gradFill>
            <a:gsLst>
              <a:gs pos="0">
                <a:srgbClr val="D8D8D8"/>
              </a:gs>
              <a:gs pos="100000">
                <a:srgbClr val="979797"/>
              </a:gs>
            </a:gsLst>
            <a:path path="circle">
              <a:fillToRect b="50%" l="50%" r="50%" t="50%"/>
            </a:path>
            <a:tileRect/>
          </a:gra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7"/>
          <p:cNvSpPr txBox="1"/>
          <p:nvPr/>
        </p:nvSpPr>
        <p:spPr>
          <a:xfrm>
            <a:off x="902275" y="581275"/>
            <a:ext cx="16050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700">
                <a:latin typeface="Old Standard TT"/>
                <a:ea typeface="Old Standard TT"/>
                <a:cs typeface="Old Standard TT"/>
                <a:sym typeface="Old Standard TT"/>
              </a:rPr>
              <a:t>3</a:t>
            </a:r>
            <a:r>
              <a:rPr lang="en" sz="6700">
                <a:latin typeface="Old Standard TT"/>
                <a:ea typeface="Old Standard TT"/>
                <a:cs typeface="Old Standard TT"/>
                <a:sym typeface="Old Standard TT"/>
              </a:rPr>
              <a:t>.</a:t>
            </a:r>
            <a:endParaRPr sz="6700">
              <a:latin typeface="Old Standard TT"/>
              <a:ea typeface="Old Standard TT"/>
              <a:cs typeface="Old Standard TT"/>
              <a:sym typeface="Old Standard TT"/>
            </a:endParaRPr>
          </a:p>
        </p:txBody>
      </p:sp>
      <p:sp>
        <p:nvSpPr>
          <p:cNvPr id="240" name="Google Shape;240;p47"/>
          <p:cNvSpPr/>
          <p:nvPr/>
        </p:nvSpPr>
        <p:spPr>
          <a:xfrm>
            <a:off x="2249550" y="1312225"/>
            <a:ext cx="6408900" cy="3327600"/>
          </a:xfrm>
          <a:prstGeom prst="round2DiagRect">
            <a:avLst>
              <a:gd fmla="val 16667" name="adj1"/>
              <a:gd fmla="val 0"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4" name="Shape 244"/>
        <p:cNvGrpSpPr/>
        <p:nvPr/>
      </p:nvGrpSpPr>
      <p:grpSpPr>
        <a:xfrm>
          <a:off x="0" y="0"/>
          <a:ext cx="0" cy="0"/>
          <a:chOff x="0" y="0"/>
          <a:chExt cx="0" cy="0"/>
        </a:xfrm>
      </p:grpSpPr>
      <p:sp>
        <p:nvSpPr>
          <p:cNvPr id="245" name="Google Shape;245;p48"/>
          <p:cNvSpPr txBox="1"/>
          <p:nvPr>
            <p:ph type="title"/>
          </p:nvPr>
        </p:nvSpPr>
        <p:spPr>
          <a:xfrm>
            <a:off x="50" y="0"/>
            <a:ext cx="91440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1"/>
                </a:solidFill>
              </a:rPr>
              <a:t>Features :  </a:t>
            </a:r>
            <a:r>
              <a:rPr lang="en" sz="2200">
                <a:solidFill>
                  <a:schemeClr val="dk1"/>
                </a:solidFill>
              </a:rPr>
              <a:t>input data</a:t>
            </a:r>
            <a:endParaRPr sz="2200">
              <a:solidFill>
                <a:schemeClr val="dk1"/>
              </a:solidFill>
            </a:endParaRPr>
          </a:p>
          <a:p>
            <a:pPr indent="0" lvl="0" marL="0" rtl="0" algn="l">
              <a:spcBef>
                <a:spcPts val="0"/>
              </a:spcBef>
              <a:spcAft>
                <a:spcPts val="0"/>
              </a:spcAft>
              <a:buNone/>
            </a:pPr>
            <a:r>
              <a:rPr lang="en" sz="2700">
                <a:solidFill>
                  <a:schemeClr val="dk1"/>
                </a:solidFill>
              </a:rPr>
              <a:t>Labels : </a:t>
            </a:r>
            <a:r>
              <a:rPr lang="en" sz="2200">
                <a:solidFill>
                  <a:schemeClr val="dk1"/>
                </a:solidFill>
              </a:rPr>
              <a:t>output data</a:t>
            </a:r>
            <a:endParaRPr sz="2200">
              <a:solidFill>
                <a:schemeClr val="dk1"/>
              </a:solidFill>
            </a:endParaRPr>
          </a:p>
          <a:p>
            <a:pPr indent="0" lvl="0" marL="0" rtl="0" algn="l">
              <a:spcBef>
                <a:spcPts val="0"/>
              </a:spcBef>
              <a:spcAft>
                <a:spcPts val="0"/>
              </a:spcAft>
              <a:buNone/>
            </a:pPr>
            <a:r>
              <a:rPr lang="en" sz="2700">
                <a:solidFill>
                  <a:schemeClr val="dk1"/>
                </a:solidFill>
              </a:rPr>
              <a:t>Models : </a:t>
            </a:r>
            <a:r>
              <a:rPr lang="en" sz="2200">
                <a:solidFill>
                  <a:schemeClr val="dk1"/>
                </a:solidFill>
              </a:rPr>
              <a:t>mathematical expression created from the given dataset using machine learning algorithm, thus helps in prediction for a new input.</a:t>
            </a:r>
            <a:endParaRPr sz="2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2700">
                <a:solidFill>
                  <a:schemeClr val="dk1"/>
                </a:solidFill>
              </a:rPr>
              <a:t>Eg: flowchart of prediction model</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t/>
            </a:r>
            <a:endParaRPr sz="2700"/>
          </a:p>
          <a:p>
            <a:pPr indent="0" lvl="0" marL="0" rtl="0" algn="l">
              <a:spcBef>
                <a:spcPts val="0"/>
              </a:spcBef>
              <a:spcAft>
                <a:spcPts val="0"/>
              </a:spcAft>
              <a:buNone/>
            </a:pPr>
            <a:r>
              <a:rPr lang="en" sz="2700"/>
              <a:t>Eg: </a:t>
            </a:r>
            <a:endParaRPr sz="2700"/>
          </a:p>
          <a:p>
            <a:pPr indent="0" lvl="0" marL="0" rtl="0" algn="l">
              <a:spcBef>
                <a:spcPts val="0"/>
              </a:spcBef>
              <a:spcAft>
                <a:spcPts val="0"/>
              </a:spcAft>
              <a:buNone/>
            </a:pPr>
            <a:r>
              <a:rPr lang="en" sz="2700"/>
              <a:t>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cxnSp>
        <p:nvCxnSpPr>
          <p:cNvPr id="246" name="Google Shape;246;p48"/>
          <p:cNvCxnSpPr/>
          <p:nvPr/>
        </p:nvCxnSpPr>
        <p:spPr>
          <a:xfrm>
            <a:off x="160400" y="3828623"/>
            <a:ext cx="2364600" cy="3900"/>
          </a:xfrm>
          <a:prstGeom prst="straightConnector1">
            <a:avLst/>
          </a:prstGeom>
          <a:noFill/>
          <a:ln cap="flat" cmpd="sng" w="76200">
            <a:solidFill>
              <a:schemeClr val="dk1"/>
            </a:solidFill>
            <a:prstDash val="solid"/>
            <a:round/>
            <a:headEnd len="med" w="med" type="none"/>
            <a:tailEnd len="med" w="med" type="stealth"/>
          </a:ln>
        </p:spPr>
      </p:cxnSp>
      <p:cxnSp>
        <p:nvCxnSpPr>
          <p:cNvPr id="247" name="Google Shape;247;p48"/>
          <p:cNvCxnSpPr/>
          <p:nvPr/>
        </p:nvCxnSpPr>
        <p:spPr>
          <a:xfrm>
            <a:off x="192228" y="4622870"/>
            <a:ext cx="2300700" cy="0"/>
          </a:xfrm>
          <a:prstGeom prst="straightConnector1">
            <a:avLst/>
          </a:prstGeom>
          <a:noFill/>
          <a:ln cap="flat" cmpd="sng" w="76200">
            <a:solidFill>
              <a:schemeClr val="dk1"/>
            </a:solidFill>
            <a:prstDash val="solid"/>
            <a:round/>
            <a:headEnd len="med" w="med" type="none"/>
            <a:tailEnd len="med" w="med" type="stealth"/>
          </a:ln>
        </p:spPr>
      </p:cxnSp>
      <p:sp>
        <p:nvSpPr>
          <p:cNvPr id="248" name="Google Shape;248;p48"/>
          <p:cNvSpPr/>
          <p:nvPr/>
        </p:nvSpPr>
        <p:spPr>
          <a:xfrm>
            <a:off x="2524888" y="3540860"/>
            <a:ext cx="2184000" cy="1293000"/>
          </a:xfrm>
          <a:prstGeom prst="roundRect">
            <a:avLst>
              <a:gd fmla="val 16667" name="adj"/>
            </a:avLst>
          </a:prstGeom>
          <a:solidFill>
            <a:srgbClr val="FFE599"/>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249" name="Google Shape;249;p48"/>
          <p:cNvSpPr txBox="1"/>
          <p:nvPr/>
        </p:nvSpPr>
        <p:spPr>
          <a:xfrm>
            <a:off x="2495325" y="3566288"/>
            <a:ext cx="2213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Old Standard TT"/>
                <a:ea typeface="Old Standard TT"/>
                <a:cs typeface="Old Standard TT"/>
                <a:sym typeface="Old Standard TT"/>
              </a:rPr>
              <a:t> ML Algorithms</a:t>
            </a:r>
            <a:endParaRPr sz="3200">
              <a:latin typeface="Old Standard TT"/>
              <a:ea typeface="Old Standard TT"/>
              <a:cs typeface="Old Standard TT"/>
              <a:sym typeface="Old Standard TT"/>
            </a:endParaRPr>
          </a:p>
        </p:txBody>
      </p:sp>
      <p:cxnSp>
        <p:nvCxnSpPr>
          <p:cNvPr id="250" name="Google Shape;250;p48"/>
          <p:cNvCxnSpPr/>
          <p:nvPr/>
        </p:nvCxnSpPr>
        <p:spPr>
          <a:xfrm>
            <a:off x="4709117" y="4182707"/>
            <a:ext cx="1038600" cy="9900"/>
          </a:xfrm>
          <a:prstGeom prst="straightConnector1">
            <a:avLst/>
          </a:prstGeom>
          <a:noFill/>
          <a:ln cap="flat" cmpd="sng" w="38100">
            <a:solidFill>
              <a:schemeClr val="dk1"/>
            </a:solidFill>
            <a:prstDash val="solid"/>
            <a:round/>
            <a:headEnd len="med" w="med" type="none"/>
            <a:tailEnd len="med" w="med" type="stealth"/>
          </a:ln>
        </p:spPr>
      </p:cxnSp>
      <p:sp>
        <p:nvSpPr>
          <p:cNvPr id="251" name="Google Shape;251;p48"/>
          <p:cNvSpPr/>
          <p:nvPr/>
        </p:nvSpPr>
        <p:spPr>
          <a:xfrm>
            <a:off x="5747837" y="3482139"/>
            <a:ext cx="1505700" cy="1410900"/>
          </a:xfrm>
          <a:prstGeom prst="ellipse">
            <a:avLst/>
          </a:prstGeom>
          <a:solidFill>
            <a:srgbClr val="D5A6BD"/>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8"/>
          <p:cNvSpPr txBox="1"/>
          <p:nvPr/>
        </p:nvSpPr>
        <p:spPr>
          <a:xfrm>
            <a:off x="5816029" y="3799263"/>
            <a:ext cx="150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Old Standard TT"/>
                <a:ea typeface="Old Standard TT"/>
                <a:cs typeface="Old Standard TT"/>
                <a:sym typeface="Old Standard TT"/>
              </a:rPr>
              <a:t>Model</a:t>
            </a:r>
            <a:endParaRPr sz="3600">
              <a:latin typeface="Old Standard TT"/>
              <a:ea typeface="Old Standard TT"/>
              <a:cs typeface="Old Standard TT"/>
              <a:sym typeface="Old Standard TT"/>
            </a:endParaRPr>
          </a:p>
        </p:txBody>
      </p:sp>
      <p:cxnSp>
        <p:nvCxnSpPr>
          <p:cNvPr id="253" name="Google Shape;253;p48"/>
          <p:cNvCxnSpPr/>
          <p:nvPr/>
        </p:nvCxnSpPr>
        <p:spPr>
          <a:xfrm>
            <a:off x="7253566" y="4182707"/>
            <a:ext cx="1473900" cy="7800"/>
          </a:xfrm>
          <a:prstGeom prst="straightConnector1">
            <a:avLst/>
          </a:prstGeom>
          <a:noFill/>
          <a:ln cap="flat" cmpd="sng" w="38100">
            <a:solidFill>
              <a:schemeClr val="dk1"/>
            </a:solidFill>
            <a:prstDash val="solid"/>
            <a:round/>
            <a:headEnd len="med" w="med" type="none"/>
            <a:tailEnd len="med" w="med" type="stealth"/>
          </a:ln>
        </p:spPr>
      </p:cxnSp>
      <p:cxnSp>
        <p:nvCxnSpPr>
          <p:cNvPr id="254" name="Google Shape;254;p48"/>
          <p:cNvCxnSpPr>
            <a:endCxn id="251" idx="0"/>
          </p:cNvCxnSpPr>
          <p:nvPr/>
        </p:nvCxnSpPr>
        <p:spPr>
          <a:xfrm>
            <a:off x="6490787" y="2694939"/>
            <a:ext cx="9900" cy="787200"/>
          </a:xfrm>
          <a:prstGeom prst="straightConnector1">
            <a:avLst/>
          </a:prstGeom>
          <a:noFill/>
          <a:ln cap="flat" cmpd="sng" w="38100">
            <a:solidFill>
              <a:schemeClr val="dk1"/>
            </a:solidFill>
            <a:prstDash val="solid"/>
            <a:round/>
            <a:headEnd len="med" w="med" type="none"/>
            <a:tailEnd len="med" w="med" type="stealth"/>
          </a:ln>
        </p:spPr>
      </p:cxnSp>
      <p:sp>
        <p:nvSpPr>
          <p:cNvPr id="255" name="Google Shape;255;p48"/>
          <p:cNvSpPr txBox="1"/>
          <p:nvPr/>
        </p:nvSpPr>
        <p:spPr>
          <a:xfrm>
            <a:off x="575502" y="3316711"/>
            <a:ext cx="132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ld Standard TT"/>
                <a:ea typeface="Old Standard TT"/>
                <a:cs typeface="Old Standard TT"/>
                <a:sym typeface="Old Standard TT"/>
              </a:rPr>
              <a:t>INPUT</a:t>
            </a:r>
            <a:endParaRPr b="1" sz="2000">
              <a:latin typeface="Old Standard TT"/>
              <a:ea typeface="Old Standard TT"/>
              <a:cs typeface="Old Standard TT"/>
              <a:sym typeface="Old Standard TT"/>
            </a:endParaRPr>
          </a:p>
        </p:txBody>
      </p:sp>
      <p:sp>
        <p:nvSpPr>
          <p:cNvPr id="256" name="Google Shape;256;p48"/>
          <p:cNvSpPr txBox="1"/>
          <p:nvPr/>
        </p:nvSpPr>
        <p:spPr>
          <a:xfrm>
            <a:off x="489065" y="4179065"/>
            <a:ext cx="129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ld Standard TT"/>
                <a:ea typeface="Old Standard TT"/>
                <a:cs typeface="Old Standard TT"/>
                <a:sym typeface="Old Standard TT"/>
              </a:rPr>
              <a:t>OUTPUT</a:t>
            </a:r>
            <a:endParaRPr b="1" sz="2000">
              <a:latin typeface="Old Standard TT"/>
              <a:ea typeface="Old Standard TT"/>
              <a:cs typeface="Old Standard TT"/>
              <a:sym typeface="Old Standard TT"/>
            </a:endParaRPr>
          </a:p>
        </p:txBody>
      </p:sp>
      <p:sp>
        <p:nvSpPr>
          <p:cNvPr id="257" name="Google Shape;257;p48"/>
          <p:cNvSpPr txBox="1"/>
          <p:nvPr/>
        </p:nvSpPr>
        <p:spPr>
          <a:xfrm>
            <a:off x="6712863" y="2638194"/>
            <a:ext cx="125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ld Standard TT"/>
                <a:ea typeface="Old Standard TT"/>
                <a:cs typeface="Old Standard TT"/>
                <a:sym typeface="Old Standard TT"/>
              </a:rPr>
              <a:t>NEW VALUE</a:t>
            </a:r>
            <a:endParaRPr b="1" sz="2000">
              <a:latin typeface="Old Standard TT"/>
              <a:ea typeface="Old Standard TT"/>
              <a:cs typeface="Old Standard TT"/>
              <a:sym typeface="Old Standard TT"/>
            </a:endParaRPr>
          </a:p>
        </p:txBody>
      </p:sp>
      <p:sp>
        <p:nvSpPr>
          <p:cNvPr id="258" name="Google Shape;258;p48"/>
          <p:cNvSpPr txBox="1"/>
          <p:nvPr/>
        </p:nvSpPr>
        <p:spPr>
          <a:xfrm>
            <a:off x="7253566" y="4323875"/>
            <a:ext cx="166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ld Standard TT"/>
                <a:ea typeface="Old Standard TT"/>
                <a:cs typeface="Old Standard TT"/>
                <a:sym typeface="Old Standard TT"/>
              </a:rPr>
              <a:t>PREDICTED OUTPUT</a:t>
            </a:r>
            <a:endParaRPr b="1" sz="1800">
              <a:latin typeface="Old Standard TT"/>
              <a:ea typeface="Old Standard TT"/>
              <a:cs typeface="Old Standard TT"/>
              <a:sym typeface="Old Standard TT"/>
            </a:endParaRPr>
          </a:p>
        </p:txBody>
      </p:sp>
      <p:sp>
        <p:nvSpPr>
          <p:cNvPr id="259" name="Google Shape;259;p48"/>
          <p:cNvSpPr/>
          <p:nvPr/>
        </p:nvSpPr>
        <p:spPr>
          <a:xfrm>
            <a:off x="80850" y="2299225"/>
            <a:ext cx="9016800" cy="27438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60" name="Google Shape;260;p48"/>
          <p:cNvSpPr txBox="1"/>
          <p:nvPr/>
        </p:nvSpPr>
        <p:spPr>
          <a:xfrm>
            <a:off x="364675" y="2372413"/>
            <a:ext cx="3552900" cy="6003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Algerian"/>
                <a:ea typeface="Algerian"/>
                <a:cs typeface="Algerian"/>
                <a:sym typeface="Algerian"/>
              </a:rPr>
              <a:t>machine Learning :</a:t>
            </a:r>
            <a:endParaRPr sz="2700">
              <a:latin typeface="Algerian"/>
              <a:ea typeface="Algerian"/>
              <a:cs typeface="Algerian"/>
              <a:sym typeface="Algerian"/>
            </a:endParaRPr>
          </a:p>
        </p:txBody>
      </p:sp>
      <p:sp>
        <p:nvSpPr>
          <p:cNvPr id="261" name="Google Shape;261;p48"/>
          <p:cNvSpPr txBox="1"/>
          <p:nvPr/>
        </p:nvSpPr>
        <p:spPr>
          <a:xfrm>
            <a:off x="235725" y="3362900"/>
            <a:ext cx="18003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ld Standard TT"/>
                <a:ea typeface="Old Standard TT"/>
                <a:cs typeface="Old Standard TT"/>
                <a:sym typeface="Old Standard TT"/>
              </a:rPr>
              <a:t>1, 2, 3, 4, 5, 6….10</a:t>
            </a:r>
            <a:endParaRPr b="1">
              <a:latin typeface="Old Standard TT"/>
              <a:ea typeface="Old Standard TT"/>
              <a:cs typeface="Old Standard TT"/>
              <a:sym typeface="Old Standard TT"/>
            </a:endParaRPr>
          </a:p>
        </p:txBody>
      </p:sp>
      <p:sp>
        <p:nvSpPr>
          <p:cNvPr id="262" name="Google Shape;262;p48"/>
          <p:cNvSpPr txBox="1"/>
          <p:nvPr/>
        </p:nvSpPr>
        <p:spPr>
          <a:xfrm>
            <a:off x="158325" y="4153275"/>
            <a:ext cx="1955100" cy="3849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ld Standard TT"/>
                <a:ea typeface="Old Standard TT"/>
                <a:cs typeface="Old Standard TT"/>
                <a:sym typeface="Old Standard TT"/>
              </a:rPr>
              <a:t>4, 8, 12, 16, 20, 24,..40</a:t>
            </a:r>
            <a:endParaRPr b="1" sz="1300">
              <a:latin typeface="Old Standard TT"/>
              <a:ea typeface="Old Standard TT"/>
              <a:cs typeface="Old Standard TT"/>
              <a:sym typeface="Old Standard TT"/>
            </a:endParaRPr>
          </a:p>
        </p:txBody>
      </p:sp>
      <p:sp>
        <p:nvSpPr>
          <p:cNvPr id="263" name="Google Shape;263;p48"/>
          <p:cNvSpPr txBox="1"/>
          <p:nvPr/>
        </p:nvSpPr>
        <p:spPr>
          <a:xfrm>
            <a:off x="6709350" y="2765000"/>
            <a:ext cx="1080300" cy="5694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Old Standard TT"/>
                <a:ea typeface="Old Standard TT"/>
                <a:cs typeface="Old Standard TT"/>
                <a:sym typeface="Old Standard TT"/>
              </a:rPr>
              <a:t>23</a:t>
            </a:r>
            <a:endParaRPr b="1" sz="2500">
              <a:latin typeface="Old Standard TT"/>
              <a:ea typeface="Old Standard TT"/>
              <a:cs typeface="Old Standard TT"/>
              <a:sym typeface="Old Standard TT"/>
            </a:endParaRPr>
          </a:p>
        </p:txBody>
      </p:sp>
      <p:sp>
        <p:nvSpPr>
          <p:cNvPr id="264" name="Google Shape;264;p48"/>
          <p:cNvSpPr txBox="1"/>
          <p:nvPr/>
        </p:nvSpPr>
        <p:spPr>
          <a:xfrm>
            <a:off x="7278175" y="4416275"/>
            <a:ext cx="1615500" cy="554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Old Standard TT"/>
                <a:ea typeface="Old Standard TT"/>
                <a:cs typeface="Old Standard TT"/>
                <a:sym typeface="Old Standard TT"/>
              </a:rPr>
              <a:t>92</a:t>
            </a:r>
            <a:endParaRPr b="1" sz="2400">
              <a:latin typeface="Old Standard TT"/>
              <a:ea typeface="Old Standard TT"/>
              <a:cs typeface="Old Standard TT"/>
              <a:sym typeface="Old Standard TT"/>
            </a:endParaRPr>
          </a:p>
        </p:txBody>
      </p:sp>
      <p:sp>
        <p:nvSpPr>
          <p:cNvPr id="265" name="Google Shape;265;p48"/>
          <p:cNvSpPr txBox="1"/>
          <p:nvPr/>
        </p:nvSpPr>
        <p:spPr>
          <a:xfrm>
            <a:off x="5896700" y="3954250"/>
            <a:ext cx="12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cxnSp>
        <p:nvCxnSpPr>
          <p:cNvPr id="266" name="Google Shape;266;p48"/>
          <p:cNvCxnSpPr/>
          <p:nvPr/>
        </p:nvCxnSpPr>
        <p:spPr>
          <a:xfrm flipH="1" rot="10800000">
            <a:off x="7125575" y="3161425"/>
            <a:ext cx="257700" cy="584700"/>
          </a:xfrm>
          <a:prstGeom prst="straightConnector1">
            <a:avLst/>
          </a:prstGeom>
          <a:noFill/>
          <a:ln cap="flat" cmpd="sng" w="28575">
            <a:solidFill>
              <a:schemeClr val="dk1"/>
            </a:solidFill>
            <a:prstDash val="solid"/>
            <a:round/>
            <a:headEnd len="med" w="med" type="none"/>
            <a:tailEnd len="med" w="med" type="triangle"/>
          </a:ln>
        </p:spPr>
      </p:cxnSp>
      <p:sp>
        <p:nvSpPr>
          <p:cNvPr id="267" name="Google Shape;267;p48"/>
          <p:cNvSpPr/>
          <p:nvPr/>
        </p:nvSpPr>
        <p:spPr>
          <a:xfrm>
            <a:off x="7253525" y="2418150"/>
            <a:ext cx="1208400" cy="673500"/>
          </a:xfrm>
          <a:prstGeom prst="wedgeRoundRectCallout">
            <a:avLst>
              <a:gd fmla="val -20833" name="adj1"/>
              <a:gd fmla="val 62500" name="adj2"/>
              <a:gd fmla="val 0" name="adj3"/>
            </a:avLst>
          </a:prstGeom>
          <a:solidFill>
            <a:srgbClr val="93C47D"/>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Old Standard TT"/>
                <a:ea typeface="Old Standard TT"/>
                <a:cs typeface="Old Standard TT"/>
                <a:sym typeface="Old Standard TT"/>
              </a:rPr>
              <a:t>y = 4x</a:t>
            </a:r>
            <a:endParaRPr b="1" sz="2300">
              <a:latin typeface="Old Standard TT"/>
              <a:ea typeface="Old Standard TT"/>
              <a:cs typeface="Old Standard TT"/>
              <a:sym typeface="Old Standard TT"/>
            </a:endParaRPr>
          </a:p>
        </p:txBody>
      </p:sp>
      <p:cxnSp>
        <p:nvCxnSpPr>
          <p:cNvPr id="268" name="Google Shape;268;p48"/>
          <p:cNvCxnSpPr>
            <a:stCxn id="261" idx="3"/>
          </p:cNvCxnSpPr>
          <p:nvPr/>
        </p:nvCxnSpPr>
        <p:spPr>
          <a:xfrm flipH="1" rot="10800000">
            <a:off x="2036025" y="2894000"/>
            <a:ext cx="2284800" cy="669000"/>
          </a:xfrm>
          <a:prstGeom prst="curvedConnector3">
            <a:avLst>
              <a:gd fmla="val 50000" name="adj1"/>
            </a:avLst>
          </a:prstGeom>
          <a:noFill/>
          <a:ln cap="flat" cmpd="sng" w="19050">
            <a:solidFill>
              <a:schemeClr val="dk1"/>
            </a:solidFill>
            <a:prstDash val="solid"/>
            <a:round/>
            <a:headEnd len="med" w="med" type="none"/>
            <a:tailEnd len="med" w="med" type="none"/>
          </a:ln>
        </p:spPr>
      </p:cxnSp>
      <p:sp>
        <p:nvSpPr>
          <p:cNvPr id="269" name="Google Shape;269;p48"/>
          <p:cNvSpPr/>
          <p:nvPr/>
        </p:nvSpPr>
        <p:spPr>
          <a:xfrm>
            <a:off x="4291200" y="2570600"/>
            <a:ext cx="1325700" cy="569400"/>
          </a:xfrm>
          <a:prstGeom prst="wedgeRoundRectCallout">
            <a:avLst>
              <a:gd fmla="val -20833" name="adj1"/>
              <a:gd fmla="val 62500" name="adj2"/>
              <a:gd fmla="val 0" name="adj3"/>
            </a:avLst>
          </a:prstGeom>
          <a:solidFill>
            <a:srgbClr val="93C47D"/>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latin typeface="Old Standard TT"/>
                <a:ea typeface="Old Standard TT"/>
                <a:cs typeface="Old Standard TT"/>
                <a:sym typeface="Old Standard TT"/>
              </a:rPr>
              <a:t>Features (x)</a:t>
            </a:r>
            <a:endParaRPr b="1" sz="1700">
              <a:latin typeface="Old Standard TT"/>
              <a:ea typeface="Old Standard TT"/>
              <a:cs typeface="Old Standard TT"/>
              <a:sym typeface="Old Standard TT"/>
            </a:endParaRPr>
          </a:p>
        </p:txBody>
      </p:sp>
      <p:cxnSp>
        <p:nvCxnSpPr>
          <p:cNvPr id="270" name="Google Shape;270;p48"/>
          <p:cNvCxnSpPr/>
          <p:nvPr/>
        </p:nvCxnSpPr>
        <p:spPr>
          <a:xfrm>
            <a:off x="1437000" y="4739300"/>
            <a:ext cx="3320100" cy="237900"/>
          </a:xfrm>
          <a:prstGeom prst="bentConnector3">
            <a:avLst>
              <a:gd fmla="val 50000" name="adj1"/>
            </a:avLst>
          </a:prstGeom>
          <a:noFill/>
          <a:ln cap="flat" cmpd="sng" w="19050">
            <a:solidFill>
              <a:schemeClr val="dk1"/>
            </a:solidFill>
            <a:prstDash val="solid"/>
            <a:round/>
            <a:headEnd len="med" w="med" type="none"/>
            <a:tailEnd len="med" w="med" type="stealth"/>
          </a:ln>
        </p:spPr>
      </p:cxnSp>
      <p:cxnSp>
        <p:nvCxnSpPr>
          <p:cNvPr id="271" name="Google Shape;271;p48"/>
          <p:cNvCxnSpPr/>
          <p:nvPr/>
        </p:nvCxnSpPr>
        <p:spPr>
          <a:xfrm>
            <a:off x="1437000" y="4618250"/>
            <a:ext cx="0" cy="138900"/>
          </a:xfrm>
          <a:prstGeom prst="straightConnector1">
            <a:avLst/>
          </a:prstGeom>
          <a:noFill/>
          <a:ln cap="flat" cmpd="sng" w="9525">
            <a:solidFill>
              <a:schemeClr val="dk2"/>
            </a:solidFill>
            <a:prstDash val="solid"/>
            <a:round/>
            <a:headEnd len="med" w="med" type="none"/>
            <a:tailEnd len="med" w="med" type="stealth"/>
          </a:ln>
        </p:spPr>
      </p:cxnSp>
      <p:sp>
        <p:nvSpPr>
          <p:cNvPr id="272" name="Google Shape;272;p48"/>
          <p:cNvSpPr/>
          <p:nvPr/>
        </p:nvSpPr>
        <p:spPr>
          <a:xfrm>
            <a:off x="4781900" y="4462650"/>
            <a:ext cx="966000" cy="492600"/>
          </a:xfrm>
          <a:prstGeom prst="wedgeRoundRectCallout">
            <a:avLst>
              <a:gd fmla="val -20833" name="adj1"/>
              <a:gd fmla="val 62500" name="adj2"/>
              <a:gd fmla="val 0" name="adj3"/>
            </a:avLst>
          </a:prstGeom>
          <a:solidFill>
            <a:srgbClr val="93C47D"/>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ld Standard TT"/>
                <a:ea typeface="Old Standard TT"/>
                <a:cs typeface="Old Standard TT"/>
                <a:sym typeface="Old Standard TT"/>
              </a:rPr>
              <a:t>Labels (y)</a:t>
            </a:r>
            <a:endParaRPr b="1" sz="1200">
              <a:latin typeface="Old Standard TT"/>
              <a:ea typeface="Old Standard TT"/>
              <a:cs typeface="Old Standard TT"/>
              <a:sym typeface="Old Standard TT"/>
            </a:endParaRPr>
          </a:p>
        </p:txBody>
      </p:sp>
      <p:cxnSp>
        <p:nvCxnSpPr>
          <p:cNvPr id="273" name="Google Shape;273;p48"/>
          <p:cNvCxnSpPr/>
          <p:nvPr/>
        </p:nvCxnSpPr>
        <p:spPr>
          <a:xfrm flipH="1" rot="10800000">
            <a:off x="7839125" y="3865175"/>
            <a:ext cx="138900" cy="683700"/>
          </a:xfrm>
          <a:prstGeom prst="straightConnector1">
            <a:avLst/>
          </a:prstGeom>
          <a:noFill/>
          <a:ln cap="flat" cmpd="sng" w="28575">
            <a:solidFill>
              <a:schemeClr val="dk1"/>
            </a:solidFill>
            <a:prstDash val="solid"/>
            <a:round/>
            <a:headEnd len="med" w="med" type="none"/>
            <a:tailEnd len="med" w="med" type="triangle"/>
          </a:ln>
        </p:spPr>
      </p:cxnSp>
      <p:sp>
        <p:nvSpPr>
          <p:cNvPr id="274" name="Google Shape;274;p48"/>
          <p:cNvSpPr/>
          <p:nvPr/>
        </p:nvSpPr>
        <p:spPr>
          <a:xfrm>
            <a:off x="7522000" y="3351025"/>
            <a:ext cx="1208400" cy="492600"/>
          </a:xfrm>
          <a:prstGeom prst="wedgeRectCallout">
            <a:avLst>
              <a:gd fmla="val -20833" name="adj1"/>
              <a:gd fmla="val 62500" name="adj2"/>
            </a:avLst>
          </a:prstGeom>
          <a:solidFill>
            <a:srgbClr val="93C47D"/>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Old Standard TT"/>
                <a:ea typeface="Old Standard TT"/>
                <a:cs typeface="Old Standard TT"/>
                <a:sym typeface="Old Standard TT"/>
              </a:rPr>
              <a:t>Predicted output</a:t>
            </a:r>
            <a:endParaRPr b="1">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2647975" y="1052700"/>
            <a:ext cx="632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Libraries</a:t>
            </a:r>
            <a:endParaRPr/>
          </a:p>
        </p:txBody>
      </p:sp>
      <p:sp>
        <p:nvSpPr>
          <p:cNvPr id="280" name="Google Shape;280;p49"/>
          <p:cNvSpPr/>
          <p:nvPr/>
        </p:nvSpPr>
        <p:spPr>
          <a:xfrm>
            <a:off x="761575" y="292900"/>
            <a:ext cx="1886400" cy="1886400"/>
          </a:xfrm>
          <a:prstGeom prst="ellipse">
            <a:avLst/>
          </a:prstGeom>
          <a:gradFill>
            <a:gsLst>
              <a:gs pos="0">
                <a:srgbClr val="D8D8D8"/>
              </a:gs>
              <a:gs pos="100000">
                <a:srgbClr val="979797"/>
              </a:gs>
            </a:gsLst>
            <a:path path="circle">
              <a:fillToRect b="50%" l="50%" r="50%" t="50%"/>
            </a:path>
            <a:tileRect/>
          </a:gra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nvSpPr>
        <p:spPr>
          <a:xfrm>
            <a:off x="902275" y="581275"/>
            <a:ext cx="16050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700">
                <a:latin typeface="Old Standard TT"/>
                <a:ea typeface="Old Standard TT"/>
                <a:cs typeface="Old Standard TT"/>
                <a:sym typeface="Old Standard TT"/>
              </a:rPr>
              <a:t>4.</a:t>
            </a:r>
            <a:endParaRPr sz="6700">
              <a:latin typeface="Old Standard TT"/>
              <a:ea typeface="Old Standard TT"/>
              <a:cs typeface="Old Standard TT"/>
              <a:sym typeface="Old Standard TT"/>
            </a:endParaRPr>
          </a:p>
        </p:txBody>
      </p:sp>
      <p:sp>
        <p:nvSpPr>
          <p:cNvPr id="282" name="Google Shape;282;p49"/>
          <p:cNvSpPr/>
          <p:nvPr/>
        </p:nvSpPr>
        <p:spPr>
          <a:xfrm>
            <a:off x="2194375" y="1507900"/>
            <a:ext cx="6408900" cy="3327600"/>
          </a:xfrm>
          <a:prstGeom prst="round2DiagRect">
            <a:avLst>
              <a:gd fmla="val 16667" name="adj1"/>
              <a:gd fmla="val 0"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6" name="Shape 286"/>
        <p:cNvGrpSpPr/>
        <p:nvPr/>
      </p:nvGrpSpPr>
      <p:grpSpPr>
        <a:xfrm>
          <a:off x="0" y="0"/>
          <a:ext cx="0" cy="0"/>
          <a:chOff x="0" y="0"/>
          <a:chExt cx="0" cy="0"/>
        </a:xfrm>
      </p:grpSpPr>
      <p:sp>
        <p:nvSpPr>
          <p:cNvPr id="287" name="Google Shape;287;p50"/>
          <p:cNvSpPr txBox="1"/>
          <p:nvPr/>
        </p:nvSpPr>
        <p:spPr>
          <a:xfrm>
            <a:off x="126900" y="433725"/>
            <a:ext cx="8890200" cy="40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81000" lvl="0" marL="457200" rtl="0" algn="l">
              <a:lnSpc>
                <a:spcPct val="115000"/>
              </a:lnSpc>
              <a:spcBef>
                <a:spcPts val="1100"/>
              </a:spcBef>
              <a:spcAft>
                <a:spcPts val="0"/>
              </a:spcAft>
              <a:buClr>
                <a:schemeClr val="dk1"/>
              </a:buClr>
              <a:buSzPts val="2400"/>
              <a:buChar char="●"/>
            </a:pPr>
            <a:r>
              <a:rPr b="1" i="1" lang="en" sz="2400" u="sng">
                <a:solidFill>
                  <a:schemeClr val="dk1"/>
                </a:solidFill>
                <a:latin typeface="Algerian"/>
                <a:ea typeface="Algerian"/>
                <a:cs typeface="Algerian"/>
                <a:sym typeface="Algerian"/>
              </a:rPr>
              <a:t>scikit learn</a:t>
            </a:r>
            <a:r>
              <a:rPr b="1" i="1" lang="en" sz="2400">
                <a:solidFill>
                  <a:schemeClr val="dk1"/>
                </a:solidFill>
                <a:latin typeface="Algerian"/>
                <a:ea typeface="Algerian"/>
                <a:cs typeface="Algerian"/>
                <a:sym typeface="Algerian"/>
              </a:rPr>
              <a:t> </a:t>
            </a:r>
            <a:r>
              <a:rPr lang="en" sz="2400">
                <a:solidFill>
                  <a:schemeClr val="dk1"/>
                </a:solidFill>
              </a:rPr>
              <a:t>: it is a machine learning library containing machine learning algorithms.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i="1" lang="en" sz="2400" u="sng">
                <a:solidFill>
                  <a:schemeClr val="dk1"/>
                </a:solidFill>
                <a:latin typeface="Algerian"/>
                <a:ea typeface="Algerian"/>
                <a:cs typeface="Algerian"/>
                <a:sym typeface="Algerian"/>
              </a:rPr>
              <a:t>matplotlib</a:t>
            </a:r>
            <a:r>
              <a:rPr b="1" i="1" lang="en" sz="2400">
                <a:solidFill>
                  <a:schemeClr val="dk1"/>
                </a:solidFill>
                <a:latin typeface="Algerian"/>
                <a:ea typeface="Algerian"/>
                <a:cs typeface="Algerian"/>
                <a:sym typeface="Algerian"/>
              </a:rPr>
              <a:t> </a:t>
            </a:r>
            <a:r>
              <a:rPr lang="en" sz="2400">
                <a:solidFill>
                  <a:schemeClr val="dk1"/>
                </a:solidFill>
              </a:rPr>
              <a:t>: it is a python library used to represent numeric data in the visual formats.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i="1" lang="en" sz="2400" u="sng">
                <a:solidFill>
                  <a:schemeClr val="dk1"/>
                </a:solidFill>
                <a:latin typeface="Algerian"/>
                <a:ea typeface="Algerian"/>
                <a:cs typeface="Algerian"/>
                <a:sym typeface="Algerian"/>
              </a:rPr>
              <a:t>pandas </a:t>
            </a:r>
            <a:r>
              <a:rPr lang="en" sz="2400">
                <a:solidFill>
                  <a:schemeClr val="dk1"/>
                </a:solidFill>
              </a:rPr>
              <a:t>: this library is useful for cleaning the data or like organizing the data</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i="1" lang="en" sz="2400" u="sng">
                <a:solidFill>
                  <a:schemeClr val="dk1"/>
                </a:solidFill>
                <a:latin typeface="Algerian"/>
                <a:ea typeface="Algerian"/>
                <a:cs typeface="Algerian"/>
                <a:sym typeface="Algerian"/>
              </a:rPr>
              <a:t>numpy</a:t>
            </a:r>
            <a:r>
              <a:rPr b="1" i="1" lang="en" sz="2400">
                <a:solidFill>
                  <a:schemeClr val="dk1"/>
                </a:solidFill>
                <a:latin typeface="Algerian"/>
                <a:ea typeface="Algerian"/>
                <a:cs typeface="Algerian"/>
                <a:sym typeface="Algerian"/>
              </a:rPr>
              <a:t> </a:t>
            </a:r>
            <a:r>
              <a:rPr lang="en" sz="2400">
                <a:solidFill>
                  <a:schemeClr val="dk1"/>
                </a:solidFill>
              </a:rPr>
              <a:t>: it is the number processing library in python</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i="1" lang="en" sz="2400" u="sng">
                <a:solidFill>
                  <a:schemeClr val="dk1"/>
                </a:solidFill>
                <a:latin typeface="Algerian"/>
                <a:ea typeface="Algerian"/>
                <a:cs typeface="Algerian"/>
                <a:sym typeface="Algerian"/>
              </a:rPr>
              <a:t>scipy</a:t>
            </a:r>
            <a:r>
              <a:rPr b="1" i="1" lang="en" sz="2400">
                <a:solidFill>
                  <a:schemeClr val="dk1"/>
                </a:solidFill>
                <a:latin typeface="Algerian"/>
                <a:ea typeface="Algerian"/>
                <a:cs typeface="Algerian"/>
                <a:sym typeface="Algerian"/>
              </a:rPr>
              <a:t> </a:t>
            </a:r>
            <a:r>
              <a:rPr lang="en" sz="2400">
                <a:solidFill>
                  <a:schemeClr val="dk1"/>
                </a:solidFill>
              </a:rPr>
              <a:t>: it is the scientific number processing library in python</a:t>
            </a:r>
            <a:endParaRPr sz="2400">
              <a:solidFill>
                <a:schemeClr val="dk1"/>
              </a:solidFill>
            </a:endParaRPr>
          </a:p>
          <a:p>
            <a:pPr indent="0" lvl="0" marL="0" rtl="0" algn="l">
              <a:spcBef>
                <a:spcPts val="1100"/>
              </a:spcBef>
              <a:spcAft>
                <a:spcPts val="0"/>
              </a:spcAft>
              <a:buNone/>
            </a:pPr>
            <a:r>
              <a:t/>
            </a:r>
            <a:endParaRPr sz="2200">
              <a:solidFill>
                <a:schemeClr val="dk1"/>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2647975" y="1052700"/>
            <a:ext cx="632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Methods in ML Algorithm</a:t>
            </a:r>
            <a:endParaRPr/>
          </a:p>
        </p:txBody>
      </p:sp>
      <p:sp>
        <p:nvSpPr>
          <p:cNvPr id="293" name="Google Shape;293;p51"/>
          <p:cNvSpPr/>
          <p:nvPr/>
        </p:nvSpPr>
        <p:spPr>
          <a:xfrm>
            <a:off x="761575" y="292900"/>
            <a:ext cx="1886400" cy="1886400"/>
          </a:xfrm>
          <a:prstGeom prst="ellipse">
            <a:avLst/>
          </a:prstGeom>
          <a:gradFill>
            <a:gsLst>
              <a:gs pos="0">
                <a:srgbClr val="D8D8D8"/>
              </a:gs>
              <a:gs pos="100000">
                <a:srgbClr val="979797"/>
              </a:gs>
            </a:gsLst>
            <a:path path="circle">
              <a:fillToRect b="50%" l="50%" r="50%" t="50%"/>
            </a:path>
            <a:tileRect/>
          </a:gra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1"/>
          <p:cNvSpPr txBox="1"/>
          <p:nvPr/>
        </p:nvSpPr>
        <p:spPr>
          <a:xfrm>
            <a:off x="902275" y="581275"/>
            <a:ext cx="16050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700">
                <a:latin typeface="Old Standard TT"/>
                <a:ea typeface="Old Standard TT"/>
                <a:cs typeface="Old Standard TT"/>
                <a:sym typeface="Old Standard TT"/>
              </a:rPr>
              <a:t>5</a:t>
            </a:r>
            <a:r>
              <a:rPr lang="en" sz="6700">
                <a:latin typeface="Old Standard TT"/>
                <a:ea typeface="Old Standard TT"/>
                <a:cs typeface="Old Standard TT"/>
                <a:sym typeface="Old Standard TT"/>
              </a:rPr>
              <a:t>.</a:t>
            </a:r>
            <a:endParaRPr sz="6700">
              <a:latin typeface="Old Standard TT"/>
              <a:ea typeface="Old Standard TT"/>
              <a:cs typeface="Old Standard TT"/>
              <a:sym typeface="Old Standard TT"/>
            </a:endParaRPr>
          </a:p>
        </p:txBody>
      </p:sp>
      <p:sp>
        <p:nvSpPr>
          <p:cNvPr id="295" name="Google Shape;295;p51"/>
          <p:cNvSpPr/>
          <p:nvPr/>
        </p:nvSpPr>
        <p:spPr>
          <a:xfrm>
            <a:off x="2211250" y="1434300"/>
            <a:ext cx="6408900" cy="3327600"/>
          </a:xfrm>
          <a:prstGeom prst="round2DiagRect">
            <a:avLst>
              <a:gd fmla="val 16667" name="adj1"/>
              <a:gd fmla="val 0"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9" name="Shape 299"/>
        <p:cNvGrpSpPr/>
        <p:nvPr/>
      </p:nvGrpSpPr>
      <p:grpSpPr>
        <a:xfrm>
          <a:off x="0" y="0"/>
          <a:ext cx="0" cy="0"/>
          <a:chOff x="0" y="0"/>
          <a:chExt cx="0" cy="0"/>
        </a:xfrm>
      </p:grpSpPr>
      <p:sp>
        <p:nvSpPr>
          <p:cNvPr id="300" name="Google Shape;300;p52"/>
          <p:cNvSpPr txBox="1"/>
          <p:nvPr/>
        </p:nvSpPr>
        <p:spPr>
          <a:xfrm>
            <a:off x="126900" y="165150"/>
            <a:ext cx="8890200" cy="442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68300" lvl="0" marL="457200" rtl="0" algn="l">
              <a:lnSpc>
                <a:spcPct val="115000"/>
              </a:lnSpc>
              <a:spcBef>
                <a:spcPts val="1100"/>
              </a:spcBef>
              <a:spcAft>
                <a:spcPts val="0"/>
              </a:spcAft>
              <a:buClr>
                <a:schemeClr val="dk1"/>
              </a:buClr>
              <a:buSzPts val="2200"/>
              <a:buChar char="●"/>
            </a:pPr>
            <a:r>
              <a:rPr b="1" i="1" lang="en" sz="2200">
                <a:solidFill>
                  <a:schemeClr val="dk1"/>
                </a:solidFill>
              </a:rPr>
              <a:t>fit( ) </a:t>
            </a:r>
            <a:r>
              <a:rPr lang="en" sz="2200">
                <a:solidFill>
                  <a:schemeClr val="dk1"/>
                </a:solidFill>
              </a:rPr>
              <a:t>: In this method the features and labels are taken to create models</a:t>
            </a:r>
            <a:r>
              <a:rPr lang="en" sz="2200">
                <a:solidFill>
                  <a:schemeClr val="dk1"/>
                </a:solidFill>
              </a:rPr>
              <a:t>.</a:t>
            </a:r>
            <a:endParaRPr sz="2200">
              <a:solidFill>
                <a:schemeClr val="dk1"/>
              </a:solidFill>
            </a:endParaRPr>
          </a:p>
          <a:p>
            <a:pPr indent="0" lvl="0" marL="0" rtl="0" algn="l">
              <a:lnSpc>
                <a:spcPct val="115000"/>
              </a:lnSpc>
              <a:spcBef>
                <a:spcPts val="1100"/>
              </a:spcBef>
              <a:spcAft>
                <a:spcPts val="0"/>
              </a:spcAft>
              <a:buNone/>
            </a:pPr>
            <a:r>
              <a:t/>
            </a:r>
            <a:endParaRPr sz="100">
              <a:solidFill>
                <a:schemeClr val="dk1"/>
              </a:solidFill>
            </a:endParaRPr>
          </a:p>
          <a:p>
            <a:pPr indent="-368300" lvl="0" marL="457200" rtl="0" algn="l">
              <a:lnSpc>
                <a:spcPct val="115000"/>
              </a:lnSpc>
              <a:spcBef>
                <a:spcPts val="1100"/>
              </a:spcBef>
              <a:spcAft>
                <a:spcPts val="0"/>
              </a:spcAft>
              <a:buClr>
                <a:schemeClr val="dk1"/>
              </a:buClr>
              <a:buSzPts val="2200"/>
              <a:buChar char="●"/>
            </a:pPr>
            <a:r>
              <a:rPr b="1" i="1" lang="en" sz="2200">
                <a:solidFill>
                  <a:schemeClr val="dk1"/>
                </a:solidFill>
              </a:rPr>
              <a:t>predict( ) </a:t>
            </a:r>
            <a:r>
              <a:rPr lang="en" sz="2200">
                <a:solidFill>
                  <a:schemeClr val="dk1"/>
                </a:solidFill>
              </a:rPr>
              <a:t>: This will perform a prediction for each test instance and it usually accepts only a single input (X). The predicted values of the provided test instances will be returned in a form of an output of an array or sparse matrix.</a:t>
            </a:r>
            <a:endParaRPr sz="2200">
              <a:solidFill>
                <a:schemeClr val="dk1"/>
              </a:solidFill>
            </a:endParaRPr>
          </a:p>
          <a:p>
            <a:pPr indent="0" lvl="0" marL="457200" rtl="0" algn="l">
              <a:lnSpc>
                <a:spcPct val="115000"/>
              </a:lnSpc>
              <a:spcBef>
                <a:spcPts val="1100"/>
              </a:spcBef>
              <a:spcAft>
                <a:spcPts val="0"/>
              </a:spcAft>
              <a:buNone/>
            </a:pPr>
            <a:r>
              <a:t/>
            </a:r>
            <a:endParaRPr sz="100">
              <a:solidFill>
                <a:schemeClr val="dk1"/>
              </a:solidFill>
            </a:endParaRPr>
          </a:p>
          <a:p>
            <a:pPr indent="-368300" lvl="0" marL="457200" rtl="0" algn="l">
              <a:lnSpc>
                <a:spcPct val="115000"/>
              </a:lnSpc>
              <a:spcBef>
                <a:spcPts val="1100"/>
              </a:spcBef>
              <a:spcAft>
                <a:spcPts val="0"/>
              </a:spcAft>
              <a:buClr>
                <a:schemeClr val="dk1"/>
              </a:buClr>
              <a:buSzPts val="2200"/>
              <a:buChar char="●"/>
            </a:pPr>
            <a:r>
              <a:rPr b="1" i="1" lang="en" sz="2200">
                <a:solidFill>
                  <a:schemeClr val="dk1"/>
                </a:solidFill>
              </a:rPr>
              <a:t>score( ) </a:t>
            </a:r>
            <a:r>
              <a:rPr lang="en" sz="2200">
                <a:solidFill>
                  <a:schemeClr val="dk1"/>
                </a:solidFill>
              </a:rPr>
              <a:t>: This method is used to find the accuracy of the predicted data to that of the actual data.</a:t>
            </a:r>
            <a:endParaRPr sz="2200">
              <a:solidFill>
                <a:schemeClr val="dk1"/>
              </a:solidFill>
            </a:endParaRPr>
          </a:p>
          <a:p>
            <a:pPr indent="0" lvl="0" marL="0" rtl="0" algn="l">
              <a:spcBef>
                <a:spcPts val="1100"/>
              </a:spcBef>
              <a:spcAft>
                <a:spcPts val="0"/>
              </a:spcAft>
              <a:buNone/>
            </a:pPr>
            <a:r>
              <a:t/>
            </a:r>
            <a:endParaRPr sz="22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8" name="Shape 118"/>
        <p:cNvGrpSpPr/>
        <p:nvPr/>
      </p:nvGrpSpPr>
      <p:grpSpPr>
        <a:xfrm>
          <a:off x="0" y="0"/>
          <a:ext cx="0" cy="0"/>
          <a:chOff x="0" y="0"/>
          <a:chExt cx="0" cy="0"/>
        </a:xfrm>
      </p:grpSpPr>
      <p:sp>
        <p:nvSpPr>
          <p:cNvPr id="119" name="Google Shape;119;p27"/>
          <p:cNvSpPr txBox="1"/>
          <p:nvPr>
            <p:ph type="title"/>
          </p:nvPr>
        </p:nvSpPr>
        <p:spPr>
          <a:xfrm>
            <a:off x="260500" y="538075"/>
            <a:ext cx="5604000" cy="42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solidFill>
                  <a:schemeClr val="dk1"/>
                </a:solidFill>
                <a:latin typeface="Times New Roman"/>
                <a:ea typeface="Times New Roman"/>
                <a:cs typeface="Times New Roman"/>
                <a:sym typeface="Times New Roman"/>
              </a:rPr>
              <a:t>Machine Learning:</a:t>
            </a:r>
            <a:endParaRPr sz="4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3400">
                <a:solidFill>
                  <a:schemeClr val="dk1"/>
                </a:solidFill>
              </a:rPr>
              <a:t>It is a type of AI that allows software applications to become more accurate at predicting outcomes without being explicitly programmed to do so.</a:t>
            </a:r>
            <a:endParaRPr sz="3400">
              <a:solidFill>
                <a:schemeClr val="dk1"/>
              </a:solidFill>
            </a:endParaRPr>
          </a:p>
        </p:txBody>
      </p:sp>
      <p:pic>
        <p:nvPicPr>
          <p:cNvPr id="120" name="Google Shape;120;p27"/>
          <p:cNvPicPr preferRelativeResize="0"/>
          <p:nvPr/>
        </p:nvPicPr>
        <p:blipFill rotWithShape="1">
          <a:blip r:embed="rId3">
            <a:alphaModFix/>
          </a:blip>
          <a:srcRect b="0" l="26498" r="23439" t="0"/>
          <a:stretch/>
        </p:blipFill>
        <p:spPr>
          <a:xfrm>
            <a:off x="5914600" y="234950"/>
            <a:ext cx="3084276" cy="467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8"/>
          <p:cNvPicPr preferRelativeResize="0"/>
          <p:nvPr/>
        </p:nvPicPr>
        <p:blipFill>
          <a:blip r:embed="rId3">
            <a:alphaModFix/>
          </a:blip>
          <a:stretch>
            <a:fillRect/>
          </a:stretch>
        </p:blipFill>
        <p:spPr>
          <a:xfrm>
            <a:off x="508738" y="202500"/>
            <a:ext cx="8126525" cy="4738500"/>
          </a:xfrm>
          <a:prstGeom prst="rect">
            <a:avLst/>
          </a:prstGeom>
          <a:noFill/>
          <a:ln cap="flat" cmpd="sng" w="76200">
            <a:solidFill>
              <a:schemeClr val="l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2647975" y="895475"/>
            <a:ext cx="632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100"/>
              <a:t>SL, USL, RL</a:t>
            </a:r>
            <a:endParaRPr sz="7700"/>
          </a:p>
        </p:txBody>
      </p:sp>
      <p:sp>
        <p:nvSpPr>
          <p:cNvPr id="131" name="Google Shape;131;p29"/>
          <p:cNvSpPr/>
          <p:nvPr/>
        </p:nvSpPr>
        <p:spPr>
          <a:xfrm>
            <a:off x="761575" y="292900"/>
            <a:ext cx="1886400" cy="1886400"/>
          </a:xfrm>
          <a:prstGeom prst="ellipse">
            <a:avLst/>
          </a:prstGeom>
          <a:gradFill>
            <a:gsLst>
              <a:gs pos="0">
                <a:srgbClr val="D8D8D8"/>
              </a:gs>
              <a:gs pos="100000">
                <a:srgbClr val="979797"/>
              </a:gs>
            </a:gsLst>
            <a:path path="circle">
              <a:fillToRect b="50%" l="50%" r="50%" t="50%"/>
            </a:path>
            <a:tileRect/>
          </a:gra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nvSpPr>
        <p:spPr>
          <a:xfrm>
            <a:off x="1159950" y="628150"/>
            <a:ext cx="12771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700">
                <a:latin typeface="Old Standard TT"/>
                <a:ea typeface="Old Standard TT"/>
                <a:cs typeface="Old Standard TT"/>
                <a:sym typeface="Old Standard TT"/>
              </a:rPr>
              <a:t>2.</a:t>
            </a:r>
            <a:endParaRPr sz="6700">
              <a:latin typeface="Old Standard TT"/>
              <a:ea typeface="Old Standard TT"/>
              <a:cs typeface="Old Standard TT"/>
              <a:sym typeface="Old Standard TT"/>
            </a:endParaRPr>
          </a:p>
        </p:txBody>
      </p:sp>
      <p:sp>
        <p:nvSpPr>
          <p:cNvPr id="133" name="Google Shape;133;p29"/>
          <p:cNvSpPr/>
          <p:nvPr/>
        </p:nvSpPr>
        <p:spPr>
          <a:xfrm>
            <a:off x="2214425" y="1382550"/>
            <a:ext cx="6408900" cy="3327600"/>
          </a:xfrm>
          <a:prstGeom prst="round2DiagRect">
            <a:avLst>
              <a:gd fmla="val 16667" name="adj1"/>
              <a:gd fmla="val 0"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
        <p:nvSpPr>
          <p:cNvPr id="138" name="Google Shape;138;p30"/>
          <p:cNvSpPr txBox="1"/>
          <p:nvPr>
            <p:ph type="title"/>
          </p:nvPr>
        </p:nvSpPr>
        <p:spPr>
          <a:xfrm>
            <a:off x="257650" y="1538875"/>
            <a:ext cx="6848100" cy="368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Supervisor Learning : </a:t>
            </a:r>
            <a:endParaRPr/>
          </a:p>
          <a:p>
            <a:pPr indent="0" lvl="0" marL="0" rtl="0" algn="l">
              <a:spcBef>
                <a:spcPts val="0"/>
              </a:spcBef>
              <a:spcAft>
                <a:spcPts val="0"/>
              </a:spcAft>
              <a:buNone/>
            </a:pPr>
            <a:r>
              <a:t/>
            </a:r>
            <a:endParaRPr sz="2800"/>
          </a:p>
          <a:p>
            <a:pPr indent="0" lvl="0" marL="0" rtl="0" algn="l">
              <a:spcBef>
                <a:spcPts val="0"/>
              </a:spcBef>
              <a:spcAft>
                <a:spcPts val="0"/>
              </a:spcAft>
              <a:buNone/>
            </a:pPr>
            <a:r>
              <a:rPr lang="en" sz="2400"/>
              <a:t>     * Learning from others</a:t>
            </a:r>
            <a:endParaRPr sz="2400"/>
          </a:p>
          <a:p>
            <a:pPr indent="0" lvl="0" marL="0" rtl="0" algn="l">
              <a:spcBef>
                <a:spcPts val="0"/>
              </a:spcBef>
              <a:spcAft>
                <a:spcPts val="0"/>
              </a:spcAft>
              <a:buNone/>
            </a:pPr>
            <a:r>
              <a:rPr lang="en" sz="2400"/>
              <a:t>     * Features and labels </a:t>
            </a:r>
            <a:endParaRPr sz="2400"/>
          </a:p>
          <a:p>
            <a:pPr indent="0" lvl="0" marL="0" rtl="0" algn="l">
              <a:spcBef>
                <a:spcPts val="0"/>
              </a:spcBef>
              <a:spcAft>
                <a:spcPts val="0"/>
              </a:spcAft>
              <a:buNone/>
            </a:pPr>
            <a:r>
              <a:rPr lang="en" sz="2400"/>
              <a:t>     * Classification and Regression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Example : learning something new from a teacher and vise versa, here only two subjects are involved in the process thus acting as features and labels</a:t>
            </a:r>
            <a:endParaRPr sz="3300"/>
          </a:p>
          <a:p>
            <a:pPr indent="0" lvl="0" marL="0" rtl="0" algn="l">
              <a:spcBef>
                <a:spcPts val="0"/>
              </a:spcBef>
              <a:spcAft>
                <a:spcPts val="0"/>
              </a:spcAft>
              <a:buNone/>
            </a:pPr>
            <a:r>
              <a:t/>
            </a:r>
            <a:endParaRPr sz="3300"/>
          </a:p>
          <a:p>
            <a:pPr indent="0" lvl="0" marL="0" rtl="0" algn="l">
              <a:spcBef>
                <a:spcPts val="0"/>
              </a:spcBef>
              <a:spcAft>
                <a:spcPts val="0"/>
              </a:spcAft>
              <a:buNone/>
            </a:pPr>
            <a:r>
              <a:t/>
            </a:r>
            <a:endParaRPr sz="3600"/>
          </a:p>
          <a:p>
            <a:pPr indent="0" lvl="0" marL="0" rtl="0" algn="l">
              <a:spcBef>
                <a:spcPts val="0"/>
              </a:spcBef>
              <a:spcAft>
                <a:spcPts val="0"/>
              </a:spcAft>
              <a:buNone/>
            </a:pPr>
            <a:r>
              <a:rPr lang="en" sz="4200"/>
              <a:t> </a:t>
            </a:r>
            <a:endParaRPr sz="4200"/>
          </a:p>
          <a:p>
            <a:pPr indent="0" lvl="0" marL="0" rtl="0" algn="l">
              <a:spcBef>
                <a:spcPts val="0"/>
              </a:spcBef>
              <a:spcAft>
                <a:spcPts val="0"/>
              </a:spcAft>
              <a:buNone/>
            </a:pPr>
            <a:r>
              <a:t/>
            </a:r>
            <a:endParaRPr sz="4200"/>
          </a:p>
        </p:txBody>
      </p:sp>
      <p:pic>
        <p:nvPicPr>
          <p:cNvPr id="139" name="Google Shape;139;p30"/>
          <p:cNvPicPr preferRelativeResize="0"/>
          <p:nvPr/>
        </p:nvPicPr>
        <p:blipFill>
          <a:blip r:embed="rId3">
            <a:alphaModFix/>
          </a:blip>
          <a:stretch>
            <a:fillRect/>
          </a:stretch>
        </p:blipFill>
        <p:spPr>
          <a:xfrm>
            <a:off x="6412025" y="1308150"/>
            <a:ext cx="2378500" cy="166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3" name="Shape 143"/>
        <p:cNvGrpSpPr/>
        <p:nvPr/>
      </p:nvGrpSpPr>
      <p:grpSpPr>
        <a:xfrm>
          <a:off x="0" y="0"/>
          <a:ext cx="0" cy="0"/>
          <a:chOff x="0" y="0"/>
          <a:chExt cx="0" cy="0"/>
        </a:xfrm>
      </p:grpSpPr>
      <p:sp>
        <p:nvSpPr>
          <p:cNvPr id="144" name="Google Shape;144;p31"/>
          <p:cNvSpPr txBox="1"/>
          <p:nvPr>
            <p:ph type="title"/>
          </p:nvPr>
        </p:nvSpPr>
        <p:spPr>
          <a:xfrm>
            <a:off x="607425" y="1569100"/>
            <a:ext cx="6984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Unsupervised Learning : </a:t>
            </a:r>
            <a:endParaRPr>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rPr lang="en" sz="2600">
                <a:solidFill>
                  <a:schemeClr val="dk1"/>
                </a:solidFill>
              </a:rPr>
              <a:t>    * Learning on your own</a:t>
            </a:r>
            <a:endParaRPr sz="2600">
              <a:solidFill>
                <a:schemeClr val="dk1"/>
              </a:solidFill>
            </a:endParaRPr>
          </a:p>
          <a:p>
            <a:pPr indent="0" lvl="0" marL="0" rtl="0" algn="l">
              <a:spcBef>
                <a:spcPts val="0"/>
              </a:spcBef>
              <a:spcAft>
                <a:spcPts val="0"/>
              </a:spcAft>
              <a:buClr>
                <a:schemeClr val="dk1"/>
              </a:buClr>
              <a:buSzPts val="1100"/>
              <a:buFont typeface="Arial"/>
              <a:buNone/>
            </a:pPr>
            <a:r>
              <a:rPr lang="en" sz="2600"/>
              <a:t> </a:t>
            </a:r>
            <a:r>
              <a:rPr lang="en" sz="2600">
                <a:solidFill>
                  <a:srgbClr val="000000"/>
                </a:solidFill>
              </a:rPr>
              <a:t>   * Only features </a:t>
            </a:r>
            <a:endParaRPr sz="2600">
              <a:solidFill>
                <a:srgbClr val="000000"/>
              </a:solidFill>
            </a:endParaRPr>
          </a:p>
          <a:p>
            <a:pPr indent="0" lvl="0" marL="0" rtl="0" algn="l">
              <a:spcBef>
                <a:spcPts val="0"/>
              </a:spcBef>
              <a:spcAft>
                <a:spcPts val="0"/>
              </a:spcAft>
              <a:buClr>
                <a:schemeClr val="dk1"/>
              </a:buClr>
              <a:buSzPts val="1100"/>
              <a:buFont typeface="Arial"/>
              <a:buNone/>
            </a:pPr>
            <a:r>
              <a:rPr lang="en" sz="2600">
                <a:solidFill>
                  <a:srgbClr val="000000"/>
                </a:solidFill>
              </a:rPr>
              <a:t>    * Association </a:t>
            </a:r>
            <a:endParaRPr sz="2600">
              <a:solidFill>
                <a:srgbClr val="000000"/>
              </a:solidFill>
            </a:endParaRPr>
          </a:p>
          <a:p>
            <a:pPr indent="0" lvl="0" marL="0" rtl="0" algn="l">
              <a:spcBef>
                <a:spcPts val="0"/>
              </a:spcBef>
              <a:spcAft>
                <a:spcPts val="0"/>
              </a:spcAft>
              <a:buClr>
                <a:schemeClr val="dk1"/>
              </a:buClr>
              <a:buSzPts val="1100"/>
              <a:buFont typeface="Arial"/>
              <a:buNone/>
            </a:pPr>
            <a:r>
              <a:rPr lang="en" sz="2600">
                <a:solidFill>
                  <a:srgbClr val="000000"/>
                </a:solidFill>
              </a:rPr>
              <a:t>Example : learning something new by oneself, using just one’s resources</a:t>
            </a:r>
            <a:endParaRPr sz="2600">
              <a:solidFill>
                <a:srgbClr val="000000"/>
              </a:solidFill>
            </a:endParaRPr>
          </a:p>
          <a:p>
            <a:pPr indent="0" lvl="0" marL="0" rtl="0" algn="l">
              <a:spcBef>
                <a:spcPts val="0"/>
              </a:spcBef>
              <a:spcAft>
                <a:spcPts val="0"/>
              </a:spcAft>
              <a:buClr>
                <a:schemeClr val="dk1"/>
              </a:buClr>
              <a:buSzPts val="1100"/>
              <a:buFont typeface="Arial"/>
              <a:buNone/>
            </a:pPr>
            <a:r>
              <a:t/>
            </a:r>
            <a:endParaRPr sz="2600">
              <a:solidFill>
                <a:srgbClr val="000000"/>
              </a:solidFill>
            </a:endParaRPr>
          </a:p>
          <a:p>
            <a:pPr indent="0" lvl="0" marL="0" rtl="0" algn="l">
              <a:spcBef>
                <a:spcPts val="0"/>
              </a:spcBef>
              <a:spcAft>
                <a:spcPts val="0"/>
              </a:spcAft>
              <a:buNone/>
            </a:pPr>
            <a:r>
              <a:t/>
            </a:r>
            <a:endParaRPr sz="6600">
              <a:solidFill>
                <a:srgbClr val="000000"/>
              </a:solidFill>
            </a:endParaRPr>
          </a:p>
          <a:p>
            <a:pPr indent="0" lvl="0" marL="0" rtl="0" algn="l">
              <a:spcBef>
                <a:spcPts val="0"/>
              </a:spcBef>
              <a:spcAft>
                <a:spcPts val="0"/>
              </a:spcAft>
              <a:buNone/>
            </a:pPr>
            <a:r>
              <a:t/>
            </a:r>
            <a:endParaRPr sz="6600">
              <a:solidFill>
                <a:srgbClr val="000000"/>
              </a:solidFill>
            </a:endParaRPr>
          </a:p>
        </p:txBody>
      </p:sp>
      <p:pic>
        <p:nvPicPr>
          <p:cNvPr id="145" name="Google Shape;145;p31"/>
          <p:cNvPicPr preferRelativeResize="0"/>
          <p:nvPr/>
        </p:nvPicPr>
        <p:blipFill>
          <a:blip r:embed="rId3">
            <a:alphaModFix/>
          </a:blip>
          <a:stretch>
            <a:fillRect/>
          </a:stretch>
        </p:blipFill>
        <p:spPr>
          <a:xfrm>
            <a:off x="5450725" y="535150"/>
            <a:ext cx="3240700" cy="212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32"/>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Reinforcement Learning :</a:t>
            </a:r>
            <a:endParaRPr/>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 sz="1900"/>
              <a:t>Self interpreting based on the system of rewards and penalty, learned through trial and error seeking maximum rewards.</a:t>
            </a:r>
            <a:endParaRPr sz="800"/>
          </a:p>
          <a:p>
            <a:pPr indent="0" lvl="0" marL="0" rtl="0" algn="l">
              <a:spcBef>
                <a:spcPts val="0"/>
              </a:spcBef>
              <a:spcAft>
                <a:spcPts val="0"/>
              </a:spcAft>
              <a:buClr>
                <a:schemeClr val="dk1"/>
              </a:buClr>
              <a:buSzPts val="1100"/>
              <a:buFont typeface="Arial"/>
              <a:buNone/>
            </a:pPr>
            <a:r>
              <a:rPr lang="en" sz="1900"/>
              <a:t>Example :  Dog is given a treat on doing the said action correctly , if the dog doesn’t do the said action the it won’t get any treat.</a:t>
            </a:r>
            <a:endParaRPr sz="1900"/>
          </a:p>
          <a:p>
            <a:pPr indent="0" lvl="0" marL="0" rtl="0" algn="l">
              <a:spcBef>
                <a:spcPts val="0"/>
              </a:spcBef>
              <a:spcAft>
                <a:spcPts val="0"/>
              </a:spcAft>
              <a:buNone/>
            </a:pPr>
            <a:r>
              <a:t/>
            </a:r>
            <a:endParaRPr/>
          </a:p>
        </p:txBody>
      </p:sp>
      <p:pic>
        <p:nvPicPr>
          <p:cNvPr id="151" name="Google Shape;151;p32"/>
          <p:cNvPicPr preferRelativeResize="0"/>
          <p:nvPr/>
        </p:nvPicPr>
        <p:blipFill>
          <a:blip r:embed="rId3">
            <a:alphaModFix/>
          </a:blip>
          <a:stretch>
            <a:fillRect/>
          </a:stretch>
        </p:blipFill>
        <p:spPr>
          <a:xfrm>
            <a:off x="5771150" y="437150"/>
            <a:ext cx="3008649" cy="183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2328025" y="1031550"/>
            <a:ext cx="632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300"/>
              <a:t>Regression and Classification in Supervised Learning</a:t>
            </a:r>
            <a:endParaRPr sz="5300"/>
          </a:p>
        </p:txBody>
      </p:sp>
      <p:sp>
        <p:nvSpPr>
          <p:cNvPr id="157" name="Google Shape;157;p33"/>
          <p:cNvSpPr/>
          <p:nvPr/>
        </p:nvSpPr>
        <p:spPr>
          <a:xfrm>
            <a:off x="761575" y="292900"/>
            <a:ext cx="1886400" cy="1886400"/>
          </a:xfrm>
          <a:prstGeom prst="ellipse">
            <a:avLst/>
          </a:prstGeom>
          <a:gradFill>
            <a:gsLst>
              <a:gs pos="0">
                <a:srgbClr val="D8D8D8"/>
              </a:gs>
              <a:gs pos="100000">
                <a:srgbClr val="979797"/>
              </a:gs>
            </a:gsLst>
            <a:path path="circle">
              <a:fillToRect b="50%" l="50%" r="50%" t="50%"/>
            </a:path>
            <a:tileRect/>
          </a:grad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nvSpPr>
        <p:spPr>
          <a:xfrm>
            <a:off x="1159950" y="628150"/>
            <a:ext cx="12771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700">
                <a:latin typeface="Old Standard TT"/>
                <a:ea typeface="Old Standard TT"/>
                <a:cs typeface="Old Standard TT"/>
                <a:sym typeface="Old Standard TT"/>
              </a:rPr>
              <a:t>3.</a:t>
            </a:r>
            <a:endParaRPr sz="6700">
              <a:latin typeface="Old Standard TT"/>
              <a:ea typeface="Old Standard TT"/>
              <a:cs typeface="Old Standard TT"/>
              <a:sym typeface="Old Standard TT"/>
            </a:endParaRPr>
          </a:p>
        </p:txBody>
      </p:sp>
      <p:sp>
        <p:nvSpPr>
          <p:cNvPr id="159" name="Google Shape;159;p33"/>
          <p:cNvSpPr/>
          <p:nvPr/>
        </p:nvSpPr>
        <p:spPr>
          <a:xfrm>
            <a:off x="2190975" y="1413150"/>
            <a:ext cx="6408900" cy="3327600"/>
          </a:xfrm>
          <a:prstGeom prst="round2DiagRect">
            <a:avLst>
              <a:gd fmla="val 16667" name="adj1"/>
              <a:gd fmla="val 0" name="adj2"/>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5DAD62"/>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