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10" r:id="rId3"/>
    <p:sldId id="311" r:id="rId4"/>
    <p:sldId id="313" r:id="rId5"/>
    <p:sldId id="312" r:id="rId6"/>
    <p:sldId id="314" r:id="rId7"/>
    <p:sldId id="322" r:id="rId8"/>
    <p:sldId id="324" r:id="rId9"/>
    <p:sldId id="315" r:id="rId10"/>
    <p:sldId id="316" r:id="rId11"/>
    <p:sldId id="323" r:id="rId12"/>
    <p:sldId id="317" r:id="rId13"/>
    <p:sldId id="318" r:id="rId14"/>
    <p:sldId id="319" r:id="rId15"/>
    <p:sldId id="320" r:id="rId16"/>
    <p:sldId id="321"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776215-0391-42A0-AD7B-DA750C7E0F7D}">
          <p14:sldIdLst>
            <p14:sldId id="265"/>
            <p14:sldId id="310"/>
            <p14:sldId id="311"/>
            <p14:sldId id="313"/>
            <p14:sldId id="312"/>
          </p14:sldIdLst>
        </p14:section>
        <p14:section name="Untitled Section" id="{D3B42523-47A7-4CB1-9F10-A2675617ED33}">
          <p14:sldIdLst>
            <p14:sldId id="314"/>
            <p14:sldId id="322"/>
            <p14:sldId id="324"/>
            <p14:sldId id="315"/>
            <p14:sldId id="316"/>
            <p14:sldId id="323"/>
            <p14:sldId id="317"/>
            <p14:sldId id="318"/>
            <p14:sldId id="319"/>
            <p14:sldId id="320"/>
            <p14:sldId id="32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84065" autoAdjust="0"/>
  </p:normalViewPr>
  <p:slideViewPr>
    <p:cSldViewPr showGuides="1">
      <p:cViewPr>
        <p:scale>
          <a:sx n="60" d="100"/>
          <a:sy n="60" d="100"/>
        </p:scale>
        <p:origin x="42" y="6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atom.io/"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tom.io/"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XAMPP</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Web Server (Apache)</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Database (MySQL)</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PHPMYADMIN</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Create database – create/insert .SQL scripts. </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hlinkClick xmlns:r="http://schemas.openxmlformats.org/officeDocument/2006/relationships" r:id="rId1"/>
            </a:rPr>
            <a:t>ATOM</a:t>
          </a:r>
          <a:endParaRPr lang="en-US" dirty="0"/>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Create .PHP scripts</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E7DBE00-7E5B-46F8-BBA0-CF0079A58E82}">
      <dgm:prSet phldrT="[Text]"/>
      <dgm:spPr/>
      <dgm:t>
        <a:bodyPr/>
        <a:lstStyle/>
        <a:p>
          <a:r>
            <a:rPr lang="en-US" dirty="0"/>
            <a:t>Run these scripts on your database locally</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LinFactNeighborX="-447" custLinFactNeighborY="869">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25317" y="1066795"/>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Web Server (Apache)</a:t>
          </a:r>
        </a:p>
        <a:p>
          <a:pPr marL="228600" lvl="1" indent="-228600" algn="l" defTabSz="889000">
            <a:lnSpc>
              <a:spcPct val="90000"/>
            </a:lnSpc>
            <a:spcBef>
              <a:spcPct val="0"/>
            </a:spcBef>
            <a:spcAft>
              <a:spcPct val="15000"/>
            </a:spcAft>
            <a:buChar char="•"/>
          </a:pPr>
          <a:r>
            <a:rPr lang="en-US" sz="2000" kern="1200" dirty="0"/>
            <a:t>Database (MySQL)</a:t>
          </a:r>
        </a:p>
      </dsp:txBody>
      <dsp:txXfrm>
        <a:off x="71717" y="1113195"/>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XAMPP</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Create database – create/insert .SQL scripts. </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PHPMYADMIN</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Create .PHP scripts</a:t>
          </a:r>
        </a:p>
        <a:p>
          <a:pPr marL="228600" lvl="1" indent="-228600" algn="l" defTabSz="889000">
            <a:lnSpc>
              <a:spcPct val="90000"/>
            </a:lnSpc>
            <a:spcBef>
              <a:spcPct val="0"/>
            </a:spcBef>
            <a:spcAft>
              <a:spcPct val="15000"/>
            </a:spcAft>
            <a:buChar char="•"/>
          </a:pPr>
          <a:r>
            <a:rPr lang="en-US" sz="2000" kern="1200" dirty="0"/>
            <a:t>Run these scripts on your database locally</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hlinkClick xmlns:r="http://schemas.openxmlformats.org/officeDocument/2006/relationships" r:id="rId1"/>
            </a:rPr>
            <a:t>ATOM</a:t>
          </a:r>
          <a:endParaRPr lang="en-US" sz="2500" kern="1200" dirty="0"/>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ebsitebeaver.com/php-pdo-vs-mysqli"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‘Get’ and ‘Post’ are two different HTTP request methods. Get is used to view something without changing it, </a:t>
            </a:r>
            <a:r>
              <a:rPr lang="en-US" sz="1200" b="0" i="0" kern="1200" dirty="0">
                <a:solidFill>
                  <a:schemeClr val="tx1"/>
                </a:solidFill>
                <a:effectLst/>
                <a:latin typeface="+mn-lt"/>
                <a:ea typeface="+mn-ea"/>
                <a:cs typeface="+mn-cs"/>
              </a:rPr>
              <a:t>while </a:t>
            </a:r>
            <a:r>
              <a:rPr lang="en-US" dirty="0"/>
              <a:t>POST</a:t>
            </a:r>
            <a:r>
              <a:rPr lang="en-US" sz="1200" b="0" i="0" kern="1200" dirty="0">
                <a:solidFill>
                  <a:schemeClr val="tx1"/>
                </a:solidFill>
                <a:effectLst/>
                <a:latin typeface="+mn-lt"/>
                <a:ea typeface="+mn-ea"/>
                <a:cs typeface="+mn-cs"/>
              </a:rPr>
              <a:t> is used for changing something.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a search page should use </a:t>
            </a:r>
            <a:r>
              <a:rPr lang="en-US" dirty="0"/>
              <a:t>GET</a:t>
            </a:r>
            <a:r>
              <a:rPr lang="en-US" sz="1200" b="0" i="0" kern="1200" dirty="0">
                <a:solidFill>
                  <a:schemeClr val="tx1"/>
                </a:solidFill>
                <a:effectLst/>
                <a:latin typeface="+mn-lt"/>
                <a:ea typeface="+mn-ea"/>
                <a:cs typeface="+mn-cs"/>
              </a:rPr>
              <a:t> to get data while a form that changes your password should use </a:t>
            </a:r>
            <a:r>
              <a:rPr lang="en-US" dirty="0"/>
              <a:t>POST</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Essentially </a:t>
            </a:r>
            <a:r>
              <a:rPr lang="en-US" dirty="0"/>
              <a:t>GET</a:t>
            </a:r>
            <a:r>
              <a:rPr lang="en-US" sz="1200" b="0" i="0" kern="1200" dirty="0">
                <a:solidFill>
                  <a:schemeClr val="tx1"/>
                </a:solidFill>
                <a:effectLst/>
                <a:latin typeface="+mn-lt"/>
                <a:ea typeface="+mn-ea"/>
                <a:cs typeface="+mn-cs"/>
              </a:rPr>
              <a:t> is used to retrieve remote data, and </a:t>
            </a:r>
            <a:r>
              <a:rPr lang="en-US" dirty="0"/>
              <a:t>POST</a:t>
            </a:r>
            <a:r>
              <a:rPr lang="en-US" sz="1200" b="0" i="0" kern="1200" dirty="0">
                <a:solidFill>
                  <a:schemeClr val="tx1"/>
                </a:solidFill>
                <a:effectLst/>
                <a:latin typeface="+mn-lt"/>
                <a:ea typeface="+mn-ea"/>
                <a:cs typeface="+mn-cs"/>
              </a:rPr>
              <a:t> is used to insert/update remote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the user fills out the form above and clicks the submit button, the form data is sent for processing to a PHP file named "query1.controller.php". The form data is sent with the HTTP POST method.</a:t>
            </a:r>
          </a:p>
          <a:p>
            <a:pPr marL="171450" indent="-171450">
              <a:buFont typeface="Arial" panose="020B0604020202020204" pitchFamily="34" charset="0"/>
              <a:buChar char="•"/>
            </a:pPr>
            <a:r>
              <a:rPr lang="en-US" dirty="0"/>
              <a:t>PHP MVC Frameworks simplify working with complex technologies by hiding all complex implementation details </a:t>
            </a:r>
            <a:r>
              <a:rPr lang="en-US" sz="1200" b="0" i="0" kern="1200" dirty="0">
                <a:solidFill>
                  <a:schemeClr val="tx1"/>
                </a:solidFill>
                <a:effectLst/>
                <a:latin typeface="+mn-lt"/>
                <a:ea typeface="+mn-ea"/>
                <a:cs typeface="+mn-cs"/>
              </a:rPr>
              <a:t>such as connecting to the database, sanitizing user input etc. are already partially implemented.</a:t>
            </a:r>
            <a:r>
              <a:rPr lang="en-US" dirty="0"/>
              <a:t> </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28439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switch your project to use another database, PDO makes the process easy, because PDO is compatible with 12 different types of databases.</a:t>
            </a:r>
          </a:p>
          <a:p>
            <a:pPr marL="171450" indent="-171450">
              <a:buFont typeface="Arial" panose="020B0604020202020204" pitchFamily="34" charset="0"/>
              <a:buChar char="•"/>
            </a:pPr>
            <a:r>
              <a:rPr lang="en-US" dirty="0"/>
              <a:t>To learn more check this link &gt;&gt; </a:t>
            </a:r>
            <a:r>
              <a:rPr lang="en-US" dirty="0">
                <a:hlinkClick r:id="rId3"/>
              </a:rPr>
              <a:t>https://websitebeaver.com/php-pdo-vs-mysqli</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819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filter_input</a:t>
            </a:r>
            <a:r>
              <a:rPr lang="en-US" sz="1200" b="0" i="0" kern="1200" dirty="0">
                <a:solidFill>
                  <a:schemeClr val="tx1"/>
                </a:solidFill>
                <a:effectLst/>
                <a:latin typeface="+mn-lt"/>
                <a:ea typeface="+mn-ea"/>
                <a:cs typeface="+mn-cs"/>
              </a:rPr>
              <a:t>: Gets a specific external variable by name and optionally filters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INPUT_POST: is the input type. Other types are INPUT_GET, INPUT_COOKIE, INPUT_SERVER, or INPUT_ENV.</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Prepare: An SQL statement template is created and sent to the database. The database parses, compiles, and performs query optimization on the SQL statement template, and stores the result without executing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Execute: The application binds the values to the parameters, and the database executes the statement. The application may execute the statement as many times as it wants with different values.	</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PDOStatement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fetchAll</a:t>
            </a:r>
            <a:r>
              <a:rPr lang="en-US" sz="1200" b="0" i="0" kern="1200" dirty="0">
                <a:solidFill>
                  <a:schemeClr val="tx1"/>
                </a:solidFill>
                <a:effectLst/>
                <a:latin typeface="+mn-lt"/>
                <a:ea typeface="+mn-ea"/>
                <a:cs typeface="+mn-cs"/>
              </a:rPr>
              <a:t> — Returns an array containing all of the result set rows</a:t>
            </a: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9849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foreach loop is mainly used for looping through the values of an array. It loops over the array, and each value for the current array element is assigned to $value, and the array pointer is advanced by one to go the next element in the array.</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94969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the purpose of safe coding, you should always close database connections explicitly to make sure that the code was able to close itself gracefully and to prevent any other objects from reusing the same connection after you are done with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always good practice to tie up any loose ends. Here we will learn how to do both.</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44202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4/22/2020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4/22/2020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4/22/2020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4/22/2020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4/22/2020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4/22/2020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4/22/2020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db_name/script.php"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4212" y="838200"/>
            <a:ext cx="9982198" cy="2895600"/>
          </a:xfrm>
        </p:spPr>
        <p:txBody>
          <a:bodyPr/>
          <a:lstStyle/>
          <a:p>
            <a:r>
              <a:rPr lang="en-US" dirty="0"/>
              <a:t>Getting Started With PHP</a:t>
            </a:r>
          </a:p>
        </p:txBody>
      </p:sp>
      <p:sp>
        <p:nvSpPr>
          <p:cNvPr id="4" name="Subtitle 3"/>
          <p:cNvSpPr>
            <a:spLocks noGrp="1"/>
          </p:cNvSpPr>
          <p:nvPr>
            <p:ph type="subTitle" idx="1"/>
          </p:nvPr>
        </p:nvSpPr>
        <p:spPr/>
        <p:txBody>
          <a:bodyPr/>
          <a:lstStyle/>
          <a:p>
            <a:r>
              <a:rPr lang="it-IT" dirty="0"/>
              <a:t>Prerequisites: sql, html/html5, css, db handling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59984"/>
            <a:ext cx="8458199" cy="685800"/>
          </a:xfrm>
        </p:spPr>
        <p:txBody>
          <a:bodyPr/>
          <a:lstStyle/>
          <a:p>
            <a:r>
              <a:rPr lang="en-US" dirty="0"/>
              <a:t>FETCHING DATA (SELECT QUERY)</a:t>
            </a:r>
          </a:p>
        </p:txBody>
      </p:sp>
      <p:sp>
        <p:nvSpPr>
          <p:cNvPr id="3" name="TextBox 2">
            <a:extLst>
              <a:ext uri="{FF2B5EF4-FFF2-40B4-BE49-F238E27FC236}">
                <a16:creationId xmlns:a16="http://schemas.microsoft.com/office/drawing/2014/main" id="{061D4D3F-CF3D-4CAB-980C-3650AB7F092D}"/>
              </a:ext>
            </a:extLst>
          </p:cNvPr>
          <p:cNvSpPr txBox="1"/>
          <p:nvPr/>
        </p:nvSpPr>
        <p:spPr>
          <a:xfrm>
            <a:off x="538907" y="889843"/>
            <a:ext cx="5484724" cy="5909310"/>
          </a:xfrm>
          <a:prstGeom prst="rect">
            <a:avLst/>
          </a:prstGeom>
          <a:noFill/>
        </p:spPr>
        <p:txBody>
          <a:bodyPr wrap="square" rtlCol="0">
            <a:spAutoFit/>
          </a:bodyPr>
          <a:lstStyle/>
          <a:p>
            <a:r>
              <a:rPr lang="en-US" dirty="0">
                <a:solidFill>
                  <a:srgbClr val="FF0000"/>
                </a:solidFill>
              </a:rPr>
              <a:t>else{</a:t>
            </a:r>
          </a:p>
          <a:p>
            <a:r>
              <a:rPr lang="en-US" dirty="0"/>
              <a:t>  $name = </a:t>
            </a:r>
            <a:r>
              <a:rPr lang="en-US" dirty="0" err="1"/>
              <a:t>filter_input</a:t>
            </a:r>
            <a:r>
              <a:rPr lang="en-US" dirty="0"/>
              <a:t>(INPUT_POST, 'name’);</a:t>
            </a:r>
          </a:p>
          <a:p>
            <a:endParaRPr lang="en-US" dirty="0"/>
          </a:p>
          <a:p>
            <a:r>
              <a:rPr lang="en-US" dirty="0"/>
              <a:t>  if</a:t>
            </a:r>
            <a:br>
              <a:rPr lang="en-US" dirty="0"/>
            </a:br>
            <a:r>
              <a:rPr lang="en-US" dirty="0"/>
              <a:t>($query = "SELECT </a:t>
            </a:r>
            <a:r>
              <a:rPr lang="en-US" dirty="0" err="1"/>
              <a:t>studentid</a:t>
            </a:r>
            <a:r>
              <a:rPr lang="en-US" dirty="0"/>
              <a:t>, name, dept, </a:t>
            </a:r>
            <a:r>
              <a:rPr lang="en-US" dirty="0" err="1"/>
              <a:t>gpa</a:t>
            </a:r>
            <a:r>
              <a:rPr lang="en-US" dirty="0"/>
              <a:t> </a:t>
            </a:r>
            <a:br>
              <a:rPr lang="en-US" dirty="0"/>
            </a:br>
            <a:r>
              <a:rPr lang="en-US" dirty="0"/>
              <a:t>FROM students </a:t>
            </a:r>
            <a:br>
              <a:rPr lang="en-US" dirty="0"/>
            </a:br>
            <a:r>
              <a:rPr lang="en-US" dirty="0"/>
              <a:t>WHERE Name = :name")</a:t>
            </a:r>
          </a:p>
          <a:p>
            <a:endParaRPr lang="en-US" dirty="0"/>
          </a:p>
          <a:p>
            <a:r>
              <a:rPr lang="en-US" dirty="0"/>
              <a:t>  {</a:t>
            </a:r>
          </a:p>
          <a:p>
            <a:r>
              <a:rPr lang="en-US" dirty="0"/>
              <a:t>    if($query==null){</a:t>
            </a:r>
          </a:p>
          <a:p>
            <a:r>
              <a:rPr lang="en-US" dirty="0"/>
              <a:t>      echo "No Record Available";</a:t>
            </a:r>
          </a:p>
          <a:p>
            <a:r>
              <a:rPr lang="en-US" dirty="0"/>
              <a:t>      die();</a:t>
            </a:r>
          </a:p>
          <a:p>
            <a:r>
              <a:rPr lang="en-US" dirty="0"/>
              <a:t>    }</a:t>
            </a:r>
          </a:p>
          <a:p>
            <a:endParaRPr lang="en-US" dirty="0"/>
          </a:p>
          <a:p>
            <a:r>
              <a:rPr lang="en-US" dirty="0"/>
              <a:t>    else{</a:t>
            </a:r>
          </a:p>
          <a:p>
            <a:r>
              <a:rPr lang="en-US" dirty="0"/>
              <a:t>  $</a:t>
            </a:r>
            <a:r>
              <a:rPr lang="en-US" dirty="0" err="1"/>
              <a:t>stmt</a:t>
            </a:r>
            <a:r>
              <a:rPr lang="en-US" dirty="0"/>
              <a:t> = $conn&gt;prepare($query);</a:t>
            </a:r>
          </a:p>
          <a:p>
            <a:r>
              <a:rPr lang="en-US" dirty="0"/>
              <a:t>  $</a:t>
            </a:r>
            <a:r>
              <a:rPr lang="en-US" dirty="0" err="1"/>
              <a:t>stmt</a:t>
            </a:r>
            <a:r>
              <a:rPr lang="en-US" dirty="0"/>
              <a:t>-&gt;execute(array(':name' =&gt; $name));</a:t>
            </a:r>
          </a:p>
          <a:p>
            <a:r>
              <a:rPr lang="en-US" dirty="0"/>
              <a:t>  $rows = $</a:t>
            </a:r>
            <a:r>
              <a:rPr lang="en-US" dirty="0" err="1"/>
              <a:t>stmt</a:t>
            </a:r>
            <a:r>
              <a:rPr lang="en-US" dirty="0"/>
              <a:t>-&gt;</a:t>
            </a:r>
            <a:r>
              <a:rPr lang="en-US" dirty="0" err="1"/>
              <a:t>fetchALL</a:t>
            </a:r>
            <a:r>
              <a:rPr lang="en-US" dirty="0"/>
              <a:t>(PDO::FETCH_ASSOC);</a:t>
            </a:r>
          </a:p>
          <a:p>
            <a:r>
              <a:rPr lang="en-US" dirty="0"/>
              <a:t>}</a:t>
            </a:r>
          </a:p>
          <a:p>
            <a:r>
              <a:rPr lang="en-US" dirty="0"/>
              <a:t>}</a:t>
            </a:r>
          </a:p>
          <a:p>
            <a:r>
              <a:rPr lang="en-US" dirty="0"/>
              <a:t>}</a:t>
            </a:r>
          </a:p>
        </p:txBody>
      </p:sp>
      <p:cxnSp>
        <p:nvCxnSpPr>
          <p:cNvPr id="6" name="Straight Arrow Connector 5">
            <a:extLst>
              <a:ext uri="{FF2B5EF4-FFF2-40B4-BE49-F238E27FC236}">
                <a16:creationId xmlns:a16="http://schemas.microsoft.com/office/drawing/2014/main" id="{C66C5B15-C25C-46EC-BB61-042993B86894}"/>
              </a:ext>
            </a:extLst>
          </p:cNvPr>
          <p:cNvCxnSpPr/>
          <p:nvPr/>
        </p:nvCxnSpPr>
        <p:spPr>
          <a:xfrm>
            <a:off x="5460072" y="1371600"/>
            <a:ext cx="1600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9CE6B1C2-98F7-40D1-95F9-C3CE91946985}"/>
              </a:ext>
            </a:extLst>
          </p:cNvPr>
          <p:cNvCxnSpPr/>
          <p:nvPr/>
        </p:nvCxnSpPr>
        <p:spPr>
          <a:xfrm>
            <a:off x="5335306" y="3581400"/>
            <a:ext cx="1600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Right Brace 9">
            <a:extLst>
              <a:ext uri="{FF2B5EF4-FFF2-40B4-BE49-F238E27FC236}">
                <a16:creationId xmlns:a16="http://schemas.microsoft.com/office/drawing/2014/main" id="{3499586F-7F81-4F63-86A9-B4BFA3098525}"/>
              </a:ext>
            </a:extLst>
          </p:cNvPr>
          <p:cNvSpPr/>
          <p:nvPr/>
        </p:nvSpPr>
        <p:spPr>
          <a:xfrm>
            <a:off x="6284914" y="4191000"/>
            <a:ext cx="685800" cy="128732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5D367C9-906A-4B64-B83E-975B2FA1484F}"/>
              </a:ext>
            </a:extLst>
          </p:cNvPr>
          <p:cNvSpPr txBox="1"/>
          <p:nvPr/>
        </p:nvSpPr>
        <p:spPr>
          <a:xfrm>
            <a:off x="7313612" y="1039288"/>
            <a:ext cx="3963988" cy="646331"/>
          </a:xfrm>
          <a:prstGeom prst="rect">
            <a:avLst/>
          </a:prstGeom>
          <a:noFill/>
        </p:spPr>
        <p:txBody>
          <a:bodyPr wrap="square" rtlCol="0">
            <a:spAutoFit/>
          </a:bodyPr>
          <a:lstStyle/>
          <a:p>
            <a:r>
              <a:rPr lang="en-US" dirty="0">
                <a:solidFill>
                  <a:schemeClr val="accent2">
                    <a:lumMod val="60000"/>
                    <a:lumOff val="40000"/>
                  </a:schemeClr>
                </a:solidFill>
              </a:rPr>
              <a:t>Validating the input from HTML Form, and storing it in php variable - $name</a:t>
            </a:r>
          </a:p>
        </p:txBody>
      </p:sp>
      <p:sp>
        <p:nvSpPr>
          <p:cNvPr id="13" name="TextBox 12">
            <a:extLst>
              <a:ext uri="{FF2B5EF4-FFF2-40B4-BE49-F238E27FC236}">
                <a16:creationId xmlns:a16="http://schemas.microsoft.com/office/drawing/2014/main" id="{585F14BC-97C8-4A5F-9C66-8E74023CC55B}"/>
              </a:ext>
            </a:extLst>
          </p:cNvPr>
          <p:cNvSpPr txBox="1"/>
          <p:nvPr/>
        </p:nvSpPr>
        <p:spPr>
          <a:xfrm>
            <a:off x="7312024" y="1868776"/>
            <a:ext cx="3963988" cy="923330"/>
          </a:xfrm>
          <a:prstGeom prst="rect">
            <a:avLst/>
          </a:prstGeom>
          <a:noFill/>
        </p:spPr>
        <p:txBody>
          <a:bodyPr wrap="square" rtlCol="0">
            <a:spAutoFit/>
          </a:bodyPr>
          <a:lstStyle/>
          <a:p>
            <a:r>
              <a:rPr lang="en-US" dirty="0">
                <a:solidFill>
                  <a:schemeClr val="accent2">
                    <a:lumMod val="60000"/>
                    <a:lumOff val="40000"/>
                  </a:schemeClr>
                </a:solidFill>
              </a:rPr>
              <a:t>Defining a variable, $query, which will be used to execute SQL query. Putting this variable in ‘if’ clause for validation.</a:t>
            </a:r>
          </a:p>
        </p:txBody>
      </p:sp>
      <p:sp>
        <p:nvSpPr>
          <p:cNvPr id="14" name="TextBox 13">
            <a:extLst>
              <a:ext uri="{FF2B5EF4-FFF2-40B4-BE49-F238E27FC236}">
                <a16:creationId xmlns:a16="http://schemas.microsoft.com/office/drawing/2014/main" id="{04CAB842-D8F0-493E-82B7-0AF6A92CBE96}"/>
              </a:ext>
            </a:extLst>
          </p:cNvPr>
          <p:cNvSpPr txBox="1"/>
          <p:nvPr/>
        </p:nvSpPr>
        <p:spPr>
          <a:xfrm>
            <a:off x="7465218" y="3088229"/>
            <a:ext cx="3657600" cy="923330"/>
          </a:xfrm>
          <a:prstGeom prst="rect">
            <a:avLst/>
          </a:prstGeom>
          <a:noFill/>
        </p:spPr>
        <p:txBody>
          <a:bodyPr wrap="square" rtlCol="0">
            <a:spAutoFit/>
          </a:bodyPr>
          <a:lstStyle/>
          <a:p>
            <a:r>
              <a:rPr lang="en-US" dirty="0">
                <a:solidFill>
                  <a:schemeClr val="accent2">
                    <a:lumMod val="60000"/>
                    <a:lumOff val="40000"/>
                  </a:schemeClr>
                </a:solidFill>
              </a:rPr>
              <a:t>If there is no data set which matches with the query, it will print ‘No Record Available’ </a:t>
            </a:r>
          </a:p>
        </p:txBody>
      </p:sp>
      <p:sp>
        <p:nvSpPr>
          <p:cNvPr id="15" name="TextBox 14">
            <a:extLst>
              <a:ext uri="{FF2B5EF4-FFF2-40B4-BE49-F238E27FC236}">
                <a16:creationId xmlns:a16="http://schemas.microsoft.com/office/drawing/2014/main" id="{19661BFD-CC97-49BE-A907-7AC8F92A8BFE}"/>
              </a:ext>
            </a:extLst>
          </p:cNvPr>
          <p:cNvSpPr txBox="1"/>
          <p:nvPr/>
        </p:nvSpPr>
        <p:spPr>
          <a:xfrm>
            <a:off x="7432254" y="4330235"/>
            <a:ext cx="3735388" cy="1754326"/>
          </a:xfrm>
          <a:prstGeom prst="rect">
            <a:avLst/>
          </a:prstGeom>
          <a:noFill/>
        </p:spPr>
        <p:txBody>
          <a:bodyPr wrap="square" rtlCol="0">
            <a:spAutoFit/>
          </a:bodyPr>
          <a:lstStyle/>
          <a:p>
            <a:r>
              <a:rPr lang="en-US" dirty="0">
                <a:solidFill>
                  <a:schemeClr val="accent2">
                    <a:lumMod val="60000"/>
                    <a:lumOff val="40000"/>
                  </a:schemeClr>
                </a:solidFill>
              </a:rPr>
              <a:t>Else $</a:t>
            </a:r>
            <a:r>
              <a:rPr lang="en-US" dirty="0" err="1">
                <a:solidFill>
                  <a:schemeClr val="accent2">
                    <a:lumMod val="60000"/>
                    <a:lumOff val="40000"/>
                  </a:schemeClr>
                </a:solidFill>
              </a:rPr>
              <a:t>stmt</a:t>
            </a:r>
            <a:r>
              <a:rPr lang="en-US" dirty="0">
                <a:solidFill>
                  <a:schemeClr val="accent2">
                    <a:lumMod val="60000"/>
                    <a:lumOff val="40000"/>
                  </a:schemeClr>
                </a:solidFill>
              </a:rPr>
              <a:t> variable will ‘prepare’ $query and will send it to database connection ‘$conn’.</a:t>
            </a:r>
          </a:p>
          <a:p>
            <a:r>
              <a:rPr lang="en-US" dirty="0">
                <a:solidFill>
                  <a:schemeClr val="accent2">
                    <a:lumMod val="60000"/>
                    <a:lumOff val="40000"/>
                  </a:schemeClr>
                </a:solidFill>
              </a:rPr>
              <a:t>It will execute ‘where’ clause.</a:t>
            </a:r>
          </a:p>
          <a:p>
            <a:r>
              <a:rPr lang="en-US" dirty="0">
                <a:solidFill>
                  <a:schemeClr val="accent2">
                    <a:lumMod val="60000"/>
                    <a:lumOff val="40000"/>
                  </a:schemeClr>
                </a:solidFill>
              </a:rPr>
              <a:t>Then ‘</a:t>
            </a:r>
            <a:r>
              <a:rPr lang="en-US" dirty="0" err="1">
                <a:solidFill>
                  <a:schemeClr val="accent2">
                    <a:lumMod val="60000"/>
                    <a:lumOff val="40000"/>
                  </a:schemeClr>
                </a:solidFill>
              </a:rPr>
              <a:t>fetchall</a:t>
            </a:r>
            <a:r>
              <a:rPr lang="en-US" dirty="0">
                <a:solidFill>
                  <a:schemeClr val="accent2">
                    <a:lumMod val="60000"/>
                    <a:lumOff val="40000"/>
                  </a:schemeClr>
                </a:solidFill>
              </a:rPr>
              <a:t>’ matching records in variable $rows. </a:t>
            </a:r>
          </a:p>
        </p:txBody>
      </p:sp>
      <p:sp>
        <p:nvSpPr>
          <p:cNvPr id="16" name="Right Brace 15">
            <a:extLst>
              <a:ext uri="{FF2B5EF4-FFF2-40B4-BE49-F238E27FC236}">
                <a16:creationId xmlns:a16="http://schemas.microsoft.com/office/drawing/2014/main" id="{86B370C4-5747-4867-A899-E80B95A1DBDC}"/>
              </a:ext>
            </a:extLst>
          </p:cNvPr>
          <p:cNvSpPr/>
          <p:nvPr/>
        </p:nvSpPr>
        <p:spPr>
          <a:xfrm>
            <a:off x="6554158" y="1919074"/>
            <a:ext cx="533402" cy="102653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27A7-8D3A-403C-82E1-112A852D53CF}"/>
              </a:ext>
            </a:extLst>
          </p:cNvPr>
          <p:cNvSpPr>
            <a:spLocks noGrp="1"/>
          </p:cNvSpPr>
          <p:nvPr>
            <p:ph type="title"/>
          </p:nvPr>
        </p:nvSpPr>
        <p:spPr>
          <a:xfrm>
            <a:off x="1522413" y="381000"/>
            <a:ext cx="4571999" cy="609600"/>
          </a:xfrm>
        </p:spPr>
        <p:txBody>
          <a:bodyPr/>
          <a:lstStyle/>
          <a:p>
            <a:r>
              <a:rPr lang="en-US" dirty="0"/>
              <a:t>HTML AFTER PHP</a:t>
            </a:r>
          </a:p>
        </p:txBody>
      </p:sp>
      <p:sp>
        <p:nvSpPr>
          <p:cNvPr id="4" name="Content Placeholder 3">
            <a:extLst>
              <a:ext uri="{FF2B5EF4-FFF2-40B4-BE49-F238E27FC236}">
                <a16:creationId xmlns:a16="http://schemas.microsoft.com/office/drawing/2014/main" id="{FF3B5DCE-E403-4B8C-8C02-D1D1BEF5E061}"/>
              </a:ext>
            </a:extLst>
          </p:cNvPr>
          <p:cNvSpPr txBox="1">
            <a:spLocks/>
          </p:cNvSpPr>
          <p:nvPr/>
        </p:nvSpPr>
        <p:spPr>
          <a:xfrm>
            <a:off x="7466012" y="1532964"/>
            <a:ext cx="4200994" cy="4334435"/>
          </a:xfrm>
          <a:prstGeom prst="rect">
            <a:avLst/>
          </a:prstGeom>
        </p:spPr>
        <p:txBody>
          <a:bodyPr>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800" dirty="0">
                <a:solidFill>
                  <a:schemeClr val="accent2">
                    <a:lumMod val="60000"/>
                    <a:lumOff val="40000"/>
                  </a:schemeClr>
                </a:solidFill>
                <a:latin typeface="Arial" panose="020B0604020202020204" pitchFamily="34" charset="0"/>
                <a:cs typeface="Arial" panose="020B0604020202020204" pitchFamily="34" charset="0"/>
              </a:rPr>
              <a:t>How will you show the result executed by the query?</a:t>
            </a:r>
          </a:p>
          <a:p>
            <a:r>
              <a:rPr lang="en-US" sz="1800" dirty="0">
                <a:solidFill>
                  <a:schemeClr val="accent2">
                    <a:lumMod val="60000"/>
                    <a:lumOff val="40000"/>
                  </a:schemeClr>
                </a:solidFill>
                <a:latin typeface="Arial" panose="020B0604020202020204" pitchFamily="34" charset="0"/>
                <a:cs typeface="Arial" panose="020B0604020202020204" pitchFamily="34" charset="0"/>
              </a:rPr>
              <a:t>You can use simple HTML code where you will call php variable (here, $rows) which have stored the results of executed </a:t>
            </a:r>
            <a:r>
              <a:rPr lang="en-US" sz="1800" dirty="0" err="1">
                <a:solidFill>
                  <a:schemeClr val="accent2">
                    <a:lumMod val="60000"/>
                    <a:lumOff val="40000"/>
                  </a:schemeClr>
                </a:solidFill>
                <a:latin typeface="Arial" panose="020B0604020202020204" pitchFamily="34" charset="0"/>
                <a:cs typeface="Arial" panose="020B0604020202020204" pitchFamily="34" charset="0"/>
              </a:rPr>
              <a:t>sql</a:t>
            </a:r>
            <a:r>
              <a:rPr lang="en-US" sz="1800" dirty="0">
                <a:solidFill>
                  <a:schemeClr val="accent2">
                    <a:lumMod val="60000"/>
                    <a:lumOff val="40000"/>
                  </a:schemeClr>
                </a:solidFill>
                <a:latin typeface="Arial" panose="020B0604020202020204" pitchFamily="34" charset="0"/>
                <a:cs typeface="Arial" panose="020B0604020202020204" pitchFamily="34" charset="0"/>
              </a:rPr>
              <a:t> query in php script. </a:t>
            </a:r>
          </a:p>
          <a:p>
            <a:r>
              <a:rPr lang="en-US" sz="1800" dirty="0">
                <a:solidFill>
                  <a:schemeClr val="accent2">
                    <a:lumMod val="60000"/>
                    <a:lumOff val="40000"/>
                  </a:schemeClr>
                </a:solidFill>
                <a:latin typeface="Arial" panose="020B0604020202020204" pitchFamily="34" charset="0"/>
                <a:cs typeface="Arial" panose="020B0604020202020204" pitchFamily="34" charset="0"/>
              </a:rPr>
              <a:t>Again, you can use any method you wish. Either you can embed HTML output code in php script, or you can create a different html file to call php output variable.</a:t>
            </a:r>
          </a:p>
        </p:txBody>
      </p:sp>
      <p:sp>
        <p:nvSpPr>
          <p:cNvPr id="5" name="Rectangle 4">
            <a:extLst>
              <a:ext uri="{FF2B5EF4-FFF2-40B4-BE49-F238E27FC236}">
                <a16:creationId xmlns:a16="http://schemas.microsoft.com/office/drawing/2014/main" id="{940414D9-75F3-451F-83F3-0E0D8C515910}"/>
              </a:ext>
            </a:extLst>
          </p:cNvPr>
          <p:cNvSpPr/>
          <p:nvPr/>
        </p:nvSpPr>
        <p:spPr>
          <a:xfrm>
            <a:off x="761999" y="1343084"/>
            <a:ext cx="6092825" cy="3970318"/>
          </a:xfrm>
          <a:prstGeom prst="rect">
            <a:avLst/>
          </a:prstGeom>
        </p:spPr>
        <p:txBody>
          <a:bodyPr>
            <a:spAutoFit/>
          </a:bodyPr>
          <a:lstStyle/>
          <a:p>
            <a:r>
              <a:rPr lang="en-US" dirty="0"/>
              <a:t>&lt;html </a:t>
            </a:r>
            <a:r>
              <a:rPr lang="en-US" dirty="0" err="1"/>
              <a:t>lang</a:t>
            </a:r>
            <a:r>
              <a:rPr lang="en-US" dirty="0"/>
              <a:t> = "</a:t>
            </a:r>
            <a:r>
              <a:rPr lang="en-US" dirty="0" err="1"/>
              <a:t>en</a:t>
            </a:r>
            <a:r>
              <a:rPr lang="en-US" dirty="0"/>
              <a:t>"&gt;</a:t>
            </a:r>
          </a:p>
          <a:p>
            <a:r>
              <a:rPr lang="en-US" dirty="0"/>
              <a:t>&lt;head&gt;</a:t>
            </a:r>
          </a:p>
          <a:p>
            <a:r>
              <a:rPr lang="en-US" dirty="0"/>
              <a:t>&lt;/head&gt;</a:t>
            </a:r>
          </a:p>
          <a:p>
            <a:r>
              <a:rPr lang="en-US" dirty="0"/>
              <a:t>&lt;body&gt;</a:t>
            </a:r>
          </a:p>
          <a:p>
            <a:r>
              <a:rPr lang="en-US" dirty="0"/>
              <a:t>&lt;?php</a:t>
            </a:r>
          </a:p>
          <a:p>
            <a:r>
              <a:rPr lang="en-US" dirty="0"/>
              <a:t>    foreach ($rows as $row) {</a:t>
            </a:r>
          </a:p>
          <a:p>
            <a:r>
              <a:rPr lang="en-US" dirty="0"/>
              <a:t>    echo $row["</a:t>
            </a:r>
            <a:r>
              <a:rPr lang="en-US" dirty="0" err="1"/>
              <a:t>studentid</a:t>
            </a:r>
            <a:r>
              <a:rPr lang="en-US" dirty="0"/>
              <a:t>"]; echo '&lt;/</a:t>
            </a:r>
            <a:r>
              <a:rPr lang="en-US" dirty="0" err="1"/>
              <a:t>br</a:t>
            </a:r>
            <a:r>
              <a:rPr lang="en-US" dirty="0"/>
              <a:t>&gt;';</a:t>
            </a:r>
          </a:p>
          <a:p>
            <a:r>
              <a:rPr lang="en-US" dirty="0"/>
              <a:t>    echo $row["name"];</a:t>
            </a:r>
          </a:p>
          <a:p>
            <a:r>
              <a:rPr lang="en-US" dirty="0"/>
              <a:t>    echo $row["dept"];</a:t>
            </a:r>
          </a:p>
          <a:p>
            <a:r>
              <a:rPr lang="en-US" dirty="0"/>
              <a:t>    echo $row["</a:t>
            </a:r>
            <a:r>
              <a:rPr lang="en-US" dirty="0" err="1"/>
              <a:t>gpa</a:t>
            </a:r>
            <a:r>
              <a:rPr lang="en-US" dirty="0"/>
              <a:t>"];</a:t>
            </a:r>
          </a:p>
          <a:p>
            <a:r>
              <a:rPr lang="en-US" dirty="0"/>
              <a:t>  }</a:t>
            </a:r>
          </a:p>
          <a:p>
            <a:r>
              <a:rPr lang="en-US" dirty="0"/>
              <a:t> ?&gt;</a:t>
            </a:r>
          </a:p>
          <a:p>
            <a:r>
              <a:rPr lang="en-US" dirty="0"/>
              <a:t>    &lt;/body&gt;</a:t>
            </a:r>
          </a:p>
          <a:p>
            <a:r>
              <a:rPr lang="en-US" dirty="0"/>
              <a:t>    &lt;/html&gt;</a:t>
            </a:r>
          </a:p>
        </p:txBody>
      </p:sp>
    </p:spTree>
    <p:extLst>
      <p:ext uri="{BB962C8B-B14F-4D97-AF65-F5344CB8AC3E}">
        <p14:creationId xmlns:p14="http://schemas.microsoft.com/office/powerpoint/2010/main" val="119937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5B8D2-D3F2-48D0-A34C-1700BC1A9AEB}"/>
              </a:ext>
            </a:extLst>
          </p:cNvPr>
          <p:cNvSpPr/>
          <p:nvPr/>
        </p:nvSpPr>
        <p:spPr>
          <a:xfrm>
            <a:off x="303212" y="1228397"/>
            <a:ext cx="7086599" cy="4708981"/>
          </a:xfrm>
          <a:prstGeom prst="rect">
            <a:avLst/>
          </a:prstGeom>
        </p:spPr>
        <p:txBody>
          <a:bodyPr wrap="square">
            <a:spAutoFit/>
          </a:bodyPr>
          <a:lstStyle/>
          <a:p>
            <a:r>
              <a:rPr lang="en-US" sz="2000" dirty="0">
                <a:solidFill>
                  <a:srgbClr val="FF0000"/>
                </a:solidFill>
              </a:rPr>
              <a:t>else</a:t>
            </a:r>
            <a:r>
              <a:rPr lang="en-US" sz="2000" dirty="0"/>
              <a:t>{</a:t>
            </a:r>
          </a:p>
          <a:p>
            <a:r>
              <a:rPr lang="en-US" sz="2000" dirty="0"/>
              <a:t>  $</a:t>
            </a:r>
            <a:r>
              <a:rPr lang="en-US" sz="2000" dirty="0" err="1"/>
              <a:t>studentid</a:t>
            </a:r>
            <a:r>
              <a:rPr lang="en-US" sz="2000" dirty="0"/>
              <a:t> = </a:t>
            </a:r>
            <a:r>
              <a:rPr lang="en-US" sz="2000" dirty="0" err="1"/>
              <a:t>filter_input</a:t>
            </a:r>
            <a:r>
              <a:rPr lang="en-US" sz="2000" dirty="0"/>
              <a:t>(INPUT_POST, '</a:t>
            </a:r>
            <a:r>
              <a:rPr lang="en-US" sz="2000" dirty="0" err="1"/>
              <a:t>studentid</a:t>
            </a:r>
            <a:r>
              <a:rPr lang="en-US" sz="2000" dirty="0"/>
              <a:t>');</a:t>
            </a:r>
          </a:p>
          <a:p>
            <a:r>
              <a:rPr lang="en-US" sz="2000" dirty="0"/>
              <a:t>  $name = </a:t>
            </a:r>
            <a:r>
              <a:rPr lang="en-US" sz="2000" dirty="0" err="1"/>
              <a:t>filter_input</a:t>
            </a:r>
            <a:r>
              <a:rPr lang="en-US" sz="2000" dirty="0"/>
              <a:t>(INPUT_POST, 'name');</a:t>
            </a:r>
          </a:p>
          <a:p>
            <a:r>
              <a:rPr lang="en-US" sz="2000" dirty="0"/>
              <a:t>  $dept = </a:t>
            </a:r>
            <a:r>
              <a:rPr lang="en-US" sz="2000" dirty="0" err="1"/>
              <a:t>filter_input</a:t>
            </a:r>
            <a:r>
              <a:rPr lang="en-US" sz="2000" dirty="0"/>
              <a:t>(INPUT_POST, 'dept');</a:t>
            </a:r>
          </a:p>
          <a:p>
            <a:r>
              <a:rPr lang="en-US" sz="2000" dirty="0"/>
              <a:t>  $</a:t>
            </a:r>
            <a:r>
              <a:rPr lang="en-US" sz="2000" dirty="0" err="1"/>
              <a:t>gpa</a:t>
            </a:r>
            <a:r>
              <a:rPr lang="en-US" sz="2000" dirty="0"/>
              <a:t> = </a:t>
            </a:r>
            <a:r>
              <a:rPr lang="en-US" sz="2000" dirty="0" err="1"/>
              <a:t>filter_input</a:t>
            </a:r>
            <a:r>
              <a:rPr lang="en-US" sz="2000" dirty="0"/>
              <a:t>(INPUT_POST, '</a:t>
            </a:r>
            <a:r>
              <a:rPr lang="en-US" sz="2000" dirty="0" err="1"/>
              <a:t>gpa</a:t>
            </a:r>
            <a:r>
              <a:rPr lang="en-US" sz="2000" dirty="0"/>
              <a:t>’);</a:t>
            </a:r>
          </a:p>
          <a:p>
            <a:endParaRPr lang="en-US" sz="2000" dirty="0"/>
          </a:p>
          <a:p>
            <a:r>
              <a:rPr lang="en-US" sz="2000" dirty="0"/>
              <a:t>$query = "INSERT INTO students (</a:t>
            </a:r>
            <a:r>
              <a:rPr lang="en-US" sz="2000" dirty="0" err="1"/>
              <a:t>studentid</a:t>
            </a:r>
            <a:r>
              <a:rPr lang="en-US" sz="2000" dirty="0"/>
              <a:t>, name, dept, </a:t>
            </a:r>
            <a:r>
              <a:rPr lang="en-US" sz="2000" dirty="0" err="1"/>
              <a:t>gpa</a:t>
            </a:r>
            <a:r>
              <a:rPr lang="en-US" sz="2000" dirty="0"/>
              <a:t>)</a:t>
            </a:r>
          </a:p>
          <a:p>
            <a:r>
              <a:rPr lang="en-US" sz="2000" dirty="0"/>
              <a:t>values ('$</a:t>
            </a:r>
            <a:r>
              <a:rPr lang="en-US" sz="2000" dirty="0" err="1"/>
              <a:t>studentid</a:t>
            </a:r>
            <a:r>
              <a:rPr lang="en-US" sz="2000" dirty="0"/>
              <a:t>','$name', '$dept', '$</a:t>
            </a:r>
            <a:r>
              <a:rPr lang="en-US" sz="2000" dirty="0" err="1"/>
              <a:t>gpa</a:t>
            </a:r>
            <a:r>
              <a:rPr lang="en-US" sz="2000" dirty="0"/>
              <a:t>')";</a:t>
            </a:r>
          </a:p>
          <a:p>
            <a:r>
              <a:rPr lang="en-US" sz="2000" dirty="0"/>
              <a:t>if ($conn-&gt;query($query)){</a:t>
            </a:r>
          </a:p>
          <a:p>
            <a:r>
              <a:rPr lang="en-US" sz="2000" dirty="0"/>
              <a:t>echo "New record is inserted </a:t>
            </a:r>
            <a:r>
              <a:rPr lang="en-US" sz="2000" dirty="0" err="1"/>
              <a:t>sucessfully</a:t>
            </a:r>
            <a:r>
              <a:rPr lang="en-US" sz="2000" dirty="0"/>
              <a:t>";</a:t>
            </a:r>
          </a:p>
          <a:p>
            <a:r>
              <a:rPr lang="en-US" sz="2000" dirty="0"/>
              <a:t>}</a:t>
            </a:r>
          </a:p>
          <a:p>
            <a:r>
              <a:rPr lang="en-US" sz="2000" dirty="0"/>
              <a:t>else{</a:t>
            </a:r>
          </a:p>
          <a:p>
            <a:r>
              <a:rPr lang="en-US" sz="2000" dirty="0"/>
              <a:t>echo "Error: ". $query ."</a:t>
            </a:r>
          </a:p>
          <a:p>
            <a:r>
              <a:rPr lang="en-US" sz="2000" dirty="0"/>
              <a:t>". $conn-&gt;error;</a:t>
            </a:r>
          </a:p>
          <a:p>
            <a:r>
              <a:rPr lang="en-US" sz="2000" dirty="0"/>
              <a:t>}</a:t>
            </a:r>
          </a:p>
        </p:txBody>
      </p:sp>
      <p:sp>
        <p:nvSpPr>
          <p:cNvPr id="3" name="Title 2">
            <a:extLst>
              <a:ext uri="{FF2B5EF4-FFF2-40B4-BE49-F238E27FC236}">
                <a16:creationId xmlns:a16="http://schemas.microsoft.com/office/drawing/2014/main" id="{87233D62-E670-432C-8400-9B4CBD3B9D68}"/>
              </a:ext>
            </a:extLst>
          </p:cNvPr>
          <p:cNvSpPr>
            <a:spLocks noGrp="1"/>
          </p:cNvSpPr>
          <p:nvPr>
            <p:ph type="title"/>
          </p:nvPr>
        </p:nvSpPr>
        <p:spPr>
          <a:xfrm>
            <a:off x="1141412" y="304800"/>
            <a:ext cx="8915402" cy="762000"/>
          </a:xfrm>
        </p:spPr>
        <p:txBody>
          <a:bodyPr/>
          <a:lstStyle/>
          <a:p>
            <a:r>
              <a:rPr lang="en-US" dirty="0"/>
              <a:t>ADDING DATA (INSERT QUERY)</a:t>
            </a:r>
          </a:p>
        </p:txBody>
      </p:sp>
      <p:cxnSp>
        <p:nvCxnSpPr>
          <p:cNvPr id="6" name="Straight Arrow Connector 5">
            <a:extLst>
              <a:ext uri="{FF2B5EF4-FFF2-40B4-BE49-F238E27FC236}">
                <a16:creationId xmlns:a16="http://schemas.microsoft.com/office/drawing/2014/main" id="{2A2E712B-0DE0-46C3-A1E7-E5F76516FAF0}"/>
              </a:ext>
            </a:extLst>
          </p:cNvPr>
          <p:cNvCxnSpPr>
            <a:cxnSpLocks/>
          </p:cNvCxnSpPr>
          <p:nvPr/>
        </p:nvCxnSpPr>
        <p:spPr>
          <a:xfrm>
            <a:off x="6246812" y="1981200"/>
            <a:ext cx="1600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BB8B5E3A-9B88-47B6-A7F1-E54387D2EB2A}"/>
              </a:ext>
            </a:extLst>
          </p:cNvPr>
          <p:cNvSpPr txBox="1"/>
          <p:nvPr/>
        </p:nvSpPr>
        <p:spPr>
          <a:xfrm>
            <a:off x="7961312" y="1479674"/>
            <a:ext cx="2514600" cy="923330"/>
          </a:xfrm>
          <a:prstGeom prst="rect">
            <a:avLst/>
          </a:prstGeom>
          <a:noFill/>
        </p:spPr>
        <p:txBody>
          <a:bodyPr wrap="square" rtlCol="0">
            <a:spAutoFit/>
          </a:bodyPr>
          <a:lstStyle/>
          <a:p>
            <a:r>
              <a:rPr lang="en-US" dirty="0">
                <a:solidFill>
                  <a:schemeClr val="accent2">
                    <a:lumMod val="60000"/>
                    <a:lumOff val="40000"/>
                  </a:schemeClr>
                </a:solidFill>
              </a:rPr>
              <a:t>Validating inputs from HTML form and storing in php variables</a:t>
            </a:r>
          </a:p>
        </p:txBody>
      </p:sp>
      <p:sp>
        <p:nvSpPr>
          <p:cNvPr id="8" name="TextBox 7">
            <a:extLst>
              <a:ext uri="{FF2B5EF4-FFF2-40B4-BE49-F238E27FC236}">
                <a16:creationId xmlns:a16="http://schemas.microsoft.com/office/drawing/2014/main" id="{475F8E04-CA50-457C-B708-E7787A81F007}"/>
              </a:ext>
            </a:extLst>
          </p:cNvPr>
          <p:cNvSpPr txBox="1"/>
          <p:nvPr/>
        </p:nvSpPr>
        <p:spPr>
          <a:xfrm>
            <a:off x="8304212" y="4953000"/>
            <a:ext cx="2895601" cy="369332"/>
          </a:xfrm>
          <a:prstGeom prst="rect">
            <a:avLst/>
          </a:prstGeom>
          <a:noFill/>
        </p:spPr>
        <p:txBody>
          <a:bodyPr wrap="square" rtlCol="0">
            <a:spAutoFit/>
          </a:bodyPr>
          <a:lstStyle/>
          <a:p>
            <a:r>
              <a:rPr lang="en-US" dirty="0">
                <a:solidFill>
                  <a:schemeClr val="accent2">
                    <a:lumMod val="60000"/>
                    <a:lumOff val="40000"/>
                  </a:schemeClr>
                </a:solidFill>
              </a:rPr>
              <a:t>Else it will throw error.</a:t>
            </a:r>
          </a:p>
        </p:txBody>
      </p:sp>
      <p:cxnSp>
        <p:nvCxnSpPr>
          <p:cNvPr id="9" name="Straight Arrow Connector 8">
            <a:extLst>
              <a:ext uri="{FF2B5EF4-FFF2-40B4-BE49-F238E27FC236}">
                <a16:creationId xmlns:a16="http://schemas.microsoft.com/office/drawing/2014/main" id="{DF65C195-387A-4610-8F4D-478D5DB80ED1}"/>
              </a:ext>
            </a:extLst>
          </p:cNvPr>
          <p:cNvCxnSpPr>
            <a:cxnSpLocks/>
          </p:cNvCxnSpPr>
          <p:nvPr/>
        </p:nvCxnSpPr>
        <p:spPr>
          <a:xfrm>
            <a:off x="7123112" y="3244334"/>
            <a:ext cx="838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1E327FBC-644D-4A89-8C89-02EF3A96711A}"/>
              </a:ext>
            </a:extLst>
          </p:cNvPr>
          <p:cNvCxnSpPr>
            <a:cxnSpLocks/>
          </p:cNvCxnSpPr>
          <p:nvPr/>
        </p:nvCxnSpPr>
        <p:spPr>
          <a:xfrm>
            <a:off x="5891117" y="4267200"/>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44F7703-A7A7-41EC-B610-8F15A839309B}"/>
              </a:ext>
            </a:extLst>
          </p:cNvPr>
          <p:cNvCxnSpPr>
            <a:cxnSpLocks/>
          </p:cNvCxnSpPr>
          <p:nvPr/>
        </p:nvCxnSpPr>
        <p:spPr>
          <a:xfrm>
            <a:off x="5962836" y="5178007"/>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8938C31C-38F5-461D-BFF7-72521A8DC3E4}"/>
              </a:ext>
            </a:extLst>
          </p:cNvPr>
          <p:cNvSpPr txBox="1"/>
          <p:nvPr/>
        </p:nvSpPr>
        <p:spPr>
          <a:xfrm>
            <a:off x="8144294" y="3805535"/>
            <a:ext cx="3215436" cy="923330"/>
          </a:xfrm>
          <a:prstGeom prst="rect">
            <a:avLst/>
          </a:prstGeom>
          <a:noFill/>
        </p:spPr>
        <p:txBody>
          <a:bodyPr wrap="square" rtlCol="0">
            <a:spAutoFit/>
          </a:bodyPr>
          <a:lstStyle/>
          <a:p>
            <a:r>
              <a:rPr lang="en-US" dirty="0">
                <a:solidFill>
                  <a:schemeClr val="accent2">
                    <a:lumMod val="60000"/>
                    <a:lumOff val="40000"/>
                  </a:schemeClr>
                </a:solidFill>
              </a:rPr>
              <a:t>If query is correct and matches the database structure, record is inserted. </a:t>
            </a:r>
          </a:p>
        </p:txBody>
      </p:sp>
      <p:sp>
        <p:nvSpPr>
          <p:cNvPr id="16" name="TextBox 15">
            <a:extLst>
              <a:ext uri="{FF2B5EF4-FFF2-40B4-BE49-F238E27FC236}">
                <a16:creationId xmlns:a16="http://schemas.microsoft.com/office/drawing/2014/main" id="{A2F262BE-AF9E-4F56-9BE0-3B972C7D71E0}"/>
              </a:ext>
            </a:extLst>
          </p:cNvPr>
          <p:cNvSpPr txBox="1"/>
          <p:nvPr/>
        </p:nvSpPr>
        <p:spPr>
          <a:xfrm>
            <a:off x="8075612" y="3059668"/>
            <a:ext cx="2895601" cy="646331"/>
          </a:xfrm>
          <a:prstGeom prst="rect">
            <a:avLst/>
          </a:prstGeom>
          <a:noFill/>
        </p:spPr>
        <p:txBody>
          <a:bodyPr wrap="square" rtlCol="0">
            <a:spAutoFit/>
          </a:bodyPr>
          <a:lstStyle/>
          <a:p>
            <a:r>
              <a:rPr lang="en-US" dirty="0">
                <a:solidFill>
                  <a:schemeClr val="accent2">
                    <a:lumMod val="60000"/>
                    <a:lumOff val="40000"/>
                  </a:schemeClr>
                </a:solidFill>
              </a:rPr>
              <a:t>Writing Insert </a:t>
            </a:r>
            <a:r>
              <a:rPr lang="en-US" dirty="0" err="1">
                <a:solidFill>
                  <a:schemeClr val="accent2">
                    <a:lumMod val="60000"/>
                    <a:lumOff val="40000"/>
                  </a:schemeClr>
                </a:solidFill>
              </a:rPr>
              <a:t>sql</a:t>
            </a:r>
            <a:r>
              <a:rPr lang="en-US" dirty="0">
                <a:solidFill>
                  <a:schemeClr val="accent2">
                    <a:lumMod val="60000"/>
                    <a:lumOff val="40000"/>
                  </a:schemeClr>
                </a:solidFill>
              </a:rPr>
              <a:t> query in $query</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5B8D2-D3F2-48D0-A34C-1700BC1A9AEB}"/>
              </a:ext>
            </a:extLst>
          </p:cNvPr>
          <p:cNvSpPr/>
          <p:nvPr/>
        </p:nvSpPr>
        <p:spPr>
          <a:xfrm>
            <a:off x="455612" y="1382286"/>
            <a:ext cx="6324600" cy="4093428"/>
          </a:xfrm>
          <a:prstGeom prst="rect">
            <a:avLst/>
          </a:prstGeom>
        </p:spPr>
        <p:txBody>
          <a:bodyPr wrap="square">
            <a:spAutoFit/>
          </a:bodyPr>
          <a:lstStyle/>
          <a:p>
            <a:r>
              <a:rPr lang="en-US" sz="2000" dirty="0">
                <a:solidFill>
                  <a:srgbClr val="FF0000"/>
                </a:solidFill>
              </a:rPr>
              <a:t>else</a:t>
            </a:r>
            <a:r>
              <a:rPr lang="en-US" sz="2000" dirty="0"/>
              <a:t>{</a:t>
            </a:r>
          </a:p>
          <a:p>
            <a:r>
              <a:rPr lang="en-US" sz="2000" dirty="0"/>
              <a:t>  $</a:t>
            </a:r>
            <a:r>
              <a:rPr lang="en-US" sz="2000" dirty="0" err="1"/>
              <a:t>studentid</a:t>
            </a:r>
            <a:r>
              <a:rPr lang="en-US" sz="2000" dirty="0"/>
              <a:t> = </a:t>
            </a:r>
            <a:r>
              <a:rPr lang="en-US" sz="2000" dirty="0" err="1"/>
              <a:t>filter_input</a:t>
            </a:r>
            <a:r>
              <a:rPr lang="en-US" sz="2000" dirty="0"/>
              <a:t>(INPUT_POST, '</a:t>
            </a:r>
            <a:r>
              <a:rPr lang="en-US" sz="2000" dirty="0" err="1"/>
              <a:t>studentid</a:t>
            </a:r>
            <a:r>
              <a:rPr lang="en-US" sz="2000" dirty="0"/>
              <a:t>');</a:t>
            </a:r>
          </a:p>
          <a:p>
            <a:r>
              <a:rPr lang="en-US" sz="2000" dirty="0"/>
              <a:t>  $</a:t>
            </a:r>
            <a:r>
              <a:rPr lang="en-US" sz="2000" dirty="0" err="1"/>
              <a:t>gpa</a:t>
            </a:r>
            <a:r>
              <a:rPr lang="en-US" sz="2000" dirty="0"/>
              <a:t> = </a:t>
            </a:r>
            <a:r>
              <a:rPr lang="en-US" sz="2000" dirty="0" err="1"/>
              <a:t>filter_input</a:t>
            </a:r>
            <a:r>
              <a:rPr lang="en-US" sz="2000" dirty="0"/>
              <a:t>(INPUT_POST, '</a:t>
            </a:r>
            <a:r>
              <a:rPr lang="en-US" sz="2000" dirty="0" err="1"/>
              <a:t>gpa</a:t>
            </a:r>
            <a:r>
              <a:rPr lang="en-US" sz="2000" dirty="0"/>
              <a:t>');</a:t>
            </a:r>
          </a:p>
          <a:p>
            <a:r>
              <a:rPr lang="en-US" sz="2000" dirty="0"/>
              <a:t>  </a:t>
            </a:r>
          </a:p>
          <a:p>
            <a:r>
              <a:rPr lang="en-US" sz="2000" dirty="0"/>
              <a:t>  $query = "UPDATE students SET </a:t>
            </a:r>
            <a:r>
              <a:rPr lang="en-US" sz="2000" dirty="0" err="1"/>
              <a:t>gpa</a:t>
            </a:r>
            <a:r>
              <a:rPr lang="en-US" sz="2000" dirty="0"/>
              <a:t> = '$</a:t>
            </a:r>
            <a:r>
              <a:rPr lang="en-US" sz="2000" dirty="0" err="1"/>
              <a:t>gpa</a:t>
            </a:r>
            <a:r>
              <a:rPr lang="en-US" sz="2000" dirty="0"/>
              <a:t>’ </a:t>
            </a:r>
            <a:br>
              <a:rPr lang="en-US" sz="2000" dirty="0"/>
            </a:br>
            <a:r>
              <a:rPr lang="en-US" sz="2000" dirty="0"/>
              <a:t>WHERE </a:t>
            </a:r>
            <a:r>
              <a:rPr lang="en-US" sz="2000" dirty="0" err="1"/>
              <a:t>studentid</a:t>
            </a:r>
            <a:r>
              <a:rPr lang="en-US" sz="2000" dirty="0"/>
              <a:t> = '$</a:t>
            </a:r>
            <a:r>
              <a:rPr lang="en-US" sz="2000" dirty="0" err="1"/>
              <a:t>studentid</a:t>
            </a:r>
            <a:r>
              <a:rPr lang="en-US" sz="2000" dirty="0"/>
              <a:t>'";</a:t>
            </a:r>
          </a:p>
          <a:p>
            <a:r>
              <a:rPr lang="en-US" sz="2000" dirty="0"/>
              <a:t>if ($conn-&gt;query($query)){</a:t>
            </a:r>
          </a:p>
          <a:p>
            <a:r>
              <a:rPr lang="en-US" sz="2000" dirty="0"/>
              <a:t>echo "Record updated </a:t>
            </a:r>
            <a:r>
              <a:rPr lang="en-US" sz="2000" dirty="0" err="1"/>
              <a:t>sucessfully</a:t>
            </a:r>
            <a:r>
              <a:rPr lang="en-US" sz="2000" dirty="0"/>
              <a:t>";</a:t>
            </a:r>
          </a:p>
          <a:p>
            <a:r>
              <a:rPr lang="en-US" sz="2000" dirty="0"/>
              <a:t>}</a:t>
            </a:r>
          </a:p>
          <a:p>
            <a:r>
              <a:rPr lang="en-US" sz="2000" dirty="0"/>
              <a:t>else{</a:t>
            </a:r>
          </a:p>
          <a:p>
            <a:r>
              <a:rPr lang="en-US" sz="2000" dirty="0"/>
              <a:t>echo "Error: ". $query ."</a:t>
            </a:r>
          </a:p>
          <a:p>
            <a:r>
              <a:rPr lang="en-US" sz="2000" dirty="0"/>
              <a:t>". $conn-&gt;error;</a:t>
            </a:r>
          </a:p>
          <a:p>
            <a:r>
              <a:rPr lang="en-US" sz="2000" dirty="0"/>
              <a:t>}</a:t>
            </a:r>
          </a:p>
        </p:txBody>
      </p:sp>
      <p:sp>
        <p:nvSpPr>
          <p:cNvPr id="3" name="Title 2">
            <a:extLst>
              <a:ext uri="{FF2B5EF4-FFF2-40B4-BE49-F238E27FC236}">
                <a16:creationId xmlns:a16="http://schemas.microsoft.com/office/drawing/2014/main" id="{87233D62-E670-432C-8400-9B4CBD3B9D68}"/>
              </a:ext>
            </a:extLst>
          </p:cNvPr>
          <p:cNvSpPr>
            <a:spLocks noGrp="1"/>
          </p:cNvSpPr>
          <p:nvPr>
            <p:ph type="title"/>
          </p:nvPr>
        </p:nvSpPr>
        <p:spPr>
          <a:xfrm>
            <a:off x="1141412" y="304800"/>
            <a:ext cx="8915402" cy="762000"/>
          </a:xfrm>
        </p:spPr>
        <p:txBody>
          <a:bodyPr/>
          <a:lstStyle/>
          <a:p>
            <a:r>
              <a:rPr lang="en-US" dirty="0"/>
              <a:t>UPDATING DATA (UPDATE QUERY)</a:t>
            </a:r>
          </a:p>
        </p:txBody>
      </p:sp>
      <p:cxnSp>
        <p:nvCxnSpPr>
          <p:cNvPr id="6" name="Straight Arrow Connector 5">
            <a:extLst>
              <a:ext uri="{FF2B5EF4-FFF2-40B4-BE49-F238E27FC236}">
                <a16:creationId xmlns:a16="http://schemas.microsoft.com/office/drawing/2014/main" id="{2A2E712B-0DE0-46C3-A1E7-E5F76516FAF0}"/>
              </a:ext>
            </a:extLst>
          </p:cNvPr>
          <p:cNvCxnSpPr>
            <a:cxnSpLocks/>
          </p:cNvCxnSpPr>
          <p:nvPr/>
        </p:nvCxnSpPr>
        <p:spPr>
          <a:xfrm>
            <a:off x="6246812" y="1981200"/>
            <a:ext cx="1600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475F8E04-CA50-457C-B708-E7787A81F007}"/>
              </a:ext>
            </a:extLst>
          </p:cNvPr>
          <p:cNvSpPr txBox="1"/>
          <p:nvPr/>
        </p:nvSpPr>
        <p:spPr>
          <a:xfrm>
            <a:off x="8063471" y="4463534"/>
            <a:ext cx="2895601" cy="369332"/>
          </a:xfrm>
          <a:prstGeom prst="rect">
            <a:avLst/>
          </a:prstGeom>
          <a:noFill/>
        </p:spPr>
        <p:txBody>
          <a:bodyPr wrap="square" rtlCol="0">
            <a:spAutoFit/>
          </a:bodyPr>
          <a:lstStyle/>
          <a:p>
            <a:r>
              <a:rPr lang="en-US" dirty="0">
                <a:solidFill>
                  <a:schemeClr val="accent2">
                    <a:lumMod val="60000"/>
                    <a:lumOff val="40000"/>
                  </a:schemeClr>
                </a:solidFill>
              </a:rPr>
              <a:t>Else it will throw error.</a:t>
            </a:r>
          </a:p>
        </p:txBody>
      </p:sp>
      <p:cxnSp>
        <p:nvCxnSpPr>
          <p:cNvPr id="9" name="Straight Arrow Connector 8">
            <a:extLst>
              <a:ext uri="{FF2B5EF4-FFF2-40B4-BE49-F238E27FC236}">
                <a16:creationId xmlns:a16="http://schemas.microsoft.com/office/drawing/2014/main" id="{DF65C195-387A-4610-8F4D-478D5DB80ED1}"/>
              </a:ext>
            </a:extLst>
          </p:cNvPr>
          <p:cNvCxnSpPr>
            <a:cxnSpLocks/>
          </p:cNvCxnSpPr>
          <p:nvPr/>
        </p:nvCxnSpPr>
        <p:spPr>
          <a:xfrm>
            <a:off x="6094412" y="2895600"/>
            <a:ext cx="16383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1E327FBC-644D-4A89-8C89-02EF3A96711A}"/>
              </a:ext>
            </a:extLst>
          </p:cNvPr>
          <p:cNvCxnSpPr>
            <a:cxnSpLocks/>
          </p:cNvCxnSpPr>
          <p:nvPr/>
        </p:nvCxnSpPr>
        <p:spPr>
          <a:xfrm>
            <a:off x="5942012" y="3581400"/>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44F7703-A7A7-41EC-B610-8F15A839309B}"/>
              </a:ext>
            </a:extLst>
          </p:cNvPr>
          <p:cNvCxnSpPr>
            <a:cxnSpLocks/>
          </p:cNvCxnSpPr>
          <p:nvPr/>
        </p:nvCxnSpPr>
        <p:spPr>
          <a:xfrm>
            <a:off x="5942012" y="4648200"/>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8938C31C-38F5-461D-BFF7-72521A8DC3E4}"/>
              </a:ext>
            </a:extLst>
          </p:cNvPr>
          <p:cNvSpPr txBox="1"/>
          <p:nvPr/>
        </p:nvSpPr>
        <p:spPr>
          <a:xfrm>
            <a:off x="8135958" y="3274368"/>
            <a:ext cx="3215436" cy="923330"/>
          </a:xfrm>
          <a:prstGeom prst="rect">
            <a:avLst/>
          </a:prstGeom>
          <a:noFill/>
        </p:spPr>
        <p:txBody>
          <a:bodyPr wrap="square" rtlCol="0">
            <a:spAutoFit/>
          </a:bodyPr>
          <a:lstStyle/>
          <a:p>
            <a:r>
              <a:rPr lang="en-US" dirty="0">
                <a:solidFill>
                  <a:schemeClr val="accent2">
                    <a:lumMod val="60000"/>
                    <a:lumOff val="40000"/>
                  </a:schemeClr>
                </a:solidFill>
              </a:rPr>
              <a:t>If query is correct and matches the database structure, record is updated. </a:t>
            </a:r>
          </a:p>
        </p:txBody>
      </p:sp>
      <p:sp>
        <p:nvSpPr>
          <p:cNvPr id="16" name="TextBox 15">
            <a:extLst>
              <a:ext uri="{FF2B5EF4-FFF2-40B4-BE49-F238E27FC236}">
                <a16:creationId xmlns:a16="http://schemas.microsoft.com/office/drawing/2014/main" id="{A2F262BE-AF9E-4F56-9BE0-3B972C7D71E0}"/>
              </a:ext>
            </a:extLst>
          </p:cNvPr>
          <p:cNvSpPr txBox="1"/>
          <p:nvPr/>
        </p:nvSpPr>
        <p:spPr>
          <a:xfrm>
            <a:off x="8135958" y="2475636"/>
            <a:ext cx="2895601" cy="646331"/>
          </a:xfrm>
          <a:prstGeom prst="rect">
            <a:avLst/>
          </a:prstGeom>
          <a:noFill/>
        </p:spPr>
        <p:txBody>
          <a:bodyPr wrap="square" rtlCol="0">
            <a:spAutoFit/>
          </a:bodyPr>
          <a:lstStyle/>
          <a:p>
            <a:r>
              <a:rPr lang="en-US" dirty="0">
                <a:solidFill>
                  <a:schemeClr val="accent2">
                    <a:lumMod val="60000"/>
                    <a:lumOff val="40000"/>
                  </a:schemeClr>
                </a:solidFill>
              </a:rPr>
              <a:t>Writing Update </a:t>
            </a:r>
            <a:r>
              <a:rPr lang="en-US" dirty="0" err="1">
                <a:solidFill>
                  <a:schemeClr val="accent2">
                    <a:lumMod val="60000"/>
                    <a:lumOff val="40000"/>
                  </a:schemeClr>
                </a:solidFill>
              </a:rPr>
              <a:t>sql</a:t>
            </a:r>
            <a:r>
              <a:rPr lang="en-US" dirty="0">
                <a:solidFill>
                  <a:schemeClr val="accent2">
                    <a:lumMod val="60000"/>
                    <a:lumOff val="40000"/>
                  </a:schemeClr>
                </a:solidFill>
              </a:rPr>
              <a:t> query in $query</a:t>
            </a:r>
          </a:p>
        </p:txBody>
      </p:sp>
      <p:sp>
        <p:nvSpPr>
          <p:cNvPr id="4" name="Rectangle 3">
            <a:extLst>
              <a:ext uri="{FF2B5EF4-FFF2-40B4-BE49-F238E27FC236}">
                <a16:creationId xmlns:a16="http://schemas.microsoft.com/office/drawing/2014/main" id="{F88A3841-52C7-489F-9933-A59D78362E20}"/>
              </a:ext>
            </a:extLst>
          </p:cNvPr>
          <p:cNvSpPr/>
          <p:nvPr/>
        </p:nvSpPr>
        <p:spPr>
          <a:xfrm>
            <a:off x="8060577" y="1471136"/>
            <a:ext cx="3046364" cy="923330"/>
          </a:xfrm>
          <a:prstGeom prst="rect">
            <a:avLst/>
          </a:prstGeom>
        </p:spPr>
        <p:txBody>
          <a:bodyPr wrap="square">
            <a:spAutoFit/>
          </a:bodyPr>
          <a:lstStyle/>
          <a:p>
            <a:r>
              <a:rPr lang="en-US" dirty="0">
                <a:solidFill>
                  <a:schemeClr val="accent2">
                    <a:lumMod val="60000"/>
                    <a:lumOff val="40000"/>
                  </a:schemeClr>
                </a:solidFill>
              </a:rPr>
              <a:t>Validating inputs from HTML form and storing in php variables</a:t>
            </a:r>
          </a:p>
        </p:txBody>
      </p:sp>
    </p:spTree>
    <p:extLst>
      <p:ext uri="{BB962C8B-B14F-4D97-AF65-F5344CB8AC3E}">
        <p14:creationId xmlns:p14="http://schemas.microsoft.com/office/powerpoint/2010/main" val="243025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5B8D2-D3F2-48D0-A34C-1700BC1A9AEB}"/>
              </a:ext>
            </a:extLst>
          </p:cNvPr>
          <p:cNvSpPr/>
          <p:nvPr/>
        </p:nvSpPr>
        <p:spPr>
          <a:xfrm>
            <a:off x="588495" y="1499700"/>
            <a:ext cx="5638800" cy="4093428"/>
          </a:xfrm>
          <a:prstGeom prst="rect">
            <a:avLst/>
          </a:prstGeom>
        </p:spPr>
        <p:txBody>
          <a:bodyPr wrap="square">
            <a:spAutoFit/>
          </a:bodyPr>
          <a:lstStyle/>
          <a:p>
            <a:r>
              <a:rPr lang="en-US" sz="2000" dirty="0">
                <a:solidFill>
                  <a:srgbClr val="FF0000"/>
                </a:solidFill>
              </a:rPr>
              <a:t>else</a:t>
            </a:r>
            <a:r>
              <a:rPr lang="en-US" sz="2000" dirty="0"/>
              <a:t>{</a:t>
            </a:r>
          </a:p>
          <a:p>
            <a:r>
              <a:rPr lang="en-US" sz="2000" dirty="0"/>
              <a:t> $</a:t>
            </a:r>
            <a:r>
              <a:rPr lang="en-US" sz="2000" dirty="0" err="1"/>
              <a:t>studentid</a:t>
            </a:r>
            <a:r>
              <a:rPr lang="en-US" sz="2000" dirty="0"/>
              <a:t> = </a:t>
            </a:r>
            <a:r>
              <a:rPr lang="en-US" sz="2000" dirty="0" err="1"/>
              <a:t>filter_input</a:t>
            </a:r>
            <a:r>
              <a:rPr lang="en-US" sz="2000" dirty="0"/>
              <a:t>(INPUT_POST, '</a:t>
            </a:r>
            <a:r>
              <a:rPr lang="en-US" sz="2000" dirty="0" err="1"/>
              <a:t>studentid</a:t>
            </a:r>
            <a:r>
              <a:rPr lang="en-US" sz="2000" dirty="0"/>
              <a:t>');</a:t>
            </a:r>
          </a:p>
          <a:p>
            <a:endParaRPr lang="en-US" sz="2000" dirty="0"/>
          </a:p>
          <a:p>
            <a:r>
              <a:rPr lang="en-US" sz="2000" dirty="0"/>
              <a:t>$query = "DELETE FROM students </a:t>
            </a:r>
            <a:br>
              <a:rPr lang="en-US" sz="2000" dirty="0"/>
            </a:br>
            <a:r>
              <a:rPr lang="en-US" sz="2000" dirty="0"/>
              <a:t>WHERE </a:t>
            </a:r>
            <a:r>
              <a:rPr lang="en-US" sz="2000" dirty="0" err="1"/>
              <a:t>studentid</a:t>
            </a:r>
            <a:r>
              <a:rPr lang="en-US" sz="2000" dirty="0"/>
              <a:t> = '$</a:t>
            </a:r>
            <a:r>
              <a:rPr lang="en-US" sz="2000" dirty="0" err="1"/>
              <a:t>studentid</a:t>
            </a:r>
            <a:r>
              <a:rPr lang="en-US" sz="2000" dirty="0"/>
              <a:t>'";</a:t>
            </a:r>
          </a:p>
          <a:p>
            <a:endParaRPr lang="en-US" sz="2000" dirty="0"/>
          </a:p>
          <a:p>
            <a:r>
              <a:rPr lang="en-US" sz="2000" dirty="0"/>
              <a:t>if ($conn-&gt;query($query)){</a:t>
            </a:r>
          </a:p>
          <a:p>
            <a:r>
              <a:rPr lang="en-US" sz="2000" dirty="0"/>
              <a:t>echo "Deleted successfully";</a:t>
            </a:r>
          </a:p>
          <a:p>
            <a:r>
              <a:rPr lang="en-US" sz="2000" dirty="0"/>
              <a:t>}</a:t>
            </a:r>
          </a:p>
          <a:p>
            <a:r>
              <a:rPr lang="en-US" sz="2000" dirty="0"/>
              <a:t>else{</a:t>
            </a:r>
          </a:p>
          <a:p>
            <a:r>
              <a:rPr lang="en-US" sz="2000" dirty="0"/>
              <a:t>echo "Error: ". $del ."</a:t>
            </a:r>
          </a:p>
          <a:p>
            <a:r>
              <a:rPr lang="en-US" sz="2000" dirty="0"/>
              <a:t>". $conn-&gt;error;</a:t>
            </a:r>
          </a:p>
          <a:p>
            <a:r>
              <a:rPr lang="en-US" sz="2000" dirty="0"/>
              <a:t>}</a:t>
            </a:r>
          </a:p>
        </p:txBody>
      </p:sp>
      <p:sp>
        <p:nvSpPr>
          <p:cNvPr id="3" name="Title 2">
            <a:extLst>
              <a:ext uri="{FF2B5EF4-FFF2-40B4-BE49-F238E27FC236}">
                <a16:creationId xmlns:a16="http://schemas.microsoft.com/office/drawing/2014/main" id="{87233D62-E670-432C-8400-9B4CBD3B9D68}"/>
              </a:ext>
            </a:extLst>
          </p:cNvPr>
          <p:cNvSpPr>
            <a:spLocks noGrp="1"/>
          </p:cNvSpPr>
          <p:nvPr>
            <p:ph type="title"/>
          </p:nvPr>
        </p:nvSpPr>
        <p:spPr>
          <a:xfrm>
            <a:off x="1141412" y="268941"/>
            <a:ext cx="8915402" cy="762000"/>
          </a:xfrm>
        </p:spPr>
        <p:txBody>
          <a:bodyPr/>
          <a:lstStyle/>
          <a:p>
            <a:r>
              <a:rPr lang="en-US" dirty="0"/>
              <a:t>DELETE DATA (DELETE QUERY)</a:t>
            </a:r>
          </a:p>
        </p:txBody>
      </p:sp>
      <p:cxnSp>
        <p:nvCxnSpPr>
          <p:cNvPr id="6" name="Straight Arrow Connector 5">
            <a:extLst>
              <a:ext uri="{FF2B5EF4-FFF2-40B4-BE49-F238E27FC236}">
                <a16:creationId xmlns:a16="http://schemas.microsoft.com/office/drawing/2014/main" id="{2A2E712B-0DE0-46C3-A1E7-E5F76516FAF0}"/>
              </a:ext>
            </a:extLst>
          </p:cNvPr>
          <p:cNvCxnSpPr>
            <a:cxnSpLocks/>
          </p:cNvCxnSpPr>
          <p:nvPr/>
        </p:nvCxnSpPr>
        <p:spPr>
          <a:xfrm>
            <a:off x="6246812" y="1981200"/>
            <a:ext cx="1600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BB8B5E3A-9B88-47B6-A7F1-E54387D2EB2A}"/>
              </a:ext>
            </a:extLst>
          </p:cNvPr>
          <p:cNvSpPr txBox="1"/>
          <p:nvPr/>
        </p:nvSpPr>
        <p:spPr>
          <a:xfrm>
            <a:off x="8050024" y="1457680"/>
            <a:ext cx="2514600" cy="1200329"/>
          </a:xfrm>
          <a:prstGeom prst="rect">
            <a:avLst/>
          </a:prstGeom>
          <a:noFill/>
        </p:spPr>
        <p:txBody>
          <a:bodyPr wrap="square" rtlCol="0">
            <a:spAutoFit/>
          </a:bodyPr>
          <a:lstStyle/>
          <a:p>
            <a:r>
              <a:rPr lang="en-US" dirty="0">
                <a:solidFill>
                  <a:schemeClr val="accent2">
                    <a:lumMod val="60000"/>
                    <a:lumOff val="40000"/>
                  </a:schemeClr>
                </a:solidFill>
              </a:rPr>
              <a:t>Validating inputs from HTML form and storing in php variables</a:t>
            </a:r>
          </a:p>
          <a:p>
            <a:endParaRPr lang="en-US" dirty="0">
              <a:solidFill>
                <a:schemeClr val="accent2">
                  <a:lumMod val="60000"/>
                  <a:lumOff val="40000"/>
                </a:schemeClr>
              </a:solidFill>
            </a:endParaRPr>
          </a:p>
        </p:txBody>
      </p:sp>
      <p:sp>
        <p:nvSpPr>
          <p:cNvPr id="8" name="TextBox 7">
            <a:extLst>
              <a:ext uri="{FF2B5EF4-FFF2-40B4-BE49-F238E27FC236}">
                <a16:creationId xmlns:a16="http://schemas.microsoft.com/office/drawing/2014/main" id="{475F8E04-CA50-457C-B708-E7787A81F007}"/>
              </a:ext>
            </a:extLst>
          </p:cNvPr>
          <p:cNvSpPr txBox="1"/>
          <p:nvPr/>
        </p:nvSpPr>
        <p:spPr>
          <a:xfrm>
            <a:off x="8063471" y="4539734"/>
            <a:ext cx="2895601" cy="369332"/>
          </a:xfrm>
          <a:prstGeom prst="rect">
            <a:avLst/>
          </a:prstGeom>
          <a:noFill/>
        </p:spPr>
        <p:txBody>
          <a:bodyPr wrap="square" rtlCol="0">
            <a:spAutoFit/>
          </a:bodyPr>
          <a:lstStyle/>
          <a:p>
            <a:r>
              <a:rPr lang="en-US" dirty="0">
                <a:solidFill>
                  <a:schemeClr val="accent2">
                    <a:lumMod val="60000"/>
                    <a:lumOff val="40000"/>
                  </a:schemeClr>
                </a:solidFill>
              </a:rPr>
              <a:t>Else it will throw error.</a:t>
            </a:r>
          </a:p>
        </p:txBody>
      </p:sp>
      <p:cxnSp>
        <p:nvCxnSpPr>
          <p:cNvPr id="9" name="Straight Arrow Connector 8">
            <a:extLst>
              <a:ext uri="{FF2B5EF4-FFF2-40B4-BE49-F238E27FC236}">
                <a16:creationId xmlns:a16="http://schemas.microsoft.com/office/drawing/2014/main" id="{DF65C195-387A-4610-8F4D-478D5DB80ED1}"/>
              </a:ext>
            </a:extLst>
          </p:cNvPr>
          <p:cNvCxnSpPr>
            <a:cxnSpLocks/>
          </p:cNvCxnSpPr>
          <p:nvPr/>
        </p:nvCxnSpPr>
        <p:spPr>
          <a:xfrm>
            <a:off x="6246812" y="2708231"/>
            <a:ext cx="1447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1E327FBC-644D-4A89-8C89-02EF3A96711A}"/>
              </a:ext>
            </a:extLst>
          </p:cNvPr>
          <p:cNvCxnSpPr>
            <a:cxnSpLocks/>
          </p:cNvCxnSpPr>
          <p:nvPr/>
        </p:nvCxnSpPr>
        <p:spPr>
          <a:xfrm>
            <a:off x="5942012" y="3701458"/>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44F7703-A7A7-41EC-B610-8F15A839309B}"/>
              </a:ext>
            </a:extLst>
          </p:cNvPr>
          <p:cNvCxnSpPr>
            <a:cxnSpLocks/>
          </p:cNvCxnSpPr>
          <p:nvPr/>
        </p:nvCxnSpPr>
        <p:spPr>
          <a:xfrm>
            <a:off x="5942012" y="4724400"/>
            <a:ext cx="1905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8938C31C-38F5-461D-BFF7-72521A8DC3E4}"/>
              </a:ext>
            </a:extLst>
          </p:cNvPr>
          <p:cNvSpPr txBox="1"/>
          <p:nvPr/>
        </p:nvSpPr>
        <p:spPr>
          <a:xfrm>
            <a:off x="8050024" y="3429000"/>
            <a:ext cx="3215436" cy="923330"/>
          </a:xfrm>
          <a:prstGeom prst="rect">
            <a:avLst/>
          </a:prstGeom>
          <a:noFill/>
        </p:spPr>
        <p:txBody>
          <a:bodyPr wrap="square" rtlCol="0">
            <a:spAutoFit/>
          </a:bodyPr>
          <a:lstStyle/>
          <a:p>
            <a:r>
              <a:rPr lang="en-US" dirty="0">
                <a:solidFill>
                  <a:schemeClr val="accent2">
                    <a:lumMod val="60000"/>
                    <a:lumOff val="40000"/>
                  </a:schemeClr>
                </a:solidFill>
              </a:rPr>
              <a:t>If query is correct and matches the database structure, record is deleted. </a:t>
            </a:r>
          </a:p>
        </p:txBody>
      </p:sp>
      <p:sp>
        <p:nvSpPr>
          <p:cNvPr id="16" name="TextBox 15">
            <a:extLst>
              <a:ext uri="{FF2B5EF4-FFF2-40B4-BE49-F238E27FC236}">
                <a16:creationId xmlns:a16="http://schemas.microsoft.com/office/drawing/2014/main" id="{A2F262BE-AF9E-4F56-9BE0-3B972C7D71E0}"/>
              </a:ext>
            </a:extLst>
          </p:cNvPr>
          <p:cNvSpPr txBox="1"/>
          <p:nvPr/>
        </p:nvSpPr>
        <p:spPr>
          <a:xfrm>
            <a:off x="8017060" y="2495756"/>
            <a:ext cx="2895601" cy="646331"/>
          </a:xfrm>
          <a:prstGeom prst="rect">
            <a:avLst/>
          </a:prstGeom>
          <a:noFill/>
        </p:spPr>
        <p:txBody>
          <a:bodyPr wrap="square" rtlCol="0">
            <a:spAutoFit/>
          </a:bodyPr>
          <a:lstStyle/>
          <a:p>
            <a:r>
              <a:rPr lang="en-US" dirty="0">
                <a:solidFill>
                  <a:schemeClr val="accent2">
                    <a:lumMod val="60000"/>
                    <a:lumOff val="40000"/>
                  </a:schemeClr>
                </a:solidFill>
              </a:rPr>
              <a:t>Writing Delete </a:t>
            </a:r>
            <a:r>
              <a:rPr lang="en-US" dirty="0" err="1">
                <a:solidFill>
                  <a:schemeClr val="accent2">
                    <a:lumMod val="60000"/>
                    <a:lumOff val="40000"/>
                  </a:schemeClr>
                </a:solidFill>
              </a:rPr>
              <a:t>sql</a:t>
            </a:r>
            <a:r>
              <a:rPr lang="en-US" dirty="0">
                <a:solidFill>
                  <a:schemeClr val="accent2">
                    <a:lumMod val="60000"/>
                    <a:lumOff val="40000"/>
                  </a:schemeClr>
                </a:solidFill>
              </a:rPr>
              <a:t> query in $query</a:t>
            </a:r>
          </a:p>
        </p:txBody>
      </p:sp>
    </p:spTree>
    <p:extLst>
      <p:ext uri="{BB962C8B-B14F-4D97-AF65-F5344CB8AC3E}">
        <p14:creationId xmlns:p14="http://schemas.microsoft.com/office/powerpoint/2010/main" val="241317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777" y="609600"/>
            <a:ext cx="8001002" cy="609600"/>
          </a:xfrm>
        </p:spPr>
        <p:txBody>
          <a:bodyPr/>
          <a:lstStyle/>
          <a:p>
            <a:r>
              <a:rPr lang="en-US" dirty="0"/>
              <a:t>CLOSING DATABASE CONNECTION</a:t>
            </a:r>
          </a:p>
        </p:txBody>
      </p:sp>
      <p:sp>
        <p:nvSpPr>
          <p:cNvPr id="4" name="Content Placeholder 3"/>
          <p:cNvSpPr>
            <a:spLocks noGrp="1"/>
          </p:cNvSpPr>
          <p:nvPr>
            <p:ph sz="half" idx="2"/>
          </p:nvPr>
        </p:nvSpPr>
        <p:spPr>
          <a:xfrm>
            <a:off x="1659777" y="1524000"/>
            <a:ext cx="8305800" cy="1143000"/>
          </a:xfrm>
        </p:spPr>
        <p:txBody>
          <a:bodyPr>
            <a:noAutofit/>
          </a:bodyPr>
          <a:lstStyle/>
          <a:p>
            <a:pPr marL="0" indent="0">
              <a:buNone/>
            </a:pPr>
            <a:r>
              <a:rPr lang="en-US" sz="2000" dirty="0">
                <a:latin typeface="Arial" panose="020B0604020202020204" pitchFamily="34" charset="0"/>
                <a:cs typeface="Arial" panose="020B0604020202020204" pitchFamily="34" charset="0"/>
              </a:rPr>
              <a:t>“ </a:t>
            </a:r>
            <a:r>
              <a:rPr lang="en-US" sz="2000" dirty="0">
                <a:solidFill>
                  <a:schemeClr val="accent2">
                    <a:lumMod val="60000"/>
                    <a:lumOff val="40000"/>
                  </a:schemeClr>
                </a:solidFill>
                <a:latin typeface="Arial" panose="020B0604020202020204" pitchFamily="34" charset="0"/>
                <a:cs typeface="Arial" panose="020B0604020202020204" pitchFamily="34" charset="0"/>
              </a:rPr>
              <a:t>$conn-&gt;close(); </a:t>
            </a:r>
            <a:r>
              <a:rPr lang="en-US" sz="2000" dirty="0">
                <a:latin typeface="Arial" panose="020B0604020202020204" pitchFamily="34" charset="0"/>
                <a:cs typeface="Arial" panose="020B0604020202020204" pitchFamily="34" charset="0"/>
              </a:rPr>
              <a:t>“ is used to close the database connection. Here, ‘$conn’ is the variable name we used to establish the database connection </a:t>
            </a:r>
            <a:r>
              <a:rPr lang="en-US" sz="2000" u="sng" dirty="0">
                <a:latin typeface="Arial" panose="020B0604020202020204" pitchFamily="34" charset="0"/>
                <a:cs typeface="Arial" panose="020B0604020202020204" pitchFamily="34" charset="0"/>
              </a:rPr>
              <a:t>earlier</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43D1B31-9A2B-413E-803A-B50EFD6ADEB9}"/>
              </a:ext>
            </a:extLst>
          </p:cNvPr>
          <p:cNvSpPr/>
          <p:nvPr/>
        </p:nvSpPr>
        <p:spPr>
          <a:xfrm>
            <a:off x="6115236" y="3086100"/>
            <a:ext cx="5865813"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From Slide 9:</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$conn = new PDO('</a:t>
            </a:r>
            <a:r>
              <a:rPr lang="en-US" dirty="0" err="1">
                <a:latin typeface="Arial" panose="020B0604020202020204" pitchFamily="34" charset="0"/>
                <a:cs typeface="Arial" panose="020B0604020202020204" pitchFamily="34" charset="0"/>
              </a:rPr>
              <a:t>mysql:host</a:t>
            </a:r>
            <a:r>
              <a:rPr lang="en-US" dirty="0">
                <a:latin typeface="Arial" panose="020B0604020202020204" pitchFamily="34" charset="0"/>
                <a:cs typeface="Arial" panose="020B0604020202020204" pitchFamily="34" charset="0"/>
              </a:rPr>
              <a:t>='.$host.';</a:t>
            </a:r>
            <a:r>
              <a:rPr lang="en-US" dirty="0" err="1">
                <a:latin typeface="Arial" panose="020B0604020202020204" pitchFamily="34" charset="0"/>
                <a:cs typeface="Arial" panose="020B0604020202020204" pitchFamily="34" charset="0"/>
              </a:rPr>
              <a:t>dbname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dbname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dbusername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dbpassword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Check connection</a:t>
            </a:r>
          </a:p>
          <a:p>
            <a:r>
              <a:rPr lang="en-US" dirty="0">
                <a:latin typeface="Arial" panose="020B0604020202020204" pitchFamily="34" charset="0"/>
                <a:cs typeface="Arial" panose="020B0604020202020204" pitchFamily="34" charset="0"/>
              </a:rPr>
              <a:t>if(!$conn) {</a:t>
            </a:r>
          </a:p>
          <a:p>
            <a:r>
              <a:rPr lang="en-US" dirty="0">
                <a:latin typeface="Arial" panose="020B0604020202020204" pitchFamily="34" charset="0"/>
                <a:cs typeface="Arial" panose="020B0604020202020204" pitchFamily="34" charset="0"/>
              </a:rPr>
              <a:t>  die("Connection failed");</a:t>
            </a:r>
          </a:p>
          <a:p>
            <a:r>
              <a:rPr lang="en-US" dirty="0">
                <a:latin typeface="Arial" panose="020B0604020202020204" pitchFamily="34" charset="0"/>
                <a:cs typeface="Arial" panose="020B0604020202020204" pitchFamily="34" charset="0"/>
              </a:rPr>
              <a:t>}</a:t>
            </a:r>
          </a:p>
        </p:txBody>
      </p:sp>
      <p:cxnSp>
        <p:nvCxnSpPr>
          <p:cNvPr id="6" name="Connector: Elbow 5">
            <a:extLst>
              <a:ext uri="{FF2B5EF4-FFF2-40B4-BE49-F238E27FC236}">
                <a16:creationId xmlns:a16="http://schemas.microsoft.com/office/drawing/2014/main" id="{F1E8AE8A-816F-41CE-A0DF-896DDCE61DAC}"/>
              </a:ext>
            </a:extLst>
          </p:cNvPr>
          <p:cNvCxnSpPr>
            <a:cxnSpLocks/>
          </p:cNvCxnSpPr>
          <p:nvPr/>
        </p:nvCxnSpPr>
        <p:spPr>
          <a:xfrm>
            <a:off x="3960812" y="2305050"/>
            <a:ext cx="1981200" cy="112395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72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777" y="609600"/>
            <a:ext cx="8001002" cy="609600"/>
          </a:xfrm>
        </p:spPr>
        <p:txBody>
          <a:bodyPr/>
          <a:lstStyle/>
          <a:p>
            <a:r>
              <a:rPr lang="en-US" dirty="0"/>
              <a:t>TIPS AND HINTS</a:t>
            </a:r>
          </a:p>
        </p:txBody>
      </p:sp>
      <p:sp>
        <p:nvSpPr>
          <p:cNvPr id="4" name="Content Placeholder 3"/>
          <p:cNvSpPr>
            <a:spLocks noGrp="1"/>
          </p:cNvSpPr>
          <p:nvPr>
            <p:ph sz="half" idx="2"/>
          </p:nvPr>
        </p:nvSpPr>
        <p:spPr>
          <a:xfrm>
            <a:off x="836612" y="1497106"/>
            <a:ext cx="10225835" cy="4724400"/>
          </a:xfrm>
        </p:spPr>
        <p:txBody>
          <a:bodyPr>
            <a:noAutofit/>
          </a:bodyPr>
          <a:lstStyle/>
          <a:p>
            <a:r>
              <a:rPr lang="en-US" sz="2000" dirty="0">
                <a:latin typeface="Arial" panose="020B0604020202020204" pitchFamily="34" charset="0"/>
                <a:cs typeface="Arial" panose="020B0604020202020204" pitchFamily="34" charset="0"/>
              </a:rPr>
              <a:t>PHP Variables should always start with ‘$’. </a:t>
            </a:r>
          </a:p>
          <a:p>
            <a:r>
              <a:rPr lang="en-US" sz="2000" dirty="0">
                <a:latin typeface="Arial" panose="020B0604020202020204" pitchFamily="34" charset="0"/>
                <a:cs typeface="Arial" panose="020B0604020202020204" pitchFamily="34" charset="0"/>
              </a:rPr>
              <a:t>It is better to use two different files – html code and database manipulations – for php controllers. </a:t>
            </a:r>
          </a:p>
          <a:p>
            <a:r>
              <a:rPr lang="en-US" sz="2000" dirty="0">
                <a:latin typeface="Arial" panose="020B0604020202020204" pitchFamily="34" charset="0"/>
                <a:cs typeface="Arial" panose="020B0604020202020204" pitchFamily="34" charset="0"/>
              </a:rPr>
              <a:t>You can start &lt;?php…?&gt; anywhere in the HTML page. </a:t>
            </a:r>
          </a:p>
          <a:p>
            <a:r>
              <a:rPr lang="en-US" sz="2000" dirty="0">
                <a:latin typeface="Arial" panose="020B0604020202020204" pitchFamily="34" charset="0"/>
                <a:cs typeface="Arial" panose="020B0604020202020204" pitchFamily="34" charset="0"/>
              </a:rPr>
              <a:t>To make calls to your database anywhere in the HTML code, make sure you have established database connection in that .php file. </a:t>
            </a:r>
          </a:p>
          <a:p>
            <a:r>
              <a:rPr lang="en-US" sz="2000" dirty="0">
                <a:latin typeface="Arial" panose="020B0604020202020204" pitchFamily="34" charset="0"/>
                <a:cs typeface="Arial" panose="020B0604020202020204" pitchFamily="34" charset="0"/>
              </a:rPr>
              <a:t>Echo can help display search query results (embedded in html code) by making calls to input variables (</a:t>
            </a:r>
            <a:r>
              <a:rPr lang="en-US" sz="2000" dirty="0" err="1">
                <a:latin typeface="Arial" panose="020B0604020202020204" pitchFamily="34" charset="0"/>
                <a:cs typeface="Arial" panose="020B0604020202020204" pitchFamily="34" charset="0"/>
              </a:rPr>
              <a:t>eg</a:t>
            </a:r>
            <a:r>
              <a:rPr lang="en-US" sz="2000" dirty="0">
                <a:latin typeface="Arial" panose="020B0604020202020204" pitchFamily="34" charset="0"/>
                <a:cs typeface="Arial" panose="020B0604020202020204" pitchFamily="34" charset="0"/>
              </a:rPr>
              <a:t>: echo ‘$name’). Also, displaying search query results in a tabular form helps organizing results. </a:t>
            </a:r>
          </a:p>
          <a:p>
            <a:r>
              <a:rPr lang="en-US" sz="2000" dirty="0">
                <a:latin typeface="Arial" panose="020B0604020202020204" pitchFamily="34" charset="0"/>
                <a:cs typeface="Arial" panose="020B0604020202020204" pitchFamily="34" charset="0"/>
              </a:rPr>
              <a:t>Two or more tables can be joined in SQL queries using two different query names. Example: </a:t>
            </a:r>
            <a:r>
              <a:rPr lang="en-US" sz="2000" dirty="0"/>
              <a:t>if ($conn-&gt;query($query)and ($conn-&gt;query($query2))</a:t>
            </a:r>
          </a:p>
          <a:p>
            <a:pPr marL="0" indent="0">
              <a:buNone/>
            </a:pPr>
            <a:endParaRPr lang="en-US" sz="2000" dirty="0"/>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3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74812" y="381000"/>
            <a:ext cx="8763002" cy="685800"/>
          </a:xfrm>
        </p:spPr>
        <p:txBody>
          <a:bodyPr/>
          <a:lstStyle/>
          <a:p>
            <a:r>
              <a:rPr lang="en-US" dirty="0"/>
              <a:t>Content Layout</a:t>
            </a:r>
          </a:p>
        </p:txBody>
      </p:sp>
      <p:sp>
        <p:nvSpPr>
          <p:cNvPr id="14" name="Content Placeholder 13"/>
          <p:cNvSpPr>
            <a:spLocks noGrp="1"/>
          </p:cNvSpPr>
          <p:nvPr>
            <p:ph idx="1"/>
          </p:nvPr>
        </p:nvSpPr>
        <p:spPr>
          <a:xfrm>
            <a:off x="1370012" y="1143000"/>
            <a:ext cx="9134391" cy="4876800"/>
          </a:xfrm>
        </p:spPr>
        <p:txBody>
          <a:bodyPr>
            <a:normAutofit fontScale="70000" lnSpcReduction="20000"/>
          </a:bodyPr>
          <a:lstStyle/>
          <a:p>
            <a:r>
              <a:rPr lang="en-US" dirty="0"/>
              <a:t>What is PHP and why use PHP? </a:t>
            </a:r>
          </a:p>
          <a:p>
            <a:r>
              <a:rPr lang="en-US" dirty="0"/>
              <a:t>What do I need?</a:t>
            </a:r>
          </a:p>
          <a:p>
            <a:r>
              <a:rPr lang="en-US" dirty="0"/>
              <a:t>Your first PHP-enabled page</a:t>
            </a:r>
          </a:p>
          <a:p>
            <a:r>
              <a:rPr lang="en-US" dirty="0"/>
              <a:t>HTML before PHP </a:t>
            </a:r>
          </a:p>
          <a:p>
            <a:r>
              <a:rPr lang="en-US" dirty="0"/>
              <a:t>Creating database connection</a:t>
            </a:r>
          </a:p>
          <a:p>
            <a:r>
              <a:rPr lang="en-US" dirty="0"/>
              <a:t>Fetching data (select query)</a:t>
            </a:r>
          </a:p>
          <a:p>
            <a:r>
              <a:rPr lang="en-US" dirty="0"/>
              <a:t>HTML after PHP</a:t>
            </a:r>
          </a:p>
          <a:p>
            <a:r>
              <a:rPr lang="en-US" dirty="0"/>
              <a:t>Adding data (insert query)</a:t>
            </a:r>
          </a:p>
          <a:p>
            <a:r>
              <a:rPr lang="en-US" dirty="0"/>
              <a:t>Updating data (update query)</a:t>
            </a:r>
          </a:p>
          <a:p>
            <a:r>
              <a:rPr lang="en-US" dirty="0"/>
              <a:t>Delete data (delete query)</a:t>
            </a:r>
          </a:p>
          <a:p>
            <a:r>
              <a:rPr lang="en-US" dirty="0"/>
              <a:t>Closing database connection</a:t>
            </a:r>
          </a:p>
          <a:p>
            <a:r>
              <a:rPr lang="en-US" dirty="0"/>
              <a:t>Tips and hints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228600"/>
            <a:ext cx="8991602" cy="914400"/>
          </a:xfrm>
        </p:spPr>
        <p:txBody>
          <a:bodyPr/>
          <a:lstStyle/>
          <a:p>
            <a:r>
              <a:rPr lang="en-US" dirty="0"/>
              <a:t>WHAT IS PHP AND WHY USE PHP? </a:t>
            </a:r>
          </a:p>
        </p:txBody>
      </p:sp>
      <p:sp>
        <p:nvSpPr>
          <p:cNvPr id="3" name="Content Placeholder 2">
            <a:extLst>
              <a:ext uri="{FF2B5EF4-FFF2-40B4-BE49-F238E27FC236}">
                <a16:creationId xmlns:a16="http://schemas.microsoft.com/office/drawing/2014/main" id="{D5B1BB8D-2A1A-4322-A46B-0F7A31CF4204}"/>
              </a:ext>
            </a:extLst>
          </p:cNvPr>
          <p:cNvSpPr>
            <a:spLocks noGrp="1"/>
          </p:cNvSpPr>
          <p:nvPr>
            <p:ph idx="1"/>
          </p:nvPr>
        </p:nvSpPr>
        <p:spPr>
          <a:xfrm>
            <a:off x="1217613" y="1295400"/>
            <a:ext cx="9439192" cy="5333999"/>
          </a:xfrm>
        </p:spPr>
        <p:txBody>
          <a:bodyPr>
            <a:normAutofit/>
          </a:bodyPr>
          <a:lstStyle/>
          <a:p>
            <a:r>
              <a:rPr lang="en-US" dirty="0"/>
              <a:t>PHP stands for recursive acronym: Hypertext Processor. </a:t>
            </a:r>
          </a:p>
          <a:p>
            <a:r>
              <a:rPr lang="en-US" dirty="0"/>
              <a:t>PHP is a server-side scripting language.</a:t>
            </a:r>
          </a:p>
          <a:p>
            <a:r>
              <a:rPr lang="en-US" dirty="0"/>
              <a:t>PHP is open source and free.</a:t>
            </a:r>
          </a:p>
          <a:p>
            <a:r>
              <a:rPr lang="en-US" dirty="0"/>
              <a:t>PHP is cross platform</a:t>
            </a:r>
            <a:r>
              <a:rPr lang="en-US" b="1" dirty="0"/>
              <a:t>;</a:t>
            </a:r>
            <a:r>
              <a:rPr lang="en-US" dirty="0"/>
              <a:t> this means you can deploy your application on several different operating systems such as windows, Linux, Mac OS etc.</a:t>
            </a:r>
          </a:p>
          <a:p>
            <a:r>
              <a:rPr lang="en-US" dirty="0"/>
              <a:t>PHP code may be embedded into HTML code, or it can be used in combination with various web template systems, web content management system and web frameworks.</a:t>
            </a:r>
          </a:p>
          <a:p>
            <a:r>
              <a:rPr lang="en-US" dirty="0"/>
              <a:t>The PHP code is enclosed in special start and end processing instructions &lt;?php and ?&gt; that allow you to jump into and out of "PHP mode."</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59A792-D4EB-48E1-94BB-151F9BA0F545}"/>
              </a:ext>
            </a:extLst>
          </p:cNvPr>
          <p:cNvPicPr>
            <a:picLocks noGrp="1" noChangeAspect="1"/>
          </p:cNvPicPr>
          <p:nvPr>
            <p:ph sz="half" idx="2"/>
          </p:nvPr>
        </p:nvPicPr>
        <p:blipFill>
          <a:blip r:embed="rId2"/>
          <a:stretch>
            <a:fillRect/>
          </a:stretch>
        </p:blipFill>
        <p:spPr>
          <a:xfrm>
            <a:off x="1141412" y="1313299"/>
            <a:ext cx="9755995" cy="4231402"/>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DO I NEED?</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22651051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060" y="381000"/>
            <a:ext cx="8534402" cy="685800"/>
          </a:xfrm>
        </p:spPr>
        <p:txBody>
          <a:bodyPr>
            <a:normAutofit/>
          </a:bodyPr>
          <a:lstStyle/>
          <a:p>
            <a:r>
              <a:rPr lang="en-US" dirty="0"/>
              <a:t>YOUR FIRST PHP – ENABLED PAGE </a:t>
            </a:r>
          </a:p>
        </p:txBody>
      </p:sp>
      <p:sp>
        <p:nvSpPr>
          <p:cNvPr id="3" name="Text Placeholder 2"/>
          <p:cNvSpPr>
            <a:spLocks noGrp="1"/>
          </p:cNvSpPr>
          <p:nvPr>
            <p:ph sz="half" idx="1"/>
          </p:nvPr>
        </p:nvSpPr>
        <p:spPr>
          <a:xfrm>
            <a:off x="1185956" y="1676400"/>
            <a:ext cx="3851650" cy="5029200"/>
          </a:xfrm>
        </p:spPr>
        <p:txBody>
          <a:bodyPr>
            <a:normAutofit/>
          </a:bodyPr>
          <a:lstStyle/>
          <a:p>
            <a:pPr marL="0" indent="0">
              <a:buNone/>
            </a:pPr>
            <a:r>
              <a:rPr lang="en-US" sz="1600" dirty="0">
                <a:latin typeface="Arial" panose="020B0604020202020204" pitchFamily="34" charset="0"/>
                <a:cs typeface="Arial" panose="020B0604020202020204" pitchFamily="34" charset="0"/>
              </a:rPr>
              <a:t>&lt;</a:t>
            </a:r>
            <a:r>
              <a:rPr lang="en-US" sz="1600" cap="none" dirty="0">
                <a:latin typeface="Arial" panose="020B0604020202020204" pitchFamily="34" charset="0"/>
                <a:cs typeface="Arial" panose="020B0604020202020204" pitchFamily="34" charset="0"/>
              </a:rPr>
              <a:t>html&gt;</a:t>
            </a:r>
          </a:p>
          <a:p>
            <a:pPr marL="0" indent="0">
              <a:buNone/>
            </a:pPr>
            <a:r>
              <a:rPr lang="en-US" sz="1600" cap="none" dirty="0">
                <a:latin typeface="Arial" panose="020B0604020202020204" pitchFamily="34" charset="0"/>
                <a:cs typeface="Arial" panose="020B0604020202020204" pitchFamily="34" charset="0"/>
              </a:rPr>
              <a:t>&lt;head&gt;</a:t>
            </a:r>
          </a:p>
          <a:p>
            <a:pPr marL="0" indent="0">
              <a:buNone/>
            </a:pPr>
            <a:r>
              <a:rPr lang="en-US" sz="1600" cap="none" dirty="0">
                <a:latin typeface="Arial" panose="020B0604020202020204" pitchFamily="34" charset="0"/>
                <a:cs typeface="Arial" panose="020B0604020202020204" pitchFamily="34" charset="0"/>
              </a:rPr>
              <a:t>  &lt;title&gt; hello world &lt;/title&gt;</a:t>
            </a:r>
          </a:p>
          <a:p>
            <a:pPr marL="0" indent="0">
              <a:buNone/>
            </a:pPr>
            <a:r>
              <a:rPr lang="en-US" sz="1600" cap="none" dirty="0">
                <a:latin typeface="Arial" panose="020B0604020202020204" pitchFamily="34" charset="0"/>
                <a:cs typeface="Arial" panose="020B0604020202020204" pitchFamily="34" charset="0"/>
              </a:rPr>
              <a:t>&lt;/head&gt;</a:t>
            </a:r>
          </a:p>
          <a:p>
            <a:pPr marL="0" indent="0">
              <a:buNone/>
            </a:pPr>
            <a:r>
              <a:rPr lang="en-US" sz="1600" cap="none" dirty="0">
                <a:latin typeface="Arial" panose="020B0604020202020204" pitchFamily="34" charset="0"/>
                <a:cs typeface="Arial" panose="020B0604020202020204" pitchFamily="34" charset="0"/>
              </a:rPr>
              <a:t>&lt;body&gt;</a:t>
            </a:r>
          </a:p>
          <a:p>
            <a:pPr marL="0" indent="0">
              <a:buNone/>
            </a:pPr>
            <a:r>
              <a:rPr lang="en-US" sz="1600" cap="none" dirty="0">
                <a:latin typeface="Arial" panose="020B0604020202020204" pitchFamily="34" charset="0"/>
                <a:cs typeface="Arial" panose="020B0604020202020204" pitchFamily="34" charset="0"/>
              </a:rPr>
              <a:t>  </a:t>
            </a:r>
            <a:r>
              <a:rPr lang="en-US" sz="1600" cap="none" dirty="0">
                <a:solidFill>
                  <a:schemeClr val="accent2">
                    <a:lumMod val="60000"/>
                    <a:lumOff val="40000"/>
                  </a:schemeClr>
                </a:solidFill>
                <a:latin typeface="Arial" panose="020B0604020202020204" pitchFamily="34" charset="0"/>
                <a:cs typeface="Arial" panose="020B0604020202020204" pitchFamily="34" charset="0"/>
              </a:rPr>
              <a:t>&lt;?php</a:t>
            </a:r>
          </a:p>
          <a:p>
            <a:pPr marL="0" indent="0">
              <a:buNone/>
            </a:pPr>
            <a:r>
              <a:rPr lang="en-US" sz="1600" cap="none" dirty="0">
                <a:solidFill>
                  <a:schemeClr val="accent2">
                    <a:lumMod val="60000"/>
                    <a:lumOff val="40000"/>
                  </a:schemeClr>
                </a:solidFill>
                <a:latin typeface="Arial" panose="020B0604020202020204" pitchFamily="34" charset="0"/>
                <a:cs typeface="Arial" panose="020B0604020202020204" pitchFamily="34" charset="0"/>
              </a:rPr>
              <a:t>echo 'hello world';</a:t>
            </a:r>
          </a:p>
          <a:p>
            <a:pPr marL="0" indent="0">
              <a:buNone/>
            </a:pPr>
            <a:r>
              <a:rPr lang="en-US" sz="1600" cap="none" dirty="0">
                <a:solidFill>
                  <a:schemeClr val="accent2">
                    <a:lumMod val="60000"/>
                    <a:lumOff val="40000"/>
                  </a:schemeClr>
                </a:solidFill>
                <a:latin typeface="Arial" panose="020B0604020202020204" pitchFamily="34" charset="0"/>
                <a:cs typeface="Arial" panose="020B0604020202020204" pitchFamily="34" charset="0"/>
              </a:rPr>
              <a:t>   ?&gt;</a:t>
            </a:r>
          </a:p>
          <a:p>
            <a:pPr marL="0" indent="0">
              <a:buNone/>
            </a:pPr>
            <a:r>
              <a:rPr lang="en-US" sz="1600" cap="none" dirty="0">
                <a:latin typeface="Arial" panose="020B0604020202020204" pitchFamily="34" charset="0"/>
                <a:cs typeface="Arial" panose="020B0604020202020204" pitchFamily="34" charset="0"/>
              </a:rPr>
              <a:t> &lt;/body&gt;</a:t>
            </a:r>
          </a:p>
          <a:p>
            <a:pPr marL="0" indent="0">
              <a:buNone/>
            </a:pPr>
            <a:r>
              <a:rPr lang="en-US" sz="1600" cap="none" dirty="0">
                <a:latin typeface="Arial" panose="020B0604020202020204" pitchFamily="34" charset="0"/>
                <a:cs typeface="Arial" panose="020B0604020202020204" pitchFamily="34" charset="0"/>
              </a:rPr>
              <a:t> &lt;/html&gt;</a:t>
            </a:r>
          </a:p>
          <a:p>
            <a:pPr marL="0" indent="0">
              <a:buNone/>
            </a:pPr>
            <a:r>
              <a:rPr lang="en-US" sz="1600" dirty="0">
                <a:latin typeface="Arial" panose="020B0604020202020204" pitchFamily="34" charset="0"/>
                <a:cs typeface="Arial" panose="020B0604020202020204" pitchFamily="34" charset="0"/>
              </a:rPr>
              <a:t> </a:t>
            </a:r>
          </a:p>
        </p:txBody>
      </p:sp>
      <p:sp>
        <p:nvSpPr>
          <p:cNvPr id="4" name="Content Placeholder 3">
            <a:extLst>
              <a:ext uri="{FF2B5EF4-FFF2-40B4-BE49-F238E27FC236}">
                <a16:creationId xmlns:a16="http://schemas.microsoft.com/office/drawing/2014/main" id="{B1BCC838-5C79-402B-B66D-00BB8B45B63C}"/>
              </a:ext>
            </a:extLst>
          </p:cNvPr>
          <p:cNvSpPr>
            <a:spLocks noGrp="1"/>
          </p:cNvSpPr>
          <p:nvPr>
            <p:ph sz="half" idx="2"/>
          </p:nvPr>
        </p:nvSpPr>
        <p:spPr>
          <a:xfrm>
            <a:off x="5005686" y="1371600"/>
            <a:ext cx="6553200" cy="4876800"/>
          </a:xfrm>
        </p:spPr>
        <p:txBody>
          <a:bodyPr>
            <a:noAutofit/>
          </a:bodyPr>
          <a:lstStyle/>
          <a:p>
            <a:r>
              <a:rPr lang="en-US" sz="1800" dirty="0">
                <a:solidFill>
                  <a:schemeClr val="accent2">
                    <a:lumMod val="60000"/>
                    <a:lumOff val="40000"/>
                  </a:schemeClr>
                </a:solidFill>
                <a:latin typeface="Arial" panose="020B0604020202020204" pitchFamily="34" charset="0"/>
                <a:cs typeface="Arial" panose="020B0604020202020204" pitchFamily="34" charset="0"/>
              </a:rPr>
              <a:t>PHP code is written between &lt;?php …. ?&gt;  </a:t>
            </a:r>
          </a:p>
          <a:p>
            <a:r>
              <a:rPr lang="en-US" sz="1800" dirty="0">
                <a:solidFill>
                  <a:schemeClr val="accent2">
                    <a:lumMod val="60000"/>
                    <a:lumOff val="40000"/>
                  </a:schemeClr>
                </a:solidFill>
                <a:latin typeface="Arial" panose="020B0604020202020204" pitchFamily="34" charset="0"/>
                <a:cs typeface="Arial" panose="020B0604020202020204" pitchFamily="34" charset="0"/>
              </a:rPr>
              <a:t>Can jump in and out of html whenever required.</a:t>
            </a:r>
          </a:p>
          <a:p>
            <a:r>
              <a:rPr lang="en-US" sz="1800" dirty="0">
                <a:solidFill>
                  <a:schemeClr val="accent2">
                    <a:lumMod val="60000"/>
                    <a:lumOff val="40000"/>
                  </a:schemeClr>
                </a:solidFill>
                <a:latin typeface="Arial" panose="020B0604020202020204" pitchFamily="34" charset="0"/>
                <a:cs typeface="Arial" panose="020B0604020202020204" pitchFamily="34" charset="0"/>
              </a:rPr>
              <a:t>PHP files are generally saved using .php extension. </a:t>
            </a:r>
          </a:p>
          <a:p>
            <a:r>
              <a:rPr lang="en-US" sz="1800" dirty="0">
                <a:solidFill>
                  <a:schemeClr val="accent2">
                    <a:lumMod val="60000"/>
                    <a:lumOff val="40000"/>
                  </a:schemeClr>
                </a:solidFill>
                <a:latin typeface="Arial" panose="020B0604020202020204" pitchFamily="34" charset="0"/>
                <a:cs typeface="Arial" panose="020B0604020202020204" pitchFamily="34" charset="0"/>
              </a:rPr>
              <a:t>To run php script locally, save your script under server’s root directory and then enter script path in your browser. </a:t>
            </a:r>
          </a:p>
          <a:p>
            <a:r>
              <a:rPr lang="en-US" sz="1800" dirty="0">
                <a:solidFill>
                  <a:schemeClr val="accent2">
                    <a:lumMod val="60000"/>
                    <a:lumOff val="40000"/>
                  </a:schemeClr>
                </a:solidFill>
                <a:latin typeface="Arial" panose="020B0604020202020204" pitchFamily="34" charset="0"/>
                <a:cs typeface="Arial" panose="020B0604020202020204" pitchFamily="34" charset="0"/>
              </a:rPr>
              <a:t>In case of using XAMPP, save your .php file here: </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rPr>
              <a:t> XAMPP &gt; </a:t>
            </a:r>
            <a:r>
              <a:rPr lang="en-US" sz="1800" dirty="0" err="1">
                <a:solidFill>
                  <a:schemeClr val="accent2">
                    <a:lumMod val="60000"/>
                    <a:lumOff val="40000"/>
                  </a:schemeClr>
                </a:solidFill>
                <a:latin typeface="Arial" panose="020B0604020202020204" pitchFamily="34" charset="0"/>
                <a:cs typeface="Arial" panose="020B0604020202020204" pitchFamily="34" charset="0"/>
              </a:rPr>
              <a:t>Htdocs</a:t>
            </a:r>
            <a:r>
              <a:rPr lang="en-US" sz="1800" dirty="0">
                <a:solidFill>
                  <a:schemeClr val="accent2">
                    <a:lumMod val="60000"/>
                    <a:lumOff val="40000"/>
                  </a:schemeClr>
                </a:solidFill>
                <a:latin typeface="Arial" panose="020B0604020202020204" pitchFamily="34" charset="0"/>
                <a:cs typeface="Arial" panose="020B0604020202020204" pitchFamily="34" charset="0"/>
              </a:rPr>
              <a:t> &gt; </a:t>
            </a:r>
            <a:r>
              <a:rPr lang="en-US" sz="1800" dirty="0" err="1">
                <a:solidFill>
                  <a:schemeClr val="accent2">
                    <a:lumMod val="60000"/>
                    <a:lumOff val="40000"/>
                  </a:schemeClr>
                </a:solidFill>
                <a:latin typeface="Arial" panose="020B0604020202020204" pitchFamily="34" charset="0"/>
                <a:cs typeface="Arial" panose="020B0604020202020204" pitchFamily="34" charset="0"/>
              </a:rPr>
              <a:t>db_name</a:t>
            </a:r>
            <a:r>
              <a:rPr lang="en-US" sz="1800" dirty="0">
                <a:solidFill>
                  <a:schemeClr val="accent2">
                    <a:lumMod val="60000"/>
                    <a:lumOff val="40000"/>
                  </a:schemeClr>
                </a:solidFill>
                <a:latin typeface="Arial" panose="020B0604020202020204" pitchFamily="34" charset="0"/>
                <a:cs typeface="Arial" panose="020B0604020202020204" pitchFamily="34" charset="0"/>
              </a:rPr>
              <a:t> &gt; </a:t>
            </a:r>
            <a:r>
              <a:rPr lang="en-US" sz="1800" dirty="0" err="1">
                <a:solidFill>
                  <a:schemeClr val="accent2">
                    <a:lumMod val="60000"/>
                    <a:lumOff val="40000"/>
                  </a:schemeClr>
                </a:solidFill>
                <a:latin typeface="Arial" panose="020B0604020202020204" pitchFamily="34" charset="0"/>
                <a:cs typeface="Arial" panose="020B0604020202020204" pitchFamily="34" charset="0"/>
              </a:rPr>
              <a:t>script.php</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rPr>
              <a:t>Example:</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rPr>
              <a:t> XAMPP &gt; </a:t>
            </a:r>
            <a:r>
              <a:rPr lang="en-US" sz="1800" dirty="0" err="1">
                <a:solidFill>
                  <a:schemeClr val="accent2">
                    <a:lumMod val="60000"/>
                    <a:lumOff val="40000"/>
                  </a:schemeClr>
                </a:solidFill>
                <a:latin typeface="Arial" panose="020B0604020202020204" pitchFamily="34" charset="0"/>
                <a:cs typeface="Arial" panose="020B0604020202020204" pitchFamily="34" charset="0"/>
              </a:rPr>
              <a:t>Htdocs</a:t>
            </a:r>
            <a:r>
              <a:rPr lang="en-US" sz="1800" dirty="0">
                <a:solidFill>
                  <a:schemeClr val="accent2">
                    <a:lumMod val="60000"/>
                    <a:lumOff val="40000"/>
                  </a:schemeClr>
                </a:solidFill>
                <a:latin typeface="Arial" panose="020B0604020202020204" pitchFamily="34" charset="0"/>
                <a:cs typeface="Arial" panose="020B0604020202020204" pitchFamily="34" charset="0"/>
              </a:rPr>
              <a:t> &gt; Sample &gt; </a:t>
            </a:r>
            <a:r>
              <a:rPr lang="en-US" sz="1800" dirty="0" err="1">
                <a:solidFill>
                  <a:schemeClr val="accent2">
                    <a:lumMod val="60000"/>
                    <a:lumOff val="40000"/>
                  </a:schemeClr>
                </a:solidFill>
                <a:latin typeface="Arial" panose="020B0604020202020204" pitchFamily="34" charset="0"/>
                <a:cs typeface="Arial" panose="020B0604020202020204" pitchFamily="34" charset="0"/>
              </a:rPr>
              <a:t>Hello.php</a:t>
            </a:r>
            <a:endParaRPr lang="en-US" sz="1800" dirty="0">
              <a:solidFill>
                <a:schemeClr val="accent2">
                  <a:lumMod val="60000"/>
                  <a:lumOff val="40000"/>
                </a:schemeClr>
              </a:solidFill>
              <a:latin typeface="Arial" panose="020B0604020202020204" pitchFamily="34" charset="0"/>
              <a:cs typeface="Arial" panose="020B0604020202020204" pitchFamily="34" charset="0"/>
            </a:endParaRPr>
          </a:p>
          <a:p>
            <a:r>
              <a:rPr lang="en-US" sz="1800" dirty="0">
                <a:solidFill>
                  <a:schemeClr val="accent2">
                    <a:lumMod val="60000"/>
                    <a:lumOff val="40000"/>
                  </a:schemeClr>
                </a:solidFill>
                <a:latin typeface="Arial" panose="020B0604020202020204" pitchFamily="34" charset="0"/>
                <a:cs typeface="Arial" panose="020B0604020202020204" pitchFamily="34" charset="0"/>
              </a:rPr>
              <a:t>To run script in your web browser: </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hlinkClick r:id="rId2"/>
              </a:rPr>
              <a:t>http://localhost/db_name/script.php</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rPr>
              <a:t>Example:</a:t>
            </a:r>
            <a:br>
              <a:rPr lang="en-US" sz="1800" dirty="0">
                <a:solidFill>
                  <a:schemeClr val="accent2">
                    <a:lumMod val="60000"/>
                    <a:lumOff val="40000"/>
                  </a:schemeClr>
                </a:solidFill>
                <a:latin typeface="Arial" panose="020B0604020202020204" pitchFamily="34" charset="0"/>
                <a:cs typeface="Arial" panose="020B0604020202020204" pitchFamily="34" charset="0"/>
              </a:rPr>
            </a:br>
            <a:r>
              <a:rPr lang="en-US" sz="1800" dirty="0">
                <a:solidFill>
                  <a:schemeClr val="accent2">
                    <a:lumMod val="60000"/>
                    <a:lumOff val="40000"/>
                  </a:schemeClr>
                </a:solidFill>
                <a:latin typeface="Arial" panose="020B0604020202020204" pitchFamily="34" charset="0"/>
                <a:cs typeface="Arial" panose="020B0604020202020204" pitchFamily="34" charset="0"/>
              </a:rPr>
              <a:t>http://localhost/sample/hello.php</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238E2B-FB24-41B7-AE13-5063AB7F3129}"/>
              </a:ext>
            </a:extLst>
          </p:cNvPr>
          <p:cNvSpPr>
            <a:spLocks noGrp="1"/>
          </p:cNvSpPr>
          <p:nvPr>
            <p:ph type="title"/>
          </p:nvPr>
        </p:nvSpPr>
        <p:spPr>
          <a:xfrm>
            <a:off x="760412" y="304800"/>
            <a:ext cx="9372602" cy="685800"/>
          </a:xfrm>
        </p:spPr>
        <p:txBody>
          <a:bodyPr/>
          <a:lstStyle/>
          <a:p>
            <a:r>
              <a:rPr lang="en-US" dirty="0"/>
              <a:t>HTML BEFORE PHP</a:t>
            </a:r>
          </a:p>
        </p:txBody>
      </p:sp>
      <p:sp>
        <p:nvSpPr>
          <p:cNvPr id="7" name="Content Placeholder 3">
            <a:extLst>
              <a:ext uri="{FF2B5EF4-FFF2-40B4-BE49-F238E27FC236}">
                <a16:creationId xmlns:a16="http://schemas.microsoft.com/office/drawing/2014/main" id="{0E46E0F1-98C4-4F6C-97E6-5FA68A131CC8}"/>
              </a:ext>
            </a:extLst>
          </p:cNvPr>
          <p:cNvSpPr txBox="1">
            <a:spLocks/>
          </p:cNvSpPr>
          <p:nvPr/>
        </p:nvSpPr>
        <p:spPr>
          <a:xfrm>
            <a:off x="7466012" y="1532964"/>
            <a:ext cx="4200994" cy="4334435"/>
          </a:xfrm>
          <a:prstGeom prst="rect">
            <a:avLst/>
          </a:prstGeom>
        </p:spPr>
        <p:txBody>
          <a:bodyPr>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800" dirty="0">
                <a:solidFill>
                  <a:schemeClr val="accent2">
                    <a:lumMod val="60000"/>
                    <a:lumOff val="40000"/>
                  </a:schemeClr>
                </a:solidFill>
                <a:latin typeface="Arial" panose="020B0604020202020204" pitchFamily="34" charset="0"/>
                <a:cs typeface="Arial" panose="020B0604020202020204" pitchFamily="34" charset="0"/>
              </a:rPr>
              <a:t>How will you insert, update, select, or delete without taking user input?</a:t>
            </a:r>
          </a:p>
          <a:p>
            <a:r>
              <a:rPr lang="en-US" sz="1800" dirty="0">
                <a:solidFill>
                  <a:schemeClr val="accent2">
                    <a:lumMod val="60000"/>
                    <a:lumOff val="40000"/>
                  </a:schemeClr>
                </a:solidFill>
                <a:latin typeface="Arial" panose="020B0604020202020204" pitchFamily="34" charset="0"/>
                <a:cs typeface="Arial" panose="020B0604020202020204" pitchFamily="34" charset="0"/>
              </a:rPr>
              <a:t>You will have to create a simple HTML form to take user input which you will later validate and execute in your php scripts. </a:t>
            </a:r>
          </a:p>
          <a:p>
            <a:r>
              <a:rPr lang="en-US" sz="1800" dirty="0">
                <a:solidFill>
                  <a:schemeClr val="accent2">
                    <a:lumMod val="60000"/>
                    <a:lumOff val="40000"/>
                  </a:schemeClr>
                </a:solidFill>
                <a:latin typeface="Arial" panose="020B0604020202020204" pitchFamily="34" charset="0"/>
                <a:cs typeface="Arial" panose="020B0604020202020204" pitchFamily="34" charset="0"/>
              </a:rPr>
              <a:t>You can go with MVC method (model view controller) in which you create two separate files for each query – first, HTML page to take user input and second, PHP script where you create connection and execute </a:t>
            </a:r>
            <a:r>
              <a:rPr lang="en-US" sz="1800" dirty="0" err="1">
                <a:solidFill>
                  <a:schemeClr val="accent2">
                    <a:lumMod val="60000"/>
                    <a:lumOff val="40000"/>
                  </a:schemeClr>
                </a:solidFill>
                <a:latin typeface="Arial" panose="020B0604020202020204" pitchFamily="34" charset="0"/>
                <a:cs typeface="Arial" panose="020B0604020202020204" pitchFamily="34" charset="0"/>
              </a:rPr>
              <a:t>sql</a:t>
            </a:r>
            <a:r>
              <a:rPr lang="en-US" sz="1800" dirty="0">
                <a:solidFill>
                  <a:schemeClr val="accent2">
                    <a:lumMod val="60000"/>
                    <a:lumOff val="40000"/>
                  </a:schemeClr>
                </a:solidFill>
                <a:latin typeface="Arial" panose="020B0604020202020204" pitchFamily="34" charset="0"/>
                <a:cs typeface="Arial" panose="020B0604020202020204" pitchFamily="34" charset="0"/>
              </a:rPr>
              <a:t> query. </a:t>
            </a:r>
          </a:p>
        </p:txBody>
      </p:sp>
      <p:sp>
        <p:nvSpPr>
          <p:cNvPr id="8" name="Rectangle 7">
            <a:extLst>
              <a:ext uri="{FF2B5EF4-FFF2-40B4-BE49-F238E27FC236}">
                <a16:creationId xmlns:a16="http://schemas.microsoft.com/office/drawing/2014/main" id="{67A1AA85-3F5B-4AFE-9587-20AE085008E9}"/>
              </a:ext>
            </a:extLst>
          </p:cNvPr>
          <p:cNvSpPr/>
          <p:nvPr/>
        </p:nvSpPr>
        <p:spPr>
          <a:xfrm>
            <a:off x="520231" y="1361013"/>
            <a:ext cx="6934200" cy="4524315"/>
          </a:xfrm>
          <a:prstGeom prst="rect">
            <a:avLst/>
          </a:prstGeom>
        </p:spPr>
        <p:txBody>
          <a:bodyPr wrap="square">
            <a:spAutoFit/>
          </a:bodyPr>
          <a:lstStyle/>
          <a:p>
            <a:r>
              <a:rPr lang="en-US" dirty="0"/>
              <a:t>&lt;html&gt;</a:t>
            </a:r>
          </a:p>
          <a:p>
            <a:r>
              <a:rPr lang="en-US" dirty="0"/>
              <a:t>&lt;head&gt;</a:t>
            </a:r>
          </a:p>
          <a:p>
            <a:r>
              <a:rPr lang="en-US" dirty="0"/>
              <a:t>&lt;title&gt; select&lt;/title&gt;</a:t>
            </a:r>
          </a:p>
          <a:p>
            <a:r>
              <a:rPr lang="en-US" dirty="0"/>
              <a:t>&lt;/head&gt;</a:t>
            </a:r>
          </a:p>
          <a:p>
            <a:r>
              <a:rPr lang="en-US" dirty="0"/>
              <a:t>&lt;body&gt;</a:t>
            </a:r>
          </a:p>
          <a:p>
            <a:r>
              <a:rPr lang="en-US" dirty="0"/>
              <a:t>&lt;form method="post" action="query1.controller.php"&gt;</a:t>
            </a:r>
          </a:p>
          <a:p>
            <a:r>
              <a:rPr lang="en-US" dirty="0"/>
              <a:t>    &lt;</a:t>
            </a:r>
            <a:r>
              <a:rPr lang="en-US" dirty="0" err="1"/>
              <a:t>fieldset</a:t>
            </a:r>
            <a:r>
              <a:rPr lang="en-US" dirty="0"/>
              <a:t>&gt;</a:t>
            </a:r>
          </a:p>
          <a:p>
            <a:r>
              <a:rPr lang="en-US" dirty="0"/>
              <a:t>       &lt;legend&gt; Query 1 &lt;/legend&gt;</a:t>
            </a:r>
          </a:p>
          <a:p>
            <a:r>
              <a:rPr lang="en-US" dirty="0"/>
              <a:t>&lt;label id="label" for=“name"&gt; Student Name &lt;/label&gt; &lt;/</a:t>
            </a:r>
            <a:r>
              <a:rPr lang="en-US" dirty="0" err="1"/>
              <a:t>br</a:t>
            </a:r>
            <a:r>
              <a:rPr lang="en-US" dirty="0"/>
              <a:t>&gt;</a:t>
            </a:r>
          </a:p>
          <a:p>
            <a:r>
              <a:rPr lang="en-US" dirty="0"/>
              <a:t>&lt;input type="text" name="name" placeholder=" Enter student name" &gt; &lt;/</a:t>
            </a:r>
            <a:r>
              <a:rPr lang="en-US" dirty="0" err="1"/>
              <a:t>br</a:t>
            </a:r>
            <a:r>
              <a:rPr lang="en-US" dirty="0"/>
              <a:t>&gt;</a:t>
            </a:r>
          </a:p>
          <a:p>
            <a:r>
              <a:rPr lang="en-US" dirty="0"/>
              <a:t>    &lt;input id="button" type="submit" name="submit"&gt;</a:t>
            </a:r>
          </a:p>
          <a:p>
            <a:r>
              <a:rPr lang="en-US" dirty="0"/>
              <a:t>  &lt;/</a:t>
            </a:r>
            <a:r>
              <a:rPr lang="en-US" dirty="0" err="1"/>
              <a:t>fieldset</a:t>
            </a:r>
            <a:r>
              <a:rPr lang="en-US" dirty="0"/>
              <a:t>&gt;</a:t>
            </a:r>
          </a:p>
          <a:p>
            <a:endParaRPr lang="en-US" dirty="0"/>
          </a:p>
          <a:p>
            <a:r>
              <a:rPr lang="en-US" dirty="0"/>
              <a:t>&lt;/body&gt;</a:t>
            </a:r>
          </a:p>
          <a:p>
            <a:r>
              <a:rPr lang="en-US" dirty="0"/>
              <a:t>&lt;/html&gt;</a:t>
            </a:r>
          </a:p>
        </p:txBody>
      </p:sp>
    </p:spTree>
    <p:extLst>
      <p:ext uri="{BB962C8B-B14F-4D97-AF65-F5344CB8AC3E}">
        <p14:creationId xmlns:p14="http://schemas.microsoft.com/office/powerpoint/2010/main" val="255949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933B-1009-4F5C-AAC4-42ED5D212F5A}"/>
              </a:ext>
            </a:extLst>
          </p:cNvPr>
          <p:cNvSpPr>
            <a:spLocks noGrp="1"/>
          </p:cNvSpPr>
          <p:nvPr>
            <p:ph type="title"/>
          </p:nvPr>
        </p:nvSpPr>
        <p:spPr>
          <a:xfrm>
            <a:off x="1522412" y="304800"/>
            <a:ext cx="8763002" cy="685800"/>
          </a:xfrm>
        </p:spPr>
        <p:txBody>
          <a:bodyPr/>
          <a:lstStyle/>
          <a:p>
            <a:r>
              <a:rPr lang="en-US" dirty="0"/>
              <a:t>CREATING DATABASE CONNECTION</a:t>
            </a:r>
          </a:p>
        </p:txBody>
      </p:sp>
      <p:sp>
        <p:nvSpPr>
          <p:cNvPr id="3" name="Rectangle 2">
            <a:extLst>
              <a:ext uri="{FF2B5EF4-FFF2-40B4-BE49-F238E27FC236}">
                <a16:creationId xmlns:a16="http://schemas.microsoft.com/office/drawing/2014/main" id="{B3511E9F-C7EE-4DF4-8195-4D5B4AA0268C}"/>
              </a:ext>
            </a:extLst>
          </p:cNvPr>
          <p:cNvSpPr/>
          <p:nvPr/>
        </p:nvSpPr>
        <p:spPr>
          <a:xfrm>
            <a:off x="323228" y="1826559"/>
            <a:ext cx="5847384" cy="1754326"/>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$conn = new PDO ('</a:t>
            </a:r>
            <a:r>
              <a:rPr lang="en-US" dirty="0" err="1">
                <a:latin typeface="Arial" panose="020B0604020202020204" pitchFamily="34" charset="0"/>
                <a:cs typeface="Arial" panose="020B0604020202020204" pitchFamily="34" charset="0"/>
              </a:rPr>
              <a:t>mysql:host</a:t>
            </a:r>
            <a:r>
              <a:rPr lang="en-US" dirty="0">
                <a:latin typeface="Arial" panose="020B0604020202020204" pitchFamily="34" charset="0"/>
                <a:cs typeface="Arial" panose="020B0604020202020204" pitchFamily="34" charset="0"/>
              </a:rPr>
              <a:t>='.$host.’; </a:t>
            </a:r>
            <a:r>
              <a:rPr lang="en-US" dirty="0" err="1">
                <a:latin typeface="Arial" panose="020B0604020202020204" pitchFamily="34" charset="0"/>
                <a:cs typeface="Arial" panose="020B0604020202020204" pitchFamily="34" charset="0"/>
              </a:rPr>
              <a:t>dbname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dbname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dbusername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dbpassword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Check connection</a:t>
            </a:r>
          </a:p>
          <a:p>
            <a:r>
              <a:rPr lang="en-US" dirty="0">
                <a:latin typeface="Arial" panose="020B0604020202020204" pitchFamily="34" charset="0"/>
                <a:cs typeface="Arial" panose="020B0604020202020204" pitchFamily="34" charset="0"/>
              </a:rPr>
              <a:t>if(!$conn) {</a:t>
            </a:r>
          </a:p>
          <a:p>
            <a:r>
              <a:rPr lang="en-US" dirty="0">
                <a:latin typeface="Arial" panose="020B0604020202020204" pitchFamily="34" charset="0"/>
                <a:cs typeface="Arial" panose="020B0604020202020204" pitchFamily="34" charset="0"/>
              </a:rPr>
              <a:t>  die("Connection failed");</a:t>
            </a:r>
          </a:p>
          <a:p>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C063B3EC-44E2-4C73-912C-1AAACA2E4B8D}"/>
              </a:ext>
            </a:extLst>
          </p:cNvPr>
          <p:cNvSpPr/>
          <p:nvPr/>
        </p:nvSpPr>
        <p:spPr>
          <a:xfrm>
            <a:off x="6361112" y="1688059"/>
            <a:ext cx="5676900" cy="2031325"/>
          </a:xfrm>
          <a:prstGeom prst="rect">
            <a:avLst/>
          </a:prstGeom>
        </p:spPr>
        <p:txBody>
          <a:bodyPr wrap="square">
            <a:spAutoFit/>
          </a:bodyPr>
          <a:lstStyle/>
          <a:p>
            <a:r>
              <a:rPr lang="en-US" dirty="0"/>
              <a:t>$conn = new </a:t>
            </a:r>
            <a:r>
              <a:rPr lang="en-US" dirty="0" err="1"/>
              <a:t>mysqli</a:t>
            </a:r>
            <a:r>
              <a:rPr lang="en-US" dirty="0"/>
              <a:t> ($host, $</a:t>
            </a:r>
            <a:r>
              <a:rPr lang="en-US" dirty="0" err="1"/>
              <a:t>dbusername</a:t>
            </a:r>
            <a:r>
              <a:rPr lang="en-US" dirty="0"/>
              <a:t>, $</a:t>
            </a:r>
            <a:r>
              <a:rPr lang="en-US" dirty="0" err="1"/>
              <a:t>dbpassword</a:t>
            </a:r>
            <a:r>
              <a:rPr lang="en-US" dirty="0"/>
              <a:t>, $</a:t>
            </a:r>
            <a:r>
              <a:rPr lang="en-US" dirty="0" err="1"/>
              <a:t>dbname</a:t>
            </a:r>
            <a:r>
              <a:rPr lang="en-US" dirty="0"/>
              <a:t>);</a:t>
            </a:r>
          </a:p>
          <a:p>
            <a:r>
              <a:rPr lang="en-US" dirty="0"/>
              <a:t>// Check connection</a:t>
            </a:r>
          </a:p>
          <a:p>
            <a:r>
              <a:rPr lang="en-US" dirty="0"/>
              <a:t>if (</a:t>
            </a:r>
            <a:r>
              <a:rPr lang="en-US" dirty="0" err="1"/>
              <a:t>mysqli_connect_error</a:t>
            </a:r>
            <a:r>
              <a:rPr lang="en-US" dirty="0"/>
              <a:t>()){</a:t>
            </a:r>
          </a:p>
          <a:p>
            <a:r>
              <a:rPr lang="en-US" dirty="0"/>
              <a:t>die('Connect Error ('. </a:t>
            </a:r>
            <a:r>
              <a:rPr lang="en-US" dirty="0" err="1"/>
              <a:t>mysqli_connect_errno</a:t>
            </a:r>
            <a:r>
              <a:rPr lang="en-US" dirty="0"/>
              <a:t>() .') '</a:t>
            </a:r>
          </a:p>
          <a:p>
            <a:r>
              <a:rPr lang="en-US" dirty="0"/>
              <a:t>. </a:t>
            </a:r>
            <a:r>
              <a:rPr lang="en-US" dirty="0" err="1"/>
              <a:t>mysqli_connect_error</a:t>
            </a:r>
            <a:r>
              <a:rPr lang="en-US" dirty="0"/>
              <a:t>());</a:t>
            </a:r>
          </a:p>
          <a:p>
            <a:r>
              <a:rPr lang="en-US" dirty="0"/>
              <a:t>}</a:t>
            </a:r>
          </a:p>
        </p:txBody>
      </p:sp>
      <p:sp>
        <p:nvSpPr>
          <p:cNvPr id="5" name="TextBox 4">
            <a:extLst>
              <a:ext uri="{FF2B5EF4-FFF2-40B4-BE49-F238E27FC236}">
                <a16:creationId xmlns:a16="http://schemas.microsoft.com/office/drawing/2014/main" id="{286FF582-6C1E-4CF6-B913-8B73B2BD2B05}"/>
              </a:ext>
            </a:extLst>
          </p:cNvPr>
          <p:cNvSpPr txBox="1"/>
          <p:nvPr/>
        </p:nvSpPr>
        <p:spPr>
          <a:xfrm>
            <a:off x="323228" y="1102552"/>
            <a:ext cx="3866184" cy="646331"/>
          </a:xfrm>
          <a:prstGeom prst="rect">
            <a:avLst/>
          </a:prstGeom>
          <a:noFill/>
        </p:spPr>
        <p:txBody>
          <a:bodyPr wrap="square" rtlCol="0">
            <a:spAutoFit/>
          </a:bodyPr>
          <a:lstStyle/>
          <a:p>
            <a:r>
              <a:rPr lang="en-US" b="1" dirty="0">
                <a:solidFill>
                  <a:schemeClr val="accent2">
                    <a:lumMod val="60000"/>
                    <a:lumOff val="40000"/>
                  </a:schemeClr>
                </a:solidFill>
              </a:rPr>
              <a:t>Using PDO (PHP Data Objects)</a:t>
            </a:r>
          </a:p>
          <a:p>
            <a:r>
              <a:rPr lang="en-US" dirty="0">
                <a:solidFill>
                  <a:schemeClr val="accent2">
                    <a:lumMod val="60000"/>
                    <a:lumOff val="40000"/>
                  </a:schemeClr>
                </a:solidFill>
              </a:rPr>
              <a:t>Syntax:</a:t>
            </a:r>
          </a:p>
        </p:txBody>
      </p:sp>
      <p:sp>
        <p:nvSpPr>
          <p:cNvPr id="6" name="TextBox 5">
            <a:extLst>
              <a:ext uri="{FF2B5EF4-FFF2-40B4-BE49-F238E27FC236}">
                <a16:creationId xmlns:a16="http://schemas.microsoft.com/office/drawing/2014/main" id="{C41F02F8-A4A8-4357-992A-7C432C6157C2}"/>
              </a:ext>
            </a:extLst>
          </p:cNvPr>
          <p:cNvSpPr txBox="1"/>
          <p:nvPr/>
        </p:nvSpPr>
        <p:spPr>
          <a:xfrm>
            <a:off x="6399212" y="1050054"/>
            <a:ext cx="4282235" cy="646331"/>
          </a:xfrm>
          <a:prstGeom prst="rect">
            <a:avLst/>
          </a:prstGeom>
          <a:noFill/>
        </p:spPr>
        <p:txBody>
          <a:bodyPr wrap="square" rtlCol="0">
            <a:spAutoFit/>
          </a:bodyPr>
          <a:lstStyle/>
          <a:p>
            <a:r>
              <a:rPr lang="en-US" b="1" dirty="0">
                <a:solidFill>
                  <a:schemeClr val="accent2">
                    <a:lumMod val="60000"/>
                    <a:lumOff val="40000"/>
                  </a:schemeClr>
                </a:solidFill>
              </a:rPr>
              <a:t>Using </a:t>
            </a:r>
            <a:r>
              <a:rPr lang="en-US" b="1" dirty="0" err="1">
                <a:solidFill>
                  <a:schemeClr val="accent2">
                    <a:lumMod val="60000"/>
                    <a:lumOff val="40000"/>
                  </a:schemeClr>
                </a:solidFill>
              </a:rPr>
              <a:t>MySQLi</a:t>
            </a:r>
            <a:r>
              <a:rPr lang="en-US" b="1" dirty="0">
                <a:solidFill>
                  <a:schemeClr val="accent2">
                    <a:lumMod val="60000"/>
                    <a:lumOff val="40000"/>
                  </a:schemeClr>
                </a:solidFill>
              </a:rPr>
              <a:t> ( ‘</a:t>
            </a:r>
            <a:r>
              <a:rPr lang="en-US" b="1" dirty="0" err="1">
                <a:solidFill>
                  <a:schemeClr val="accent2">
                    <a:lumMod val="60000"/>
                    <a:lumOff val="40000"/>
                  </a:schemeClr>
                </a:solidFill>
              </a:rPr>
              <a:t>i</a:t>
            </a:r>
            <a:r>
              <a:rPr lang="en-US" b="1" dirty="0">
                <a:solidFill>
                  <a:schemeClr val="accent2">
                    <a:lumMod val="60000"/>
                    <a:lumOff val="40000"/>
                  </a:schemeClr>
                </a:solidFill>
              </a:rPr>
              <a:t>’ stands for improved)</a:t>
            </a:r>
          </a:p>
          <a:p>
            <a:r>
              <a:rPr lang="en-US" dirty="0">
                <a:solidFill>
                  <a:schemeClr val="accent2">
                    <a:lumMod val="60000"/>
                    <a:lumOff val="40000"/>
                  </a:schemeClr>
                </a:solidFill>
              </a:rPr>
              <a:t>Syntax:</a:t>
            </a:r>
          </a:p>
        </p:txBody>
      </p:sp>
      <p:sp>
        <p:nvSpPr>
          <p:cNvPr id="7" name="TextBox 6">
            <a:extLst>
              <a:ext uri="{FF2B5EF4-FFF2-40B4-BE49-F238E27FC236}">
                <a16:creationId xmlns:a16="http://schemas.microsoft.com/office/drawing/2014/main" id="{0C318D07-61ED-4964-9677-D0A3C45EC6F6}"/>
              </a:ext>
            </a:extLst>
          </p:cNvPr>
          <p:cNvSpPr txBox="1"/>
          <p:nvPr/>
        </p:nvSpPr>
        <p:spPr>
          <a:xfrm>
            <a:off x="341312" y="4038600"/>
            <a:ext cx="7696200" cy="1477328"/>
          </a:xfrm>
          <a:prstGeom prst="rect">
            <a:avLst/>
          </a:prstGeom>
          <a:noFill/>
        </p:spPr>
        <p:txBody>
          <a:bodyPr wrap="square" rtlCol="0">
            <a:spAutoFit/>
          </a:bodyPr>
          <a:lstStyle/>
          <a:p>
            <a:r>
              <a:rPr lang="en-US" dirty="0">
                <a:solidFill>
                  <a:schemeClr val="accent2">
                    <a:lumMod val="60000"/>
                    <a:lumOff val="40000"/>
                  </a:schemeClr>
                </a:solidFill>
              </a:rPr>
              <a:t>Use of PDO (PHP Data Objects) is generally encouraged over </a:t>
            </a:r>
            <a:r>
              <a:rPr lang="en-US" dirty="0" err="1">
                <a:solidFill>
                  <a:schemeClr val="accent2">
                    <a:lumMod val="60000"/>
                    <a:lumOff val="40000"/>
                  </a:schemeClr>
                </a:solidFill>
              </a:rPr>
              <a:t>mysqli</a:t>
            </a:r>
            <a:r>
              <a:rPr lang="en-US" dirty="0">
                <a:solidFill>
                  <a:schemeClr val="accent2">
                    <a:lumMod val="60000"/>
                    <a:lumOff val="40000"/>
                  </a:schemeClr>
                </a:solidFill>
              </a:rPr>
              <a:t> (</a:t>
            </a:r>
            <a:r>
              <a:rPr lang="en-US" dirty="0" err="1">
                <a:solidFill>
                  <a:schemeClr val="accent2">
                    <a:lumMod val="60000"/>
                    <a:lumOff val="40000"/>
                  </a:schemeClr>
                </a:solidFill>
              </a:rPr>
              <a:t>mysql</a:t>
            </a:r>
            <a:r>
              <a:rPr lang="en-US" dirty="0">
                <a:solidFill>
                  <a:schemeClr val="accent2">
                    <a:lumMod val="60000"/>
                    <a:lumOff val="40000"/>
                  </a:schemeClr>
                </a:solidFill>
              </a:rPr>
              <a:t> Improved) since it can be used with 12 different types of databases and it has simpler syntax.</a:t>
            </a:r>
          </a:p>
          <a:p>
            <a:endParaRPr lang="en-US" dirty="0">
              <a:solidFill>
                <a:schemeClr val="accent2">
                  <a:lumMod val="60000"/>
                  <a:lumOff val="40000"/>
                </a:schemeClr>
              </a:solidFill>
            </a:endParaRPr>
          </a:p>
          <a:p>
            <a:r>
              <a:rPr lang="en-US" dirty="0">
                <a:solidFill>
                  <a:schemeClr val="accent2">
                    <a:lumMod val="60000"/>
                    <a:lumOff val="40000"/>
                  </a:schemeClr>
                </a:solidFill>
              </a:rPr>
              <a:t>You may use any method of your choice. </a:t>
            </a:r>
          </a:p>
        </p:txBody>
      </p:sp>
    </p:spTree>
    <p:extLst>
      <p:ext uri="{BB962C8B-B14F-4D97-AF65-F5344CB8AC3E}">
        <p14:creationId xmlns:p14="http://schemas.microsoft.com/office/powerpoint/2010/main" val="334650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91" y="235678"/>
            <a:ext cx="8610599" cy="555996"/>
          </a:xfrm>
        </p:spPr>
        <p:txBody>
          <a:bodyPr>
            <a:normAutofit fontScale="90000"/>
          </a:bodyPr>
          <a:lstStyle/>
          <a:p>
            <a:r>
              <a:rPr lang="en-US" dirty="0"/>
              <a:t>CREATING DATABASE CONNECTION (CONT.)</a:t>
            </a:r>
          </a:p>
        </p:txBody>
      </p:sp>
      <p:sp>
        <p:nvSpPr>
          <p:cNvPr id="4" name="Content Placeholder 3"/>
          <p:cNvSpPr>
            <a:spLocks noGrp="1"/>
          </p:cNvSpPr>
          <p:nvPr>
            <p:ph sz="half" idx="2"/>
          </p:nvPr>
        </p:nvSpPr>
        <p:spPr>
          <a:xfrm>
            <a:off x="615389" y="762000"/>
            <a:ext cx="5129120" cy="6019800"/>
          </a:xfrm>
        </p:spPr>
        <p:txBody>
          <a:bodyPr>
            <a:noAutofit/>
          </a:bodyPr>
          <a:lstStyle/>
          <a:p>
            <a:pPr marL="0" indent="0">
              <a:buNone/>
            </a:pPr>
            <a:r>
              <a:rPr lang="en-US" sz="1400" dirty="0">
                <a:latin typeface="Arial" panose="020B0604020202020204" pitchFamily="34" charset="0"/>
                <a:cs typeface="Arial" panose="020B0604020202020204" pitchFamily="34" charset="0"/>
              </a:rPr>
              <a:t>&lt;?php</a:t>
            </a:r>
          </a:p>
          <a:p>
            <a:pPr marL="0" indent="0">
              <a:buNone/>
            </a:pPr>
            <a:r>
              <a:rPr lang="en-US" sz="1400" dirty="0">
                <a:latin typeface="Arial" panose="020B0604020202020204" pitchFamily="34" charset="0"/>
                <a:cs typeface="Arial" panose="020B0604020202020204" pitchFamily="34" charset="0"/>
              </a:rPr>
              <a:t>$host = "localhost";</a:t>
            </a:r>
          </a:p>
          <a:p>
            <a:pPr marL="0" indent="0">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dbusername</a:t>
            </a:r>
            <a:r>
              <a:rPr lang="en-US" sz="1400" dirty="0">
                <a:latin typeface="Arial" panose="020B0604020202020204" pitchFamily="34" charset="0"/>
                <a:cs typeface="Arial" panose="020B0604020202020204" pitchFamily="34" charset="0"/>
              </a:rPr>
              <a:t> = "root";</a:t>
            </a:r>
          </a:p>
          <a:p>
            <a:pPr marL="0" indent="0">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dbpassword</a:t>
            </a:r>
            <a:r>
              <a:rPr lang="en-US" sz="1400" dirty="0">
                <a:latin typeface="Arial" panose="020B0604020202020204" pitchFamily="34" charset="0"/>
                <a:cs typeface="Arial" panose="020B0604020202020204" pitchFamily="34" charset="0"/>
              </a:rPr>
              <a:t> = “ ";</a:t>
            </a:r>
          </a:p>
          <a:p>
            <a:pPr marL="0" indent="0">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dbname</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db_name</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Create connection</a:t>
            </a:r>
          </a:p>
          <a:p>
            <a:pPr marL="0" indent="0">
              <a:buNone/>
            </a:pPr>
            <a:r>
              <a:rPr lang="en-US" sz="1400" dirty="0">
                <a:latin typeface="Arial" panose="020B0604020202020204" pitchFamily="34" charset="0"/>
                <a:cs typeface="Arial" panose="020B0604020202020204" pitchFamily="34" charset="0"/>
              </a:rPr>
              <a:t>$conn = new PDO('</a:t>
            </a:r>
            <a:r>
              <a:rPr lang="en-US" sz="1400" dirty="0" err="1">
                <a:latin typeface="Arial" panose="020B0604020202020204" pitchFamily="34" charset="0"/>
                <a:cs typeface="Arial" panose="020B0604020202020204" pitchFamily="34" charset="0"/>
              </a:rPr>
              <a:t>mysql:host</a:t>
            </a:r>
            <a:r>
              <a:rPr lang="en-US" sz="1400" dirty="0">
                <a:latin typeface="Arial" panose="020B0604020202020204" pitchFamily="34" charset="0"/>
                <a:cs typeface="Arial" panose="020B0604020202020204" pitchFamily="34" charset="0"/>
              </a:rPr>
              <a:t>='.$host.';</a:t>
            </a:r>
            <a:r>
              <a:rPr lang="en-US" sz="1400" dirty="0" err="1">
                <a:latin typeface="Arial" panose="020B0604020202020204" pitchFamily="34" charset="0"/>
                <a:cs typeface="Arial" panose="020B0604020202020204" pitchFamily="34" charset="0"/>
              </a:rPr>
              <a:t>dbname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dbname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dbusername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dbpassword</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Check connection</a:t>
            </a:r>
          </a:p>
          <a:p>
            <a:pPr marL="0" indent="0">
              <a:buNone/>
            </a:pPr>
            <a:r>
              <a:rPr lang="en-US" sz="1400" dirty="0">
                <a:latin typeface="Arial" panose="020B0604020202020204" pitchFamily="34" charset="0"/>
                <a:cs typeface="Arial" panose="020B0604020202020204" pitchFamily="34" charset="0"/>
              </a:rPr>
              <a:t>if(!$conn) {</a:t>
            </a:r>
          </a:p>
          <a:p>
            <a:pPr marL="0" indent="0">
              <a:buNone/>
            </a:pPr>
            <a:r>
              <a:rPr lang="en-US" sz="1400" dirty="0">
                <a:latin typeface="Arial" panose="020B0604020202020204" pitchFamily="34" charset="0"/>
                <a:cs typeface="Arial" panose="020B0604020202020204" pitchFamily="34" charset="0"/>
              </a:rPr>
              <a:t>  die("Connection failed");</a:t>
            </a:r>
          </a:p>
          <a:p>
            <a:pPr marL="0" indent="0">
              <a:buNone/>
            </a:pPr>
            <a:r>
              <a:rPr lang="en-US" sz="1400" dirty="0">
                <a:latin typeface="Arial" panose="020B0604020202020204" pitchFamily="34" charset="0"/>
                <a:cs typeface="Arial" panose="020B0604020202020204" pitchFamily="34" charset="0"/>
              </a:rPr>
              <a:t>}</a:t>
            </a:r>
          </a:p>
          <a:p>
            <a:pPr marL="0" indent="0">
              <a:buNone/>
            </a:pPr>
            <a:r>
              <a:rPr lang="en-US" sz="1400" dirty="0">
                <a:solidFill>
                  <a:srgbClr val="FF0000"/>
                </a:solidFill>
                <a:latin typeface="Arial" panose="020B0604020202020204" pitchFamily="34" charset="0"/>
                <a:cs typeface="Arial" panose="020B0604020202020204" pitchFamily="34" charset="0"/>
              </a:rPr>
              <a:t>else</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p>
          <a:p>
            <a:pPr marL="0" indent="0">
              <a:buNone/>
            </a:pPr>
            <a:r>
              <a:rPr lang="en-US" sz="1400" dirty="0">
                <a:latin typeface="Arial" panose="020B0604020202020204" pitchFamily="34" charset="0"/>
                <a:cs typeface="Arial" panose="020B0604020202020204" pitchFamily="34" charset="0"/>
              </a:rPr>
              <a:t>?&gt;</a:t>
            </a:r>
          </a:p>
        </p:txBody>
      </p:sp>
      <p:sp>
        <p:nvSpPr>
          <p:cNvPr id="3" name="Right Brace 2">
            <a:extLst>
              <a:ext uri="{FF2B5EF4-FFF2-40B4-BE49-F238E27FC236}">
                <a16:creationId xmlns:a16="http://schemas.microsoft.com/office/drawing/2014/main" id="{9A90BDC5-A1C5-4A2D-BDAA-73ABA34E7323}"/>
              </a:ext>
            </a:extLst>
          </p:cNvPr>
          <p:cNvSpPr/>
          <p:nvPr/>
        </p:nvSpPr>
        <p:spPr>
          <a:xfrm>
            <a:off x="3808412" y="1066800"/>
            <a:ext cx="1005840" cy="155448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5DD152B-938C-4D48-83CB-8911F371AB35}"/>
              </a:ext>
            </a:extLst>
          </p:cNvPr>
          <p:cNvSpPr txBox="1"/>
          <p:nvPr/>
        </p:nvSpPr>
        <p:spPr>
          <a:xfrm>
            <a:off x="5324256" y="1243875"/>
            <a:ext cx="4581309" cy="1200329"/>
          </a:xfrm>
          <a:prstGeom prst="rect">
            <a:avLst/>
          </a:prstGeom>
          <a:noFill/>
        </p:spPr>
        <p:txBody>
          <a:bodyPr wrap="square" rtlCol="0">
            <a:spAutoFit/>
          </a:bodyPr>
          <a:lstStyle/>
          <a:p>
            <a:r>
              <a:rPr lang="en-US" dirty="0">
                <a:solidFill>
                  <a:schemeClr val="accent2">
                    <a:lumMod val="60000"/>
                    <a:lumOff val="40000"/>
                  </a:schemeClr>
                </a:solidFill>
              </a:rPr>
              <a:t>Declaring the database. </a:t>
            </a:r>
            <a:br>
              <a:rPr lang="en-US" dirty="0">
                <a:solidFill>
                  <a:schemeClr val="accent2">
                    <a:lumMod val="60000"/>
                    <a:lumOff val="40000"/>
                  </a:schemeClr>
                </a:solidFill>
              </a:rPr>
            </a:br>
            <a:r>
              <a:rPr lang="en-US" dirty="0">
                <a:solidFill>
                  <a:schemeClr val="accent2">
                    <a:lumMod val="60000"/>
                    <a:lumOff val="40000"/>
                  </a:schemeClr>
                </a:solidFill>
              </a:rPr>
              <a:t>Generally the hostname, username and password remains the same in case running it locally. </a:t>
            </a:r>
          </a:p>
        </p:txBody>
      </p:sp>
      <p:sp>
        <p:nvSpPr>
          <p:cNvPr id="6" name="Right Brace 5">
            <a:extLst>
              <a:ext uri="{FF2B5EF4-FFF2-40B4-BE49-F238E27FC236}">
                <a16:creationId xmlns:a16="http://schemas.microsoft.com/office/drawing/2014/main" id="{72044EB9-8FC8-4E4E-B04C-3FDC31006080}"/>
              </a:ext>
            </a:extLst>
          </p:cNvPr>
          <p:cNvSpPr/>
          <p:nvPr/>
        </p:nvSpPr>
        <p:spPr>
          <a:xfrm>
            <a:off x="5426544" y="2872291"/>
            <a:ext cx="533400" cy="7620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742A10D-FA34-421B-9F74-9EA57BB5DAEC}"/>
              </a:ext>
            </a:extLst>
          </p:cNvPr>
          <p:cNvSpPr txBox="1"/>
          <p:nvPr/>
        </p:nvSpPr>
        <p:spPr>
          <a:xfrm>
            <a:off x="6175378" y="2470913"/>
            <a:ext cx="4876800" cy="1477328"/>
          </a:xfrm>
          <a:prstGeom prst="rect">
            <a:avLst/>
          </a:prstGeom>
          <a:noFill/>
        </p:spPr>
        <p:txBody>
          <a:bodyPr wrap="square" rtlCol="0">
            <a:spAutoFit/>
          </a:bodyPr>
          <a:lstStyle/>
          <a:p>
            <a:r>
              <a:rPr lang="en-US" dirty="0">
                <a:solidFill>
                  <a:schemeClr val="accent2">
                    <a:lumMod val="60000"/>
                    <a:lumOff val="40000"/>
                  </a:schemeClr>
                </a:solidFill>
              </a:rPr>
              <a:t>Creating / establishing the connection. </a:t>
            </a:r>
            <a:br>
              <a:rPr lang="en-US" dirty="0">
                <a:solidFill>
                  <a:schemeClr val="accent2">
                    <a:lumMod val="60000"/>
                    <a:lumOff val="40000"/>
                  </a:schemeClr>
                </a:solidFill>
              </a:rPr>
            </a:br>
            <a:r>
              <a:rPr lang="en-US" dirty="0">
                <a:solidFill>
                  <a:schemeClr val="accent2">
                    <a:lumMod val="60000"/>
                    <a:lumOff val="40000"/>
                  </a:schemeClr>
                </a:solidFill>
              </a:rPr>
              <a:t>Here, ‘$</a:t>
            </a:r>
            <a:r>
              <a:rPr lang="en-US" dirty="0" err="1">
                <a:solidFill>
                  <a:schemeClr val="accent2">
                    <a:lumMod val="60000"/>
                    <a:lumOff val="40000"/>
                  </a:schemeClr>
                </a:solidFill>
              </a:rPr>
              <a:t>db</a:t>
            </a:r>
            <a:r>
              <a:rPr lang="en-US" dirty="0">
                <a:solidFill>
                  <a:schemeClr val="accent2">
                    <a:lumMod val="60000"/>
                    <a:lumOff val="40000"/>
                  </a:schemeClr>
                </a:solidFill>
              </a:rPr>
              <a:t>’ is a variable name which is used for creating new database connection by calling database identifiers from above as parameters here.</a:t>
            </a:r>
          </a:p>
        </p:txBody>
      </p:sp>
      <p:sp>
        <p:nvSpPr>
          <p:cNvPr id="9" name="Right Brace 8">
            <a:extLst>
              <a:ext uri="{FF2B5EF4-FFF2-40B4-BE49-F238E27FC236}">
                <a16:creationId xmlns:a16="http://schemas.microsoft.com/office/drawing/2014/main" id="{44D2E47B-6223-4556-BA7D-2036EC829848}"/>
              </a:ext>
            </a:extLst>
          </p:cNvPr>
          <p:cNvSpPr/>
          <p:nvPr/>
        </p:nvSpPr>
        <p:spPr>
          <a:xfrm>
            <a:off x="6115890" y="4032797"/>
            <a:ext cx="533400" cy="7620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52BEB54-6500-4AA3-B1CB-A166D8285FB9}"/>
              </a:ext>
            </a:extLst>
          </p:cNvPr>
          <p:cNvSpPr txBox="1"/>
          <p:nvPr/>
        </p:nvSpPr>
        <p:spPr>
          <a:xfrm>
            <a:off x="6925235" y="3917634"/>
            <a:ext cx="4648201" cy="1477328"/>
          </a:xfrm>
          <a:prstGeom prst="rect">
            <a:avLst/>
          </a:prstGeom>
          <a:noFill/>
        </p:spPr>
        <p:txBody>
          <a:bodyPr wrap="square" rtlCol="0">
            <a:spAutoFit/>
          </a:bodyPr>
          <a:lstStyle/>
          <a:p>
            <a:r>
              <a:rPr lang="en-US" dirty="0">
                <a:solidFill>
                  <a:schemeClr val="accent2">
                    <a:lumMod val="60000"/>
                    <a:lumOff val="40000"/>
                  </a:schemeClr>
                </a:solidFill>
              </a:rPr>
              <a:t>Checking for successful connection. </a:t>
            </a:r>
            <a:br>
              <a:rPr lang="en-US" dirty="0">
                <a:solidFill>
                  <a:schemeClr val="accent2">
                    <a:lumMod val="60000"/>
                    <a:lumOff val="40000"/>
                  </a:schemeClr>
                </a:solidFill>
              </a:rPr>
            </a:br>
            <a:r>
              <a:rPr lang="en-US" dirty="0">
                <a:solidFill>
                  <a:schemeClr val="accent2">
                    <a:lumMod val="60000"/>
                    <a:lumOff val="40000"/>
                  </a:schemeClr>
                </a:solidFill>
              </a:rPr>
              <a:t>In case any error occurred (no database found, wrong username, etc.) it will end connecting and throw ‘connection failed’ error message. </a:t>
            </a:r>
            <a:br>
              <a:rPr lang="en-US" dirty="0">
                <a:solidFill>
                  <a:schemeClr val="accent2">
                    <a:lumMod val="60000"/>
                    <a:lumOff val="40000"/>
                  </a:schemeClr>
                </a:solidFill>
              </a:rPr>
            </a:br>
            <a:endParaRPr lang="en-US"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1941B845-AC3A-48E6-8A3F-A50BD6B4BDEA}"/>
              </a:ext>
            </a:extLst>
          </p:cNvPr>
          <p:cNvSpPr txBox="1"/>
          <p:nvPr/>
        </p:nvSpPr>
        <p:spPr>
          <a:xfrm>
            <a:off x="7999412" y="5412891"/>
            <a:ext cx="3429000" cy="923330"/>
          </a:xfrm>
          <a:prstGeom prst="rect">
            <a:avLst/>
          </a:prstGeom>
          <a:noFill/>
        </p:spPr>
        <p:txBody>
          <a:bodyPr wrap="square" rtlCol="0">
            <a:spAutoFit/>
          </a:bodyPr>
          <a:lstStyle/>
          <a:p>
            <a:r>
              <a:rPr lang="en-US" dirty="0">
                <a:solidFill>
                  <a:schemeClr val="accent2">
                    <a:lumMod val="60000"/>
                    <a:lumOff val="40000"/>
                  </a:schemeClr>
                </a:solidFill>
              </a:rPr>
              <a:t>Else it will create connection with database and start processing the code in ‘else’ scope.</a:t>
            </a:r>
            <a:endParaRPr lang="en-US" dirty="0"/>
          </a:p>
        </p:txBody>
      </p:sp>
      <p:sp>
        <p:nvSpPr>
          <p:cNvPr id="12" name="Right Brace 11">
            <a:extLst>
              <a:ext uri="{FF2B5EF4-FFF2-40B4-BE49-F238E27FC236}">
                <a16:creationId xmlns:a16="http://schemas.microsoft.com/office/drawing/2014/main" id="{BB3B41C5-B43B-46EA-A1D6-25D83504E543}"/>
              </a:ext>
            </a:extLst>
          </p:cNvPr>
          <p:cNvSpPr/>
          <p:nvPr/>
        </p:nvSpPr>
        <p:spPr>
          <a:xfrm>
            <a:off x="7023349" y="5493556"/>
            <a:ext cx="533400" cy="7620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15B97C6-F646-4049-9942-DA0CD76EE35D}"/>
              </a:ext>
            </a:extLst>
          </p:cNvPr>
          <p:cNvSpPr txBox="1"/>
          <p:nvPr/>
        </p:nvSpPr>
        <p:spPr>
          <a:xfrm>
            <a:off x="3870386" y="5992906"/>
            <a:ext cx="2835960" cy="646331"/>
          </a:xfrm>
          <a:prstGeom prst="rect">
            <a:avLst/>
          </a:prstGeom>
          <a:noFill/>
        </p:spPr>
        <p:txBody>
          <a:bodyPr wrap="square" rtlCol="0">
            <a:spAutoFit/>
          </a:bodyPr>
          <a:lstStyle/>
          <a:p>
            <a:r>
              <a:rPr lang="en-US" dirty="0">
                <a:solidFill>
                  <a:srgbClr val="FF0000"/>
                </a:solidFill>
              </a:rPr>
              <a:t>Important: your main code should be put inside ‘else’. </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2370</Words>
  <Application>Microsoft Office PowerPoint</Application>
  <PresentationFormat>Custom</PresentationFormat>
  <Paragraphs>240</Paragraphs>
  <Slides>16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Digital Blue Tunnel 16x9</vt:lpstr>
      <vt:lpstr>Getting Started With PHP</vt:lpstr>
      <vt:lpstr>Content Layout</vt:lpstr>
      <vt:lpstr>WHAT IS PHP AND WHY USE PHP? </vt:lpstr>
      <vt:lpstr>PowerPoint Presentation</vt:lpstr>
      <vt:lpstr>WHAT DO I NEED?</vt:lpstr>
      <vt:lpstr>YOUR FIRST PHP – ENABLED PAGE </vt:lpstr>
      <vt:lpstr>HTML BEFORE PHP</vt:lpstr>
      <vt:lpstr>CREATING DATABASE CONNECTION</vt:lpstr>
      <vt:lpstr>CREATING DATABASE CONNECTION (CONT.)</vt:lpstr>
      <vt:lpstr>FETCHING DATA (SELECT QUERY)</vt:lpstr>
      <vt:lpstr>HTML AFTER PHP</vt:lpstr>
      <vt:lpstr>ADDING DATA (INSERT QUERY)</vt:lpstr>
      <vt:lpstr>UPDATING DATA (UPDATE QUERY)</vt:lpstr>
      <vt:lpstr>DELETE DATA (DELETE QUERY)</vt:lpstr>
      <vt:lpstr>CLOSING DATABASE CONNECTION</vt:lpstr>
      <vt:lpstr>TIPS AND HINTS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PHP</dc:title>
  <dc:creator>spardha gupta</dc:creator>
  <cp:lastModifiedBy>Raghad Safauldeen</cp:lastModifiedBy>
  <cp:revision>32</cp:revision>
  <dcterms:created xsi:type="dcterms:W3CDTF">2019-11-03T19:44:35Z</dcterms:created>
  <dcterms:modified xsi:type="dcterms:W3CDTF">2020-04-22T19:28:46Z</dcterms:modified>
</cp:coreProperties>
</file>