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2C8F67C-13D7-4186-8613-4DEAC3912B4D}">
  <a:tblStyle styleId="{52C8F67C-13D7-4186-8613-4DEAC3912B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oboto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43e203b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43e203b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43e203be4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43e203be4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Abby-quick overview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43e203be4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43e203be4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abby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3e203be4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3e203be4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43e203be4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43e203be4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43e203be4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43e203be4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43e203be4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43e203be4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43e203be4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43e203be4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43e203be4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43e203be4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43e203be4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43e203be4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43e203be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43e203be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43e203be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43e203be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Raghad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43e203be4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43e203be4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43e203be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43e203be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raghad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3e203be4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3e203be4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raghad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43e203be4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43e203be4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raghad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43e203be4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43e203be4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Abby-discuss 1, maybe 2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43e203be4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43e203be4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Abby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43e203be4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43e203be4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Abby--discuss 2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43e203be4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43e203be4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6" name="Google Shape;56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6" name="Google Shape;66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75" name="Google Shape;75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7" name="Google Shape;97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6" name="Google Shape;116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23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598100" y="1279277"/>
            <a:ext cx="8222100" cy="13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Management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9DAF8"/>
                </a:solidFill>
              </a:rPr>
              <a:t>Iteration 2</a:t>
            </a:r>
            <a:endParaRPr sz="3600">
              <a:solidFill>
                <a:srgbClr val="C9DAF8"/>
              </a:solidFill>
            </a:endParaRPr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604050" y="3145524"/>
            <a:ext cx="8222100" cy="1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CFE2F3"/>
                </a:solidFill>
              </a:rPr>
              <a:t>Team #10 Members:</a:t>
            </a:r>
            <a:endParaRPr b="1" sz="2200"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/>
              <a:t>Ibukunoluwa “Abby” Aboderin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/>
              <a:t>Mason Beckham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/>
              <a:t>Raghad Safauldeen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/>
              <a:t>Siddharth Vadgama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2355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story</a:t>
            </a:r>
            <a:endParaRPr/>
          </a:p>
        </p:txBody>
      </p:sp>
      <p:graphicFrame>
        <p:nvGraphicFramePr>
          <p:cNvPr id="194" name="Google Shape;194;p34"/>
          <p:cNvGraphicFramePr/>
          <p:nvPr/>
        </p:nvGraphicFramePr>
        <p:xfrm>
          <a:off x="152400" y="78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{52C8F67C-13D7-4186-8613-4DEAC3912B4D}</a:tableStyleId>
              </a:tblPr>
              <a:tblGrid>
                <a:gridCol w="8603700"/>
              </a:tblGrid>
              <a:tr h="551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Name: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Scan Barcode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51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Primary actor: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Business owner/employee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51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Stakeholders and interest: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business owner or employee: wants to scan the barcode of an item quickly with minimum errors; wants to update the quantity in the inventory, each item has its own bin with a unique barcode and quantity.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51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Preconditions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 The item is identified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2. The device used for scanning has to be turned on and working correctly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51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Postconditions: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 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device scans the item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2. 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inventory is updated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5" name="Google Shape;195;p3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1593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story</a:t>
            </a:r>
            <a:endParaRPr/>
          </a:p>
        </p:txBody>
      </p:sp>
      <p:graphicFrame>
        <p:nvGraphicFramePr>
          <p:cNvPr id="201" name="Google Shape;201;p35"/>
          <p:cNvGraphicFramePr/>
          <p:nvPr/>
        </p:nvGraphicFramePr>
        <p:xfrm>
          <a:off x="152400" y="55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{52C8F67C-13D7-4186-8613-4DEAC3912B4D}</a:tableStyleId>
              </a:tblPr>
              <a:tblGrid>
                <a:gridCol w="8622950"/>
              </a:tblGrid>
              <a:tr h="1727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Main success scenario:</a:t>
                      </a: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  </a:t>
                      </a: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device scans the item successfully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2.  The system records the new quantity in each bin, and displays a message indicating this current quantity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  The system prompts the user to scan new item. If the user says yes, it continues, else, it goes to the first default page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764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Extension:</a:t>
                      </a:r>
                      <a:endParaRPr b="1"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a. </a:t>
                      </a: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If the scanner scanned the barcode of an item and it was not identified in the system: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Font typeface="Roboto"/>
                        <a:buAutoNum type="arabicPeriod"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System prompts user to re-scan and check the the barcode for any defect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Font typeface="Roboto"/>
                        <a:buAutoNum type="arabicPeriod"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After re-scanning, the system prompts the user to create a new bin that will include the new item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Font typeface="Roboto"/>
                        <a:buAutoNum type="arabicPeriod"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system updates the inventory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*</a:t>
                      </a:r>
                      <a:r>
                        <a:rPr b="1"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b.</a:t>
                      </a: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At any time, System fails: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 support recovery and correct the inventory system, ensure all operations can be recoverable for any step of scenario.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2" name="Google Shape;202;p3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Prototype</a:t>
            </a:r>
            <a:endParaRPr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0" y="925075"/>
            <a:ext cx="9144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Inventory Scanning       Shopping Page	        Website Inventory Management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09" name="Google Shape;209;p36"/>
          <p:cNvPicPr preferRelativeResize="0"/>
          <p:nvPr/>
        </p:nvPicPr>
        <p:blipFill rotWithShape="1">
          <a:blip r:embed="rId3">
            <a:alphaModFix/>
          </a:blip>
          <a:srcRect b="14756" l="0" r="0" t="14159"/>
          <a:stretch/>
        </p:blipFill>
        <p:spPr>
          <a:xfrm>
            <a:off x="149800" y="1504325"/>
            <a:ext cx="2055750" cy="2994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36"/>
          <p:cNvCxnSpPr/>
          <p:nvPr/>
        </p:nvCxnSpPr>
        <p:spPr>
          <a:xfrm>
            <a:off x="2380325" y="1054350"/>
            <a:ext cx="16800" cy="3570600"/>
          </a:xfrm>
          <a:prstGeom prst="straightConnector1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1" name="Google Shape;211;p36"/>
          <p:cNvPicPr preferRelativeResize="0"/>
          <p:nvPr/>
        </p:nvPicPr>
        <p:blipFill rotWithShape="1">
          <a:blip r:embed="rId4">
            <a:alphaModFix/>
          </a:blip>
          <a:srcRect b="22045" l="0" r="0" t="13170"/>
          <a:stretch/>
        </p:blipFill>
        <p:spPr>
          <a:xfrm rot="-5400000">
            <a:off x="2556300" y="1629825"/>
            <a:ext cx="2313750" cy="256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6"/>
          <p:cNvPicPr preferRelativeResize="0"/>
          <p:nvPr/>
        </p:nvPicPr>
        <p:blipFill rotWithShape="1">
          <a:blip r:embed="rId5">
            <a:alphaModFix/>
          </a:blip>
          <a:srcRect b="18352" l="0" r="0" t="12237"/>
          <a:stretch/>
        </p:blipFill>
        <p:spPr>
          <a:xfrm rot="-5400000">
            <a:off x="5814500" y="1145450"/>
            <a:ext cx="2522375" cy="361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36"/>
          <p:cNvCxnSpPr/>
          <p:nvPr/>
        </p:nvCxnSpPr>
        <p:spPr>
          <a:xfrm flipH="1">
            <a:off x="5046925" y="1046050"/>
            <a:ext cx="30000" cy="3561900"/>
          </a:xfrm>
          <a:prstGeom prst="straightConnector1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3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69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Website Use-Case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1500"/>
            <a:ext cx="9144001" cy="48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235500" y="544075"/>
            <a:ext cx="8520600" cy="4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 u="sng"/>
              <a:t>Multiple Node JS packages </a:t>
            </a:r>
            <a:r>
              <a:rPr lang="en" sz="2000"/>
              <a:t>which provide great code coverage and simple implementations will be used for testing.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 u="sng"/>
              <a:t>Mocha, Supertest</a:t>
            </a:r>
            <a:r>
              <a:rPr lang="en" sz="2000"/>
              <a:t> provide functionality for running tests as well as testing HTTP requests.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 u="sng"/>
              <a:t>Chai</a:t>
            </a:r>
            <a:r>
              <a:rPr lang="en" sz="2000"/>
              <a:t> provides an assertion library that makes tests simpler to understand and are less error prone.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 u="sng"/>
              <a:t>Husky and Lint-Staged</a:t>
            </a:r>
            <a:r>
              <a:rPr lang="en" sz="2000"/>
              <a:t> allow tests to be run every time a commit is made, this ensures that if something fails to work it will not be added to the code base.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 u="sng"/>
              <a:t>Manual Tests </a:t>
            </a:r>
            <a:r>
              <a:rPr lang="en" sz="2000"/>
              <a:t>can be done by running ‘npm run test’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311700" y="29000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Development Plan</a:t>
            </a:r>
            <a:endParaRPr/>
          </a:p>
        </p:txBody>
      </p:sp>
      <p:sp>
        <p:nvSpPr>
          <p:cNvPr id="234" name="Google Shape;234;p39"/>
          <p:cNvSpPr txBox="1"/>
          <p:nvPr>
            <p:ph idx="1" type="body"/>
          </p:nvPr>
        </p:nvSpPr>
        <p:spPr>
          <a:xfrm>
            <a:off x="311700" y="559225"/>
            <a:ext cx="8520600" cy="4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Iteration PlanFuture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Iteration 1</a:t>
            </a:r>
            <a:r>
              <a:rPr lang="en" sz="2000"/>
              <a:t>: the first iteration will be getting the underlying technology stack in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place to allow for integration of the UI and backend services.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Iteration 2:</a:t>
            </a:r>
            <a:r>
              <a:rPr lang="en" sz="2000"/>
              <a:t> login and registration, API (complete backend), basic UI for frontend,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Iteration 3:</a:t>
            </a:r>
            <a:r>
              <a:rPr lang="en" sz="2000"/>
              <a:t> complete UI, barcode scanning, system primary requirements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(everything that needs to be done is done), and hallway testing(create a survey and rating system to get feedback from people)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Final Deliverable:</a:t>
            </a:r>
            <a:r>
              <a:rPr lang="en" sz="2000"/>
              <a:t> testing, additional requirements are added based on priority.</a:t>
            </a:r>
            <a:endParaRPr sz="2000"/>
          </a:p>
        </p:txBody>
      </p:sp>
      <p:sp>
        <p:nvSpPr>
          <p:cNvPr id="235" name="Google Shape;235;p3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311700" y="29000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Development Plan</a:t>
            </a:r>
            <a:endParaRPr/>
          </a:p>
        </p:txBody>
      </p:sp>
      <p:sp>
        <p:nvSpPr>
          <p:cNvPr id="241" name="Google Shape;241;p40"/>
          <p:cNvSpPr txBox="1"/>
          <p:nvPr>
            <p:ph idx="1" type="body"/>
          </p:nvPr>
        </p:nvSpPr>
        <p:spPr>
          <a:xfrm>
            <a:off x="311700" y="559225"/>
            <a:ext cx="8520600" cy="4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Tools</a:t>
            </a:r>
            <a:endParaRPr b="1" sz="24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u="sng"/>
              <a:t>Programming application:</a:t>
            </a:r>
            <a:r>
              <a:rPr lang="en" sz="2000"/>
              <a:t> JavaScript, MySQL, HTML, CSS, bootstrap, NodeJS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u="sng"/>
              <a:t>GitHub for collaboration:</a:t>
            </a:r>
            <a:r>
              <a:rPr lang="en" sz="2000"/>
              <a:t> https://github.com/uta-cse-3311/inventory_management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u="sng"/>
              <a:t>Cloud:</a:t>
            </a:r>
            <a:r>
              <a:rPr lang="en" sz="2000"/>
              <a:t> amazon web service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u="sng"/>
              <a:t>Agile Scrum software development:</a:t>
            </a:r>
            <a:r>
              <a:rPr lang="en" sz="2000"/>
              <a:t> implementation and unit testing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People</a:t>
            </a:r>
            <a:endParaRPr b="1" sz="24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Members of CSE 3311 Team 10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Review Team 11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Professor Christoph Csallner and TA Soumik Mohian</a:t>
            </a:r>
            <a:endParaRPr sz="2000"/>
          </a:p>
        </p:txBody>
      </p:sp>
      <p:sp>
        <p:nvSpPr>
          <p:cNvPr id="242" name="Google Shape;242;p4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title"/>
          </p:nvPr>
        </p:nvSpPr>
        <p:spPr>
          <a:xfrm>
            <a:off x="311700" y="105200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Development Plan</a:t>
            </a:r>
            <a:endParaRPr/>
          </a:p>
        </p:txBody>
      </p:sp>
      <p:sp>
        <p:nvSpPr>
          <p:cNvPr id="248" name="Google Shape;248;p41"/>
          <p:cNvSpPr txBox="1"/>
          <p:nvPr>
            <p:ph idx="1" type="body"/>
          </p:nvPr>
        </p:nvSpPr>
        <p:spPr>
          <a:xfrm>
            <a:off x="311700" y="787825"/>
            <a:ext cx="85206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Education</a:t>
            </a:r>
            <a:endParaRPr b="1"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Members have a foundational knowledge of programming and computer science, but education is needed on the some of the languages being used.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Licensing</a:t>
            </a:r>
            <a:endParaRPr b="1"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MIT license will be used for the project as it allows for free use to anyone, but bars any liability and warranty requirements from the project group.</a:t>
            </a:r>
            <a:endParaRPr sz="2000"/>
          </a:p>
        </p:txBody>
      </p:sp>
      <p:sp>
        <p:nvSpPr>
          <p:cNvPr id="249" name="Google Shape;249;p4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55" name="Google Shape;255;p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“6 Best Inventory Management Software of 2019.” Business.org, Business.org, 16 Jan. 2019,</a:t>
            </a:r>
            <a:r>
              <a:rPr lang="en" sz="2000"/>
              <a:t> w</a:t>
            </a:r>
            <a:r>
              <a:rPr lang="en" sz="2000"/>
              <a:t>ww.business.org/finance/cost-management/best-inventory-management-software/.</a:t>
            </a:r>
            <a:endParaRPr sz="2000"/>
          </a:p>
        </p:txBody>
      </p:sp>
      <p:sp>
        <p:nvSpPr>
          <p:cNvPr id="256" name="Google Shape;256;p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&amp; Code</a:t>
            </a:r>
            <a:endParaRPr/>
          </a:p>
        </p:txBody>
      </p:sp>
      <p:sp>
        <p:nvSpPr>
          <p:cNvPr id="262" name="Google Shape;262;p4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Five Major Risks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772675"/>
            <a:ext cx="8520600" cy="3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Time management and communication</a:t>
            </a:r>
            <a:endParaRPr sz="2000"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solidFill>
                  <a:srgbClr val="000000"/>
                </a:solidFill>
              </a:rPr>
              <a:t>Risk Exposure: 85% * 8 Hours = 6.8 Hours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Lack of certain programming language knowledge and skills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lang="en" sz="1800">
                <a:solidFill>
                  <a:srgbClr val="000000"/>
                </a:solidFill>
              </a:rPr>
              <a:t>Risk Exposure: 60% * 4 Hours = 2.4 Hours.</a:t>
            </a:r>
            <a:endParaRPr b="1" sz="18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Our software is free, open source so all libraries used must be open source</a:t>
            </a:r>
            <a:endParaRPr sz="2000"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solidFill>
                  <a:srgbClr val="000000"/>
                </a:solidFill>
              </a:rPr>
              <a:t>Risk Exposure: </a:t>
            </a:r>
            <a:r>
              <a:rPr b="1" lang="en" sz="1800">
                <a:solidFill>
                  <a:srgbClr val="000000"/>
                </a:solidFill>
              </a:rPr>
              <a:t>3</a:t>
            </a:r>
            <a:r>
              <a:rPr b="1" lang="en" sz="1800">
                <a:solidFill>
                  <a:srgbClr val="000000"/>
                </a:solidFill>
              </a:rPr>
              <a:t>0% * 4 Hours =</a:t>
            </a:r>
            <a:r>
              <a:rPr b="1" lang="en" sz="1800">
                <a:solidFill>
                  <a:srgbClr val="000000"/>
                </a:solidFill>
              </a:rPr>
              <a:t> 1.2</a:t>
            </a:r>
            <a:r>
              <a:rPr b="1" lang="en" sz="1800">
                <a:solidFill>
                  <a:srgbClr val="000000"/>
                </a:solidFill>
              </a:rPr>
              <a:t> Hours</a:t>
            </a:r>
            <a:endParaRPr b="1" sz="18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Website might not work on certain browsers</a:t>
            </a:r>
            <a:endParaRPr sz="2000"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solidFill>
                  <a:srgbClr val="000000"/>
                </a:solidFill>
              </a:rPr>
              <a:t>Risk Exposure: 20% * 6 Hours = 1.2 Hours</a:t>
            </a:r>
            <a:endParaRPr b="1" sz="18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limit on our server</a:t>
            </a:r>
            <a:endParaRPr sz="2000"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solidFill>
                  <a:srgbClr val="000000"/>
                </a:solidFill>
              </a:rPr>
              <a:t>Risk Exposure: 25% * 4 Hours = 1 Hour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&amp; Answers</a:t>
            </a:r>
            <a:endParaRPr/>
          </a:p>
        </p:txBody>
      </p:sp>
      <p:sp>
        <p:nvSpPr>
          <p:cNvPr id="268" name="Google Shape;268;p4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0" y="181400"/>
            <a:ext cx="8832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Competitors: </a:t>
            </a:r>
            <a:r>
              <a:rPr b="1" lang="en" sz="1800"/>
              <a:t>According to website </a:t>
            </a:r>
            <a:r>
              <a:rPr lang="en" sz="1800">
                <a:solidFill>
                  <a:schemeClr val="dk2"/>
                </a:solidFill>
              </a:rPr>
              <a:t>6 Best Inventory Management Software of 2019.</a:t>
            </a:r>
            <a:endParaRPr b="1" sz="1800"/>
          </a:p>
        </p:txBody>
      </p:sp>
      <p:graphicFrame>
        <p:nvGraphicFramePr>
          <p:cNvPr id="145" name="Google Shape;145;p27"/>
          <p:cNvGraphicFramePr/>
          <p:nvPr/>
        </p:nvGraphicFramePr>
        <p:xfrm>
          <a:off x="345475" y="102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{52C8F67C-13D7-4186-8613-4DEAC3912B4D}</a:tableStyleId>
              </a:tblPr>
              <a:tblGrid>
                <a:gridCol w="3977975"/>
                <a:gridCol w="3481600"/>
              </a:tblGrid>
              <a:tr h="534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Company</a:t>
                      </a:r>
                      <a:endParaRPr b="1" sz="2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Starting price per month</a:t>
                      </a:r>
                      <a:endParaRPr b="1" sz="2200"/>
                    </a:p>
                  </a:txBody>
                  <a:tcPr marT="91425" marB="91425" marR="91425" marL="91425"/>
                </a:tc>
              </a:tr>
              <a:tr h="534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Ordoro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$25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534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Tradegecko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$79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534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Unleashed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$85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534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/>
                        <a:t>Veeqo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/>
                        <a:t>$200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534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/>
                        <a:t>Cin7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/>
                        <a:t>$299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534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/>
                        <a:t>Fishbowl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/>
                        <a:t>$399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</a:t>
            </a:r>
            <a:endParaRPr b="1"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856225"/>
            <a:ext cx="8520600" cy="22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Primary</a:t>
            </a:r>
            <a:r>
              <a:rPr lang="en" sz="2400"/>
              <a:t>: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Open source and free to use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</a:pPr>
            <a:r>
              <a:rPr lang="en" sz="2400"/>
              <a:t>Different style of scanning compared to competitors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User friendly and Simple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Admin Login System</a:t>
            </a:r>
            <a:endParaRPr sz="2400"/>
          </a:p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001275"/>
            <a:ext cx="8520600" cy="32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will not pay for our host server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Our software is not customized for businesses like catering industry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Access to Local Area Network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Constraints</a:t>
            </a:r>
            <a:endParaRPr sz="3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Since we are not paying for the server, only a limited amount of people can use our software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1593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</a:t>
            </a:r>
            <a:endParaRPr/>
          </a:p>
        </p:txBody>
      </p:sp>
      <p:graphicFrame>
        <p:nvGraphicFramePr>
          <p:cNvPr id="166" name="Google Shape;166;p30"/>
          <p:cNvGraphicFramePr/>
          <p:nvPr/>
        </p:nvGraphicFramePr>
        <p:xfrm>
          <a:off x="159300" y="71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{52C8F67C-13D7-4186-8613-4DEAC3912B4D}</a:tableStyleId>
              </a:tblPr>
              <a:tblGrid>
                <a:gridCol w="487425"/>
                <a:gridCol w="1559350"/>
                <a:gridCol w="3309775"/>
                <a:gridCol w="3287625"/>
              </a:tblGrid>
              <a:tr h="53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requirement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why?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ho</a:t>
                      </a: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w?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84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1a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Different style of scanning compared to competitors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 provide convenience and ease to the owner. They can pull out their phone anywhere to update inventory or add a new item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Business owners can use any phone with a camera to scan barcodes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75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1b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Different style of scanning compared to competitors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Small business owners do not need to spend additional funds on a designated hardware for scanning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additional device is needed, just a mobile phone with access to website and log in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7" name="Google Shape;167;p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235500" y="-47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Engineering(why? And how?)</a:t>
            </a:r>
            <a:endParaRPr/>
          </a:p>
        </p:txBody>
      </p:sp>
      <p:graphicFrame>
        <p:nvGraphicFramePr>
          <p:cNvPr id="173" name="Google Shape;173;p31"/>
          <p:cNvGraphicFramePr/>
          <p:nvPr/>
        </p:nvGraphicFramePr>
        <p:xfrm>
          <a:off x="311700" y="56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{52C8F67C-13D7-4186-8613-4DEAC3912B4D}</a:tableStyleId>
              </a:tblPr>
              <a:tblGrid>
                <a:gridCol w="387875"/>
                <a:gridCol w="1646125"/>
                <a:gridCol w="2763250"/>
                <a:gridCol w="3543550"/>
              </a:tblGrid>
              <a:tr h="1410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Login System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 provide different levels of abstraction for different users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 password login based system for each user, and the business owner is solely able to give authorization to each person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662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 friendly and Simple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 make inventory taking easy to understand and attractive to switch to from old excel spreadsheets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Creating a simple user interface in the website with navigation header, visual branding, and icons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258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Open source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So we can provide a free service to small business owners and startup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Making sure everything used in programming phase is open source, to avoid support through an income stream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4" name="Google Shape;174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2355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Requirements</a:t>
            </a:r>
            <a:endParaRPr/>
          </a:p>
        </p:txBody>
      </p:sp>
      <p:graphicFrame>
        <p:nvGraphicFramePr>
          <p:cNvPr id="180" name="Google Shape;180;p32"/>
          <p:cNvGraphicFramePr/>
          <p:nvPr/>
        </p:nvGraphicFramePr>
        <p:xfrm>
          <a:off x="86850" y="63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{52C8F67C-13D7-4186-8613-4DEAC3912B4D}</a:tableStyleId>
              </a:tblPr>
              <a:tblGrid>
                <a:gridCol w="2849550"/>
                <a:gridCol w="5819700"/>
              </a:tblGrid>
              <a:tr h="46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Requirements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Testing for requirement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74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Different style of scanning compared to competitors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Barcode scanning will work on all modern mobile phone devices with a camera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74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Login System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Password access needed to login to inventory, try common attack vectors for vulnerabilities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01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 friendly and Simple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Send a survey to a diverse group of individuals, ranging from age, socio-economic status and race and have them rate the website based on a list of questions.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296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Open source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Software documentation indicating its open source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users will be able to audit the software to detect bugs, and all packages used within the project will be verified as open source.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1" name="Google Shape;181;p3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stories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229875"/>
            <a:ext cx="8520600" cy="22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Scan Barcode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Search Item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Deleting Item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Update Item Description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Sell Item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