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73" r:id="rId3"/>
    <p:sldId id="277" r:id="rId4"/>
    <p:sldId id="267" r:id="rId5"/>
    <p:sldId id="279" r:id="rId6"/>
    <p:sldId id="280" r:id="rId7"/>
    <p:sldId id="281" r:id="rId8"/>
    <p:sldId id="282" r:id="rId9"/>
    <p:sldId id="283" r:id="rId10"/>
    <p:sldId id="284" r:id="rId11"/>
    <p:sldId id="274" r:id="rId12"/>
    <p:sldId id="275" r:id="rId13"/>
    <p:sldId id="278" r:id="rId14"/>
    <p:sldId id="276"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3" autoAdjust="0"/>
  </p:normalViewPr>
  <p:slideViewPr>
    <p:cSldViewPr snapToGrid="0" snapToObjects="1">
      <p:cViewPr varScale="1">
        <p:scale>
          <a:sx n="72" d="100"/>
          <a:sy n="72" d="100"/>
        </p:scale>
        <p:origin x="1104" y="66"/>
      </p:cViewPr>
      <p:guideLst>
        <p:guide orient="horz" pos="2160"/>
        <p:guide pos="2880"/>
      </p:guideLst>
    </p:cSldViewPr>
  </p:slideViewPr>
  <p:outlineViewPr>
    <p:cViewPr>
      <p:scale>
        <a:sx n="33" d="100"/>
        <a:sy n="33" d="100"/>
      </p:scale>
      <p:origin x="0" y="-7422"/>
    </p:cViewPr>
  </p:outlineViewPr>
  <p:notesTextViewPr>
    <p:cViewPr>
      <p:scale>
        <a:sx n="100" d="100"/>
        <a:sy n="100" d="100"/>
      </p:scale>
      <p:origin x="0" y="0"/>
    </p:cViewPr>
  </p:notesTextViewPr>
  <p:sorterViewPr>
    <p:cViewPr>
      <p:scale>
        <a:sx n="171" d="100"/>
        <a:sy n="17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600202"/>
            <a:ext cx="6565570" cy="4384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8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716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19846"/>
            <a:ext cx="8229600" cy="1143004"/>
          </a:xfrm>
        </p:spPr>
        <p:txBody>
          <a:bodyPr/>
          <a:lstStyle>
            <a:lvl1pPr>
              <a:defRPr b="1" i="0"/>
            </a:lvl1pPr>
          </a:lstStyle>
          <a:p>
            <a:r>
              <a:rPr lang="en-US" dirty="0"/>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75589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85355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6" y="1729974"/>
            <a:ext cx="6565569" cy="4132375"/>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09683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600202"/>
            <a:ext cx="6565570" cy="4384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8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75589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310358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6" y="1729974"/>
            <a:ext cx="6565569" cy="4132375"/>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531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8" r:id="rId3"/>
    <p:sldLayoutId id="2147483656" r:id="rId4"/>
    <p:sldLayoutId id="2147483650" r:id="rId5"/>
    <p:sldLayoutId id="2147483652" r:id="rId6"/>
    <p:sldLayoutId id="2147483655" r:id="rId7"/>
    <p:sldLayoutId id="2147483662" r:id="rId8"/>
    <p:sldLayoutId id="2147483663" r:id="rId9"/>
    <p:sldLayoutId id="2147483664" r:id="rId10"/>
    <p:sldLayoutId id="214748366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0.xml"/><Relationship Id="rId1" Type="http://schemas.openxmlformats.org/officeDocument/2006/relationships/video" Target="https://www.youtube.com/embed/PK_yguLapg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britannica.com/technology/Ariane-European-launch-vehicles" TargetMode="External"/><Relationship Id="rId2" Type="http://schemas.openxmlformats.org/officeDocument/2006/relationships/hyperlink" Target="https://www.google.com/search?q=%22European+Space+Agency+%22&amp;client=firefox-b-1&amp;source=lnms&amp;tbm=isch&amp;sa=X&amp;ved=0ahUKEwjvkInP15jgAhVNOK0KHU1YBpIQ_AUIDygC&amp;biw=1429&amp;bih=741#imgrc=GqAn3ZRYaz_DGM" TargetMode="External"/><Relationship Id="rId1" Type="http://schemas.openxmlformats.org/officeDocument/2006/relationships/slideLayout" Target="../slideLayouts/slideLayout5.xml"/><Relationship Id="rId6" Type="http://schemas.openxmlformats.org/officeDocument/2006/relationships/hyperlink" Target="http://www.esa.int/spaceinimages/Images/2008/03/The_Ariane_5_ESATV_launcher_on_its_mobile_launch_table3" TargetMode="External"/><Relationship Id="rId5" Type="http://schemas.openxmlformats.org/officeDocument/2006/relationships/hyperlink" Target="http://www.carriereinternazionali.com/en/europe/item/9098-space-internship-european-space-agency" TargetMode="External"/><Relationship Id="rId4" Type="http://schemas.openxmlformats.org/officeDocument/2006/relationships/hyperlink" Target="https://www.britannica.com/topic/European-Space-Agenc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93495" y="2849354"/>
            <a:ext cx="8018620" cy="560153"/>
          </a:xfrm>
          <a:prstGeom prst="rect">
            <a:avLst/>
          </a:prstGeom>
          <a:noFill/>
        </p:spPr>
        <p:txBody>
          <a:bodyPr wrap="square" rtlCol="0">
            <a:spAutoFit/>
          </a:bodyPr>
          <a:lstStyle/>
          <a:p>
            <a:pPr>
              <a:lnSpc>
                <a:spcPct val="80000"/>
              </a:lnSpc>
            </a:pPr>
            <a:r>
              <a:rPr lang="en-US" sz="3800" dirty="0"/>
              <a:t>ARIANE Flight 501</a:t>
            </a:r>
            <a:endParaRPr lang="en-US" sz="3800" b="1" dirty="0"/>
          </a:p>
        </p:txBody>
      </p:sp>
      <p:sp>
        <p:nvSpPr>
          <p:cNvPr id="3" name="TextBox 2"/>
          <p:cNvSpPr txBox="1"/>
          <p:nvPr/>
        </p:nvSpPr>
        <p:spPr>
          <a:xfrm>
            <a:off x="483987" y="4065035"/>
            <a:ext cx="5486400" cy="323165"/>
          </a:xfrm>
          <a:prstGeom prst="rect">
            <a:avLst/>
          </a:prstGeom>
          <a:noFill/>
        </p:spPr>
        <p:txBody>
          <a:bodyPr wrap="square" rtlCol="0">
            <a:spAutoFit/>
          </a:bodyPr>
          <a:lstStyle/>
          <a:p>
            <a:pPr>
              <a:lnSpc>
                <a:spcPct val="80000"/>
              </a:lnSpc>
            </a:pPr>
            <a:r>
              <a:rPr lang="en-US" b="1" dirty="0">
                <a:solidFill>
                  <a:schemeClr val="tx1">
                    <a:lumMod val="75000"/>
                    <a:lumOff val="25000"/>
                  </a:schemeClr>
                </a:solidFill>
              </a:rPr>
              <a:t>Presenter’s Name: Raghad Safauldeen</a:t>
            </a:r>
          </a:p>
        </p:txBody>
      </p:sp>
      <p:sp>
        <p:nvSpPr>
          <p:cNvPr id="4" name="TextBox 3"/>
          <p:cNvSpPr txBox="1"/>
          <p:nvPr/>
        </p:nvSpPr>
        <p:spPr>
          <a:xfrm>
            <a:off x="483987" y="4375031"/>
            <a:ext cx="6000110" cy="271869"/>
          </a:xfrm>
          <a:prstGeom prst="rect">
            <a:avLst/>
          </a:prstGeom>
          <a:noFill/>
        </p:spPr>
        <p:txBody>
          <a:bodyPr wrap="square" rtlCol="0">
            <a:spAutoFit/>
          </a:bodyPr>
          <a:lstStyle/>
          <a:p>
            <a:pPr>
              <a:lnSpc>
                <a:spcPct val="80000"/>
              </a:lnSpc>
            </a:pPr>
            <a:r>
              <a:rPr lang="en-US" sz="1400" dirty="0">
                <a:solidFill>
                  <a:schemeClr val="tx1">
                    <a:lumMod val="75000"/>
                    <a:lumOff val="25000"/>
                  </a:schemeClr>
                </a:solidFill>
              </a:rPr>
              <a:t>Project Manager</a:t>
            </a:r>
          </a:p>
        </p:txBody>
      </p:sp>
      <p:sp>
        <p:nvSpPr>
          <p:cNvPr id="6" name="TextBox 5"/>
          <p:cNvSpPr txBox="1"/>
          <p:nvPr/>
        </p:nvSpPr>
        <p:spPr>
          <a:xfrm>
            <a:off x="488629" y="3376987"/>
            <a:ext cx="5325993" cy="430887"/>
          </a:xfrm>
          <a:prstGeom prst="rect">
            <a:avLst/>
          </a:prstGeom>
          <a:noFill/>
        </p:spPr>
        <p:txBody>
          <a:bodyPr wrap="square" rtlCol="0">
            <a:spAutoFit/>
          </a:bodyPr>
          <a:lstStyle/>
          <a:p>
            <a:pPr>
              <a:lnSpc>
                <a:spcPct val="90000"/>
              </a:lnSpc>
            </a:pPr>
            <a:r>
              <a:rPr lang="en-US" sz="2400" dirty="0">
                <a:solidFill>
                  <a:srgbClr val="13409F"/>
                </a:solidFill>
              </a:rPr>
              <a:t>The Mavasian</a:t>
            </a:r>
          </a:p>
        </p:txBody>
      </p:sp>
      <p:cxnSp>
        <p:nvCxnSpPr>
          <p:cNvPr id="8" name="Straight Connector 7"/>
          <p:cNvCxnSpPr/>
          <p:nvPr/>
        </p:nvCxnSpPr>
        <p:spPr>
          <a:xfrm>
            <a:off x="577321" y="3931971"/>
            <a:ext cx="48869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3964308-78BC-438C-ACAD-963EE6C2D17E}"/>
              </a:ext>
            </a:extLst>
          </p:cNvPr>
          <p:cNvSpPr txBox="1"/>
          <p:nvPr/>
        </p:nvSpPr>
        <p:spPr>
          <a:xfrm>
            <a:off x="5814622" y="5316725"/>
            <a:ext cx="2340705" cy="1323439"/>
          </a:xfrm>
          <a:prstGeom prst="rect">
            <a:avLst/>
          </a:prstGeom>
          <a:noFill/>
        </p:spPr>
        <p:txBody>
          <a:bodyPr wrap="none" rtlCol="0">
            <a:spAutoFit/>
          </a:bodyPr>
          <a:lstStyle/>
          <a:p>
            <a:r>
              <a:rPr lang="en-US" sz="1600" u="sng" dirty="0"/>
              <a:t>The Project Team 6</a:t>
            </a:r>
            <a:r>
              <a:rPr lang="en-US" sz="1600" dirty="0"/>
              <a:t>:</a:t>
            </a:r>
          </a:p>
          <a:p>
            <a:r>
              <a:rPr lang="en-US" sz="1600" dirty="0"/>
              <a:t>      Francis Le</a:t>
            </a:r>
            <a:br>
              <a:rPr lang="en-US" sz="1600" dirty="0"/>
            </a:br>
            <a:r>
              <a:rPr lang="en-US" sz="1600" dirty="0"/>
              <a:t>      Nhi Luong</a:t>
            </a:r>
          </a:p>
          <a:p>
            <a:r>
              <a:rPr lang="en-US" sz="1600" dirty="0"/>
              <a:t>      Quy Pham</a:t>
            </a:r>
          </a:p>
          <a:p>
            <a:r>
              <a:rPr lang="en-US" sz="1600" dirty="0"/>
              <a:t>      Raghad Safauldeen</a:t>
            </a:r>
          </a:p>
        </p:txBody>
      </p:sp>
      <p:sp>
        <p:nvSpPr>
          <p:cNvPr id="9" name="TextBox 8">
            <a:extLst>
              <a:ext uri="{FF2B5EF4-FFF2-40B4-BE49-F238E27FC236}">
                <a16:creationId xmlns:a16="http://schemas.microsoft.com/office/drawing/2014/main" id="{58C4F8EF-0342-43DE-817D-4994AE8DDDD8}"/>
              </a:ext>
            </a:extLst>
          </p:cNvPr>
          <p:cNvSpPr txBox="1"/>
          <p:nvPr/>
        </p:nvSpPr>
        <p:spPr>
          <a:xfrm>
            <a:off x="493495" y="6275925"/>
            <a:ext cx="5325993" cy="535531"/>
          </a:xfrm>
          <a:prstGeom prst="rect">
            <a:avLst/>
          </a:prstGeom>
          <a:noFill/>
        </p:spPr>
        <p:txBody>
          <a:bodyPr wrap="square" rtlCol="0">
            <a:spAutoFit/>
          </a:bodyPr>
          <a:lstStyle/>
          <a:p>
            <a:pPr>
              <a:lnSpc>
                <a:spcPct val="90000"/>
              </a:lnSpc>
            </a:pPr>
            <a:r>
              <a:rPr lang="en-US" sz="1600" dirty="0">
                <a:solidFill>
                  <a:srgbClr val="13409F"/>
                </a:solidFill>
                <a:latin typeface="Arial"/>
              </a:rPr>
              <a:t>CSE-4322 – Software Project Management</a:t>
            </a:r>
          </a:p>
          <a:p>
            <a:pPr>
              <a:lnSpc>
                <a:spcPct val="90000"/>
              </a:lnSpc>
            </a:pPr>
            <a:r>
              <a:rPr lang="en-US" sz="1600" dirty="0">
                <a:solidFill>
                  <a:srgbClr val="13409F"/>
                </a:solidFill>
                <a:latin typeface="Arial"/>
              </a:rPr>
              <a:t>Spring 2019</a:t>
            </a:r>
          </a:p>
        </p:txBody>
      </p:sp>
    </p:spTree>
    <p:extLst>
      <p:ext uri="{BB962C8B-B14F-4D97-AF65-F5344CB8AC3E}">
        <p14:creationId xmlns:p14="http://schemas.microsoft.com/office/powerpoint/2010/main" val="415446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0E49C2-96DE-4608-B1E1-2FAF6D67CDAF}"/>
              </a:ext>
            </a:extLst>
          </p:cNvPr>
          <p:cNvSpPr>
            <a:spLocks noGrp="1"/>
          </p:cNvSpPr>
          <p:nvPr>
            <p:ph idx="1"/>
          </p:nvPr>
        </p:nvSpPr>
        <p:spPr>
          <a:xfrm>
            <a:off x="261257" y="145776"/>
            <a:ext cx="8621486" cy="648102"/>
          </a:xfrm>
        </p:spPr>
        <p:txBody>
          <a:bodyPr/>
          <a:lstStyle/>
          <a:p>
            <a:pPr marL="0" indent="0">
              <a:buNone/>
            </a:pPr>
            <a:r>
              <a:rPr lang="en-US" sz="3600" dirty="0"/>
              <a:t>Demo </a:t>
            </a:r>
            <a:r>
              <a:rPr lang="en-US" sz="2200" dirty="0">
                <a:solidFill>
                  <a:schemeClr val="tx1">
                    <a:lumMod val="75000"/>
                    <a:lumOff val="25000"/>
                  </a:schemeClr>
                </a:solidFill>
              </a:rPr>
              <a:t>https://www.youtube.com/watch?v=PK_yguLapgA</a:t>
            </a:r>
          </a:p>
        </p:txBody>
      </p:sp>
      <p:pic>
        <p:nvPicPr>
          <p:cNvPr id="3" name="Online Media 2">
            <a:hlinkClick r:id="" action="ppaction://media"/>
            <a:extLst>
              <a:ext uri="{FF2B5EF4-FFF2-40B4-BE49-F238E27FC236}">
                <a16:creationId xmlns:a16="http://schemas.microsoft.com/office/drawing/2014/main" id="{02C66A33-8EB1-4368-894F-CAA0728ED725}"/>
              </a:ext>
            </a:extLst>
          </p:cNvPr>
          <p:cNvPicPr>
            <a:picLocks noRot="1" noChangeAspect="1"/>
          </p:cNvPicPr>
          <p:nvPr>
            <a:videoFile r:link="rId1"/>
          </p:nvPr>
        </p:nvPicPr>
        <p:blipFill>
          <a:blip r:embed="rId3"/>
          <a:stretch>
            <a:fillRect/>
          </a:stretch>
        </p:blipFill>
        <p:spPr>
          <a:xfrm>
            <a:off x="0" y="793878"/>
            <a:ext cx="9144000" cy="6064122"/>
          </a:xfrm>
          <a:prstGeom prst="rect">
            <a:avLst/>
          </a:prstGeom>
        </p:spPr>
      </p:pic>
    </p:spTree>
    <p:extLst>
      <p:ext uri="{BB962C8B-B14F-4D97-AF65-F5344CB8AC3E}">
        <p14:creationId xmlns:p14="http://schemas.microsoft.com/office/powerpoint/2010/main" val="377960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6140" y="144372"/>
            <a:ext cx="6565569" cy="646331"/>
          </a:xfrm>
          <a:prstGeom prst="rect">
            <a:avLst/>
          </a:prstGeom>
          <a:noFill/>
        </p:spPr>
        <p:txBody>
          <a:bodyPr wrap="square" rtlCol="0">
            <a:spAutoFit/>
          </a:bodyPr>
          <a:lstStyle/>
          <a:p>
            <a:r>
              <a:rPr lang="en-US" sz="3600" b="1" dirty="0"/>
              <a:t>Project Schedule</a:t>
            </a:r>
          </a:p>
        </p:txBody>
      </p:sp>
      <p:graphicFrame>
        <p:nvGraphicFramePr>
          <p:cNvPr id="6" name="Content Placeholder 5">
            <a:extLst>
              <a:ext uri="{FF2B5EF4-FFF2-40B4-BE49-F238E27FC236}">
                <a16:creationId xmlns:a16="http://schemas.microsoft.com/office/drawing/2014/main" id="{93BE2F90-4F4B-49D2-BCE9-0B9E2B284DCD}"/>
              </a:ext>
            </a:extLst>
          </p:cNvPr>
          <p:cNvGraphicFramePr>
            <a:graphicFrameLocks noGrp="1"/>
          </p:cNvGraphicFramePr>
          <p:nvPr>
            <p:ph idx="1"/>
            <p:extLst>
              <p:ext uri="{D42A27DB-BD31-4B8C-83A1-F6EECF244321}">
                <p14:modId xmlns:p14="http://schemas.microsoft.com/office/powerpoint/2010/main" val="2430823808"/>
              </p:ext>
            </p:extLst>
          </p:nvPr>
        </p:nvGraphicFramePr>
        <p:xfrm>
          <a:off x="636104" y="724444"/>
          <a:ext cx="7805530" cy="5481662"/>
        </p:xfrm>
        <a:graphic>
          <a:graphicData uri="http://schemas.openxmlformats.org/drawingml/2006/table">
            <a:tbl>
              <a:tblPr/>
              <a:tblGrid>
                <a:gridCol w="1864293">
                  <a:extLst>
                    <a:ext uri="{9D8B030D-6E8A-4147-A177-3AD203B41FA5}">
                      <a16:colId xmlns:a16="http://schemas.microsoft.com/office/drawing/2014/main" val="2148274269"/>
                    </a:ext>
                  </a:extLst>
                </a:gridCol>
                <a:gridCol w="887897">
                  <a:extLst>
                    <a:ext uri="{9D8B030D-6E8A-4147-A177-3AD203B41FA5}">
                      <a16:colId xmlns:a16="http://schemas.microsoft.com/office/drawing/2014/main" val="233220493"/>
                    </a:ext>
                  </a:extLst>
                </a:gridCol>
                <a:gridCol w="931744">
                  <a:extLst>
                    <a:ext uri="{9D8B030D-6E8A-4147-A177-3AD203B41FA5}">
                      <a16:colId xmlns:a16="http://schemas.microsoft.com/office/drawing/2014/main" val="3499456259"/>
                    </a:ext>
                  </a:extLst>
                </a:gridCol>
                <a:gridCol w="953667">
                  <a:extLst>
                    <a:ext uri="{9D8B030D-6E8A-4147-A177-3AD203B41FA5}">
                      <a16:colId xmlns:a16="http://schemas.microsoft.com/office/drawing/2014/main" val="4179585671"/>
                    </a:ext>
                  </a:extLst>
                </a:gridCol>
                <a:gridCol w="920783">
                  <a:extLst>
                    <a:ext uri="{9D8B030D-6E8A-4147-A177-3AD203B41FA5}">
                      <a16:colId xmlns:a16="http://schemas.microsoft.com/office/drawing/2014/main" val="745439457"/>
                    </a:ext>
                  </a:extLst>
                </a:gridCol>
                <a:gridCol w="909820">
                  <a:extLst>
                    <a:ext uri="{9D8B030D-6E8A-4147-A177-3AD203B41FA5}">
                      <a16:colId xmlns:a16="http://schemas.microsoft.com/office/drawing/2014/main" val="2863900242"/>
                    </a:ext>
                  </a:extLst>
                </a:gridCol>
                <a:gridCol w="624816">
                  <a:extLst>
                    <a:ext uri="{9D8B030D-6E8A-4147-A177-3AD203B41FA5}">
                      <a16:colId xmlns:a16="http://schemas.microsoft.com/office/drawing/2014/main" val="3622087421"/>
                    </a:ext>
                  </a:extLst>
                </a:gridCol>
                <a:gridCol w="712510">
                  <a:extLst>
                    <a:ext uri="{9D8B030D-6E8A-4147-A177-3AD203B41FA5}">
                      <a16:colId xmlns:a16="http://schemas.microsoft.com/office/drawing/2014/main" val="1147261305"/>
                    </a:ext>
                  </a:extLst>
                </a:gridCol>
              </a:tblGrid>
              <a:tr h="0">
                <a:tc>
                  <a:txBody>
                    <a:bodyPr/>
                    <a:lstStyle/>
                    <a:p>
                      <a:pPr rtl="0" fontAlgn="t">
                        <a:spcBef>
                          <a:spcPts val="0"/>
                        </a:spcBef>
                        <a:spcAft>
                          <a:spcPts val="0"/>
                        </a:spcAft>
                      </a:pPr>
                      <a:r>
                        <a:rPr lang="en-US" sz="1200" b="0" i="0" u="none" strike="noStrike" dirty="0">
                          <a:solidFill>
                            <a:srgbClr val="000000"/>
                          </a:solidFill>
                          <a:effectLst/>
                          <a:latin typeface="+mn-lt"/>
                        </a:rPr>
                        <a:t>Task Name </a:t>
                      </a:r>
                      <a:endParaRPr lang="en-US" sz="1200" dirty="0">
                        <a:effectLst/>
                        <a:latin typeface="+mn-lt"/>
                      </a:endParaRPr>
                    </a:p>
                    <a:p>
                      <a:pPr fontAlgn="t"/>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mn-lt"/>
                        </a:rPr>
                        <a:t>Assignee</a:t>
                      </a: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Est.Start</a:t>
                      </a:r>
                      <a:endParaRPr lang="en-US" sz="1200">
                        <a:effectLst/>
                        <a:latin typeface="+mn-lt"/>
                      </a:endParaRPr>
                    </a:p>
                    <a:p>
                      <a:pPr rtl="0" fontAlgn="t">
                        <a:spcBef>
                          <a:spcPts val="0"/>
                        </a:spcBef>
                        <a:spcAft>
                          <a:spcPts val="0"/>
                        </a:spcAft>
                      </a:pPr>
                      <a:r>
                        <a:rPr lang="en-US" sz="1200" b="0" i="0" u="none" strike="noStrike">
                          <a:solidFill>
                            <a:srgbClr val="000000"/>
                          </a:solidFill>
                          <a:effectLst/>
                          <a:latin typeface="+mn-lt"/>
                        </a:rPr>
                        <a:t>Date</a:t>
                      </a:r>
                      <a:endParaRPr lang="en-US" sz="1200">
                        <a:effectLst/>
                        <a:latin typeface="+mn-lt"/>
                      </a:endParaRPr>
                    </a:p>
                    <a:p>
                      <a:pPr fontAlgn="t"/>
                      <a:br>
                        <a:rPr lang="en-US" sz="1200">
                          <a:effectLst/>
                          <a:latin typeface="+mn-lt"/>
                        </a:rPr>
                      </a:b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Actual</a:t>
                      </a:r>
                      <a:endParaRPr lang="en-US" sz="1200">
                        <a:effectLst/>
                        <a:latin typeface="+mn-lt"/>
                      </a:endParaRPr>
                    </a:p>
                    <a:p>
                      <a:pPr rtl="0" fontAlgn="t">
                        <a:spcBef>
                          <a:spcPts val="0"/>
                        </a:spcBef>
                        <a:spcAft>
                          <a:spcPts val="0"/>
                        </a:spcAft>
                      </a:pPr>
                      <a:r>
                        <a:rPr lang="en-US" sz="1200" b="0" i="0" u="none" strike="noStrike">
                          <a:solidFill>
                            <a:srgbClr val="000000"/>
                          </a:solidFill>
                          <a:effectLst/>
                          <a:latin typeface="+mn-lt"/>
                        </a:rPr>
                        <a:t>Start</a:t>
                      </a:r>
                      <a:endParaRPr lang="en-US" sz="1200">
                        <a:effectLst/>
                        <a:latin typeface="+mn-lt"/>
                      </a:endParaRPr>
                    </a:p>
                    <a:p>
                      <a:pPr rtl="0" fontAlgn="t">
                        <a:spcBef>
                          <a:spcPts val="0"/>
                        </a:spcBef>
                        <a:spcAft>
                          <a:spcPts val="0"/>
                        </a:spcAft>
                      </a:pPr>
                      <a:r>
                        <a:rPr lang="en-US" sz="1200" b="0" i="0" u="none" strike="noStrike">
                          <a:solidFill>
                            <a:srgbClr val="000000"/>
                          </a:solidFill>
                          <a:effectLst/>
                          <a:latin typeface="+mn-lt"/>
                        </a:rPr>
                        <a:t>Date</a:t>
                      </a:r>
                      <a:endParaRPr lang="en-US" sz="1200">
                        <a:effectLst/>
                        <a:latin typeface="+mn-lt"/>
                      </a:endParaRPr>
                    </a:p>
                    <a:p>
                      <a:pPr fontAlgn="t"/>
                      <a:br>
                        <a:rPr lang="en-US" sz="1200">
                          <a:effectLst/>
                          <a:latin typeface="+mn-lt"/>
                        </a:rPr>
                      </a:b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mn-lt"/>
                        </a:rPr>
                        <a:t>Est.</a:t>
                      </a:r>
                      <a:endParaRPr lang="en-US" sz="1200" dirty="0">
                        <a:effectLst/>
                        <a:latin typeface="+mn-lt"/>
                      </a:endParaRPr>
                    </a:p>
                    <a:p>
                      <a:pPr rtl="0" fontAlgn="t">
                        <a:spcBef>
                          <a:spcPts val="0"/>
                        </a:spcBef>
                        <a:spcAft>
                          <a:spcPts val="0"/>
                        </a:spcAft>
                      </a:pPr>
                      <a:r>
                        <a:rPr lang="en-US" sz="1200" b="0" i="0" u="none" strike="noStrike" dirty="0">
                          <a:solidFill>
                            <a:srgbClr val="000000"/>
                          </a:solidFill>
                          <a:effectLst/>
                          <a:latin typeface="+mn-lt"/>
                        </a:rPr>
                        <a:t>Complete</a:t>
                      </a:r>
                      <a:endParaRPr lang="en-US" sz="1200" dirty="0">
                        <a:effectLst/>
                        <a:latin typeface="+mn-lt"/>
                      </a:endParaRPr>
                    </a:p>
                    <a:p>
                      <a:pPr rtl="0" fontAlgn="t">
                        <a:spcBef>
                          <a:spcPts val="0"/>
                        </a:spcBef>
                        <a:spcAft>
                          <a:spcPts val="0"/>
                        </a:spcAft>
                      </a:pPr>
                      <a:r>
                        <a:rPr lang="en-US" sz="1200" b="0" i="0" u="none" strike="noStrike" dirty="0">
                          <a:solidFill>
                            <a:srgbClr val="000000"/>
                          </a:solidFill>
                          <a:effectLst/>
                          <a:latin typeface="+mn-lt"/>
                        </a:rPr>
                        <a:t>Date</a:t>
                      </a:r>
                      <a:endParaRPr lang="en-US" sz="1200" dirty="0">
                        <a:effectLst/>
                        <a:latin typeface="+mn-lt"/>
                      </a:endParaRPr>
                    </a:p>
                    <a:p>
                      <a:pPr fontAlgn="t"/>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Actual</a:t>
                      </a:r>
                      <a:endParaRPr lang="en-US" sz="1200">
                        <a:effectLst/>
                        <a:latin typeface="+mn-lt"/>
                      </a:endParaRPr>
                    </a:p>
                    <a:p>
                      <a:pPr rtl="0" fontAlgn="t">
                        <a:spcBef>
                          <a:spcPts val="0"/>
                        </a:spcBef>
                        <a:spcAft>
                          <a:spcPts val="0"/>
                        </a:spcAft>
                      </a:pPr>
                      <a:r>
                        <a:rPr lang="en-US" sz="1200" b="0" i="0" u="none" strike="noStrike">
                          <a:solidFill>
                            <a:srgbClr val="000000"/>
                          </a:solidFill>
                          <a:effectLst/>
                          <a:latin typeface="+mn-lt"/>
                        </a:rPr>
                        <a:t>Complete</a:t>
                      </a:r>
                      <a:endParaRPr lang="en-US" sz="1200">
                        <a:effectLst/>
                        <a:latin typeface="+mn-lt"/>
                      </a:endParaRPr>
                    </a:p>
                    <a:p>
                      <a:pPr rtl="0" fontAlgn="t">
                        <a:spcBef>
                          <a:spcPts val="0"/>
                        </a:spcBef>
                        <a:spcAft>
                          <a:spcPts val="0"/>
                        </a:spcAft>
                      </a:pPr>
                      <a:r>
                        <a:rPr lang="en-US" sz="1200" b="0" i="0" u="none" strike="noStrike">
                          <a:solidFill>
                            <a:srgbClr val="000000"/>
                          </a:solidFill>
                          <a:effectLst/>
                          <a:latin typeface="+mn-lt"/>
                        </a:rPr>
                        <a:t>Date</a:t>
                      </a:r>
                      <a:endParaRPr lang="en-US" sz="1200">
                        <a:effectLst/>
                        <a:latin typeface="+mn-lt"/>
                      </a:endParaRPr>
                    </a:p>
                    <a:p>
                      <a:pPr fontAlgn="t"/>
                      <a:br>
                        <a:rPr lang="en-US" sz="1200">
                          <a:effectLst/>
                          <a:latin typeface="+mn-lt"/>
                        </a:rPr>
                      </a:b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Est.</a:t>
                      </a:r>
                      <a:endParaRPr lang="en-US" sz="1200">
                        <a:effectLst/>
                        <a:latin typeface="+mn-lt"/>
                      </a:endParaRPr>
                    </a:p>
                    <a:p>
                      <a:pPr rtl="0" fontAlgn="t">
                        <a:spcBef>
                          <a:spcPts val="0"/>
                        </a:spcBef>
                        <a:spcAft>
                          <a:spcPts val="0"/>
                        </a:spcAft>
                      </a:pPr>
                      <a:r>
                        <a:rPr lang="en-US" sz="1200" b="0" i="0" u="none" strike="noStrike">
                          <a:solidFill>
                            <a:srgbClr val="000000"/>
                          </a:solidFill>
                          <a:effectLst/>
                          <a:latin typeface="+mn-lt"/>
                        </a:rPr>
                        <a:t>Hours</a:t>
                      </a:r>
                      <a:endParaRPr lang="en-US" sz="1200">
                        <a:effectLst/>
                        <a:latin typeface="+mn-lt"/>
                      </a:endParaRPr>
                    </a:p>
                    <a:p>
                      <a:pPr fontAlgn="t"/>
                      <a:br>
                        <a:rPr lang="en-US" sz="1200">
                          <a:effectLst/>
                          <a:latin typeface="+mn-lt"/>
                        </a:rPr>
                      </a:b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mn-lt"/>
                        </a:rPr>
                        <a:t>Actual</a:t>
                      </a:r>
                      <a:endParaRPr lang="en-US" sz="1200" dirty="0">
                        <a:effectLst/>
                        <a:latin typeface="+mn-lt"/>
                      </a:endParaRPr>
                    </a:p>
                    <a:p>
                      <a:pPr rtl="0" fontAlgn="t">
                        <a:spcBef>
                          <a:spcPts val="0"/>
                        </a:spcBef>
                        <a:spcAft>
                          <a:spcPts val="0"/>
                        </a:spcAft>
                      </a:pPr>
                      <a:r>
                        <a:rPr lang="en-US" sz="1200" b="0" i="0" u="none" strike="noStrike" dirty="0">
                          <a:solidFill>
                            <a:srgbClr val="000000"/>
                          </a:solidFill>
                          <a:effectLst/>
                          <a:latin typeface="+mn-lt"/>
                        </a:rPr>
                        <a:t>Hours</a:t>
                      </a:r>
                      <a:endParaRPr lang="en-US" sz="1200" dirty="0">
                        <a:effectLst/>
                        <a:latin typeface="+mn-lt"/>
                      </a:endParaRPr>
                    </a:p>
                    <a:p>
                      <a:pPr fontAlgn="t"/>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2544241"/>
                  </a:ext>
                </a:extLst>
              </a:tr>
              <a:tr h="412855">
                <a:tc>
                  <a:txBody>
                    <a:bodyPr/>
                    <a:lstStyle/>
                    <a:p>
                      <a:pPr rtl="0" fontAlgn="t">
                        <a:spcBef>
                          <a:spcPts val="0"/>
                        </a:spcBef>
                        <a:spcAft>
                          <a:spcPts val="0"/>
                        </a:spcAft>
                      </a:pPr>
                      <a:r>
                        <a:rPr lang="en-US" sz="1200" b="0" i="0" u="none" strike="noStrike" dirty="0">
                          <a:solidFill>
                            <a:srgbClr val="000000"/>
                          </a:solidFill>
                          <a:effectLst/>
                          <a:latin typeface="+mn-lt"/>
                        </a:rPr>
                        <a:t>Project plan</a:t>
                      </a: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Raghad</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1/24/2019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1/24/2019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1/25/2019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1/26/2019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2</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3</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4821221"/>
                  </a:ext>
                </a:extLst>
              </a:tr>
              <a:tr h="630175">
                <a:tc>
                  <a:txBody>
                    <a:bodyPr/>
                    <a:lstStyle/>
                    <a:p>
                      <a:pPr rtl="0" fontAlgn="t">
                        <a:spcBef>
                          <a:spcPts val="0"/>
                        </a:spcBef>
                        <a:spcAft>
                          <a:spcPts val="0"/>
                        </a:spcAft>
                      </a:pPr>
                      <a:r>
                        <a:rPr lang="en-US" sz="1200" b="0" i="0" u="none" strike="noStrike" dirty="0">
                          <a:solidFill>
                            <a:srgbClr val="000000"/>
                          </a:solidFill>
                          <a:effectLst/>
                          <a:latin typeface="+mn-lt"/>
                        </a:rPr>
                        <a:t>Introduction (brief history, company name, back ground)</a:t>
                      </a: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Francis</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1/24/2019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1/25/2019</a:t>
                      </a: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1/28/2019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1/27/2019</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3</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2</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34682"/>
                  </a:ext>
                </a:extLst>
              </a:tr>
              <a:tr h="735374">
                <a:tc>
                  <a:txBody>
                    <a:bodyPr/>
                    <a:lstStyle/>
                    <a:p>
                      <a:pPr rtl="0" fontAlgn="t">
                        <a:spcBef>
                          <a:spcPts val="0"/>
                        </a:spcBef>
                        <a:spcAft>
                          <a:spcPts val="0"/>
                        </a:spcAft>
                      </a:pPr>
                      <a:r>
                        <a:rPr lang="en-US" sz="1200" b="0" i="0" u="none" strike="noStrike">
                          <a:solidFill>
                            <a:srgbClr val="000000"/>
                          </a:solidFill>
                          <a:effectLst/>
                          <a:latin typeface="+mn-lt"/>
                        </a:rPr>
                        <a:t>Identify and describe the project, company’s mission/intended use </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Raghad</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1/25/2019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mn-lt"/>
                        </a:rPr>
                        <a:t>1/26/2019</a:t>
                      </a: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1/28/2019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1/28/2019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8</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259090"/>
                  </a:ext>
                </a:extLst>
              </a:tr>
              <a:tr h="735374">
                <a:tc>
                  <a:txBody>
                    <a:bodyPr/>
                    <a:lstStyle/>
                    <a:p>
                      <a:pPr rtl="0" fontAlgn="t">
                        <a:spcBef>
                          <a:spcPts val="0"/>
                        </a:spcBef>
                        <a:spcAft>
                          <a:spcPts val="0"/>
                        </a:spcAft>
                      </a:pPr>
                      <a:r>
                        <a:rPr lang="en-US" sz="1200" b="0" i="0" u="none" strike="noStrike">
                          <a:solidFill>
                            <a:srgbClr val="000000"/>
                          </a:solidFill>
                          <a:effectLst/>
                          <a:latin typeface="+mn-lt"/>
                        </a:rPr>
                        <a:t>describe the nature of the failure and project management difficulties</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mn-lt"/>
                        </a:rPr>
                        <a:t>Nhi</a:t>
                      </a: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1/30/2019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02/02/2019</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2/1/2019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02/04/2019</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6</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3</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8253068"/>
                  </a:ext>
                </a:extLst>
              </a:tr>
              <a:tr h="630175">
                <a:tc>
                  <a:txBody>
                    <a:bodyPr/>
                    <a:lstStyle/>
                    <a:p>
                      <a:pPr rtl="0" fontAlgn="t">
                        <a:spcBef>
                          <a:spcPts val="0"/>
                        </a:spcBef>
                        <a:spcAft>
                          <a:spcPts val="0"/>
                        </a:spcAft>
                      </a:pPr>
                      <a:r>
                        <a:rPr lang="en-US" sz="1200" b="0" i="0" u="none" strike="noStrike">
                          <a:solidFill>
                            <a:srgbClr val="000000"/>
                          </a:solidFill>
                          <a:effectLst/>
                          <a:latin typeface="+mn-lt"/>
                        </a:rPr>
                        <a:t>Conclusion (how to avoid the problem, and what we learn)</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mn-lt"/>
                        </a:rPr>
                        <a:t>Quy Pham</a:t>
                      </a: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1/24/2019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1/27/2019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1/28/2019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1/28/2019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7</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mn-lt"/>
                        </a:rPr>
                        <a:t>5</a:t>
                      </a: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2318157"/>
                  </a:ext>
                </a:extLst>
              </a:tr>
              <a:tr h="490252">
                <a:tc>
                  <a:txBody>
                    <a:bodyPr/>
                    <a:lstStyle/>
                    <a:p>
                      <a:pPr rtl="0" fontAlgn="t">
                        <a:spcBef>
                          <a:spcPts val="0"/>
                        </a:spcBef>
                        <a:spcAft>
                          <a:spcPts val="0"/>
                        </a:spcAft>
                      </a:pPr>
                      <a:r>
                        <a:rPr lang="en-US" sz="1200" b="0" i="0" u="none" strike="noStrike">
                          <a:solidFill>
                            <a:srgbClr val="000000"/>
                          </a:solidFill>
                          <a:effectLst/>
                          <a:latin typeface="+mn-lt"/>
                        </a:rPr>
                        <a:t>PowerPoint</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Raghad</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mn-lt"/>
                        </a:rPr>
                        <a:t>2/1/2019</a:t>
                      </a: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b="0" i="0" u="none" strike="noStrike" dirty="0">
                          <a:solidFill>
                            <a:srgbClr val="000000"/>
                          </a:solidFill>
                          <a:effectLst/>
                          <a:latin typeface="+mn-lt"/>
                        </a:rPr>
                        <a:t>2/1/2019</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2/2/2019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2/5/2019</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8</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10</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957304"/>
                  </a:ext>
                </a:extLst>
              </a:tr>
              <a:tr h="490252">
                <a:tc>
                  <a:txBody>
                    <a:bodyPr/>
                    <a:lstStyle/>
                    <a:p>
                      <a:pPr rtl="0" fontAlgn="t">
                        <a:spcBef>
                          <a:spcPts val="0"/>
                        </a:spcBef>
                        <a:spcAft>
                          <a:spcPts val="0"/>
                        </a:spcAft>
                      </a:pPr>
                      <a:r>
                        <a:rPr lang="en-US" sz="1200" b="0" i="0" u="none" strike="noStrike" dirty="0">
                          <a:solidFill>
                            <a:srgbClr val="000000"/>
                          </a:solidFill>
                          <a:effectLst/>
                          <a:latin typeface="+mn-lt"/>
                        </a:rPr>
                        <a:t>Practice presentation</a:t>
                      </a: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Raghad</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2/2/2019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2/5/2019</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2/5/2019</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2/6/2019</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mn-lt"/>
                        </a:rPr>
                        <a:t>5</a:t>
                      </a: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5</a:t>
                      </a:r>
                      <a:br>
                        <a:rPr lang="en-US" sz="1200" dirty="0">
                          <a:effectLst/>
                          <a:latin typeface="+mn-lt"/>
                        </a:rPr>
                      </a:b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477965"/>
                  </a:ext>
                </a:extLst>
              </a:tr>
              <a:tr h="298537">
                <a:tc>
                  <a:txBody>
                    <a:bodyPr/>
                    <a:lstStyle/>
                    <a:p>
                      <a:pPr rtl="0" fontAlgn="t">
                        <a:spcBef>
                          <a:spcPts val="0"/>
                        </a:spcBef>
                        <a:spcAft>
                          <a:spcPts val="0"/>
                        </a:spcAft>
                      </a:pPr>
                      <a:r>
                        <a:rPr lang="en-US" sz="1200" dirty="0">
                          <a:effectLst/>
                          <a:latin typeface="+mn-lt"/>
                        </a:rPr>
                        <a:t>Total</a:t>
                      </a: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200" dirty="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endParaRPr lang="en-US" sz="1200">
                        <a:effectLst/>
                        <a:latin typeface="+mn-lt"/>
                      </a:endParaRP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dirty="0">
                          <a:effectLst/>
                          <a:latin typeface="+mn-lt"/>
                        </a:rPr>
                        <a:t>36</a:t>
                      </a: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latin typeface="+mn-lt"/>
                        </a:rPr>
                        <a:t>37</a:t>
                      </a:r>
                    </a:p>
                  </a:txBody>
                  <a:tcPr marL="51223" marR="51223" marT="51223" marB="5122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676410"/>
                  </a:ext>
                </a:extLst>
              </a:tr>
            </a:tbl>
          </a:graphicData>
        </a:graphic>
      </p:graphicFrame>
    </p:spTree>
    <p:extLst>
      <p:ext uri="{BB962C8B-B14F-4D97-AF65-F5344CB8AC3E}">
        <p14:creationId xmlns:p14="http://schemas.microsoft.com/office/powerpoint/2010/main" val="88508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962" y="1125537"/>
            <a:ext cx="7583461" cy="3791020"/>
          </a:xfrm>
        </p:spPr>
        <p:txBody>
          <a:bodyPr>
            <a:noAutofit/>
          </a:bodyPr>
          <a:lstStyle/>
          <a:p>
            <a:pPr marL="0" indent="0">
              <a:lnSpc>
                <a:spcPct val="120000"/>
              </a:lnSpc>
              <a:buNone/>
            </a:pPr>
            <a:r>
              <a:rPr lang="en-US" sz="2200" dirty="0">
                <a:solidFill>
                  <a:schemeClr val="tx1">
                    <a:lumMod val="75000"/>
                    <a:lumOff val="25000"/>
                  </a:schemeClr>
                </a:solidFill>
              </a:rPr>
              <a:t>In this century, software takes an important role in the development of technology. Besides many successful software, there have been some failed software. Ariane Flight 501 is a realistic example. This project was very promising, but the result was terrible. Therefore, to prevent any failure like Ariane Flight 501 from happening again, every software should be designed and tested carefully. Making good and safe software will guarantee a promising future and a better world.</a:t>
            </a:r>
          </a:p>
          <a:p>
            <a:pPr marL="0" indent="0">
              <a:lnSpc>
                <a:spcPct val="120000"/>
              </a:lnSpc>
              <a:buNone/>
            </a:pPr>
            <a:endParaRPr lang="en-US" sz="1800" dirty="0">
              <a:solidFill>
                <a:schemeClr val="tx1">
                  <a:lumMod val="75000"/>
                  <a:lumOff val="25000"/>
                </a:schemeClr>
              </a:solidFill>
            </a:endParaRPr>
          </a:p>
        </p:txBody>
      </p:sp>
      <p:sp>
        <p:nvSpPr>
          <p:cNvPr id="7" name="TextBox 6"/>
          <p:cNvSpPr txBox="1"/>
          <p:nvPr/>
        </p:nvSpPr>
        <p:spPr>
          <a:xfrm>
            <a:off x="646140" y="197380"/>
            <a:ext cx="6565569" cy="646331"/>
          </a:xfrm>
          <a:prstGeom prst="rect">
            <a:avLst/>
          </a:prstGeom>
          <a:noFill/>
        </p:spPr>
        <p:txBody>
          <a:bodyPr wrap="square" rtlCol="0">
            <a:spAutoFit/>
          </a:bodyPr>
          <a:lstStyle/>
          <a:p>
            <a:r>
              <a:rPr lang="en-US" sz="3600" b="1" dirty="0"/>
              <a:t>Summary</a:t>
            </a:r>
          </a:p>
        </p:txBody>
      </p:sp>
    </p:spTree>
    <p:extLst>
      <p:ext uri="{BB962C8B-B14F-4D97-AF65-F5344CB8AC3E}">
        <p14:creationId xmlns:p14="http://schemas.microsoft.com/office/powerpoint/2010/main" val="408893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753" y="1126436"/>
            <a:ext cx="8278215" cy="5027100"/>
          </a:xfrm>
        </p:spPr>
        <p:txBody>
          <a:bodyPr>
            <a:noAutofit/>
          </a:bodyPr>
          <a:lstStyle/>
          <a:p>
            <a:pPr>
              <a:lnSpc>
                <a:spcPct val="120000"/>
              </a:lnSpc>
              <a:buFont typeface="Wingdings" charset="2"/>
              <a:buChar char="§"/>
            </a:pPr>
            <a:r>
              <a:rPr lang="en-US" sz="1600" dirty="0">
                <a:solidFill>
                  <a:schemeClr val="tx1">
                    <a:lumMod val="75000"/>
                    <a:lumOff val="25000"/>
                  </a:schemeClr>
                </a:solidFill>
              </a:rPr>
              <a:t>Logsdon, John M. "Ariane</a:t>
            </a:r>
            <a:r>
              <a:rPr lang="en-US" sz="1600" i="1" dirty="0">
                <a:solidFill>
                  <a:schemeClr val="tx1">
                    <a:lumMod val="75000"/>
                    <a:lumOff val="25000"/>
                  </a:schemeClr>
                </a:solidFill>
              </a:rPr>
              <a:t>" </a:t>
            </a:r>
            <a:r>
              <a:rPr lang="en-US" sz="1600" i="1" dirty="0" err="1">
                <a:solidFill>
                  <a:schemeClr val="tx1">
                    <a:lumMod val="75000"/>
                    <a:lumOff val="25000"/>
                  </a:schemeClr>
                </a:solidFill>
              </a:rPr>
              <a:t>Encyclopædia</a:t>
            </a:r>
            <a:r>
              <a:rPr lang="en-US" sz="1600" i="1" dirty="0">
                <a:solidFill>
                  <a:schemeClr val="tx1">
                    <a:lumMod val="75000"/>
                    <a:lumOff val="25000"/>
                  </a:schemeClr>
                </a:solidFill>
              </a:rPr>
              <a:t> Britannica</a:t>
            </a:r>
            <a:r>
              <a:rPr lang="en-US" sz="1600" dirty="0">
                <a:solidFill>
                  <a:schemeClr val="tx1">
                    <a:lumMod val="75000"/>
                    <a:lumOff val="25000"/>
                  </a:schemeClr>
                </a:solidFill>
              </a:rPr>
              <a:t>. November 20, 2017</a:t>
            </a:r>
            <a:endParaRPr lang="en-US" sz="1600" dirty="0">
              <a:solidFill>
                <a:schemeClr val="tx1">
                  <a:lumMod val="75000"/>
                  <a:lumOff val="25000"/>
                </a:schemeClr>
              </a:solidFill>
              <a:hlinkClick r:id="rId2"/>
            </a:endParaRPr>
          </a:p>
          <a:p>
            <a:pPr marL="457200" lvl="1" indent="0">
              <a:lnSpc>
                <a:spcPct val="120000"/>
              </a:lnSpc>
              <a:buNone/>
            </a:pPr>
            <a:r>
              <a:rPr lang="en-US" sz="1600" dirty="0">
                <a:solidFill>
                  <a:schemeClr val="tx1">
                    <a:lumMod val="75000"/>
                    <a:lumOff val="25000"/>
                  </a:schemeClr>
                </a:solidFill>
                <a:hlinkClick r:id="rId3"/>
              </a:rPr>
              <a:t>https://www.britannica.com/technology/Ariane-European-launch-vehicles</a:t>
            </a:r>
            <a:r>
              <a:rPr lang="en-US" sz="1600" dirty="0">
                <a:solidFill>
                  <a:schemeClr val="tx1">
                    <a:lumMod val="75000"/>
                    <a:lumOff val="25000"/>
                  </a:schemeClr>
                </a:solidFill>
              </a:rPr>
              <a:t> </a:t>
            </a:r>
            <a:endParaRPr lang="en-US" sz="1600" dirty="0">
              <a:solidFill>
                <a:schemeClr val="tx1">
                  <a:lumMod val="75000"/>
                  <a:lumOff val="25000"/>
                </a:schemeClr>
              </a:solidFill>
              <a:hlinkClick r:id="rId2"/>
            </a:endParaRPr>
          </a:p>
          <a:p>
            <a:pPr>
              <a:lnSpc>
                <a:spcPct val="120000"/>
              </a:lnSpc>
              <a:buFont typeface="Wingdings" charset="2"/>
              <a:buChar char="§"/>
            </a:pPr>
            <a:r>
              <a:rPr lang="en-US" sz="1600" dirty="0">
                <a:solidFill>
                  <a:schemeClr val="tx1">
                    <a:lumMod val="75000"/>
                    <a:lumOff val="25000"/>
                  </a:schemeClr>
                </a:solidFill>
              </a:rPr>
              <a:t>The Editors of </a:t>
            </a:r>
            <a:r>
              <a:rPr lang="en-US" sz="1600" dirty="0" err="1">
                <a:solidFill>
                  <a:schemeClr val="tx1">
                    <a:lumMod val="75000"/>
                    <a:lumOff val="25000"/>
                  </a:schemeClr>
                </a:solidFill>
              </a:rPr>
              <a:t>Encyclopaedia</a:t>
            </a:r>
            <a:r>
              <a:rPr lang="en-US" sz="1600" dirty="0">
                <a:solidFill>
                  <a:schemeClr val="tx1">
                    <a:lumMod val="75000"/>
                    <a:lumOff val="25000"/>
                  </a:schemeClr>
                </a:solidFill>
              </a:rPr>
              <a:t> Britannica. "European Space Agency" </a:t>
            </a:r>
            <a:r>
              <a:rPr lang="en-US" sz="1600" i="1" dirty="0" err="1">
                <a:solidFill>
                  <a:schemeClr val="tx1">
                    <a:lumMod val="75000"/>
                    <a:lumOff val="25000"/>
                  </a:schemeClr>
                </a:solidFill>
              </a:rPr>
              <a:t>Encyclopædia</a:t>
            </a:r>
            <a:r>
              <a:rPr lang="en-US" sz="1600" i="1" dirty="0">
                <a:solidFill>
                  <a:schemeClr val="tx1">
                    <a:lumMod val="75000"/>
                    <a:lumOff val="25000"/>
                  </a:schemeClr>
                </a:solidFill>
              </a:rPr>
              <a:t> Britannica</a:t>
            </a:r>
            <a:r>
              <a:rPr lang="en-US" sz="1600" dirty="0">
                <a:solidFill>
                  <a:schemeClr val="tx1">
                    <a:lumMod val="75000"/>
                    <a:lumOff val="25000"/>
                  </a:schemeClr>
                </a:solidFill>
              </a:rPr>
              <a:t>. </a:t>
            </a:r>
            <a:r>
              <a:rPr lang="en-US" sz="1600" dirty="0" err="1">
                <a:solidFill>
                  <a:schemeClr val="tx1">
                    <a:lumMod val="75000"/>
                    <a:lumOff val="25000"/>
                  </a:schemeClr>
                </a:solidFill>
              </a:rPr>
              <a:t>Encyclopædia</a:t>
            </a:r>
            <a:r>
              <a:rPr lang="en-US" sz="1600" dirty="0">
                <a:solidFill>
                  <a:schemeClr val="tx1">
                    <a:lumMod val="75000"/>
                    <a:lumOff val="25000"/>
                  </a:schemeClr>
                </a:solidFill>
              </a:rPr>
              <a:t> Britannica, </a:t>
            </a:r>
            <a:r>
              <a:rPr lang="en-US" sz="1600" dirty="0" err="1">
                <a:solidFill>
                  <a:schemeClr val="tx1">
                    <a:lumMod val="75000"/>
                    <a:lumOff val="25000"/>
                  </a:schemeClr>
                </a:solidFill>
              </a:rPr>
              <a:t>inc.</a:t>
            </a:r>
            <a:r>
              <a:rPr lang="en-US" sz="1600" dirty="0">
                <a:solidFill>
                  <a:schemeClr val="tx1">
                    <a:lumMod val="75000"/>
                    <a:lumOff val="25000"/>
                  </a:schemeClr>
                </a:solidFill>
              </a:rPr>
              <a:t> January 22, 2019</a:t>
            </a:r>
            <a:endParaRPr lang="en-US" sz="1600" dirty="0">
              <a:solidFill>
                <a:schemeClr val="tx1">
                  <a:lumMod val="75000"/>
                  <a:lumOff val="25000"/>
                </a:schemeClr>
              </a:solidFill>
              <a:hlinkClick r:id="rId2"/>
            </a:endParaRPr>
          </a:p>
          <a:p>
            <a:pPr marL="457200" lvl="1" indent="0">
              <a:lnSpc>
                <a:spcPct val="120000"/>
              </a:lnSpc>
              <a:buNone/>
            </a:pPr>
            <a:r>
              <a:rPr lang="en-US" sz="1600" dirty="0">
                <a:solidFill>
                  <a:schemeClr val="tx1">
                    <a:lumMod val="75000"/>
                    <a:lumOff val="25000"/>
                  </a:schemeClr>
                </a:solidFill>
                <a:hlinkClick r:id="rId4"/>
              </a:rPr>
              <a:t>https://www.britannica.com/topic/European-Space-Agency</a:t>
            </a:r>
            <a:r>
              <a:rPr lang="en-US" sz="1600" dirty="0">
                <a:solidFill>
                  <a:schemeClr val="tx1">
                    <a:lumMod val="75000"/>
                    <a:lumOff val="25000"/>
                  </a:schemeClr>
                </a:solidFill>
              </a:rPr>
              <a:t> </a:t>
            </a:r>
            <a:endParaRPr lang="en-US" sz="1600" dirty="0">
              <a:solidFill>
                <a:schemeClr val="tx1">
                  <a:lumMod val="75000"/>
                  <a:lumOff val="25000"/>
                </a:schemeClr>
              </a:solidFill>
              <a:hlinkClick r:id="rId2"/>
            </a:endParaRPr>
          </a:p>
          <a:p>
            <a:pPr>
              <a:lnSpc>
                <a:spcPct val="120000"/>
              </a:lnSpc>
              <a:buFont typeface="Wingdings" charset="2"/>
              <a:buChar char="§"/>
            </a:pPr>
            <a:r>
              <a:rPr lang="en-US" sz="1600" dirty="0">
                <a:solidFill>
                  <a:schemeClr val="tx1">
                    <a:lumMod val="75000"/>
                    <a:lumOff val="25000"/>
                  </a:schemeClr>
                </a:solidFill>
              </a:rPr>
              <a:t>The Editors of </a:t>
            </a:r>
            <a:r>
              <a:rPr lang="en-US" sz="1600" dirty="0" err="1">
                <a:solidFill>
                  <a:schemeClr val="tx1">
                    <a:lumMod val="75000"/>
                    <a:lumOff val="25000"/>
                  </a:schemeClr>
                </a:solidFill>
              </a:rPr>
              <a:t>Encyclopaedia</a:t>
            </a:r>
            <a:r>
              <a:rPr lang="en-US" sz="1600" dirty="0">
                <a:solidFill>
                  <a:schemeClr val="tx1">
                    <a:lumMod val="75000"/>
                    <a:lumOff val="25000"/>
                  </a:schemeClr>
                </a:solidFill>
              </a:rPr>
              <a:t> </a:t>
            </a:r>
            <a:r>
              <a:rPr lang="en-US" sz="1600" dirty="0" err="1">
                <a:solidFill>
                  <a:schemeClr val="tx1">
                    <a:lumMod val="75000"/>
                    <a:lumOff val="25000"/>
                  </a:schemeClr>
                </a:solidFill>
              </a:rPr>
              <a:t>Britannica."European</a:t>
            </a:r>
            <a:r>
              <a:rPr lang="en-US" sz="1600" dirty="0">
                <a:solidFill>
                  <a:schemeClr val="tx1">
                    <a:lumMod val="75000"/>
                    <a:lumOff val="25000"/>
                  </a:schemeClr>
                </a:solidFill>
              </a:rPr>
              <a:t> Space Agency" </a:t>
            </a:r>
            <a:r>
              <a:rPr lang="en-US" sz="1600" i="1" dirty="0" err="1">
                <a:solidFill>
                  <a:schemeClr val="tx1">
                    <a:lumMod val="75000"/>
                    <a:lumOff val="25000"/>
                  </a:schemeClr>
                </a:solidFill>
              </a:rPr>
              <a:t>Encyclopædia</a:t>
            </a:r>
            <a:r>
              <a:rPr lang="en-US" sz="1600" i="1" dirty="0">
                <a:solidFill>
                  <a:schemeClr val="tx1">
                    <a:lumMod val="75000"/>
                    <a:lumOff val="25000"/>
                  </a:schemeClr>
                </a:solidFill>
              </a:rPr>
              <a:t> Britannica</a:t>
            </a:r>
            <a:r>
              <a:rPr lang="en-US" sz="1600" dirty="0">
                <a:solidFill>
                  <a:schemeClr val="tx1">
                    <a:lumMod val="75000"/>
                    <a:lumOff val="25000"/>
                  </a:schemeClr>
                </a:solidFill>
              </a:rPr>
              <a:t>. </a:t>
            </a:r>
            <a:r>
              <a:rPr lang="en-US" sz="1600" dirty="0" err="1">
                <a:solidFill>
                  <a:schemeClr val="tx1">
                    <a:lumMod val="75000"/>
                    <a:lumOff val="25000"/>
                  </a:schemeClr>
                </a:solidFill>
              </a:rPr>
              <a:t>Encyclopædia</a:t>
            </a:r>
            <a:r>
              <a:rPr lang="en-US" sz="1600" dirty="0">
                <a:solidFill>
                  <a:schemeClr val="tx1">
                    <a:lumMod val="75000"/>
                    <a:lumOff val="25000"/>
                  </a:schemeClr>
                </a:solidFill>
              </a:rPr>
              <a:t> Britannica, </a:t>
            </a:r>
            <a:r>
              <a:rPr lang="en-US" sz="1600" dirty="0" err="1">
                <a:solidFill>
                  <a:schemeClr val="tx1">
                    <a:lumMod val="75000"/>
                    <a:lumOff val="25000"/>
                  </a:schemeClr>
                </a:solidFill>
              </a:rPr>
              <a:t>inc.January</a:t>
            </a:r>
            <a:r>
              <a:rPr lang="en-US" sz="1600" dirty="0">
                <a:solidFill>
                  <a:schemeClr val="tx1">
                    <a:lumMod val="75000"/>
                    <a:lumOff val="25000"/>
                  </a:schemeClr>
                </a:solidFill>
              </a:rPr>
              <a:t> 22, 2019</a:t>
            </a:r>
            <a:endParaRPr lang="en-US" sz="1600" dirty="0">
              <a:solidFill>
                <a:schemeClr val="tx1">
                  <a:lumMod val="75000"/>
                  <a:lumOff val="25000"/>
                </a:schemeClr>
              </a:solidFill>
              <a:hlinkClick r:id="rId2"/>
            </a:endParaRPr>
          </a:p>
          <a:p>
            <a:pPr marL="457200" lvl="1" indent="0">
              <a:lnSpc>
                <a:spcPct val="120000"/>
              </a:lnSpc>
              <a:buNone/>
            </a:pPr>
            <a:r>
              <a:rPr lang="en-US" sz="1600" dirty="0">
                <a:solidFill>
                  <a:schemeClr val="tx1">
                    <a:lumMod val="75000"/>
                    <a:lumOff val="25000"/>
                  </a:schemeClr>
                </a:solidFill>
                <a:hlinkClick r:id="rId4"/>
              </a:rPr>
              <a:t>https://www.britannica.com/topic/European-Space-Agency</a:t>
            </a:r>
            <a:r>
              <a:rPr lang="en-US" sz="1600" dirty="0">
                <a:solidFill>
                  <a:schemeClr val="tx1">
                    <a:lumMod val="75000"/>
                    <a:lumOff val="25000"/>
                  </a:schemeClr>
                </a:solidFill>
              </a:rPr>
              <a:t> </a:t>
            </a:r>
          </a:p>
          <a:p>
            <a:pPr>
              <a:lnSpc>
                <a:spcPct val="120000"/>
              </a:lnSpc>
              <a:buFont typeface="Wingdings" charset="2"/>
              <a:buChar char="§"/>
            </a:pPr>
            <a:r>
              <a:rPr lang="en-US" sz="1600" dirty="0">
                <a:solidFill>
                  <a:schemeClr val="tx1">
                    <a:lumMod val="75000"/>
                    <a:lumOff val="25000"/>
                  </a:schemeClr>
                </a:solidFill>
              </a:rPr>
              <a:t>Google image. 2018. “Fly to the space with the internship of the European Space Agency.”   </a:t>
            </a:r>
          </a:p>
          <a:p>
            <a:pPr marL="0" indent="0">
              <a:lnSpc>
                <a:spcPct val="120000"/>
              </a:lnSpc>
              <a:buNone/>
            </a:pPr>
            <a:r>
              <a:rPr lang="en-US" sz="1600" dirty="0">
                <a:solidFill>
                  <a:schemeClr val="tx1">
                    <a:lumMod val="75000"/>
                    <a:lumOff val="25000"/>
                  </a:schemeClr>
                </a:solidFill>
              </a:rPr>
              <a:t>	</a:t>
            </a:r>
            <a:r>
              <a:rPr lang="en-US" sz="1600" dirty="0">
                <a:solidFill>
                  <a:schemeClr val="tx1">
                    <a:lumMod val="75000"/>
                    <a:lumOff val="25000"/>
                  </a:schemeClr>
                </a:solidFill>
                <a:hlinkClick r:id="rId5"/>
              </a:rPr>
              <a:t>http://www.carriereinternazionali.com/en/europe/item/9098-space-internship-european-space-agency</a:t>
            </a:r>
            <a:r>
              <a:rPr lang="en-US" sz="1600" dirty="0">
                <a:solidFill>
                  <a:schemeClr val="tx1">
                    <a:lumMod val="75000"/>
                    <a:lumOff val="25000"/>
                  </a:schemeClr>
                </a:solidFill>
              </a:rPr>
              <a:t> </a:t>
            </a:r>
          </a:p>
          <a:p>
            <a:pPr>
              <a:lnSpc>
                <a:spcPct val="120000"/>
              </a:lnSpc>
              <a:buFont typeface="Wingdings" charset="2"/>
              <a:buChar char="§"/>
            </a:pPr>
            <a:r>
              <a:rPr lang="en-US" sz="1600" dirty="0">
                <a:solidFill>
                  <a:schemeClr val="tx1">
                    <a:lumMod val="75000"/>
                    <a:lumOff val="25000"/>
                  </a:schemeClr>
                </a:solidFill>
              </a:rPr>
              <a:t>Google image. 2008. "Space in Images"  </a:t>
            </a:r>
          </a:p>
          <a:p>
            <a:pPr marL="457200" lvl="1" indent="0">
              <a:lnSpc>
                <a:spcPct val="120000"/>
              </a:lnSpc>
              <a:buNone/>
            </a:pPr>
            <a:r>
              <a:rPr lang="en-US" sz="1600" dirty="0">
                <a:solidFill>
                  <a:schemeClr val="tx1">
                    <a:lumMod val="75000"/>
                    <a:lumOff val="25000"/>
                  </a:schemeClr>
                </a:solidFill>
                <a:hlinkClick r:id="rId6"/>
              </a:rPr>
              <a:t>http://www.esa.int/spaceinimages/Images/2008/03/The_Ariane_5_ESATV_launcher_on_its_mobile_launch_table3</a:t>
            </a:r>
            <a:r>
              <a:rPr lang="en-US" sz="1600" dirty="0">
                <a:solidFill>
                  <a:schemeClr val="tx1">
                    <a:lumMod val="75000"/>
                    <a:lumOff val="25000"/>
                  </a:schemeClr>
                </a:solidFill>
              </a:rPr>
              <a:t> </a:t>
            </a:r>
          </a:p>
          <a:p>
            <a:pPr marL="457200" lvl="1" indent="0">
              <a:lnSpc>
                <a:spcPct val="120000"/>
              </a:lnSpc>
              <a:buNone/>
            </a:pPr>
            <a:endParaRPr lang="en-US" sz="1400" dirty="0">
              <a:solidFill>
                <a:schemeClr val="tx1">
                  <a:lumMod val="75000"/>
                  <a:lumOff val="25000"/>
                </a:schemeClr>
              </a:solidFill>
            </a:endParaRPr>
          </a:p>
        </p:txBody>
      </p:sp>
      <p:sp>
        <p:nvSpPr>
          <p:cNvPr id="7" name="TextBox 6"/>
          <p:cNvSpPr txBox="1"/>
          <p:nvPr/>
        </p:nvSpPr>
        <p:spPr>
          <a:xfrm>
            <a:off x="646140" y="197380"/>
            <a:ext cx="6565569" cy="646331"/>
          </a:xfrm>
          <a:prstGeom prst="rect">
            <a:avLst/>
          </a:prstGeom>
          <a:noFill/>
        </p:spPr>
        <p:txBody>
          <a:bodyPr wrap="square" rtlCol="0">
            <a:spAutoFit/>
          </a:bodyPr>
          <a:lstStyle/>
          <a:p>
            <a:r>
              <a:rPr lang="en-US" sz="3600" b="1" dirty="0"/>
              <a:t>References</a:t>
            </a:r>
          </a:p>
        </p:txBody>
      </p:sp>
    </p:spTree>
    <p:extLst>
      <p:ext uri="{BB962C8B-B14F-4D97-AF65-F5344CB8AC3E}">
        <p14:creationId xmlns:p14="http://schemas.microsoft.com/office/powerpoint/2010/main" val="429417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3" dur="500"/>
                                        <p:tgtEl>
                                          <p:spTgt spid="3">
                                            <p:txEl>
                                              <p:pRg st="5" end="5"/>
                                            </p:txEl>
                                          </p:spTgt>
                                        </p:tgtEl>
                                      </p:cBhvr>
                                    </p:animEffect>
                                  </p:childTnLst>
                                </p:cTn>
                              </p:par>
                            </p:childTnLst>
                          </p:cTn>
                        </p:par>
                        <p:par>
                          <p:cTn id="34" fill="hold">
                            <p:stCondLst>
                              <p:cond delay="3000"/>
                            </p:stCondLst>
                            <p:childTnLst>
                              <p:par>
                                <p:cTn id="35" presetID="1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3" dur="500"/>
                                        <p:tgtEl>
                                          <p:spTgt spid="3">
                                            <p:txEl>
                                              <p:pRg st="7" end="7"/>
                                            </p:txEl>
                                          </p:spTgt>
                                        </p:tgtEl>
                                      </p:cBhvr>
                                    </p:animEffect>
                                  </p:childTnLst>
                                </p:cTn>
                              </p:par>
                            </p:childTnLst>
                          </p:cTn>
                        </p:par>
                        <p:par>
                          <p:cTn id="44" fill="hold">
                            <p:stCondLst>
                              <p:cond delay="4000"/>
                            </p:stCondLst>
                            <p:childTnLst>
                              <p:par>
                                <p:cTn id="45" presetID="1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8" dur="500"/>
                                        <p:tgtEl>
                                          <p:spTgt spid="3">
                                            <p:txEl>
                                              <p:pRg st="8" end="8"/>
                                            </p:txEl>
                                          </p:spTgt>
                                        </p:tgtEl>
                                      </p:cBhvr>
                                    </p:animEffect>
                                  </p:childTnLst>
                                </p:cTn>
                              </p:par>
                            </p:childTnLst>
                          </p:cTn>
                        </p:par>
                        <p:par>
                          <p:cTn id="49" fill="hold">
                            <p:stCondLst>
                              <p:cond delay="4500"/>
                            </p:stCondLst>
                            <p:childTnLst>
                              <p:par>
                                <p:cTn id="50" presetID="1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41004" y="3105834"/>
            <a:ext cx="2861991" cy="769441"/>
          </a:xfrm>
          <a:prstGeom prst="rect">
            <a:avLst/>
          </a:prstGeom>
          <a:noFill/>
        </p:spPr>
        <p:txBody>
          <a:bodyPr wrap="square" rtlCol="0">
            <a:spAutoFit/>
          </a:bodyPr>
          <a:lstStyle/>
          <a:p>
            <a:pPr algn="ctr"/>
            <a:r>
              <a:rPr lang="en-US" sz="4400" b="1" dirty="0"/>
              <a:t>Q&amp;A</a:t>
            </a:r>
          </a:p>
        </p:txBody>
      </p:sp>
    </p:spTree>
    <p:extLst>
      <p:ext uri="{BB962C8B-B14F-4D97-AF65-F5344CB8AC3E}">
        <p14:creationId xmlns:p14="http://schemas.microsoft.com/office/powerpoint/2010/main" val="139102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66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547" y="1048886"/>
            <a:ext cx="4926563" cy="4680114"/>
          </a:xfrm>
        </p:spPr>
        <p:txBody>
          <a:bodyPr>
            <a:noAutofit/>
          </a:bodyPr>
          <a:lstStyle/>
          <a:p>
            <a:pPr>
              <a:lnSpc>
                <a:spcPct val="120000"/>
              </a:lnSpc>
              <a:buFont typeface="Wingdings" charset="2"/>
              <a:buChar char="§"/>
            </a:pPr>
            <a:r>
              <a:rPr lang="en-US" sz="2400" dirty="0">
                <a:solidFill>
                  <a:schemeClr val="tx1">
                    <a:lumMod val="75000"/>
                    <a:lumOff val="25000"/>
                  </a:schemeClr>
                </a:solidFill>
              </a:rPr>
              <a:t>Introduction </a:t>
            </a:r>
          </a:p>
          <a:p>
            <a:pPr>
              <a:lnSpc>
                <a:spcPct val="120000"/>
              </a:lnSpc>
              <a:buFont typeface="Wingdings" charset="2"/>
              <a:buChar char="§"/>
            </a:pPr>
            <a:r>
              <a:rPr lang="en-US" sz="2400" dirty="0">
                <a:solidFill>
                  <a:schemeClr val="tx1">
                    <a:lumMod val="75000"/>
                    <a:lumOff val="25000"/>
                  </a:schemeClr>
                </a:solidFill>
              </a:rPr>
              <a:t>What is ESA?</a:t>
            </a:r>
          </a:p>
          <a:p>
            <a:pPr>
              <a:lnSpc>
                <a:spcPct val="120000"/>
              </a:lnSpc>
              <a:buFont typeface="Wingdings" charset="2"/>
              <a:buChar char="§"/>
            </a:pPr>
            <a:r>
              <a:rPr lang="en-US" sz="2400" dirty="0">
                <a:solidFill>
                  <a:schemeClr val="tx1">
                    <a:lumMod val="75000"/>
                    <a:lumOff val="25000"/>
                  </a:schemeClr>
                </a:solidFill>
              </a:rPr>
              <a:t>Description of Ariane 5</a:t>
            </a:r>
          </a:p>
          <a:p>
            <a:pPr>
              <a:lnSpc>
                <a:spcPct val="120000"/>
              </a:lnSpc>
              <a:buFont typeface="Wingdings" charset="2"/>
              <a:buChar char="§"/>
            </a:pPr>
            <a:r>
              <a:rPr lang="en-US" sz="2400" dirty="0">
                <a:solidFill>
                  <a:schemeClr val="tx1">
                    <a:lumMod val="75000"/>
                    <a:lumOff val="25000"/>
                  </a:schemeClr>
                </a:solidFill>
              </a:rPr>
              <a:t>The Nature Of Failure </a:t>
            </a:r>
          </a:p>
          <a:p>
            <a:pPr>
              <a:lnSpc>
                <a:spcPct val="120000"/>
              </a:lnSpc>
              <a:buFont typeface="Wingdings" charset="2"/>
              <a:buChar char="§"/>
            </a:pPr>
            <a:r>
              <a:rPr lang="en-US" sz="2400" dirty="0">
                <a:solidFill>
                  <a:schemeClr val="tx1">
                    <a:lumMod val="75000"/>
                    <a:lumOff val="25000"/>
                  </a:schemeClr>
                </a:solidFill>
              </a:rPr>
              <a:t>Project Management Difficulties</a:t>
            </a:r>
          </a:p>
          <a:p>
            <a:pPr>
              <a:lnSpc>
                <a:spcPct val="120000"/>
              </a:lnSpc>
              <a:buFont typeface="Wingdings" charset="2"/>
              <a:buChar char="§"/>
            </a:pPr>
            <a:r>
              <a:rPr lang="en-US" sz="2400" dirty="0">
                <a:solidFill>
                  <a:schemeClr val="tx1">
                    <a:lumMod val="75000"/>
                    <a:lumOff val="25000"/>
                  </a:schemeClr>
                </a:solidFill>
              </a:rPr>
              <a:t>Demo</a:t>
            </a:r>
          </a:p>
          <a:p>
            <a:pPr>
              <a:lnSpc>
                <a:spcPct val="120000"/>
              </a:lnSpc>
              <a:buFont typeface="Wingdings" charset="2"/>
              <a:buChar char="§"/>
            </a:pPr>
            <a:r>
              <a:rPr lang="en-US" sz="2400" dirty="0">
                <a:solidFill>
                  <a:schemeClr val="tx1">
                    <a:lumMod val="75000"/>
                    <a:lumOff val="25000"/>
                  </a:schemeClr>
                </a:solidFill>
              </a:rPr>
              <a:t>Project Schedule</a:t>
            </a:r>
          </a:p>
          <a:p>
            <a:pPr>
              <a:lnSpc>
                <a:spcPct val="120000"/>
              </a:lnSpc>
              <a:buFont typeface="Wingdings" charset="2"/>
              <a:buChar char="§"/>
            </a:pPr>
            <a:r>
              <a:rPr lang="en-US" sz="2400" dirty="0">
                <a:solidFill>
                  <a:schemeClr val="tx1">
                    <a:lumMod val="75000"/>
                    <a:lumOff val="25000"/>
                  </a:schemeClr>
                </a:solidFill>
              </a:rPr>
              <a:t>Summary</a:t>
            </a:r>
          </a:p>
          <a:p>
            <a:pPr>
              <a:lnSpc>
                <a:spcPct val="120000"/>
              </a:lnSpc>
              <a:buFont typeface="Wingdings" charset="2"/>
              <a:buChar char="§"/>
            </a:pPr>
            <a:r>
              <a:rPr lang="en-US" sz="2400" dirty="0">
                <a:solidFill>
                  <a:schemeClr val="tx1">
                    <a:lumMod val="75000"/>
                    <a:lumOff val="25000"/>
                  </a:schemeClr>
                </a:solidFill>
              </a:rPr>
              <a:t>References</a:t>
            </a:r>
          </a:p>
        </p:txBody>
      </p:sp>
      <p:sp>
        <p:nvSpPr>
          <p:cNvPr id="7" name="TextBox 6"/>
          <p:cNvSpPr txBox="1"/>
          <p:nvPr/>
        </p:nvSpPr>
        <p:spPr>
          <a:xfrm>
            <a:off x="646140" y="197380"/>
            <a:ext cx="6565569" cy="646331"/>
          </a:xfrm>
          <a:prstGeom prst="rect">
            <a:avLst/>
          </a:prstGeom>
          <a:noFill/>
        </p:spPr>
        <p:txBody>
          <a:bodyPr wrap="square" rtlCol="0">
            <a:spAutoFit/>
          </a:bodyPr>
          <a:lstStyle/>
          <a:p>
            <a:r>
              <a:rPr lang="en-US" sz="3600" b="1" dirty="0"/>
              <a:t>Agenda</a:t>
            </a:r>
          </a:p>
        </p:txBody>
      </p:sp>
      <p:pic>
        <p:nvPicPr>
          <p:cNvPr id="4" name="Picture 3">
            <a:extLst>
              <a:ext uri="{FF2B5EF4-FFF2-40B4-BE49-F238E27FC236}">
                <a16:creationId xmlns:a16="http://schemas.microsoft.com/office/drawing/2014/main" id="{577B56FB-67E3-4890-889B-5D49DB4C75D8}"/>
              </a:ext>
            </a:extLst>
          </p:cNvPr>
          <p:cNvPicPr>
            <a:picLocks noChangeAspect="1"/>
          </p:cNvPicPr>
          <p:nvPr/>
        </p:nvPicPr>
        <p:blipFill>
          <a:blip r:embed="rId2"/>
          <a:stretch>
            <a:fillRect/>
          </a:stretch>
        </p:blipFill>
        <p:spPr>
          <a:xfrm>
            <a:off x="5151864" y="551986"/>
            <a:ext cx="3162856" cy="5670394"/>
          </a:xfrm>
          <a:prstGeom prst="rect">
            <a:avLst/>
          </a:prstGeom>
        </p:spPr>
      </p:pic>
    </p:spTree>
    <p:extLst>
      <p:ext uri="{BB962C8B-B14F-4D97-AF65-F5344CB8AC3E}">
        <p14:creationId xmlns:p14="http://schemas.microsoft.com/office/powerpoint/2010/main" val="346277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904" y="1167867"/>
            <a:ext cx="6913881" cy="4163077"/>
          </a:xfrm>
        </p:spPr>
        <p:txBody>
          <a:bodyPr>
            <a:normAutofit/>
          </a:bodyPr>
          <a:lstStyle/>
          <a:p>
            <a:pPr>
              <a:lnSpc>
                <a:spcPct val="120000"/>
              </a:lnSpc>
            </a:pPr>
            <a:r>
              <a:rPr lang="en-US" sz="2200" dirty="0">
                <a:solidFill>
                  <a:schemeClr val="tx1">
                    <a:lumMod val="75000"/>
                    <a:lumOff val="25000"/>
                  </a:schemeClr>
                </a:solidFill>
              </a:rPr>
              <a:t>The European Space Agency(ESA) is a commercial space business who built the Ariane 4 (over 20 years of service) with over 100 success launch without failure.</a:t>
            </a:r>
          </a:p>
          <a:p>
            <a:pPr>
              <a:lnSpc>
                <a:spcPct val="120000"/>
              </a:lnSpc>
            </a:pPr>
            <a:r>
              <a:rPr lang="en-US" sz="2200" dirty="0">
                <a:solidFill>
                  <a:schemeClr val="tx1">
                    <a:lumMod val="75000"/>
                    <a:lumOff val="25000"/>
                  </a:schemeClr>
                </a:solidFill>
              </a:rPr>
              <a:t>The Ariane 5 took 10 years and $7 billion to develop it. The destroyed rocket valued was $500 million. </a:t>
            </a:r>
          </a:p>
          <a:p>
            <a:pPr>
              <a:lnSpc>
                <a:spcPct val="120000"/>
              </a:lnSpc>
            </a:pPr>
            <a:r>
              <a:rPr lang="en-US" sz="2200" dirty="0">
                <a:solidFill>
                  <a:schemeClr val="tx1">
                    <a:lumMod val="75000"/>
                    <a:lumOff val="25000"/>
                  </a:schemeClr>
                </a:solidFill>
              </a:rPr>
              <a:t>The Ariane 5 team reused Ariane 4 software for navigation and flight path optimization libraries.</a:t>
            </a:r>
          </a:p>
          <a:p>
            <a:pPr marL="0" indent="0">
              <a:lnSpc>
                <a:spcPct val="120000"/>
              </a:lnSpc>
              <a:buNone/>
            </a:pPr>
            <a:endParaRPr lang="en-US" dirty="0">
              <a:solidFill>
                <a:schemeClr val="tx1">
                  <a:lumMod val="75000"/>
                  <a:lumOff val="25000"/>
                </a:schemeClr>
              </a:solidFill>
            </a:endParaRPr>
          </a:p>
        </p:txBody>
      </p:sp>
      <p:sp>
        <p:nvSpPr>
          <p:cNvPr id="7" name="TextBox 6"/>
          <p:cNvSpPr txBox="1"/>
          <p:nvPr/>
        </p:nvSpPr>
        <p:spPr>
          <a:xfrm>
            <a:off x="646140" y="197380"/>
            <a:ext cx="6565569" cy="646331"/>
          </a:xfrm>
          <a:prstGeom prst="rect">
            <a:avLst/>
          </a:prstGeom>
          <a:noFill/>
        </p:spPr>
        <p:txBody>
          <a:bodyPr wrap="square" rtlCol="0">
            <a:spAutoFit/>
          </a:bodyPr>
          <a:lstStyle/>
          <a:p>
            <a:r>
              <a:rPr lang="en-US" sz="3600" b="1" dirty="0"/>
              <a:t>Introduction</a:t>
            </a:r>
          </a:p>
        </p:txBody>
      </p:sp>
    </p:spTree>
    <p:extLst>
      <p:ext uri="{BB962C8B-B14F-4D97-AF65-F5344CB8AC3E}">
        <p14:creationId xmlns:p14="http://schemas.microsoft.com/office/powerpoint/2010/main" val="304434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21563"/>
            <a:ext cx="8374566" cy="4388733"/>
          </a:xfrm>
        </p:spPr>
        <p:txBody>
          <a:bodyPr>
            <a:normAutofit/>
          </a:bodyPr>
          <a:lstStyle/>
          <a:p>
            <a:r>
              <a:rPr lang="en-US" sz="2200" dirty="0">
                <a:solidFill>
                  <a:schemeClr val="tx1">
                    <a:lumMod val="75000"/>
                    <a:lumOff val="25000"/>
                  </a:schemeClr>
                </a:solidFill>
              </a:rPr>
              <a:t>European Space Agency (ESA) is European space and space-technology research organization founded in 1975 from the merger of the European Launcher Development Organization (ELDO) and the European Space Research Organization (ESRO), both established in 1964. </a:t>
            </a:r>
          </a:p>
          <a:p>
            <a:r>
              <a:rPr lang="en-US" sz="2200" dirty="0">
                <a:solidFill>
                  <a:schemeClr val="tx1">
                    <a:lumMod val="75000"/>
                    <a:lumOff val="25000"/>
                  </a:schemeClr>
                </a:solidFill>
              </a:rPr>
              <a:t>Headquarters of the agency are in Paris. ESA members are: Austria, Belgium, the Czech Republic, Denmark, Estonia, Finland, France, Germany, Greece, Hungary, Ireland, Italy, Luxembourg, the Netherlands, Norway, Poland, Portugal, Romania, Spain, Sweden, Switzerland, and the United Kingdom. </a:t>
            </a:r>
          </a:p>
        </p:txBody>
      </p:sp>
      <p:sp>
        <p:nvSpPr>
          <p:cNvPr id="9" name="TextBox 8"/>
          <p:cNvSpPr txBox="1"/>
          <p:nvPr/>
        </p:nvSpPr>
        <p:spPr>
          <a:xfrm>
            <a:off x="457200" y="972888"/>
            <a:ext cx="6565569" cy="646331"/>
          </a:xfrm>
          <a:prstGeom prst="rect">
            <a:avLst/>
          </a:prstGeom>
          <a:noFill/>
        </p:spPr>
        <p:txBody>
          <a:bodyPr wrap="square" rtlCol="0">
            <a:spAutoFit/>
          </a:bodyPr>
          <a:lstStyle/>
          <a:p>
            <a:r>
              <a:rPr lang="en-US" sz="3600" b="1" dirty="0"/>
              <a:t>What is ESA?</a:t>
            </a:r>
          </a:p>
        </p:txBody>
      </p:sp>
      <p:pic>
        <p:nvPicPr>
          <p:cNvPr id="4" name="Picture 3">
            <a:extLst>
              <a:ext uri="{FF2B5EF4-FFF2-40B4-BE49-F238E27FC236}">
                <a16:creationId xmlns:a16="http://schemas.microsoft.com/office/drawing/2014/main" id="{1F3C09C6-746A-4E72-AF5B-1A2B770A67E8}"/>
              </a:ext>
            </a:extLst>
          </p:cNvPr>
          <p:cNvPicPr>
            <a:picLocks noChangeAspect="1"/>
          </p:cNvPicPr>
          <p:nvPr/>
        </p:nvPicPr>
        <p:blipFill>
          <a:blip r:embed="rId3"/>
          <a:stretch>
            <a:fillRect/>
          </a:stretch>
        </p:blipFill>
        <p:spPr>
          <a:xfrm>
            <a:off x="4876799" y="69419"/>
            <a:ext cx="3650146" cy="1719624"/>
          </a:xfrm>
          <a:prstGeom prst="rect">
            <a:avLst/>
          </a:prstGeom>
        </p:spPr>
      </p:pic>
    </p:spTree>
    <p:extLst>
      <p:ext uri="{BB962C8B-B14F-4D97-AF65-F5344CB8AC3E}">
        <p14:creationId xmlns:p14="http://schemas.microsoft.com/office/powerpoint/2010/main" val="249060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062625"/>
            <a:ext cx="8686799" cy="3311006"/>
          </a:xfrm>
        </p:spPr>
        <p:txBody>
          <a:bodyPr>
            <a:normAutofit/>
          </a:bodyPr>
          <a:lstStyle/>
          <a:p>
            <a:r>
              <a:rPr lang="en-US" sz="2200" dirty="0">
                <a:solidFill>
                  <a:schemeClr val="tx1">
                    <a:lumMod val="75000"/>
                    <a:lumOff val="25000"/>
                  </a:schemeClr>
                </a:solidFill>
              </a:rPr>
              <a:t>The European Space Agency has cooperated with the U.S. National Aeronautics and Space Administration (NASA) on many projects. ESA developed the Ulysses spacecraft (launched 1990) to explore the Sun’s polar regions and the Ariane series of launch vehicles.</a:t>
            </a:r>
          </a:p>
        </p:txBody>
      </p:sp>
      <p:sp>
        <p:nvSpPr>
          <p:cNvPr id="9" name="TextBox 8"/>
          <p:cNvSpPr txBox="1"/>
          <p:nvPr/>
        </p:nvSpPr>
        <p:spPr>
          <a:xfrm>
            <a:off x="457200" y="191009"/>
            <a:ext cx="6565569" cy="646331"/>
          </a:xfrm>
          <a:prstGeom prst="rect">
            <a:avLst/>
          </a:prstGeom>
          <a:noFill/>
        </p:spPr>
        <p:txBody>
          <a:bodyPr wrap="square" rtlCol="0">
            <a:spAutoFit/>
          </a:bodyPr>
          <a:lstStyle/>
          <a:p>
            <a:r>
              <a:rPr lang="en-US" sz="3600" b="1" dirty="0"/>
              <a:t>What is ESA? (cont.)</a:t>
            </a:r>
          </a:p>
        </p:txBody>
      </p:sp>
      <p:pic>
        <p:nvPicPr>
          <p:cNvPr id="4" name="Picture 3">
            <a:extLst>
              <a:ext uri="{FF2B5EF4-FFF2-40B4-BE49-F238E27FC236}">
                <a16:creationId xmlns:a16="http://schemas.microsoft.com/office/drawing/2014/main" id="{4434E4FC-E4C3-4627-AF11-16F0812605FA}"/>
              </a:ext>
            </a:extLst>
          </p:cNvPr>
          <p:cNvPicPr>
            <a:picLocks noChangeAspect="1"/>
          </p:cNvPicPr>
          <p:nvPr/>
        </p:nvPicPr>
        <p:blipFill>
          <a:blip r:embed="rId3"/>
          <a:stretch>
            <a:fillRect/>
          </a:stretch>
        </p:blipFill>
        <p:spPr>
          <a:xfrm>
            <a:off x="3902927" y="2943921"/>
            <a:ext cx="5241071" cy="3311006"/>
          </a:xfrm>
          <a:prstGeom prst="rect">
            <a:avLst/>
          </a:prstGeom>
          <a:ln>
            <a:noFill/>
          </a:ln>
          <a:effectLst>
            <a:softEdge rad="112500"/>
          </a:effectLst>
        </p:spPr>
      </p:pic>
    </p:spTree>
    <p:extLst>
      <p:ext uri="{BB962C8B-B14F-4D97-AF65-F5344CB8AC3E}">
        <p14:creationId xmlns:p14="http://schemas.microsoft.com/office/powerpoint/2010/main" val="69043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971159"/>
            <a:ext cx="4724401" cy="4395971"/>
          </a:xfrm>
        </p:spPr>
        <p:txBody>
          <a:bodyPr>
            <a:normAutofit fontScale="92500" lnSpcReduction="10000"/>
          </a:bodyPr>
          <a:lstStyle/>
          <a:p>
            <a:r>
              <a:rPr lang="en-US" sz="2400" dirty="0">
                <a:solidFill>
                  <a:schemeClr val="tx1">
                    <a:lumMod val="75000"/>
                    <a:lumOff val="25000"/>
                  </a:schemeClr>
                </a:solidFill>
              </a:rPr>
              <a:t>In 1985 the ESA, decided to develop Ariane 5 with a new design based on a cryogenically fueled first stage, flanked by two large solid-fuel boosters, and having a second stage fueled with nitrogen peroxide as the oxidizer. </a:t>
            </a:r>
          </a:p>
          <a:p>
            <a:r>
              <a:rPr lang="en-US" sz="2400" dirty="0">
                <a:solidFill>
                  <a:schemeClr val="tx1">
                    <a:lumMod val="75000"/>
                    <a:lumOff val="25000"/>
                  </a:schemeClr>
                </a:solidFill>
              </a:rPr>
              <a:t>With a much more powerful upper stage than previous Ariane models, the Ariane 5 is capable of carrying a 23,100-pound satellite to geostationary orbit. </a:t>
            </a:r>
          </a:p>
          <a:p>
            <a:endParaRPr lang="en-US" b="1" dirty="0">
              <a:solidFill>
                <a:srgbClr val="404040"/>
              </a:solidFill>
            </a:endParaRPr>
          </a:p>
        </p:txBody>
      </p:sp>
      <p:sp>
        <p:nvSpPr>
          <p:cNvPr id="9" name="TextBox 8"/>
          <p:cNvSpPr txBox="1"/>
          <p:nvPr/>
        </p:nvSpPr>
        <p:spPr>
          <a:xfrm>
            <a:off x="457200" y="191009"/>
            <a:ext cx="6565569" cy="646331"/>
          </a:xfrm>
          <a:prstGeom prst="rect">
            <a:avLst/>
          </a:prstGeom>
          <a:noFill/>
        </p:spPr>
        <p:txBody>
          <a:bodyPr wrap="square" rtlCol="0">
            <a:spAutoFit/>
          </a:bodyPr>
          <a:lstStyle/>
          <a:p>
            <a:r>
              <a:rPr lang="en-US" sz="3600" b="1" dirty="0"/>
              <a:t>Description of Ariane 5</a:t>
            </a:r>
          </a:p>
        </p:txBody>
      </p:sp>
      <p:pic>
        <p:nvPicPr>
          <p:cNvPr id="5" name="Picture 4">
            <a:extLst>
              <a:ext uri="{FF2B5EF4-FFF2-40B4-BE49-F238E27FC236}">
                <a16:creationId xmlns:a16="http://schemas.microsoft.com/office/drawing/2014/main" id="{D2E26E7C-66D2-454B-99F5-55CE96F88E24}"/>
              </a:ext>
            </a:extLst>
          </p:cNvPr>
          <p:cNvPicPr>
            <a:picLocks noChangeAspect="1"/>
          </p:cNvPicPr>
          <p:nvPr/>
        </p:nvPicPr>
        <p:blipFill>
          <a:blip r:embed="rId3"/>
          <a:stretch>
            <a:fillRect/>
          </a:stretch>
        </p:blipFill>
        <p:spPr>
          <a:xfrm>
            <a:off x="5434821" y="837340"/>
            <a:ext cx="3448528" cy="5177849"/>
          </a:xfrm>
          <a:prstGeom prst="rect">
            <a:avLst/>
          </a:prstGeom>
          <a:ln>
            <a:noFill/>
          </a:ln>
          <a:effectLst>
            <a:softEdge rad="112500"/>
          </a:effectLst>
        </p:spPr>
      </p:pic>
    </p:spTree>
    <p:extLst>
      <p:ext uri="{BB962C8B-B14F-4D97-AF65-F5344CB8AC3E}">
        <p14:creationId xmlns:p14="http://schemas.microsoft.com/office/powerpoint/2010/main" val="328516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45565" y="971160"/>
            <a:ext cx="5128592" cy="4568250"/>
          </a:xfrm>
        </p:spPr>
        <p:txBody>
          <a:bodyPr>
            <a:normAutofit/>
          </a:bodyPr>
          <a:lstStyle/>
          <a:p>
            <a:r>
              <a:rPr lang="en-US" sz="2200" dirty="0">
                <a:solidFill>
                  <a:schemeClr val="tx1">
                    <a:lumMod val="75000"/>
                    <a:lumOff val="25000"/>
                  </a:schemeClr>
                </a:solidFill>
              </a:rPr>
              <a:t>The first test launch of the Ariane 5, in June 1996, was failure, but in subsequent years the vehicle operated reliably. </a:t>
            </a:r>
          </a:p>
          <a:p>
            <a:r>
              <a:rPr lang="en-US" sz="2200" dirty="0">
                <a:solidFill>
                  <a:schemeClr val="tx1">
                    <a:lumMod val="75000"/>
                    <a:lumOff val="25000"/>
                  </a:schemeClr>
                </a:solidFill>
              </a:rPr>
              <a:t>Since the Ariane 4 was retired from service in 2003, all ESA launches have used Ariane 5, and there has been a continuing effort to lower its costs and improve its reliability and performance, particularly its ability to launch two communications satellites with weight of 21,000 pounds to geostationary orbit. </a:t>
            </a:r>
          </a:p>
        </p:txBody>
      </p:sp>
      <p:sp>
        <p:nvSpPr>
          <p:cNvPr id="9" name="TextBox 8"/>
          <p:cNvSpPr txBox="1"/>
          <p:nvPr/>
        </p:nvSpPr>
        <p:spPr>
          <a:xfrm>
            <a:off x="457200" y="191009"/>
            <a:ext cx="7388087" cy="646331"/>
          </a:xfrm>
          <a:prstGeom prst="rect">
            <a:avLst/>
          </a:prstGeom>
          <a:noFill/>
        </p:spPr>
        <p:txBody>
          <a:bodyPr wrap="square" rtlCol="0">
            <a:spAutoFit/>
          </a:bodyPr>
          <a:lstStyle/>
          <a:p>
            <a:r>
              <a:rPr lang="en-US" sz="3600" b="1" dirty="0"/>
              <a:t>Description of Ariane 5 (cont.)</a:t>
            </a:r>
          </a:p>
        </p:txBody>
      </p:sp>
      <p:pic>
        <p:nvPicPr>
          <p:cNvPr id="4" name="Picture 3">
            <a:extLst>
              <a:ext uri="{FF2B5EF4-FFF2-40B4-BE49-F238E27FC236}">
                <a16:creationId xmlns:a16="http://schemas.microsoft.com/office/drawing/2014/main" id="{B7360A71-9891-4F41-8FA6-8ED4CDE583F4}"/>
              </a:ext>
            </a:extLst>
          </p:cNvPr>
          <p:cNvPicPr>
            <a:picLocks noChangeAspect="1"/>
          </p:cNvPicPr>
          <p:nvPr/>
        </p:nvPicPr>
        <p:blipFill>
          <a:blip r:embed="rId3"/>
          <a:stretch>
            <a:fillRect/>
          </a:stretch>
        </p:blipFill>
        <p:spPr>
          <a:xfrm>
            <a:off x="457201" y="1115524"/>
            <a:ext cx="2723804" cy="4105833"/>
          </a:xfrm>
          <a:prstGeom prst="rect">
            <a:avLst/>
          </a:prstGeom>
          <a:ln>
            <a:noFill/>
          </a:ln>
          <a:effectLst>
            <a:softEdge rad="112500"/>
          </a:effectLst>
        </p:spPr>
      </p:pic>
    </p:spTree>
    <p:extLst>
      <p:ext uri="{BB962C8B-B14F-4D97-AF65-F5344CB8AC3E}">
        <p14:creationId xmlns:p14="http://schemas.microsoft.com/office/powerpoint/2010/main" val="355432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BD6EE6-85CF-490C-AA92-3BA8624B2312}"/>
              </a:ext>
            </a:extLst>
          </p:cNvPr>
          <p:cNvSpPr>
            <a:spLocks noGrp="1"/>
          </p:cNvSpPr>
          <p:nvPr>
            <p:ph idx="1"/>
          </p:nvPr>
        </p:nvSpPr>
        <p:spPr>
          <a:xfrm>
            <a:off x="410546" y="503854"/>
            <a:ext cx="8397551" cy="5480756"/>
          </a:xfrm>
        </p:spPr>
        <p:txBody>
          <a:bodyPr/>
          <a:lstStyle/>
          <a:p>
            <a:pPr marL="0" indent="0">
              <a:buNone/>
            </a:pPr>
            <a:r>
              <a:rPr lang="en-US" sz="3600" b="1" dirty="0">
                <a:latin typeface="+mj-lt"/>
              </a:rPr>
              <a:t>The Nature of the Failure </a:t>
            </a:r>
          </a:p>
          <a:p>
            <a:r>
              <a:rPr lang="en-US" sz="2200" dirty="0">
                <a:solidFill>
                  <a:schemeClr val="tx1">
                    <a:lumMod val="75000"/>
                    <a:lumOff val="25000"/>
                  </a:schemeClr>
                </a:solidFill>
              </a:rPr>
              <a:t>The Nature of the Failure is Human error.</a:t>
            </a:r>
          </a:p>
          <a:p>
            <a:r>
              <a:rPr lang="en-US" sz="2200" dirty="0">
                <a:solidFill>
                  <a:schemeClr val="tx1">
                    <a:lumMod val="75000"/>
                    <a:lumOff val="25000"/>
                  </a:schemeClr>
                </a:solidFill>
              </a:rPr>
              <a:t>The failure was base of the fact that the engineers did not take in account of the speed of Ariane 5</a:t>
            </a:r>
          </a:p>
          <a:p>
            <a:r>
              <a:rPr lang="en-US" sz="2200" dirty="0">
                <a:solidFill>
                  <a:schemeClr val="tx1">
                    <a:lumMod val="75000"/>
                    <a:lumOff val="25000"/>
                  </a:schemeClr>
                </a:solidFill>
              </a:rPr>
              <a:t>The number of the speed cannot be represent in 16-bit signed integer like in Ariane 4, that lead to overflow problem in the computer computation.</a:t>
            </a:r>
          </a:p>
          <a:p>
            <a:r>
              <a:rPr lang="en-US" sz="2200" dirty="0">
                <a:solidFill>
                  <a:schemeClr val="tx1">
                    <a:lumMod val="75000"/>
                    <a:lumOff val="25000"/>
                  </a:schemeClr>
                </a:solidFill>
              </a:rPr>
              <a:t>The back-up system does not work because it was also 16-bit </a:t>
            </a:r>
          </a:p>
          <a:p>
            <a:pPr marL="0" indent="0">
              <a:buNone/>
            </a:pPr>
            <a:endParaRPr lang="en-US" sz="2000" dirty="0"/>
          </a:p>
        </p:txBody>
      </p:sp>
    </p:spTree>
    <p:extLst>
      <p:ext uri="{BB962C8B-B14F-4D97-AF65-F5344CB8AC3E}">
        <p14:creationId xmlns:p14="http://schemas.microsoft.com/office/powerpoint/2010/main" val="133294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4A4000-3FC1-4218-8D53-6FED0083C049}"/>
              </a:ext>
            </a:extLst>
          </p:cNvPr>
          <p:cNvSpPr>
            <a:spLocks noGrp="1"/>
          </p:cNvSpPr>
          <p:nvPr>
            <p:ph idx="1"/>
          </p:nvPr>
        </p:nvSpPr>
        <p:spPr>
          <a:xfrm>
            <a:off x="437322" y="477078"/>
            <a:ext cx="8415130" cy="5473147"/>
          </a:xfrm>
        </p:spPr>
        <p:txBody>
          <a:bodyPr/>
          <a:lstStyle/>
          <a:p>
            <a:pPr marL="0" indent="0">
              <a:buNone/>
            </a:pPr>
            <a:r>
              <a:rPr lang="en-US" sz="3600" b="1" dirty="0"/>
              <a:t>Project Management Difficulties</a:t>
            </a:r>
          </a:p>
          <a:p>
            <a:pPr marL="0" indent="0">
              <a:buNone/>
            </a:pPr>
            <a:r>
              <a:rPr lang="en-US" sz="2200" dirty="0"/>
              <a:t>The fail in Ariane 5 project raises many questions about the management team, for example.</a:t>
            </a:r>
          </a:p>
          <a:p>
            <a:r>
              <a:rPr lang="en-US" sz="2200" dirty="0"/>
              <a:t>Did the team does good job in selecting the platform?</a:t>
            </a:r>
          </a:p>
          <a:p>
            <a:r>
              <a:rPr lang="en-US" sz="2200" dirty="0"/>
              <a:t>Did they do risk management evaluation?</a:t>
            </a:r>
          </a:p>
          <a:p>
            <a:r>
              <a:rPr lang="en-US" sz="2200" dirty="0"/>
              <a:t>Did they do enough testing?</a:t>
            </a:r>
          </a:p>
          <a:p>
            <a:r>
              <a:rPr lang="en-US" sz="2200" dirty="0"/>
              <a:t>Did their team communicate effectively?</a:t>
            </a:r>
          </a:p>
          <a:p>
            <a:pPr marL="0" indent="0">
              <a:buNone/>
            </a:pPr>
            <a:r>
              <a:rPr lang="en-US" sz="2200" dirty="0"/>
              <a:t>If those questions are address properly within the management team, the problem could be avoided.</a:t>
            </a:r>
            <a:endParaRPr lang="en-US" sz="2200" dirty="0">
              <a:solidFill>
                <a:schemeClr val="tx1">
                  <a:lumMod val="75000"/>
                  <a:lumOff val="25000"/>
                </a:schemeClr>
              </a:solidFill>
            </a:endParaRPr>
          </a:p>
          <a:p>
            <a:pPr marL="0" indent="0">
              <a:buNone/>
            </a:pPr>
            <a:r>
              <a:rPr lang="en-US" sz="2200" dirty="0"/>
              <a:t>The lesson learnt from this incident is, if one thing worked on the old system, may not necessarily work on the new one</a:t>
            </a:r>
          </a:p>
          <a:p>
            <a:endParaRPr lang="en-US" sz="2000" dirty="0"/>
          </a:p>
        </p:txBody>
      </p:sp>
    </p:spTree>
    <p:extLst>
      <p:ext uri="{BB962C8B-B14F-4D97-AF65-F5344CB8AC3E}">
        <p14:creationId xmlns:p14="http://schemas.microsoft.com/office/powerpoint/2010/main" val="3249211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2640</TotalTime>
  <Words>951</Words>
  <Application>Microsoft Office PowerPoint</Application>
  <PresentationFormat>On-screen Show (4:3)</PresentationFormat>
  <Paragraphs>147</Paragraphs>
  <Slides>15</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Tackett</dc:creator>
  <cp:lastModifiedBy>R</cp:lastModifiedBy>
  <cp:revision>218</cp:revision>
  <dcterms:created xsi:type="dcterms:W3CDTF">2013-10-16T17:47:49Z</dcterms:created>
  <dcterms:modified xsi:type="dcterms:W3CDTF">2019-02-06T22:26:02Z</dcterms:modified>
</cp:coreProperties>
</file>