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6"/>
  </p:notesMasterIdLst>
  <p:sldIdLst>
    <p:sldId id="256" r:id="rId2"/>
    <p:sldId id="257" r:id="rId3"/>
    <p:sldId id="306" r:id="rId4"/>
    <p:sldId id="259" r:id="rId5"/>
    <p:sldId id="332" r:id="rId6"/>
    <p:sldId id="333"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92" r:id="rId20"/>
    <p:sldId id="294" r:id="rId21"/>
    <p:sldId id="273" r:id="rId22"/>
    <p:sldId id="274" r:id="rId23"/>
    <p:sldId id="334" r:id="rId24"/>
    <p:sldId id="327" r:id="rId25"/>
    <p:sldId id="310" r:id="rId26"/>
    <p:sldId id="286" r:id="rId27"/>
    <p:sldId id="331" r:id="rId28"/>
    <p:sldId id="305" r:id="rId29"/>
    <p:sldId id="287" r:id="rId30"/>
    <p:sldId id="288" r:id="rId31"/>
    <p:sldId id="307" r:id="rId32"/>
    <p:sldId id="289" r:id="rId33"/>
    <p:sldId id="290" r:id="rId34"/>
    <p:sldId id="291" r:id="rId3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D830A5-76CD-4F09-952A-39D80729274E}">
  <a:tblStyle styleId="{54D830A5-76CD-4F09-952A-39D80729274E}"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46" autoAdjust="0"/>
    <p:restoredTop sz="94805" autoAdjust="0"/>
  </p:normalViewPr>
  <p:slideViewPr>
    <p:cSldViewPr snapToGrid="0">
      <p:cViewPr varScale="1">
        <p:scale>
          <a:sx n="86" d="100"/>
          <a:sy n="86" d="100"/>
        </p:scale>
        <p:origin x="135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 name="Google Shape;3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4fc057c139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1" name="Google Shape;91;g4fc057c139_0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4fc057c139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endParaRPr dirty="0"/>
          </a:p>
        </p:txBody>
      </p:sp>
      <p:sp>
        <p:nvSpPr>
          <p:cNvPr id="98" name="Google Shape;98;g4fc057c139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4fc057c139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g4fc057c139_0_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4fc057c13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g4fc057c139_0_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4fcc004a88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g4fcc004a88_0_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4fc057c13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g4fc057c139_0_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4fc057c139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g4fc057c139_0_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40" name="Google Shape;14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cc004a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4fcc004a8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cc004a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4fcc004a8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0068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 name="Google Shape;4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4fcc004a8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g4fcc004a88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622306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4fcc004a8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g4fcc004a88_0_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cc004a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4fcc004a8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cc004a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4fcc004a8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29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cc004a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4fcc004a8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983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cc004a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4fcc004a8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1375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0608363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50608363bd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0608363b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g50608363bd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49700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4fcc004a8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4fcc004a88_0_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3457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5238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66370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6" name="Google Shape;26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3767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22238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fc057c13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0" name="Google Shape;70;g4fc057c139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4fc057c13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7" name="Google Shape;77;g4fc057c139_0_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4fc057c139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g4fc057c139_0_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blipFill>
          <a:blip r:embed="rId2">
            <a:alphaModFix/>
          </a:blip>
          <a:stretch>
            <a:fillRect/>
          </a:stretch>
        </a:blipFill>
        <a:effectLst/>
      </p:bgPr>
    </p:bg>
    <p:spTree>
      <p:nvGrpSpPr>
        <p:cNvPr id="1" name="Shape 8"/>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11"/>
          <p:cNvSpPr txBox="1">
            <a:spLocks noGrp="1"/>
          </p:cNvSpPr>
          <p:nvPr>
            <p:ph type="body" idx="1"/>
          </p:nvPr>
        </p:nvSpPr>
        <p:spPr>
          <a:xfrm>
            <a:off x="1279185" y="1600202"/>
            <a:ext cx="6565570" cy="4384407"/>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wo Content">
  <p:cSld name="1_Two Content">
    <p:bg>
      <p:bgPr>
        <a:blipFill>
          <a:blip r:embed="rId2">
            <a:alphaModFix/>
          </a:blip>
          <a:stretch>
            <a:fillRect/>
          </a:stretch>
        </a:blipFill>
        <a:effectLst/>
      </p:bgPr>
    </p:bg>
    <p:spTree>
      <p:nvGrpSpPr>
        <p:cNvPr id="1" name="Shape 27"/>
        <p:cNvGrpSpPr/>
        <p:nvPr/>
      </p:nvGrpSpPr>
      <p:grpSpPr>
        <a:xfrm>
          <a:off x="0" y="0"/>
          <a:ext cx="0" cy="0"/>
          <a:chOff x="0" y="0"/>
          <a:chExt cx="0" cy="0"/>
        </a:xfrm>
      </p:grpSpPr>
      <p:sp>
        <p:nvSpPr>
          <p:cNvPr id="28" name="Google Shape;28;p12"/>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29" name="Google Shape;29;p12"/>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3"/>
          <p:cNvSpPr txBox="1">
            <a:spLocks noGrp="1"/>
          </p:cNvSpPr>
          <p:nvPr>
            <p:ph type="body" idx="1"/>
          </p:nvPr>
        </p:nvSpPr>
        <p:spPr>
          <a:xfrm>
            <a:off x="1279185" y="1600202"/>
            <a:ext cx="6565570" cy="4384407"/>
          </a:xfrm>
          <a:prstGeom prst="rect">
            <a:avLst/>
          </a:prstGeom>
          <a:noFill/>
          <a:ln>
            <a:noFill/>
          </a:ln>
        </p:spPr>
        <p:txBody>
          <a:bodyPr spcFirstLastPara="1" wrap="square" lIns="91425" tIns="45700" rIns="91425" bIns="45700" anchor="t" anchorCtr="0"/>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bg>
      <p:bgPr>
        <a:blipFill>
          <a:blip r:embed="rId2">
            <a:alphaModFix/>
          </a:blip>
          <a:stretch>
            <a:fillRect/>
          </a:stretch>
        </a:blipFill>
        <a:effectLst/>
      </p:bgPr>
    </p:bg>
    <p:spTree>
      <p:nvGrpSpPr>
        <p:cNvPr id="1" name="Shape 11"/>
        <p:cNvGrpSpPr/>
        <p:nvPr/>
      </p:nvGrpSpPr>
      <p:grpSpPr>
        <a:xfrm>
          <a:off x="0" y="0"/>
          <a:ext cx="0" cy="0"/>
          <a:chOff x="0" y="0"/>
          <a:chExt cx="0" cy="0"/>
        </a:xfrm>
      </p:grpSpPr>
      <p:sp>
        <p:nvSpPr>
          <p:cNvPr id="12" name="Google Shape;12;p4"/>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13" name="Google Shape;13;p4"/>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5"/>
          <p:cNvSpPr txBox="1">
            <a:spLocks noGrp="1"/>
          </p:cNvSpPr>
          <p:nvPr>
            <p:ph type="title"/>
          </p:nvPr>
        </p:nvSpPr>
        <p:spPr>
          <a:xfrm>
            <a:off x="457200" y="2719846"/>
            <a:ext cx="8229600" cy="1143004"/>
          </a:xfrm>
          <a:prstGeom prst="rect">
            <a:avLst/>
          </a:prstGeom>
          <a:noFill/>
          <a:ln>
            <a:noFill/>
          </a:ln>
        </p:spPr>
        <p:txBody>
          <a:bodyPr spcFirstLastPara="1" wrap="square" lIns="91425" tIns="45700" rIns="91425" bIns="45700" anchor="ctr" anchorCtr="0"/>
          <a:lstStyle>
            <a:lvl1pPr lvl="0" algn="ctr">
              <a:spcBef>
                <a:spcPts val="0"/>
              </a:spcBef>
              <a:spcAft>
                <a:spcPts val="0"/>
              </a:spcAft>
              <a:buClr>
                <a:schemeClr val="dk1"/>
              </a:buClr>
              <a:buSzPts val="4400"/>
              <a:buFont typeface="Arial"/>
              <a:buNone/>
              <a:defRPr b="1" i="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_Content with Caption">
  <p:cSld name="1_Content with Caption">
    <p:bg>
      <p:bgPr>
        <a:blipFill>
          <a:blip r:embed="rId2">
            <a:alphaModFix/>
          </a:blip>
          <a:stretch>
            <a:fillRect/>
          </a:stretch>
        </a:blipFill>
        <a:effectLst/>
      </p:bgPr>
    </p:bg>
    <p:spTree>
      <p:nvGrpSpPr>
        <p:cNvPr id="1" name="Shape 16"/>
        <p:cNvGrpSpPr/>
        <p:nvPr/>
      </p:nvGrpSpPr>
      <p:grpSpPr>
        <a:xfrm>
          <a:off x="0" y="0"/>
          <a:ext cx="0" cy="0"/>
          <a:chOff x="0" y="0"/>
          <a:chExt cx="0" cy="0"/>
        </a:xfrm>
      </p:grpSpPr>
      <p:sp>
        <p:nvSpPr>
          <p:cNvPr id="17" name="Google Shape;17;p6"/>
          <p:cNvSpPr>
            <a:spLocks noGrp="1"/>
          </p:cNvSpPr>
          <p:nvPr>
            <p:ph type="pic" idx="2"/>
          </p:nvPr>
        </p:nvSpPr>
        <p:spPr>
          <a:xfrm>
            <a:off x="1785578" y="1755897"/>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bg>
      <p:bgPr>
        <a:blipFill>
          <a:blip r:embed="rId2">
            <a:alphaModFix/>
          </a:blip>
          <a:stretch>
            <a:fillRect/>
          </a:stretch>
        </a:blipFill>
        <a:effectLst/>
      </p:bgPr>
    </p:bg>
    <p:spTree>
      <p:nvGrpSpPr>
        <p:cNvPr id="1" name="Shape 18"/>
        <p:cNvGrpSpPr/>
        <p:nvPr/>
      </p:nvGrpSpPr>
      <p:grpSpPr>
        <a:xfrm>
          <a:off x="0" y="0"/>
          <a:ext cx="0" cy="0"/>
          <a:chOff x="0" y="0"/>
          <a:chExt cx="0" cy="0"/>
        </a:xfrm>
      </p:grpSpPr>
      <p:sp>
        <p:nvSpPr>
          <p:cNvPr id="19" name="Google Shape;19;p7"/>
          <p:cNvSpPr txBox="1">
            <a:spLocks noGrp="1"/>
          </p:cNvSpPr>
          <p:nvPr>
            <p:ph type="body" idx="1"/>
          </p:nvPr>
        </p:nvSpPr>
        <p:spPr>
          <a:xfrm>
            <a:off x="1279186" y="1729974"/>
            <a:ext cx="6565569" cy="4132375"/>
          </a:xfrm>
          <a:prstGeom prst="rect">
            <a:avLst/>
          </a:prstGeom>
          <a:noFill/>
          <a:ln>
            <a:noFill/>
          </a:ln>
        </p:spPr>
        <p:txBody>
          <a:bodyPr spcFirstLastPara="1" wrap="square" lIns="91425" tIns="45700" rIns="91425" bIns="45700" anchor="t" anchorCtr="0"/>
          <a:lstStyle>
            <a:lvl1pPr marL="457200" lvl="0" indent="-228600" algn="l">
              <a:spcBef>
                <a:spcPts val="480"/>
              </a:spcBef>
              <a:spcAft>
                <a:spcPts val="0"/>
              </a:spcAft>
              <a:buClr>
                <a:schemeClr val="dk1"/>
              </a:buClr>
              <a:buSzPts val="2400"/>
              <a:buNone/>
              <a:defRPr sz="2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_Content with Caption">
  <p:cSld name="2_Content with Caption">
    <p:bg>
      <p:bgPr>
        <a:blipFill>
          <a:blip r:embed="rId2">
            <a:alphaModFix/>
          </a:blip>
          <a:stretch>
            <a:fillRect/>
          </a:stretch>
        </a:blipFill>
        <a:effectLst/>
      </p:bgPr>
    </p:bg>
    <p:spTree>
      <p:nvGrpSpPr>
        <p:cNvPr id="1" name="Shape 21"/>
        <p:cNvGrpSpPr/>
        <p:nvPr/>
      </p:nvGrpSpPr>
      <p:grpSpPr>
        <a:xfrm>
          <a:off x="0" y="0"/>
          <a:ext cx="0" cy="0"/>
          <a:chOff x="0" y="0"/>
          <a:chExt cx="0" cy="0"/>
        </a:xfrm>
      </p:grpSpPr>
      <p:sp>
        <p:nvSpPr>
          <p:cNvPr id="22" name="Google Shape;22;p9"/>
          <p:cNvSpPr>
            <a:spLocks noGrp="1"/>
          </p:cNvSpPr>
          <p:nvPr>
            <p:ph type="pic" idx="2"/>
          </p:nvPr>
        </p:nvSpPr>
        <p:spPr>
          <a:xfrm>
            <a:off x="1785578" y="1755897"/>
            <a:ext cx="5486400" cy="4114800"/>
          </a:xfrm>
          <a:prstGeom prst="rect">
            <a:avLst/>
          </a:prstGeom>
          <a:noFill/>
          <a:ln>
            <a:noFill/>
          </a:ln>
        </p:spPr>
        <p:txBody>
          <a:bodyPr spcFirstLastPara="1" wrap="square" lIns="91425" tIns="45700" rIns="91425" bIns="45700" anchor="t" anchorCtr="0"/>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Content with Caption">
  <p:cSld name="3_Content with Caption">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10"/>
          <p:cNvSpPr txBox="1">
            <a:spLocks noGrp="1"/>
          </p:cNvSpPr>
          <p:nvPr>
            <p:ph type="body" idx="1"/>
          </p:nvPr>
        </p:nvSpPr>
        <p:spPr>
          <a:xfrm>
            <a:off x="1279186" y="1729974"/>
            <a:ext cx="6565569" cy="4132375"/>
          </a:xfrm>
          <a:prstGeom prst="rect">
            <a:avLst/>
          </a:prstGeom>
          <a:noFill/>
          <a:ln>
            <a:noFill/>
          </a:ln>
        </p:spPr>
        <p:txBody>
          <a:bodyPr spcFirstLastPara="1" wrap="square" lIns="91425" tIns="45700" rIns="91425" bIns="45700" anchor="t" anchorCtr="0"/>
          <a:lstStyle>
            <a:lvl1pPr marL="457200" lvl="0" indent="-228600" algn="l">
              <a:spcBef>
                <a:spcPts val="480"/>
              </a:spcBef>
              <a:spcAft>
                <a:spcPts val="0"/>
              </a:spcAft>
              <a:buClr>
                <a:schemeClr val="dk1"/>
              </a:buClr>
              <a:buSzPts val="2400"/>
              <a:buNone/>
              <a:defRPr sz="2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9"/>
            <a:ext cx="8229600" cy="1143000"/>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1"/>
            <a:ext cx="8229600" cy="4525963"/>
          </a:xfrm>
          <a:prstGeom prst="rect">
            <a:avLst/>
          </a:prstGeom>
          <a:noFill/>
          <a:ln>
            <a:noFill/>
          </a:ln>
        </p:spPr>
        <p:txBody>
          <a:bodyPr spcFirstLastPara="1" wrap="square" lIns="91425" tIns="45700" rIns="91425" bIns="45700" anchor="t" anchorCtr="0"/>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
        <p:cNvGrpSpPr/>
        <p:nvPr/>
      </p:nvGrpSpPr>
      <p:grpSpPr>
        <a:xfrm>
          <a:off x="0" y="0"/>
          <a:ext cx="0" cy="0"/>
          <a:chOff x="0" y="0"/>
          <a:chExt cx="0" cy="0"/>
        </a:xfrm>
      </p:grpSpPr>
      <p:sp>
        <p:nvSpPr>
          <p:cNvPr id="34" name="Google Shape;34;p13"/>
          <p:cNvSpPr txBox="1"/>
          <p:nvPr/>
        </p:nvSpPr>
        <p:spPr>
          <a:xfrm>
            <a:off x="562683" y="1597654"/>
            <a:ext cx="8018700" cy="5796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3800" b="1" dirty="0">
                <a:solidFill>
                  <a:schemeClr val="dk1"/>
                </a:solidFill>
              </a:rPr>
              <a:t>Podio: Project Management Tool</a:t>
            </a:r>
            <a:endParaRPr dirty="0"/>
          </a:p>
        </p:txBody>
      </p:sp>
      <p:sp>
        <p:nvSpPr>
          <p:cNvPr id="35" name="Google Shape;35;p13"/>
          <p:cNvSpPr txBox="1"/>
          <p:nvPr/>
        </p:nvSpPr>
        <p:spPr>
          <a:xfrm>
            <a:off x="483987" y="4065035"/>
            <a:ext cx="5486400" cy="323165"/>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1800" b="1" dirty="0">
                <a:solidFill>
                  <a:srgbClr val="3F3F3F"/>
                </a:solidFill>
              </a:rPr>
              <a:t>Quy Pham</a:t>
            </a:r>
            <a:endParaRPr dirty="0"/>
          </a:p>
        </p:txBody>
      </p:sp>
      <p:sp>
        <p:nvSpPr>
          <p:cNvPr id="36" name="Google Shape;36;p13"/>
          <p:cNvSpPr txBox="1"/>
          <p:nvPr/>
        </p:nvSpPr>
        <p:spPr>
          <a:xfrm>
            <a:off x="483987" y="4375031"/>
            <a:ext cx="6000110" cy="271869"/>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None/>
            </a:pPr>
            <a:r>
              <a:rPr lang="en-US" sz="1400" i="0" u="none" strike="noStrike" cap="none" dirty="0">
                <a:solidFill>
                  <a:schemeClr val="tx1"/>
                </a:solidFill>
                <a:sym typeface="Arial"/>
              </a:rPr>
              <a:t>Project Manager</a:t>
            </a:r>
            <a:endParaRPr dirty="0">
              <a:solidFill>
                <a:schemeClr val="tx1"/>
              </a:solidFill>
            </a:endParaRPr>
          </a:p>
        </p:txBody>
      </p:sp>
      <p:sp>
        <p:nvSpPr>
          <p:cNvPr id="37" name="Google Shape;37;p13"/>
          <p:cNvSpPr txBox="1"/>
          <p:nvPr/>
        </p:nvSpPr>
        <p:spPr>
          <a:xfrm>
            <a:off x="488629" y="3376987"/>
            <a:ext cx="5325993" cy="430887"/>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2400" b="0" i="0" u="none" strike="noStrike" cap="none" dirty="0">
                <a:solidFill>
                  <a:srgbClr val="13409F"/>
                </a:solidFill>
                <a:latin typeface="Arial"/>
                <a:ea typeface="Arial"/>
                <a:cs typeface="Arial"/>
                <a:sym typeface="Arial"/>
              </a:rPr>
              <a:t>T</a:t>
            </a:r>
            <a:r>
              <a:rPr lang="en-US" sz="2400" dirty="0">
                <a:solidFill>
                  <a:srgbClr val="13409F"/>
                </a:solidFill>
              </a:rPr>
              <a:t>he </a:t>
            </a:r>
            <a:r>
              <a:rPr lang="en-US" sz="2400" dirty="0" err="1">
                <a:solidFill>
                  <a:srgbClr val="13409F"/>
                </a:solidFill>
              </a:rPr>
              <a:t>Mavasian</a:t>
            </a:r>
            <a:endParaRPr dirty="0"/>
          </a:p>
        </p:txBody>
      </p:sp>
      <p:sp>
        <p:nvSpPr>
          <p:cNvPr id="39" name="Google Shape;39;p13"/>
          <p:cNvSpPr txBox="1"/>
          <p:nvPr/>
        </p:nvSpPr>
        <p:spPr>
          <a:xfrm>
            <a:off x="5814622" y="5316725"/>
            <a:ext cx="2410403"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sng" strike="noStrike" cap="none" dirty="0">
                <a:solidFill>
                  <a:schemeClr val="tx1"/>
                </a:solidFill>
                <a:latin typeface="Arial"/>
                <a:ea typeface="Arial"/>
                <a:cs typeface="Arial"/>
                <a:sym typeface="Arial"/>
              </a:rPr>
              <a:t>The Project Team</a:t>
            </a:r>
            <a:r>
              <a:rPr lang="en-US" sz="1600" b="0" i="0" u="none" strike="noStrike" cap="none" dirty="0">
                <a:solidFill>
                  <a:schemeClr val="tx1"/>
                </a:solidFill>
                <a:sym typeface="Arial"/>
              </a:rPr>
              <a:t>:</a:t>
            </a:r>
            <a:endParaRPr dirty="0">
              <a:solidFill>
                <a:schemeClr val="tx1"/>
              </a:solidFill>
            </a:endParaRPr>
          </a:p>
          <a:p>
            <a:pPr marL="0" marR="0" lvl="0" indent="0" algn="l" rtl="0">
              <a:spcBef>
                <a:spcPts val="0"/>
              </a:spcBef>
              <a:spcAft>
                <a:spcPts val="0"/>
              </a:spcAft>
              <a:buNone/>
            </a:pPr>
            <a:r>
              <a:rPr lang="en-US" sz="1600" dirty="0">
                <a:solidFill>
                  <a:schemeClr val="tx1"/>
                </a:solidFill>
              </a:rPr>
              <a:t>Francis Le</a:t>
            </a:r>
            <a:br>
              <a:rPr lang="en-US" sz="1600" dirty="0">
                <a:solidFill>
                  <a:schemeClr val="tx1"/>
                </a:solidFill>
              </a:rPr>
            </a:br>
            <a:r>
              <a:rPr lang="en-US" sz="1600" dirty="0">
                <a:solidFill>
                  <a:schemeClr val="tx1"/>
                </a:solidFill>
              </a:rPr>
              <a:t>Raghad </a:t>
            </a:r>
            <a:r>
              <a:rPr lang="en-US" sz="1600" dirty="0" err="1">
                <a:solidFill>
                  <a:schemeClr val="tx1"/>
                </a:solidFill>
              </a:rPr>
              <a:t>Safauldeen</a:t>
            </a:r>
            <a:br>
              <a:rPr lang="en-US" sz="1600" dirty="0">
                <a:solidFill>
                  <a:schemeClr val="tx1"/>
                </a:solidFill>
              </a:rPr>
            </a:br>
            <a:r>
              <a:rPr lang="en-US" sz="1600" dirty="0" err="1">
                <a:solidFill>
                  <a:schemeClr val="tx1"/>
                </a:solidFill>
              </a:rPr>
              <a:t>Nhi</a:t>
            </a:r>
            <a:r>
              <a:rPr lang="en-US" sz="1600" dirty="0">
                <a:solidFill>
                  <a:schemeClr val="tx1"/>
                </a:solidFill>
              </a:rPr>
              <a:t> Luong</a:t>
            </a:r>
            <a:br>
              <a:rPr lang="en-US" sz="1600" dirty="0">
                <a:solidFill>
                  <a:schemeClr val="tx1"/>
                </a:solidFill>
              </a:rPr>
            </a:br>
            <a:r>
              <a:rPr lang="en-US" sz="1600" dirty="0">
                <a:solidFill>
                  <a:schemeClr val="dk1"/>
                </a:solidFill>
                <a:latin typeface="Arial"/>
                <a:ea typeface="Arial"/>
                <a:cs typeface="Arial"/>
                <a:sym typeface="Arial"/>
              </a:rPr>
              <a:t> </a:t>
            </a:r>
            <a:endParaRPr dirty="0"/>
          </a:p>
          <a:p>
            <a:pPr marL="0" marR="0" lvl="0" indent="0" algn="l" rtl="0">
              <a:spcBef>
                <a:spcPts val="0"/>
              </a:spcBef>
              <a:spcAft>
                <a:spcPts val="0"/>
              </a:spcAft>
              <a:buNone/>
            </a:pPr>
            <a:r>
              <a:rPr lang="en-US" sz="1600" dirty="0">
                <a:solidFill>
                  <a:schemeClr val="dk1"/>
                </a:solidFill>
                <a:latin typeface="Arial"/>
                <a:ea typeface="Arial"/>
                <a:cs typeface="Arial"/>
                <a:sym typeface="Arial"/>
              </a:rPr>
              <a:t>     </a:t>
            </a:r>
            <a:endParaRPr dirty="0"/>
          </a:p>
        </p:txBody>
      </p:sp>
      <p:sp>
        <p:nvSpPr>
          <p:cNvPr id="40" name="Google Shape;40;p13"/>
          <p:cNvSpPr txBox="1"/>
          <p:nvPr/>
        </p:nvSpPr>
        <p:spPr>
          <a:xfrm>
            <a:off x="493495" y="6275925"/>
            <a:ext cx="5325993" cy="535531"/>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n-US" sz="1600">
                <a:solidFill>
                  <a:srgbClr val="13409F"/>
                </a:solidFill>
                <a:latin typeface="Arial"/>
                <a:ea typeface="Arial"/>
                <a:cs typeface="Arial"/>
                <a:sym typeface="Arial"/>
              </a:rPr>
              <a:t>CSE-4322 – Software Project Management</a:t>
            </a:r>
            <a:endParaRPr/>
          </a:p>
          <a:p>
            <a:pPr marL="0" marR="0" lvl="0" indent="0" algn="l" rtl="0">
              <a:lnSpc>
                <a:spcPct val="90000"/>
              </a:lnSpc>
              <a:spcBef>
                <a:spcPts val="0"/>
              </a:spcBef>
              <a:spcAft>
                <a:spcPts val="0"/>
              </a:spcAft>
              <a:buNone/>
            </a:pPr>
            <a:r>
              <a:rPr lang="en-US" sz="1600">
                <a:solidFill>
                  <a:srgbClr val="13409F"/>
                </a:solidFill>
                <a:latin typeface="Arial"/>
                <a:ea typeface="Arial"/>
                <a:cs typeface="Arial"/>
                <a:sym typeface="Arial"/>
              </a:rPr>
              <a:t>Spring 2019</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2"/>
        <p:cNvGrpSpPr/>
        <p:nvPr/>
      </p:nvGrpSpPr>
      <p:grpSpPr>
        <a:xfrm>
          <a:off x="0" y="0"/>
          <a:ext cx="0" cy="0"/>
          <a:chOff x="0" y="0"/>
          <a:chExt cx="0" cy="0"/>
        </a:xfrm>
      </p:grpSpPr>
      <p:sp>
        <p:nvSpPr>
          <p:cNvPr id="93" name="Google Shape;93;p21"/>
          <p:cNvSpPr txBox="1">
            <a:spLocks noGrp="1"/>
          </p:cNvSpPr>
          <p:nvPr>
            <p:ph type="body" idx="1"/>
          </p:nvPr>
        </p:nvSpPr>
        <p:spPr>
          <a:xfrm>
            <a:off x="457200" y="1844989"/>
            <a:ext cx="7992900" cy="4298100"/>
          </a:xfrm>
          <a:prstGeom prst="rect">
            <a:avLst/>
          </a:prstGeom>
          <a:noFill/>
          <a:ln>
            <a:noFill/>
          </a:ln>
        </p:spPr>
        <p:txBody>
          <a:bodyPr spcFirstLastPara="1" wrap="square" lIns="91425" tIns="45700" rIns="91425" bIns="45700" anchor="t" anchorCtr="0">
            <a:noAutofit/>
          </a:bodyPr>
          <a:lstStyle/>
          <a:p>
            <a:r>
              <a:rPr lang="en-US" sz="2600" dirty="0"/>
              <a:t>It is similar to the Employee Directory, the Internet is a helpful tool for HR teams. </a:t>
            </a:r>
          </a:p>
          <a:p>
            <a:r>
              <a:rPr lang="en-US" sz="2600" dirty="0"/>
              <a:t>Podio users can see who’s away from the office, schedule staff meetings and set up a company FQA.</a:t>
            </a:r>
          </a:p>
          <a:p>
            <a:pPr marL="50800" indent="0">
              <a:buNone/>
            </a:pPr>
            <a:br>
              <a:rPr lang="en-US" sz="2400" dirty="0"/>
            </a:br>
            <a:endParaRPr sz="2170" dirty="0">
              <a:solidFill>
                <a:srgbClr val="404040"/>
              </a:solidFill>
            </a:endParaRPr>
          </a:p>
        </p:txBody>
      </p:sp>
      <p:sp>
        <p:nvSpPr>
          <p:cNvPr id="94" name="Google Shape;94;p21"/>
          <p:cNvSpPr txBox="1"/>
          <p:nvPr/>
        </p:nvSpPr>
        <p:spPr>
          <a:xfrm>
            <a:off x="457200" y="191009"/>
            <a:ext cx="6565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The Internet</a:t>
            </a:r>
            <a:endParaRPr sz="3600" b="1" dirty="0">
              <a:solidFill>
                <a:schemeClr val="dk1"/>
              </a:solidFill>
            </a:endParaRPr>
          </a:p>
        </p:txBody>
      </p:sp>
      <p:sp>
        <p:nvSpPr>
          <p:cNvPr id="95" name="Google Shape;95;p21"/>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animEffect transition="in" filter="fade">
                                      <p:cBhvr>
                                        <p:cTn id="7" dur="500"/>
                                        <p:tgtEl>
                                          <p:spTgt spid="9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3">
                                            <p:txEl>
                                              <p:pRg st="1" end="1"/>
                                            </p:txEl>
                                          </p:spTgt>
                                        </p:tgtEl>
                                        <p:attrNameLst>
                                          <p:attrName>style.visibility</p:attrName>
                                        </p:attrNameLst>
                                      </p:cBhvr>
                                      <p:to>
                                        <p:strVal val="visible"/>
                                      </p:to>
                                    </p:set>
                                    <p:animEffect transition="in" filter="fade">
                                      <p:cBhvr>
                                        <p:cTn id="10" dur="500"/>
                                        <p:tgtEl>
                                          <p:spTgt spid="9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3">
                                            <p:txEl>
                                              <p:pRg st="2" end="2"/>
                                            </p:txEl>
                                          </p:spTgt>
                                        </p:tgtEl>
                                        <p:attrNameLst>
                                          <p:attrName>style.visibility</p:attrName>
                                        </p:attrNameLst>
                                      </p:cBhvr>
                                      <p:to>
                                        <p:strVal val="visible"/>
                                      </p:to>
                                    </p:set>
                                    <p:animEffect transition="in" filter="fade">
                                      <p:cBhvr>
                                        <p:cTn id="13" dur="500"/>
                                        <p:tgtEl>
                                          <p:spTgt spid="9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9"/>
        <p:cNvGrpSpPr/>
        <p:nvPr/>
      </p:nvGrpSpPr>
      <p:grpSpPr>
        <a:xfrm>
          <a:off x="0" y="0"/>
          <a:ext cx="0" cy="0"/>
          <a:chOff x="0" y="0"/>
          <a:chExt cx="0" cy="0"/>
        </a:xfrm>
      </p:grpSpPr>
      <p:sp>
        <p:nvSpPr>
          <p:cNvPr id="100" name="Google Shape;100;p22"/>
          <p:cNvSpPr txBox="1">
            <a:spLocks noGrp="1"/>
          </p:cNvSpPr>
          <p:nvPr>
            <p:ph type="body" idx="1"/>
          </p:nvPr>
        </p:nvSpPr>
        <p:spPr>
          <a:xfrm>
            <a:off x="457199" y="1479549"/>
            <a:ext cx="8340571" cy="4298100"/>
          </a:xfrm>
          <a:prstGeom prst="rect">
            <a:avLst/>
          </a:prstGeom>
          <a:noFill/>
          <a:ln>
            <a:noFill/>
          </a:ln>
        </p:spPr>
        <p:txBody>
          <a:bodyPr spcFirstLastPara="1" wrap="square" lIns="91425" tIns="45700" rIns="91425" bIns="45700" anchor="t" anchorCtr="0">
            <a:noAutofit/>
          </a:bodyPr>
          <a:lstStyle/>
          <a:p>
            <a:r>
              <a:rPr lang="en-US" sz="2600" dirty="0"/>
              <a:t>It is where you can get all of your projects in on place. </a:t>
            </a:r>
          </a:p>
          <a:p>
            <a:r>
              <a:rPr lang="en-US" sz="2600" dirty="0"/>
              <a:t>Projects, deliverables, and meetings. </a:t>
            </a:r>
          </a:p>
          <a:p>
            <a:r>
              <a:rPr lang="en-US" sz="2600" dirty="0"/>
              <a:t>Everything is incredibly customizable. </a:t>
            </a:r>
          </a:p>
          <a:p>
            <a:r>
              <a:rPr lang="en-US" sz="2600" dirty="0"/>
              <a:t>Users can define what information is available and where. Anyone can comment on a project as well add deliverables.</a:t>
            </a:r>
          </a:p>
          <a:p>
            <a:pPr marL="50800" indent="0">
              <a:buNone/>
            </a:pPr>
            <a:br>
              <a:rPr lang="en-US" sz="2400" dirty="0"/>
            </a:br>
            <a:endParaRPr sz="2170" dirty="0">
              <a:solidFill>
                <a:srgbClr val="404040"/>
              </a:solidFill>
            </a:endParaRPr>
          </a:p>
        </p:txBody>
      </p:sp>
      <p:sp>
        <p:nvSpPr>
          <p:cNvPr id="101" name="Google Shape;101;p22"/>
          <p:cNvSpPr txBox="1"/>
          <p:nvPr/>
        </p:nvSpPr>
        <p:spPr>
          <a:xfrm>
            <a:off x="457200" y="191009"/>
            <a:ext cx="6565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Project Management</a:t>
            </a:r>
            <a:endParaRPr sz="3600" b="1" dirty="0">
              <a:solidFill>
                <a:schemeClr val="dk1"/>
              </a:solidFill>
            </a:endParaRPr>
          </a:p>
        </p:txBody>
      </p:sp>
      <p:sp>
        <p:nvSpPr>
          <p:cNvPr id="102" name="Google Shape;102;p22"/>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animEffect transition="in" filter="fade">
                                      <p:cBhvr>
                                        <p:cTn id="7" dur="500"/>
                                        <p:tgtEl>
                                          <p:spTgt spid="10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0">
                                            <p:txEl>
                                              <p:pRg st="1" end="1"/>
                                            </p:txEl>
                                          </p:spTgt>
                                        </p:tgtEl>
                                        <p:attrNameLst>
                                          <p:attrName>style.visibility</p:attrName>
                                        </p:attrNameLst>
                                      </p:cBhvr>
                                      <p:to>
                                        <p:strVal val="visible"/>
                                      </p:to>
                                    </p:set>
                                    <p:animEffect transition="in" filter="fade">
                                      <p:cBhvr>
                                        <p:cTn id="10" dur="500"/>
                                        <p:tgtEl>
                                          <p:spTgt spid="100">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00">
                                            <p:txEl>
                                              <p:pRg st="2" end="2"/>
                                            </p:txEl>
                                          </p:spTgt>
                                        </p:tgtEl>
                                        <p:attrNameLst>
                                          <p:attrName>style.visibility</p:attrName>
                                        </p:attrNameLst>
                                      </p:cBhvr>
                                      <p:to>
                                        <p:strVal val="visible"/>
                                      </p:to>
                                    </p:set>
                                    <p:animEffect transition="in" filter="fade">
                                      <p:cBhvr>
                                        <p:cTn id="13" dur="500"/>
                                        <p:tgtEl>
                                          <p:spTgt spid="100">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00">
                                            <p:txEl>
                                              <p:pRg st="3" end="3"/>
                                            </p:txEl>
                                          </p:spTgt>
                                        </p:tgtEl>
                                        <p:attrNameLst>
                                          <p:attrName>style.visibility</p:attrName>
                                        </p:attrNameLst>
                                      </p:cBhvr>
                                      <p:to>
                                        <p:strVal val="visible"/>
                                      </p:to>
                                    </p:set>
                                    <p:animEffect transition="in" filter="fade">
                                      <p:cBhvr>
                                        <p:cTn id="16" dur="500"/>
                                        <p:tgtEl>
                                          <p:spTgt spid="100">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00">
                                            <p:txEl>
                                              <p:pRg st="4" end="4"/>
                                            </p:txEl>
                                          </p:spTgt>
                                        </p:tgtEl>
                                        <p:attrNameLst>
                                          <p:attrName>style.visibility</p:attrName>
                                        </p:attrNameLst>
                                      </p:cBhvr>
                                      <p:to>
                                        <p:strVal val="visible"/>
                                      </p:to>
                                    </p:set>
                                    <p:animEffect transition="in" filter="fade">
                                      <p:cBhvr>
                                        <p:cTn id="19" dur="500"/>
                                        <p:tgtEl>
                                          <p:spTgt spid="10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6"/>
        <p:cNvGrpSpPr/>
        <p:nvPr/>
      </p:nvGrpSpPr>
      <p:grpSpPr>
        <a:xfrm>
          <a:off x="0" y="0"/>
          <a:ext cx="0" cy="0"/>
          <a:chOff x="0" y="0"/>
          <a:chExt cx="0" cy="0"/>
        </a:xfrm>
      </p:grpSpPr>
      <p:sp>
        <p:nvSpPr>
          <p:cNvPr id="107" name="Google Shape;107;p23"/>
          <p:cNvSpPr txBox="1">
            <a:spLocks noGrp="1"/>
          </p:cNvSpPr>
          <p:nvPr>
            <p:ph type="body" idx="1"/>
          </p:nvPr>
        </p:nvSpPr>
        <p:spPr>
          <a:xfrm>
            <a:off x="457200" y="1430447"/>
            <a:ext cx="7992900" cy="4298100"/>
          </a:xfrm>
          <a:prstGeom prst="rect">
            <a:avLst/>
          </a:prstGeom>
          <a:noFill/>
          <a:ln>
            <a:noFill/>
          </a:ln>
        </p:spPr>
        <p:txBody>
          <a:bodyPr spcFirstLastPara="1" wrap="square" lIns="91425" tIns="45700" rIns="91425" bIns="45700" anchor="t" anchorCtr="0">
            <a:noAutofit/>
          </a:bodyPr>
          <a:lstStyle/>
          <a:p>
            <a:r>
              <a:rPr lang="en-US" sz="2600" dirty="0"/>
              <a:t>Gives an overview of all your deals while keeping track of and sorting leads by the statues.</a:t>
            </a:r>
          </a:p>
          <a:p>
            <a:r>
              <a:rPr lang="en-US" sz="2600" dirty="0"/>
              <a:t>Everything from Calendar to Pipeline is viewable on the dashboard. Companies can be sorted based on a variety of information and easily added. All prospective deals can be entered in this app to track their progress. Made of small to medium sized companies, Podio is available with a free edition and $9 per user/month premium edition.</a:t>
            </a:r>
            <a:br>
              <a:rPr lang="en-US" sz="2600" dirty="0"/>
            </a:br>
            <a:endParaRPr sz="2600" dirty="0">
              <a:solidFill>
                <a:srgbClr val="404040"/>
              </a:solidFill>
            </a:endParaRPr>
          </a:p>
        </p:txBody>
      </p:sp>
      <p:sp>
        <p:nvSpPr>
          <p:cNvPr id="108" name="Google Shape;108;p23"/>
          <p:cNvSpPr txBox="1"/>
          <p:nvPr/>
        </p:nvSpPr>
        <p:spPr>
          <a:xfrm>
            <a:off x="457200" y="191009"/>
            <a:ext cx="65655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Sales Management</a:t>
            </a:r>
            <a:endParaRPr sz="3600" b="1" dirty="0">
              <a:solidFill>
                <a:schemeClr val="dk1"/>
              </a:solidFill>
            </a:endParaRPr>
          </a:p>
        </p:txBody>
      </p:sp>
      <p:sp>
        <p:nvSpPr>
          <p:cNvPr id="109" name="Google Shape;109;p23"/>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Effect transition="in" filter="fade">
                                      <p:cBhvr>
                                        <p:cTn id="7" dur="500"/>
                                        <p:tgtEl>
                                          <p:spTgt spid="10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07">
                                            <p:txEl>
                                              <p:pRg st="1" end="1"/>
                                            </p:txEl>
                                          </p:spTgt>
                                        </p:tgtEl>
                                        <p:attrNameLst>
                                          <p:attrName>style.visibility</p:attrName>
                                        </p:attrNameLst>
                                      </p:cBhvr>
                                      <p:to>
                                        <p:strVal val="visible"/>
                                      </p:to>
                                    </p:set>
                                    <p:animEffect transition="in" filter="fade">
                                      <p:cBhvr>
                                        <p:cTn id="10" dur="500"/>
                                        <p:tgtEl>
                                          <p:spTgt spid="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13"/>
        <p:cNvGrpSpPr/>
        <p:nvPr/>
      </p:nvGrpSpPr>
      <p:grpSpPr>
        <a:xfrm>
          <a:off x="0" y="0"/>
          <a:ext cx="0" cy="0"/>
          <a:chOff x="0" y="0"/>
          <a:chExt cx="0" cy="0"/>
        </a:xfrm>
      </p:grpSpPr>
      <p:sp>
        <p:nvSpPr>
          <p:cNvPr id="114" name="Google Shape;114;p24"/>
          <p:cNvSpPr txBox="1">
            <a:spLocks noGrp="1"/>
          </p:cNvSpPr>
          <p:nvPr>
            <p:ph type="body" idx="1"/>
          </p:nvPr>
        </p:nvSpPr>
        <p:spPr>
          <a:xfrm>
            <a:off x="457200" y="1933765"/>
            <a:ext cx="8216283" cy="4298100"/>
          </a:xfrm>
          <a:prstGeom prst="rect">
            <a:avLst/>
          </a:prstGeom>
          <a:noFill/>
          <a:ln>
            <a:noFill/>
          </a:ln>
        </p:spPr>
        <p:txBody>
          <a:bodyPr spcFirstLastPara="1" wrap="square" lIns="91425" tIns="45700" rIns="91425" bIns="45700" anchor="t" anchorCtr="0">
            <a:noAutofit/>
          </a:bodyPr>
          <a:lstStyle/>
          <a:p>
            <a:pPr lvl="0" indent="-457200" algn="l" rtl="0">
              <a:lnSpc>
                <a:spcPct val="90000"/>
              </a:lnSpc>
              <a:spcBef>
                <a:spcPts val="0"/>
              </a:spcBef>
              <a:spcAft>
                <a:spcPts val="0"/>
              </a:spcAft>
              <a:buClr>
                <a:srgbClr val="404040"/>
              </a:buClr>
              <a:buSzPts val="2170"/>
              <a:buFont typeface="Arial" panose="020B0604020202020204" pitchFamily="34" charset="0"/>
              <a:buChar char="•"/>
            </a:pPr>
            <a:r>
              <a:rPr lang="en-US" sz="2600" dirty="0">
                <a:solidFill>
                  <a:schemeClr val="tx1"/>
                </a:solidFill>
              </a:rPr>
              <a:t>Podio support users with these features:</a:t>
            </a:r>
          </a:p>
          <a:p>
            <a:pPr lvl="1" fontAlgn="base">
              <a:buFont typeface="Wingdings" panose="05000000000000000000" pitchFamily="2" charset="2"/>
              <a:buChar char="Ø"/>
            </a:pPr>
            <a:r>
              <a:rPr lang="en-US" b="1" dirty="0"/>
              <a:t>Meeting</a:t>
            </a:r>
            <a:r>
              <a:rPr lang="en-US" dirty="0"/>
              <a:t>: schedule time, location, and details</a:t>
            </a:r>
          </a:p>
          <a:p>
            <a:pPr lvl="1" fontAlgn="base">
              <a:buFont typeface="Wingdings" panose="05000000000000000000" pitchFamily="2" charset="2"/>
              <a:buChar char="Ø"/>
            </a:pPr>
            <a:r>
              <a:rPr lang="en-US" b="1" dirty="0"/>
              <a:t>Invitation</a:t>
            </a:r>
            <a:r>
              <a:rPr lang="en-US" dirty="0"/>
              <a:t>: join via email, Google Contact, Microsoft Exchange, ShareFile, Office365</a:t>
            </a:r>
          </a:p>
          <a:p>
            <a:pPr lvl="1" fontAlgn="base">
              <a:buFont typeface="Wingdings" panose="05000000000000000000" pitchFamily="2" charset="2"/>
              <a:buChar char="Ø"/>
            </a:pPr>
            <a:r>
              <a:rPr lang="en-US" b="1" dirty="0"/>
              <a:t>Roles</a:t>
            </a:r>
          </a:p>
          <a:p>
            <a:pPr lvl="1" fontAlgn="base">
              <a:buFont typeface="Wingdings" panose="05000000000000000000" pitchFamily="2" charset="2"/>
              <a:buChar char="Ø"/>
            </a:pPr>
            <a:r>
              <a:rPr lang="en-US" b="1" dirty="0"/>
              <a:t>Leads &amp; Clients</a:t>
            </a:r>
          </a:p>
          <a:p>
            <a:pPr lvl="1" fontAlgn="base">
              <a:buFont typeface="Wingdings" panose="05000000000000000000" pitchFamily="2" charset="2"/>
              <a:buChar char="Ø"/>
            </a:pPr>
            <a:r>
              <a:rPr lang="en-US" b="1" dirty="0"/>
              <a:t>Projects</a:t>
            </a:r>
          </a:p>
          <a:p>
            <a:pPr lvl="1" fontAlgn="base">
              <a:buFont typeface="Wingdings" panose="05000000000000000000" pitchFamily="2" charset="2"/>
              <a:buChar char="Ø"/>
            </a:pPr>
            <a:r>
              <a:rPr lang="en-US" b="1" dirty="0"/>
              <a:t>Expenses</a:t>
            </a:r>
          </a:p>
          <a:p>
            <a:pPr marL="50800" indent="0" fontAlgn="base">
              <a:buNone/>
            </a:pPr>
            <a:endParaRPr lang="en-US" sz="2400" dirty="0"/>
          </a:p>
          <a:p>
            <a:pPr marL="0" lvl="0" indent="0" algn="l" rtl="0">
              <a:lnSpc>
                <a:spcPct val="90000"/>
              </a:lnSpc>
              <a:spcBef>
                <a:spcPts val="0"/>
              </a:spcBef>
              <a:spcAft>
                <a:spcPts val="0"/>
              </a:spcAft>
              <a:buClr>
                <a:srgbClr val="404040"/>
              </a:buClr>
              <a:buSzPts val="2170"/>
              <a:buNone/>
            </a:pPr>
            <a:endParaRPr sz="2170" dirty="0">
              <a:solidFill>
                <a:srgbClr val="404040"/>
              </a:solidFill>
            </a:endParaRPr>
          </a:p>
        </p:txBody>
      </p:sp>
      <p:sp>
        <p:nvSpPr>
          <p:cNvPr id="115" name="Google Shape;115;p24"/>
          <p:cNvSpPr txBox="1"/>
          <p:nvPr/>
        </p:nvSpPr>
        <p:spPr>
          <a:xfrm>
            <a:off x="457200" y="191009"/>
            <a:ext cx="8321040" cy="1131764"/>
          </a:xfrm>
          <a:prstGeom prst="rect">
            <a:avLst/>
          </a:prstGeom>
          <a:noFill/>
          <a:ln>
            <a:noFill/>
          </a:ln>
        </p:spPr>
        <p:txBody>
          <a:bodyPr spcFirstLastPara="1" wrap="square" lIns="91425" tIns="45700" rIns="91425" bIns="45700" anchor="t" anchorCtr="0">
            <a:noAutofit/>
          </a:bodyPr>
          <a:lstStyle/>
          <a:p>
            <a:pPr lvl="0"/>
            <a:r>
              <a:rPr lang="en-US" sz="3600" b="1" dirty="0">
                <a:solidFill>
                  <a:schemeClr val="dk1"/>
                </a:solidFill>
              </a:rPr>
              <a:t>Methods for how to use Podio to collaborate with the team</a:t>
            </a:r>
            <a:endParaRPr sz="3600" b="1" dirty="0">
              <a:solidFill>
                <a:schemeClr val="dk1"/>
              </a:solidFill>
            </a:endParaRPr>
          </a:p>
        </p:txBody>
      </p:sp>
      <p:sp>
        <p:nvSpPr>
          <p:cNvPr id="116" name="Google Shape;116;p24"/>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4">
                                            <p:txEl>
                                              <p:pRg st="0" end="0"/>
                                            </p:txEl>
                                          </p:spTgt>
                                        </p:tgtEl>
                                        <p:attrNameLst>
                                          <p:attrName>style.visibility</p:attrName>
                                        </p:attrNameLst>
                                      </p:cBhvr>
                                      <p:to>
                                        <p:strVal val="visible"/>
                                      </p:to>
                                    </p:set>
                                    <p:animEffect transition="in" filter="fade">
                                      <p:cBhvr>
                                        <p:cTn id="7" dur="500"/>
                                        <p:tgtEl>
                                          <p:spTgt spid="11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4">
                                            <p:txEl>
                                              <p:pRg st="1" end="1"/>
                                            </p:txEl>
                                          </p:spTgt>
                                        </p:tgtEl>
                                        <p:attrNameLst>
                                          <p:attrName>style.visibility</p:attrName>
                                        </p:attrNameLst>
                                      </p:cBhvr>
                                      <p:to>
                                        <p:strVal val="visible"/>
                                      </p:to>
                                    </p:set>
                                    <p:animEffect transition="in" filter="fade">
                                      <p:cBhvr>
                                        <p:cTn id="10" dur="500"/>
                                        <p:tgtEl>
                                          <p:spTgt spid="11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4">
                                            <p:txEl>
                                              <p:pRg st="2" end="2"/>
                                            </p:txEl>
                                          </p:spTgt>
                                        </p:tgtEl>
                                        <p:attrNameLst>
                                          <p:attrName>style.visibility</p:attrName>
                                        </p:attrNameLst>
                                      </p:cBhvr>
                                      <p:to>
                                        <p:strVal val="visible"/>
                                      </p:to>
                                    </p:set>
                                    <p:animEffect transition="in" filter="fade">
                                      <p:cBhvr>
                                        <p:cTn id="13" dur="500"/>
                                        <p:tgtEl>
                                          <p:spTgt spid="11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4">
                                            <p:txEl>
                                              <p:pRg st="3" end="3"/>
                                            </p:txEl>
                                          </p:spTgt>
                                        </p:tgtEl>
                                        <p:attrNameLst>
                                          <p:attrName>style.visibility</p:attrName>
                                        </p:attrNameLst>
                                      </p:cBhvr>
                                      <p:to>
                                        <p:strVal val="visible"/>
                                      </p:to>
                                    </p:set>
                                    <p:animEffect transition="in" filter="fade">
                                      <p:cBhvr>
                                        <p:cTn id="16" dur="500"/>
                                        <p:tgtEl>
                                          <p:spTgt spid="11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14">
                                            <p:txEl>
                                              <p:pRg st="4" end="4"/>
                                            </p:txEl>
                                          </p:spTgt>
                                        </p:tgtEl>
                                        <p:attrNameLst>
                                          <p:attrName>style.visibility</p:attrName>
                                        </p:attrNameLst>
                                      </p:cBhvr>
                                      <p:to>
                                        <p:strVal val="visible"/>
                                      </p:to>
                                    </p:set>
                                    <p:animEffect transition="in" filter="fade">
                                      <p:cBhvr>
                                        <p:cTn id="19" dur="500"/>
                                        <p:tgtEl>
                                          <p:spTgt spid="11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114">
                                            <p:txEl>
                                              <p:pRg st="5" end="5"/>
                                            </p:txEl>
                                          </p:spTgt>
                                        </p:tgtEl>
                                        <p:attrNameLst>
                                          <p:attrName>style.visibility</p:attrName>
                                        </p:attrNameLst>
                                      </p:cBhvr>
                                      <p:to>
                                        <p:strVal val="visible"/>
                                      </p:to>
                                    </p:set>
                                    <p:animEffect transition="in" filter="fade">
                                      <p:cBhvr>
                                        <p:cTn id="22" dur="500"/>
                                        <p:tgtEl>
                                          <p:spTgt spid="11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14">
                                            <p:txEl>
                                              <p:pRg st="6" end="6"/>
                                            </p:txEl>
                                          </p:spTgt>
                                        </p:tgtEl>
                                        <p:attrNameLst>
                                          <p:attrName>style.visibility</p:attrName>
                                        </p:attrNameLst>
                                      </p:cBhvr>
                                      <p:to>
                                        <p:strVal val="visible"/>
                                      </p:to>
                                    </p:set>
                                    <p:animEffect transition="in" filter="fade">
                                      <p:cBhvr>
                                        <p:cTn id="25" dur="500"/>
                                        <p:tgtEl>
                                          <p:spTgt spid="11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0"/>
        <p:cNvGrpSpPr/>
        <p:nvPr/>
      </p:nvGrpSpPr>
      <p:grpSpPr>
        <a:xfrm>
          <a:off x="0" y="0"/>
          <a:ext cx="0" cy="0"/>
          <a:chOff x="0" y="0"/>
          <a:chExt cx="0" cy="0"/>
        </a:xfrm>
      </p:grpSpPr>
      <p:sp>
        <p:nvSpPr>
          <p:cNvPr id="122" name="Google Shape;122;p25"/>
          <p:cNvSpPr txBox="1"/>
          <p:nvPr/>
        </p:nvSpPr>
        <p:spPr>
          <a:xfrm>
            <a:off x="457200" y="191009"/>
            <a:ext cx="8406384" cy="646200"/>
          </a:xfrm>
          <a:prstGeom prst="rect">
            <a:avLst/>
          </a:prstGeom>
          <a:noFill/>
          <a:ln>
            <a:noFill/>
          </a:ln>
        </p:spPr>
        <p:txBody>
          <a:bodyPr spcFirstLastPara="1" wrap="square" lIns="91425" tIns="45700" rIns="91425" bIns="45700" anchor="t" anchorCtr="0">
            <a:noAutofit/>
          </a:bodyPr>
          <a:lstStyle/>
          <a:p>
            <a:pPr lvl="0"/>
            <a:r>
              <a:rPr lang="en-US" sz="3600" b="1" dirty="0">
                <a:solidFill>
                  <a:schemeClr val="dk1"/>
                </a:solidFill>
              </a:rPr>
              <a:t>Roles</a:t>
            </a:r>
          </a:p>
        </p:txBody>
      </p:sp>
      <p:sp>
        <p:nvSpPr>
          <p:cNvPr id="123" name="Google Shape;123;p25"/>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aphicFrame>
        <p:nvGraphicFramePr>
          <p:cNvPr id="4" name="Table 3">
            <a:extLst>
              <a:ext uri="{FF2B5EF4-FFF2-40B4-BE49-F238E27FC236}">
                <a16:creationId xmlns:a16="http://schemas.microsoft.com/office/drawing/2014/main" id="{9A9D7D9A-AFF4-44EA-BAED-BF6CC6CCE75E}"/>
              </a:ext>
            </a:extLst>
          </p:cNvPr>
          <p:cNvGraphicFramePr>
            <a:graphicFrameLocks noGrp="1"/>
          </p:cNvGraphicFramePr>
          <p:nvPr>
            <p:extLst>
              <p:ext uri="{D42A27DB-BD31-4B8C-83A1-F6EECF244321}">
                <p14:modId xmlns:p14="http://schemas.microsoft.com/office/powerpoint/2010/main" val="3532334703"/>
              </p:ext>
            </p:extLst>
          </p:nvPr>
        </p:nvGraphicFramePr>
        <p:xfrm>
          <a:off x="192146" y="1024484"/>
          <a:ext cx="8851392" cy="5078395"/>
        </p:xfrm>
        <a:graphic>
          <a:graphicData uri="http://schemas.openxmlformats.org/drawingml/2006/table">
            <a:tbl>
              <a:tblPr/>
              <a:tblGrid>
                <a:gridCol w="2212848">
                  <a:extLst>
                    <a:ext uri="{9D8B030D-6E8A-4147-A177-3AD203B41FA5}">
                      <a16:colId xmlns:a16="http://schemas.microsoft.com/office/drawing/2014/main" val="892193022"/>
                    </a:ext>
                  </a:extLst>
                </a:gridCol>
                <a:gridCol w="2212848">
                  <a:extLst>
                    <a:ext uri="{9D8B030D-6E8A-4147-A177-3AD203B41FA5}">
                      <a16:colId xmlns:a16="http://schemas.microsoft.com/office/drawing/2014/main" val="3628645128"/>
                    </a:ext>
                  </a:extLst>
                </a:gridCol>
                <a:gridCol w="2212848">
                  <a:extLst>
                    <a:ext uri="{9D8B030D-6E8A-4147-A177-3AD203B41FA5}">
                      <a16:colId xmlns:a16="http://schemas.microsoft.com/office/drawing/2014/main" val="3109029892"/>
                    </a:ext>
                  </a:extLst>
                </a:gridCol>
                <a:gridCol w="2212848">
                  <a:extLst>
                    <a:ext uri="{9D8B030D-6E8A-4147-A177-3AD203B41FA5}">
                      <a16:colId xmlns:a16="http://schemas.microsoft.com/office/drawing/2014/main" val="3123221469"/>
                    </a:ext>
                  </a:extLst>
                </a:gridCol>
              </a:tblGrid>
              <a:tr h="363199">
                <a:tc>
                  <a:txBody>
                    <a:bodyPr/>
                    <a:lstStyle/>
                    <a:p>
                      <a:pPr algn="ctr" rtl="0" fontAlgn="t">
                        <a:spcBef>
                          <a:spcPts val="0"/>
                        </a:spcBef>
                        <a:spcAft>
                          <a:spcPts val="0"/>
                        </a:spcAft>
                      </a:pPr>
                      <a:r>
                        <a:rPr lang="en-US" sz="1200" b="1" i="0" u="none" strike="noStrike" dirty="0">
                          <a:solidFill>
                            <a:srgbClr val="000000"/>
                          </a:solidFill>
                          <a:effectLst/>
                          <a:latin typeface="Arial" panose="020B0604020202020204" pitchFamily="34" charset="0"/>
                        </a:rPr>
                        <a:t>Action</a:t>
                      </a:r>
                      <a:endParaRPr lang="en-US" sz="1200" dirty="0">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panose="020B0604020202020204" pitchFamily="34" charset="0"/>
                        </a:rPr>
                        <a:t>Workspace admin</a:t>
                      </a:r>
                      <a:endParaRPr lang="en-US" sz="1200">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panose="020B0604020202020204" pitchFamily="34" charset="0"/>
                        </a:rPr>
                        <a:t>Regular user</a:t>
                      </a:r>
                      <a:endParaRPr lang="en-US" sz="1200">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1" i="0" u="none" strike="noStrike">
                          <a:solidFill>
                            <a:srgbClr val="000000"/>
                          </a:solidFill>
                          <a:effectLst/>
                          <a:latin typeface="Arial" panose="020B0604020202020204" pitchFamily="34" charset="0"/>
                        </a:rPr>
                        <a:t>Light user (Plus and Premium)</a:t>
                      </a:r>
                      <a:endParaRPr lang="en-US" sz="1200">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7461546"/>
                  </a:ext>
                </a:extLst>
              </a:tr>
              <a:tr h="345333">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See all activity</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9528658"/>
                  </a:ext>
                </a:extLst>
              </a:tr>
              <a:tr h="578851">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Use all apps (add and edit items, or upload files)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945501"/>
                  </a:ext>
                </a:extLst>
              </a:tr>
              <a:tr h="345333">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Write comments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6893909"/>
                  </a:ext>
                </a:extLst>
              </a:tr>
              <a:tr h="345333">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Create tasks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524680"/>
                  </a:ext>
                </a:extLst>
              </a:tr>
              <a:tr h="442650">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Create a new organization</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9144193"/>
                  </a:ext>
                </a:extLst>
              </a:tr>
              <a:tr h="442650">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Write messages to everyone</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9531713"/>
                  </a:ext>
                </a:extLst>
              </a:tr>
              <a:tr h="345333">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Create new apps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a:solidFill>
                          <a:schemeClr val="tx1"/>
                        </a:solidFill>
                        <a:effectLst/>
                        <a:latin typeface="Arial" panose="020B0604020202020204" pitchFamily="34" charset="0"/>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2687991"/>
                  </a:ext>
                </a:extLst>
              </a:tr>
              <a:tr h="442650">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Add apps from the App Market</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a:solidFill>
                          <a:schemeClr val="tx1"/>
                        </a:solidFill>
                        <a:effectLst/>
                        <a:latin typeface="Arial" panose="020B0604020202020204" pitchFamily="34" charset="0"/>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4233032"/>
                  </a:ext>
                </a:extLst>
              </a:tr>
              <a:tr h="442650">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Invite people to workspaces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33037"/>
                  </a:ext>
                </a:extLst>
              </a:tr>
              <a:tr h="715050">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Delete others' app items</a:t>
                      </a:r>
                      <a:endParaRPr lang="en-US" sz="1200" dirty="0">
                        <a:solidFill>
                          <a:schemeClr val="tx1"/>
                        </a:solidFill>
                        <a:effectLst/>
                      </a:endParaRPr>
                    </a:p>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(if the user is creator of the app)</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2792" marR="82792" marT="82792" marB="8279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4592924"/>
                  </a:ext>
                </a:extLst>
              </a:tr>
            </a:tbl>
          </a:graphicData>
        </a:graphic>
      </p:graphicFrame>
      <p:sp>
        <p:nvSpPr>
          <p:cNvPr id="5" name="Rectangle 2">
            <a:extLst>
              <a:ext uri="{FF2B5EF4-FFF2-40B4-BE49-F238E27FC236}">
                <a16:creationId xmlns:a16="http://schemas.microsoft.com/office/drawing/2014/main" id="{725FF432-D3C3-4F56-AA67-D74A610A478D}"/>
              </a:ext>
            </a:extLst>
          </p:cNvPr>
          <p:cNvSpPr>
            <a:spLocks noGrp="1" noChangeArrowheads="1"/>
          </p:cNvSpPr>
          <p:nvPr>
            <p:ph type="body" idx="1"/>
          </p:nvPr>
        </p:nvSpPr>
        <p:spPr bwMode="auto">
          <a:xfrm>
            <a:off x="-3185861" y="3066554"/>
            <a:ext cx="1560740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27"/>
        <p:cNvGrpSpPr/>
        <p:nvPr/>
      </p:nvGrpSpPr>
      <p:grpSpPr>
        <a:xfrm>
          <a:off x="0" y="0"/>
          <a:ext cx="0" cy="0"/>
          <a:chOff x="0" y="0"/>
          <a:chExt cx="0" cy="0"/>
        </a:xfrm>
      </p:grpSpPr>
      <p:sp>
        <p:nvSpPr>
          <p:cNvPr id="129" name="Google Shape;129;p26"/>
          <p:cNvSpPr txBox="1"/>
          <p:nvPr/>
        </p:nvSpPr>
        <p:spPr>
          <a:xfrm>
            <a:off x="457199" y="191009"/>
            <a:ext cx="8447103" cy="646200"/>
          </a:xfrm>
          <a:prstGeom prst="rect">
            <a:avLst/>
          </a:prstGeom>
          <a:noFill/>
          <a:ln>
            <a:noFill/>
          </a:ln>
        </p:spPr>
        <p:txBody>
          <a:bodyPr spcFirstLastPara="1" wrap="square" lIns="91425" tIns="45700" rIns="91425" bIns="45700" anchor="t" anchorCtr="0">
            <a:noAutofit/>
          </a:bodyPr>
          <a:lstStyle/>
          <a:p>
            <a:pPr lvl="0"/>
            <a:r>
              <a:rPr lang="en-US" sz="3600" b="1" dirty="0">
                <a:solidFill>
                  <a:schemeClr val="dk1"/>
                </a:solidFill>
              </a:rPr>
              <a:t>Roles (cont.)</a:t>
            </a:r>
          </a:p>
        </p:txBody>
      </p:sp>
      <p:sp>
        <p:nvSpPr>
          <p:cNvPr id="130" name="Google Shape;130;p26"/>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graphicFrame>
        <p:nvGraphicFramePr>
          <p:cNvPr id="2" name="Table 1">
            <a:extLst>
              <a:ext uri="{FF2B5EF4-FFF2-40B4-BE49-F238E27FC236}">
                <a16:creationId xmlns:a16="http://schemas.microsoft.com/office/drawing/2014/main" id="{26464E9C-567B-49AC-AC7C-E38F39A5F2C0}"/>
              </a:ext>
            </a:extLst>
          </p:cNvPr>
          <p:cNvGraphicFramePr>
            <a:graphicFrameLocks noGrp="1"/>
          </p:cNvGraphicFramePr>
          <p:nvPr>
            <p:extLst>
              <p:ext uri="{D42A27DB-BD31-4B8C-83A1-F6EECF244321}">
                <p14:modId xmlns:p14="http://schemas.microsoft.com/office/powerpoint/2010/main" val="7491702"/>
              </p:ext>
            </p:extLst>
          </p:nvPr>
        </p:nvGraphicFramePr>
        <p:xfrm>
          <a:off x="164592" y="1042416"/>
          <a:ext cx="8887967" cy="5065776"/>
        </p:xfrm>
        <a:graphic>
          <a:graphicData uri="http://schemas.openxmlformats.org/drawingml/2006/table">
            <a:tbl>
              <a:tblPr/>
              <a:tblGrid>
                <a:gridCol w="2339051">
                  <a:extLst>
                    <a:ext uri="{9D8B030D-6E8A-4147-A177-3AD203B41FA5}">
                      <a16:colId xmlns:a16="http://schemas.microsoft.com/office/drawing/2014/main" val="3276976886"/>
                    </a:ext>
                  </a:extLst>
                </a:gridCol>
                <a:gridCol w="2182972">
                  <a:extLst>
                    <a:ext uri="{9D8B030D-6E8A-4147-A177-3AD203B41FA5}">
                      <a16:colId xmlns:a16="http://schemas.microsoft.com/office/drawing/2014/main" val="3595362722"/>
                    </a:ext>
                  </a:extLst>
                </a:gridCol>
                <a:gridCol w="2182972">
                  <a:extLst>
                    <a:ext uri="{9D8B030D-6E8A-4147-A177-3AD203B41FA5}">
                      <a16:colId xmlns:a16="http://schemas.microsoft.com/office/drawing/2014/main" val="2461216766"/>
                    </a:ext>
                  </a:extLst>
                </a:gridCol>
                <a:gridCol w="2182972">
                  <a:extLst>
                    <a:ext uri="{9D8B030D-6E8A-4147-A177-3AD203B41FA5}">
                      <a16:colId xmlns:a16="http://schemas.microsoft.com/office/drawing/2014/main" val="3779049419"/>
                    </a:ext>
                  </a:extLst>
                </a:gridCol>
              </a:tblGrid>
              <a:tr h="796285">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Delete others' app items</a:t>
                      </a:r>
                      <a:endParaRPr lang="en-US" sz="1200" dirty="0">
                        <a:solidFill>
                          <a:schemeClr val="tx1"/>
                        </a:solidFill>
                        <a:effectLst/>
                      </a:endParaRPr>
                    </a:p>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(if the user is creator of the app)</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148667"/>
                  </a:ext>
                </a:extLst>
              </a:tr>
              <a:tr h="492938">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Export an app to Excel</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76922008"/>
                  </a:ext>
                </a:extLst>
              </a:tr>
              <a:tr h="492938">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Create tiles &amp; reports</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0590499"/>
                  </a:ext>
                </a:extLst>
              </a:tr>
              <a:tr h="583709">
                <a:tc>
                  <a:txBody>
                    <a:bodyPr/>
                    <a:lstStyle/>
                    <a:p>
                      <a:pPr rtl="0" fontAlgn="t">
                        <a:spcBef>
                          <a:spcPts val="0"/>
                        </a:spcBef>
                        <a:spcAft>
                          <a:spcPts val="0"/>
                        </a:spcAft>
                      </a:pPr>
                      <a:r>
                        <a:rPr lang="en-US" sz="1200" b="0" i="0" u="none" strike="noStrike" dirty="0">
                          <a:solidFill>
                            <a:schemeClr val="tx1"/>
                          </a:solidFill>
                          <a:effectLst/>
                          <a:latin typeface="Arial" panose="020B0604020202020204" pitchFamily="34" charset="0"/>
                        </a:rPr>
                        <a:t>Publish apps to the App Market</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8923272"/>
                  </a:ext>
                </a:extLst>
              </a:tr>
              <a:tr h="644612">
                <a:tc>
                  <a:txBody>
                    <a:bodyPr/>
                    <a:lstStyle/>
                    <a:p>
                      <a:pPr rtl="0" fontAlgn="t">
                        <a:spcBef>
                          <a:spcPts val="0"/>
                        </a:spcBef>
                        <a:spcAft>
                          <a:spcPts val="0"/>
                        </a:spcAft>
                      </a:pPr>
                      <a:r>
                        <a:rPr lang="en-US" sz="1200" b="0" i="0" u="none" strike="noStrike">
                          <a:solidFill>
                            <a:schemeClr val="tx1"/>
                          </a:solidFill>
                          <a:effectLst/>
                          <a:latin typeface="Arial" panose="020B0604020202020204" pitchFamily="34" charset="0"/>
                        </a:rPr>
                        <a:t>Modify or delete others' apps and workflows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2452069"/>
                  </a:ext>
                </a:extLst>
              </a:tr>
              <a:tr h="492938">
                <a:tc>
                  <a:txBody>
                    <a:bodyPr/>
                    <a:lstStyle/>
                    <a:p>
                      <a:pPr rtl="0" fontAlgn="t">
                        <a:spcBef>
                          <a:spcPts val="0"/>
                        </a:spcBef>
                        <a:spcAft>
                          <a:spcPts val="0"/>
                        </a:spcAft>
                      </a:pPr>
                      <a:r>
                        <a:rPr lang="en-US" sz="1200" b="0" i="0" u="none" strike="noStrike">
                          <a:solidFill>
                            <a:schemeClr val="tx1"/>
                          </a:solidFill>
                          <a:effectLst/>
                          <a:latin typeface="Arial" panose="020B0604020202020204" pitchFamily="34" charset="0"/>
                        </a:rPr>
                        <a:t>Delete others' app items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dirty="0">
                          <a:solidFill>
                            <a:schemeClr val="tx1"/>
                          </a:solidFill>
                          <a:effectLst/>
                          <a:latin typeface="Arial" panose="020B0604020202020204" pitchFamily="34" charset="0"/>
                        </a:rPr>
                        <a:t>Yes</a:t>
                      </a:r>
                      <a:endParaRPr lang="en-US" sz="1200" dirty="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7267905"/>
                  </a:ext>
                </a:extLst>
              </a:tr>
              <a:tr h="492938">
                <a:tc>
                  <a:txBody>
                    <a:bodyPr/>
                    <a:lstStyle/>
                    <a:p>
                      <a:pPr rtl="0" fontAlgn="t">
                        <a:spcBef>
                          <a:spcPts val="0"/>
                        </a:spcBef>
                        <a:spcAft>
                          <a:spcPts val="0"/>
                        </a:spcAft>
                      </a:pPr>
                      <a:r>
                        <a:rPr lang="en-US" sz="1200" b="0" i="0" u="none" strike="noStrike">
                          <a:solidFill>
                            <a:schemeClr val="tx1"/>
                          </a:solidFill>
                          <a:effectLst/>
                          <a:latin typeface="Arial" panose="020B0604020202020204" pitchFamily="34" charset="0"/>
                        </a:rPr>
                        <a:t>Reorder apps in a workspace</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2840523"/>
                  </a:ext>
                </a:extLst>
              </a:tr>
              <a:tr h="492938">
                <a:tc>
                  <a:txBody>
                    <a:bodyPr/>
                    <a:lstStyle/>
                    <a:p>
                      <a:pPr rtl="0" fontAlgn="t">
                        <a:spcBef>
                          <a:spcPts val="0"/>
                        </a:spcBef>
                        <a:spcAft>
                          <a:spcPts val="0"/>
                        </a:spcAft>
                      </a:pPr>
                      <a:r>
                        <a:rPr lang="en-US" sz="1200" b="0" i="0" u="none" strike="noStrike">
                          <a:solidFill>
                            <a:schemeClr val="tx1"/>
                          </a:solidFill>
                          <a:effectLst/>
                          <a:latin typeface="Arial" panose="020B0604020202020204" pitchFamily="34" charset="0"/>
                        </a:rPr>
                        <a:t>Change user permissions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8044100"/>
                  </a:ext>
                </a:extLst>
              </a:tr>
              <a:tr h="576480">
                <a:tc>
                  <a:txBody>
                    <a:bodyPr/>
                    <a:lstStyle/>
                    <a:p>
                      <a:pPr rtl="0" fontAlgn="t">
                        <a:spcBef>
                          <a:spcPts val="0"/>
                        </a:spcBef>
                        <a:spcAft>
                          <a:spcPts val="0"/>
                        </a:spcAft>
                      </a:pPr>
                      <a:r>
                        <a:rPr lang="en-US" sz="1200" b="0" i="0" u="none" strike="noStrike">
                          <a:solidFill>
                            <a:schemeClr val="tx1"/>
                          </a:solidFill>
                          <a:effectLst/>
                          <a:latin typeface="Arial" panose="020B0604020202020204" pitchFamily="34" charset="0"/>
                        </a:rPr>
                        <a:t>Change space settings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t">
                        <a:spcBef>
                          <a:spcPts val="0"/>
                        </a:spcBef>
                        <a:spcAft>
                          <a:spcPts val="0"/>
                        </a:spcAft>
                      </a:pPr>
                      <a:r>
                        <a:rPr lang="en-US" sz="1200" b="0" i="0" u="none" strike="noStrike">
                          <a:solidFill>
                            <a:schemeClr val="tx1"/>
                          </a:solidFill>
                          <a:effectLst/>
                          <a:latin typeface="Arial" panose="020B0604020202020204" pitchFamily="34" charset="0"/>
                        </a:rPr>
                        <a:t>Yes</a:t>
                      </a:r>
                      <a:endParaRPr lang="en-US" sz="1200">
                        <a:solidFill>
                          <a:schemeClr val="tx1"/>
                        </a:solidFill>
                        <a:effectLst/>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base">
                        <a:spcBef>
                          <a:spcPts val="0"/>
                        </a:spcBef>
                        <a:spcAft>
                          <a:spcPts val="0"/>
                        </a:spcAft>
                      </a:pPr>
                      <a:endParaRPr lang="en-US" sz="1200" b="0" i="0" u="none" strike="noStrike" dirty="0">
                        <a:solidFill>
                          <a:schemeClr val="tx1"/>
                        </a:solidFill>
                        <a:effectLst/>
                        <a:latin typeface="Arial" panose="020B0604020202020204" pitchFamily="34" charset="0"/>
                      </a:endParaRPr>
                    </a:p>
                  </a:txBody>
                  <a:tcPr marL="87712" marR="87712" marT="87712" marB="8771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2831697"/>
                  </a:ext>
                </a:extLst>
              </a:tr>
            </a:tbl>
          </a:graphicData>
        </a:graphic>
      </p:graphicFrame>
      <p:sp>
        <p:nvSpPr>
          <p:cNvPr id="3" name="Rectangle 1">
            <a:extLst>
              <a:ext uri="{FF2B5EF4-FFF2-40B4-BE49-F238E27FC236}">
                <a16:creationId xmlns:a16="http://schemas.microsoft.com/office/drawing/2014/main" id="{27A41CA6-067F-4D8F-90FF-681B4849D471}"/>
              </a:ext>
            </a:extLst>
          </p:cNvPr>
          <p:cNvSpPr>
            <a:spLocks noGrp="1" noChangeArrowheads="1"/>
          </p:cNvSpPr>
          <p:nvPr>
            <p:ph type="body" idx="1"/>
          </p:nvPr>
        </p:nvSpPr>
        <p:spPr bwMode="auto">
          <a:xfrm>
            <a:off x="-3029558" y="3453904"/>
            <a:ext cx="150754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34"/>
        <p:cNvGrpSpPr/>
        <p:nvPr/>
      </p:nvGrpSpPr>
      <p:grpSpPr>
        <a:xfrm>
          <a:off x="0" y="0"/>
          <a:ext cx="0" cy="0"/>
          <a:chOff x="0" y="0"/>
          <a:chExt cx="0" cy="0"/>
        </a:xfrm>
      </p:grpSpPr>
      <p:sp>
        <p:nvSpPr>
          <p:cNvPr id="135" name="Google Shape;135;p27"/>
          <p:cNvSpPr txBox="1">
            <a:spLocks noGrp="1"/>
          </p:cNvSpPr>
          <p:nvPr>
            <p:ph type="body" idx="1"/>
          </p:nvPr>
        </p:nvSpPr>
        <p:spPr>
          <a:xfrm>
            <a:off x="457200" y="2104101"/>
            <a:ext cx="7992900" cy="4298100"/>
          </a:xfrm>
          <a:prstGeom prst="rect">
            <a:avLst/>
          </a:prstGeom>
          <a:noFill/>
          <a:ln>
            <a:noFill/>
          </a:ln>
        </p:spPr>
        <p:txBody>
          <a:bodyPr spcFirstLastPara="1" wrap="square" lIns="91425" tIns="45700" rIns="91425" bIns="45700" anchor="t" anchorCtr="0">
            <a:noAutofit/>
          </a:bodyPr>
          <a:lstStyle/>
          <a:p>
            <a:pPr fontAlgn="base">
              <a:buFont typeface="Arial" panose="020B0604020202020204" pitchFamily="34" charset="0"/>
              <a:buChar char="•"/>
            </a:pPr>
            <a:r>
              <a:rPr lang="en-US" sz="2600" dirty="0"/>
              <a:t>Keep track of leads and manage sales pipeline</a:t>
            </a:r>
          </a:p>
          <a:p>
            <a:pPr lvl="1" fontAlgn="base">
              <a:buFont typeface="Wingdings" panose="05000000000000000000" pitchFamily="2" charset="2"/>
              <a:buChar char="Ø"/>
            </a:pPr>
            <a:r>
              <a:rPr lang="en-US" dirty="0"/>
              <a:t>View status of lead(e.g. cold lead, hot lead, sale closed)</a:t>
            </a:r>
          </a:p>
          <a:p>
            <a:pPr lvl="1" fontAlgn="base">
              <a:buFont typeface="Wingdings" panose="05000000000000000000" pitchFamily="2" charset="2"/>
              <a:buChar char="Ø"/>
            </a:pPr>
            <a:r>
              <a:rPr lang="en-US" dirty="0"/>
              <a:t>View company name, contact, date of last sale, etc.</a:t>
            </a:r>
          </a:p>
          <a:p>
            <a:pPr marL="90805" lvl="0" indent="0" algn="l" rtl="0">
              <a:lnSpc>
                <a:spcPct val="90000"/>
              </a:lnSpc>
              <a:spcBef>
                <a:spcPts val="0"/>
              </a:spcBef>
              <a:spcAft>
                <a:spcPts val="0"/>
              </a:spcAft>
              <a:buClr>
                <a:srgbClr val="404040"/>
              </a:buClr>
              <a:buSzPts val="2170"/>
              <a:buNone/>
            </a:pPr>
            <a:br>
              <a:rPr lang="en-US" sz="2170" dirty="0">
                <a:solidFill>
                  <a:srgbClr val="404040"/>
                </a:solidFill>
              </a:rPr>
            </a:br>
            <a:br>
              <a:rPr lang="en-US" sz="2170" dirty="0">
                <a:solidFill>
                  <a:srgbClr val="404040"/>
                </a:solidFill>
              </a:rPr>
            </a:br>
            <a:endParaRPr sz="2170" dirty="0">
              <a:solidFill>
                <a:srgbClr val="404040"/>
              </a:solidFill>
            </a:endParaRPr>
          </a:p>
        </p:txBody>
      </p:sp>
      <p:sp>
        <p:nvSpPr>
          <p:cNvPr id="136" name="Google Shape;136;p27"/>
          <p:cNvSpPr txBox="1"/>
          <p:nvPr/>
        </p:nvSpPr>
        <p:spPr>
          <a:xfrm>
            <a:off x="457200" y="191009"/>
            <a:ext cx="8376082" cy="646200"/>
          </a:xfrm>
          <a:prstGeom prst="rect">
            <a:avLst/>
          </a:prstGeom>
          <a:noFill/>
          <a:ln>
            <a:noFill/>
          </a:ln>
        </p:spPr>
        <p:txBody>
          <a:bodyPr spcFirstLastPara="1" wrap="square" lIns="91425" tIns="45700" rIns="91425" bIns="45700" anchor="t" anchorCtr="0">
            <a:noAutofit/>
          </a:bodyPr>
          <a:lstStyle/>
          <a:p>
            <a:pPr lvl="0"/>
            <a:r>
              <a:rPr lang="en-US" sz="3600" b="1" dirty="0">
                <a:solidFill>
                  <a:schemeClr val="dk1"/>
                </a:solidFill>
              </a:rPr>
              <a:t>Leads &amp; Clients</a:t>
            </a:r>
          </a:p>
        </p:txBody>
      </p:sp>
      <p:sp>
        <p:nvSpPr>
          <p:cNvPr id="137" name="Google Shape;137;p27"/>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5">
                                            <p:txEl>
                                              <p:pRg st="0" end="0"/>
                                            </p:txEl>
                                          </p:spTgt>
                                        </p:tgtEl>
                                        <p:attrNameLst>
                                          <p:attrName>style.visibility</p:attrName>
                                        </p:attrNameLst>
                                      </p:cBhvr>
                                      <p:to>
                                        <p:strVal val="visible"/>
                                      </p:to>
                                    </p:set>
                                    <p:animEffect transition="in" filter="fade">
                                      <p:cBhvr>
                                        <p:cTn id="7" dur="500"/>
                                        <p:tgtEl>
                                          <p:spTgt spid="13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5">
                                            <p:txEl>
                                              <p:pRg st="1" end="1"/>
                                            </p:txEl>
                                          </p:spTgt>
                                        </p:tgtEl>
                                        <p:attrNameLst>
                                          <p:attrName>style.visibility</p:attrName>
                                        </p:attrNameLst>
                                      </p:cBhvr>
                                      <p:to>
                                        <p:strVal val="visible"/>
                                      </p:to>
                                    </p:set>
                                    <p:animEffect transition="in" filter="fade">
                                      <p:cBhvr>
                                        <p:cTn id="10" dur="500"/>
                                        <p:tgtEl>
                                          <p:spTgt spid="13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5">
                                            <p:txEl>
                                              <p:pRg st="2" end="2"/>
                                            </p:txEl>
                                          </p:spTgt>
                                        </p:tgtEl>
                                        <p:attrNameLst>
                                          <p:attrName>style.visibility</p:attrName>
                                        </p:attrNameLst>
                                      </p:cBhvr>
                                      <p:to>
                                        <p:strVal val="visible"/>
                                      </p:to>
                                    </p:set>
                                    <p:animEffect transition="in" filter="fade">
                                      <p:cBhvr>
                                        <p:cTn id="13" dur="500"/>
                                        <p:tgtEl>
                                          <p:spTgt spid="13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35">
                                            <p:txEl>
                                              <p:pRg st="3" end="3"/>
                                            </p:txEl>
                                          </p:spTgt>
                                        </p:tgtEl>
                                        <p:attrNameLst>
                                          <p:attrName>style.visibility</p:attrName>
                                        </p:attrNameLst>
                                      </p:cBhvr>
                                      <p:to>
                                        <p:strVal val="visible"/>
                                      </p:to>
                                    </p:set>
                                    <p:animEffect transition="in" filter="fade">
                                      <p:cBhvr>
                                        <p:cTn id="16" dur="500"/>
                                        <p:tgtEl>
                                          <p:spTgt spid="1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1"/>
        <p:cNvGrpSpPr/>
        <p:nvPr/>
      </p:nvGrpSpPr>
      <p:grpSpPr>
        <a:xfrm>
          <a:off x="0" y="0"/>
          <a:ext cx="0" cy="0"/>
          <a:chOff x="0" y="0"/>
          <a:chExt cx="0" cy="0"/>
        </a:xfrm>
      </p:grpSpPr>
      <p:sp>
        <p:nvSpPr>
          <p:cNvPr id="142" name="Google Shape;142;p28"/>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Projects</a:t>
            </a:r>
            <a:endParaRPr dirty="0"/>
          </a:p>
        </p:txBody>
      </p:sp>
      <p:sp>
        <p:nvSpPr>
          <p:cNvPr id="144" name="Google Shape;144;p28"/>
          <p:cNvSpPr txBox="1"/>
          <p:nvPr/>
        </p:nvSpPr>
        <p:spPr>
          <a:xfrm>
            <a:off x="591900" y="1632850"/>
            <a:ext cx="39801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8"/>
          <p:cNvSpPr txBox="1">
            <a:spLocks noGrp="1"/>
          </p:cNvSpPr>
          <p:nvPr>
            <p:ph type="body" idx="4294967295"/>
          </p:nvPr>
        </p:nvSpPr>
        <p:spPr>
          <a:xfrm>
            <a:off x="329185" y="1766750"/>
            <a:ext cx="8512974" cy="4298100"/>
          </a:xfrm>
          <a:prstGeom prst="rect">
            <a:avLst/>
          </a:prstGeom>
          <a:noFill/>
          <a:ln>
            <a:noFill/>
          </a:ln>
        </p:spPr>
        <p:txBody>
          <a:bodyPr spcFirstLastPara="1" wrap="square" lIns="91425" tIns="45700" rIns="91425" bIns="45700" anchor="t" anchorCtr="0">
            <a:noAutofit/>
          </a:bodyPr>
          <a:lstStyle/>
          <a:p>
            <a:pPr lvl="1" fontAlgn="base">
              <a:buFont typeface="Arial" panose="020B0604020202020204" pitchFamily="34" charset="0"/>
              <a:buChar char="•"/>
            </a:pPr>
            <a:r>
              <a:rPr lang="en-US" sz="2600" dirty="0"/>
              <a:t>Create deadlines, people, and metric to keep everyone on the same page.</a:t>
            </a:r>
          </a:p>
          <a:p>
            <a:pPr lvl="1" fontAlgn="base">
              <a:buFont typeface="Arial" panose="020B0604020202020204" pitchFamily="34" charset="0"/>
              <a:buChar char="•"/>
            </a:pPr>
            <a:r>
              <a:rPr lang="en-US" sz="2600" dirty="0"/>
              <a:t>Attach documents as files and discuss the project in the comments.</a:t>
            </a:r>
          </a:p>
          <a:p>
            <a:pPr lvl="1" fontAlgn="base">
              <a:buFont typeface="Arial" panose="020B0604020202020204" pitchFamily="34" charset="0"/>
              <a:buChar char="•"/>
            </a:pPr>
            <a:r>
              <a:rPr lang="en-US" sz="2600" dirty="0"/>
              <a:t>View status of project(e.g. New, In progress, Complete)</a:t>
            </a:r>
          </a:p>
          <a:p>
            <a:pPr lvl="1" fontAlgn="base">
              <a:buFont typeface="Arial" panose="020B0604020202020204" pitchFamily="34" charset="0"/>
              <a:buChar char="•"/>
            </a:pPr>
            <a:r>
              <a:rPr lang="en-US" sz="2600" dirty="0"/>
              <a:t>Create reports about project.</a:t>
            </a:r>
          </a:p>
          <a:p>
            <a:pPr fontAlgn="base"/>
            <a:endParaRPr sz="2170" dirty="0">
              <a:solidFill>
                <a:srgbClr val="40404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9"/>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Expenses</a:t>
            </a:r>
            <a:endParaRPr dirty="0"/>
          </a:p>
        </p:txBody>
      </p:sp>
      <p:sp>
        <p:nvSpPr>
          <p:cNvPr id="151" name="Google Shape;151;p29"/>
          <p:cNvSpPr txBox="1"/>
          <p:nvPr/>
        </p:nvSpPr>
        <p:spPr>
          <a:xfrm>
            <a:off x="591900" y="1632850"/>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9"/>
          <p:cNvSpPr txBox="1">
            <a:spLocks noGrp="1"/>
          </p:cNvSpPr>
          <p:nvPr>
            <p:ph type="body" idx="4294967295"/>
          </p:nvPr>
        </p:nvSpPr>
        <p:spPr>
          <a:xfrm>
            <a:off x="976176" y="1863669"/>
            <a:ext cx="7827300" cy="4298100"/>
          </a:xfrm>
          <a:prstGeom prst="rect">
            <a:avLst/>
          </a:prstGeom>
          <a:noFill/>
          <a:ln>
            <a:noFill/>
          </a:ln>
        </p:spPr>
        <p:txBody>
          <a:bodyPr spcFirstLastPara="1" wrap="square" lIns="91425" tIns="45700" rIns="91425" bIns="45700" anchor="t" anchorCtr="0">
            <a:noAutofit/>
          </a:bodyPr>
          <a:lstStyle/>
          <a:p>
            <a:pPr fontAlgn="base">
              <a:buFont typeface="Arial" panose="020B0604020202020204" pitchFamily="34" charset="0"/>
              <a:buChar char="•"/>
            </a:pPr>
            <a:r>
              <a:rPr lang="en-US" sz="2600" dirty="0"/>
              <a:t>Report cost</a:t>
            </a:r>
          </a:p>
          <a:p>
            <a:pPr lvl="1" fontAlgn="base">
              <a:buFont typeface="Wingdings" panose="05000000000000000000" pitchFamily="2" charset="2"/>
              <a:buChar char="Ø"/>
            </a:pPr>
            <a:r>
              <a:rPr lang="en-US" sz="2600" dirty="0"/>
              <a:t>View Receipt image</a:t>
            </a:r>
          </a:p>
          <a:p>
            <a:pPr lvl="1" fontAlgn="base">
              <a:buFont typeface="Wingdings" panose="05000000000000000000" pitchFamily="2" charset="2"/>
              <a:buChar char="Ø"/>
            </a:pPr>
            <a:r>
              <a:rPr lang="en-US" sz="2600" dirty="0"/>
              <a:t>View Status (e.g. Reported, Approved, Rejected, Paid)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9"/>
          <p:cNvSpPr txBox="1"/>
          <p:nvPr/>
        </p:nvSpPr>
        <p:spPr>
          <a:xfrm>
            <a:off x="976176" y="251500"/>
            <a:ext cx="7575924" cy="1381350"/>
          </a:xfrm>
          <a:prstGeom prst="rect">
            <a:avLst/>
          </a:prstGeom>
          <a:noFill/>
          <a:ln>
            <a:noFill/>
          </a:ln>
        </p:spPr>
        <p:txBody>
          <a:bodyPr spcFirstLastPara="1" wrap="square" lIns="91425" tIns="45700" rIns="91425" bIns="45700" anchor="t" anchorCtr="0">
            <a:noAutofit/>
          </a:bodyPr>
          <a:lstStyle/>
          <a:p>
            <a:pPr lvl="0"/>
            <a:r>
              <a:rPr lang="en-US" sz="3600" b="1" dirty="0">
                <a:solidFill>
                  <a:schemeClr val="dk1"/>
                </a:solidFill>
              </a:rPr>
              <a:t>Methods for h</a:t>
            </a:r>
            <a:r>
              <a:rPr lang="en-US" sz="3600" b="1" dirty="0"/>
              <a:t>ow to use Podio to work with company management</a:t>
            </a:r>
            <a:endParaRPr sz="3600" dirty="0"/>
          </a:p>
        </p:txBody>
      </p:sp>
      <p:sp>
        <p:nvSpPr>
          <p:cNvPr id="151" name="Google Shape;151;p29"/>
          <p:cNvSpPr txBox="1"/>
          <p:nvPr/>
        </p:nvSpPr>
        <p:spPr>
          <a:xfrm>
            <a:off x="591900" y="1632850"/>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9"/>
          <p:cNvSpPr txBox="1">
            <a:spLocks noGrp="1"/>
          </p:cNvSpPr>
          <p:nvPr>
            <p:ph type="body" idx="4294967295"/>
          </p:nvPr>
        </p:nvSpPr>
        <p:spPr>
          <a:xfrm>
            <a:off x="976176" y="1884533"/>
            <a:ext cx="7827300" cy="4298100"/>
          </a:xfrm>
          <a:prstGeom prst="rect">
            <a:avLst/>
          </a:prstGeom>
          <a:noFill/>
          <a:ln>
            <a:noFill/>
          </a:ln>
        </p:spPr>
        <p:txBody>
          <a:bodyPr spcFirstLastPara="1" wrap="square" lIns="91425" tIns="45700" rIns="91425" bIns="45700" anchor="t" anchorCtr="0">
            <a:noAutofit/>
          </a:bodyPr>
          <a:lstStyle/>
          <a:p>
            <a:pPr fontAlgn="base">
              <a:buFont typeface="Arial" panose="020B0604020202020204" pitchFamily="34" charset="0"/>
              <a:buChar char="•"/>
            </a:pPr>
            <a:r>
              <a:rPr lang="en-US" sz="2600" b="1" dirty="0"/>
              <a:t>To keep the project sold</a:t>
            </a:r>
          </a:p>
          <a:p>
            <a:pPr lvl="1">
              <a:buFont typeface="Wingdings" panose="05000000000000000000" pitchFamily="2" charset="2"/>
              <a:buChar char="Ø"/>
            </a:pPr>
            <a:r>
              <a:rPr lang="en-US" sz="2400" dirty="0"/>
              <a:t>Podio makes the software development process </a:t>
            </a:r>
          </a:p>
          <a:p>
            <a:pPr marL="508000" lvl="1" indent="0" fontAlgn="base">
              <a:buNone/>
            </a:pPr>
            <a:r>
              <a:rPr lang="en-US" sz="2400" dirty="0"/>
              <a:t>     cleaner, and concise.</a:t>
            </a:r>
          </a:p>
          <a:p>
            <a:pPr lvl="1" fontAlgn="base">
              <a:buFont typeface="Wingdings" panose="05000000000000000000" pitchFamily="2" charset="2"/>
              <a:buChar char="Ø"/>
            </a:pPr>
            <a:r>
              <a:rPr lang="en-US" sz="2400" dirty="0"/>
              <a:t>Give a big picture the engineers so they know what is their role as well as the team goal.</a:t>
            </a:r>
          </a:p>
          <a:p>
            <a:pPr lvl="1" fontAlgn="base">
              <a:buFont typeface="Wingdings" panose="05000000000000000000" pitchFamily="2" charset="2"/>
              <a:buChar char="Ø"/>
            </a:pPr>
            <a:r>
              <a:rPr lang="en-US" sz="2400" dirty="0"/>
              <a:t>More appeal to the clients so they know what actually going on in the process.</a:t>
            </a:r>
          </a:p>
          <a:p>
            <a:pPr lvl="1">
              <a:buFont typeface="Wingdings" panose="05000000000000000000" pitchFamily="2" charset="2"/>
              <a:buChar char="Ø"/>
            </a:pPr>
            <a:r>
              <a:rPr lang="en-US" sz="2400" dirty="0"/>
              <a:t>All of those contributed to the marketing of the project and increase the sale volume.</a:t>
            </a:r>
          </a:p>
          <a:p>
            <a:pPr marL="25400" indent="0">
              <a:buNone/>
            </a:pPr>
            <a:br>
              <a:rPr lang="en-US" sz="2800" dirty="0"/>
            </a:br>
            <a:endParaRPr lang="en-US" sz="2800" dirty="0"/>
          </a:p>
          <a:p>
            <a:pPr fontAlgn="base"/>
            <a:endParaRPr lang="en-US" sz="2800" dirty="0"/>
          </a:p>
        </p:txBody>
      </p:sp>
    </p:spTree>
    <p:extLst>
      <p:ext uri="{BB962C8B-B14F-4D97-AF65-F5344CB8AC3E}">
        <p14:creationId xmlns:p14="http://schemas.microsoft.com/office/powerpoint/2010/main" val="3567897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14"/>
          <p:cNvSpPr txBox="1">
            <a:spLocks noGrp="1"/>
          </p:cNvSpPr>
          <p:nvPr>
            <p:ph type="body" idx="1"/>
          </p:nvPr>
        </p:nvSpPr>
        <p:spPr>
          <a:xfrm>
            <a:off x="646140" y="861682"/>
            <a:ext cx="8558074" cy="5246155"/>
          </a:xfrm>
          <a:prstGeom prst="rect">
            <a:avLst/>
          </a:prstGeom>
          <a:noFill/>
          <a:ln>
            <a:noFill/>
          </a:ln>
        </p:spPr>
        <p:txBody>
          <a:bodyPr spcFirstLastPara="1" wrap="square" lIns="91425" tIns="45700" rIns="91425" bIns="45700" anchor="t" anchorCtr="0">
            <a:noAutofit/>
          </a:bodyPr>
          <a:lstStyle/>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Project Description</a:t>
            </a:r>
          </a:p>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Technical Approach</a:t>
            </a:r>
          </a:p>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Problems</a:t>
            </a:r>
          </a:p>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Solution Approach</a:t>
            </a:r>
          </a:p>
          <a:p>
            <a:pPr indent="-381000">
              <a:lnSpc>
                <a:spcPct val="120000"/>
              </a:lnSpc>
              <a:spcBef>
                <a:spcPts val="0"/>
              </a:spcBef>
              <a:buClr>
                <a:srgbClr val="3F3F3F"/>
              </a:buClr>
              <a:buSzPts val="2400"/>
            </a:pPr>
            <a:r>
              <a:rPr lang="en-US" sz="2200" dirty="0">
                <a:solidFill>
                  <a:schemeClr val="tx1"/>
                </a:solidFill>
              </a:rPr>
              <a:t>Methods for each problem</a:t>
            </a:r>
          </a:p>
          <a:p>
            <a:pPr indent="-381000">
              <a:lnSpc>
                <a:spcPct val="120000"/>
              </a:lnSpc>
              <a:spcBef>
                <a:spcPts val="0"/>
              </a:spcBef>
              <a:buClr>
                <a:srgbClr val="3F3F3F"/>
              </a:buClr>
              <a:buSzPts val="2400"/>
            </a:pPr>
            <a:r>
              <a:rPr lang="en-US" sz="2200" dirty="0">
                <a:solidFill>
                  <a:schemeClr val="tx1"/>
                </a:solidFill>
              </a:rPr>
              <a:t>Risk and Consequences</a:t>
            </a:r>
          </a:p>
          <a:p>
            <a:pPr indent="-381000">
              <a:lnSpc>
                <a:spcPct val="120000"/>
              </a:lnSpc>
              <a:spcBef>
                <a:spcPts val="0"/>
              </a:spcBef>
              <a:buClr>
                <a:srgbClr val="3F3F3F"/>
              </a:buClr>
              <a:buSzPts val="2400"/>
            </a:pPr>
            <a:r>
              <a:rPr lang="en-US" sz="2200" dirty="0">
                <a:solidFill>
                  <a:schemeClr val="tx1"/>
                </a:solidFill>
              </a:rPr>
              <a:t>Technical Results</a:t>
            </a:r>
          </a:p>
          <a:p>
            <a:pPr indent="-381000">
              <a:lnSpc>
                <a:spcPct val="120000"/>
              </a:lnSpc>
              <a:spcBef>
                <a:spcPts val="0"/>
              </a:spcBef>
              <a:buClr>
                <a:srgbClr val="3F3F3F"/>
              </a:buClr>
              <a:buSzPts val="2400"/>
            </a:pPr>
            <a:r>
              <a:rPr lang="en-US" sz="2200" dirty="0">
                <a:solidFill>
                  <a:schemeClr val="tx1"/>
                </a:solidFill>
              </a:rPr>
              <a:t>Demo</a:t>
            </a:r>
          </a:p>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Project Schedule </a:t>
            </a:r>
            <a:endParaRPr sz="2200" dirty="0">
              <a:solidFill>
                <a:schemeClr val="tx1"/>
              </a:solidFill>
            </a:endParaRPr>
          </a:p>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Summary</a:t>
            </a:r>
          </a:p>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Things to improve</a:t>
            </a:r>
            <a:endParaRPr sz="2200" dirty="0">
              <a:solidFill>
                <a:schemeClr val="tx1"/>
              </a:solidFill>
            </a:endParaRPr>
          </a:p>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Reference</a:t>
            </a:r>
            <a:endParaRPr sz="2200" dirty="0">
              <a:solidFill>
                <a:schemeClr val="tx1"/>
              </a:solidFill>
            </a:endParaRPr>
          </a:p>
          <a:p>
            <a:pPr marL="457200" lvl="0" indent="-381000" algn="l" rtl="0">
              <a:lnSpc>
                <a:spcPct val="120000"/>
              </a:lnSpc>
              <a:spcBef>
                <a:spcPts val="0"/>
              </a:spcBef>
              <a:spcAft>
                <a:spcPts val="0"/>
              </a:spcAft>
              <a:buClr>
                <a:srgbClr val="3F3F3F"/>
              </a:buClr>
              <a:buSzPts val="2400"/>
              <a:buChar char="•"/>
            </a:pPr>
            <a:r>
              <a:rPr lang="en-US" sz="2200" dirty="0">
                <a:solidFill>
                  <a:schemeClr val="tx1"/>
                </a:solidFill>
              </a:rPr>
              <a:t>Q/A</a:t>
            </a:r>
            <a:endParaRPr sz="2200" dirty="0">
              <a:solidFill>
                <a:schemeClr val="tx1"/>
              </a:solidFill>
            </a:endParaRPr>
          </a:p>
        </p:txBody>
      </p:sp>
      <p:sp>
        <p:nvSpPr>
          <p:cNvPr id="46" name="Google Shape;46;p14"/>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chemeClr val="dk1"/>
                </a:solidFill>
                <a:latin typeface="Arial"/>
                <a:ea typeface="Arial"/>
                <a:cs typeface="Arial"/>
                <a:sym typeface="Arial"/>
              </a:rPr>
              <a:t>Agenda</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5">
                                            <p:txEl>
                                              <p:pRg st="0" end="0"/>
                                            </p:txEl>
                                          </p:spTgt>
                                        </p:tgtEl>
                                        <p:attrNameLst>
                                          <p:attrName>style.visibility</p:attrName>
                                        </p:attrNameLst>
                                      </p:cBhvr>
                                      <p:to>
                                        <p:strVal val="visible"/>
                                      </p:to>
                                    </p:set>
                                    <p:animEffect transition="in" filter="fade">
                                      <p:cBhvr>
                                        <p:cTn id="7" dur="500"/>
                                        <p:tgtEl>
                                          <p:spTgt spid="4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
                                            <p:txEl>
                                              <p:pRg st="1" end="1"/>
                                            </p:txEl>
                                          </p:spTgt>
                                        </p:tgtEl>
                                        <p:attrNameLst>
                                          <p:attrName>style.visibility</p:attrName>
                                        </p:attrNameLst>
                                      </p:cBhvr>
                                      <p:to>
                                        <p:strVal val="visible"/>
                                      </p:to>
                                    </p:set>
                                    <p:animEffect transition="in" filter="fade">
                                      <p:cBhvr>
                                        <p:cTn id="10" dur="500"/>
                                        <p:tgtEl>
                                          <p:spTgt spid="4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
                                            <p:txEl>
                                              <p:pRg st="2" end="2"/>
                                            </p:txEl>
                                          </p:spTgt>
                                        </p:tgtEl>
                                        <p:attrNameLst>
                                          <p:attrName>style.visibility</p:attrName>
                                        </p:attrNameLst>
                                      </p:cBhvr>
                                      <p:to>
                                        <p:strVal val="visible"/>
                                      </p:to>
                                    </p:set>
                                    <p:animEffect transition="in" filter="fade">
                                      <p:cBhvr>
                                        <p:cTn id="13" dur="500"/>
                                        <p:tgtEl>
                                          <p:spTgt spid="4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5">
                                            <p:txEl>
                                              <p:pRg st="3" end="3"/>
                                            </p:txEl>
                                          </p:spTgt>
                                        </p:tgtEl>
                                        <p:attrNameLst>
                                          <p:attrName>style.visibility</p:attrName>
                                        </p:attrNameLst>
                                      </p:cBhvr>
                                      <p:to>
                                        <p:strVal val="visible"/>
                                      </p:to>
                                    </p:set>
                                    <p:animEffect transition="in" filter="fade">
                                      <p:cBhvr>
                                        <p:cTn id="16" dur="500"/>
                                        <p:tgtEl>
                                          <p:spTgt spid="4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xEl>
                                              <p:pRg st="4" end="4"/>
                                            </p:txEl>
                                          </p:spTgt>
                                        </p:tgtEl>
                                        <p:attrNameLst>
                                          <p:attrName>style.visibility</p:attrName>
                                        </p:attrNameLst>
                                      </p:cBhvr>
                                      <p:to>
                                        <p:strVal val="visible"/>
                                      </p:to>
                                    </p:set>
                                    <p:animEffect transition="in" filter="fade">
                                      <p:cBhvr>
                                        <p:cTn id="19" dur="500"/>
                                        <p:tgtEl>
                                          <p:spTgt spid="4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xEl>
                                              <p:pRg st="5" end="5"/>
                                            </p:txEl>
                                          </p:spTgt>
                                        </p:tgtEl>
                                        <p:attrNameLst>
                                          <p:attrName>style.visibility</p:attrName>
                                        </p:attrNameLst>
                                      </p:cBhvr>
                                      <p:to>
                                        <p:strVal val="visible"/>
                                      </p:to>
                                    </p:set>
                                    <p:animEffect transition="in" filter="fade">
                                      <p:cBhvr>
                                        <p:cTn id="22" dur="500"/>
                                        <p:tgtEl>
                                          <p:spTgt spid="45">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5">
                                            <p:txEl>
                                              <p:pRg st="6" end="6"/>
                                            </p:txEl>
                                          </p:spTgt>
                                        </p:tgtEl>
                                        <p:attrNameLst>
                                          <p:attrName>style.visibility</p:attrName>
                                        </p:attrNameLst>
                                      </p:cBhvr>
                                      <p:to>
                                        <p:strVal val="visible"/>
                                      </p:to>
                                    </p:set>
                                    <p:animEffect transition="in" filter="fade">
                                      <p:cBhvr>
                                        <p:cTn id="25" dur="500"/>
                                        <p:tgtEl>
                                          <p:spTgt spid="45">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5">
                                            <p:txEl>
                                              <p:pRg st="7" end="7"/>
                                            </p:txEl>
                                          </p:spTgt>
                                        </p:tgtEl>
                                        <p:attrNameLst>
                                          <p:attrName>style.visibility</p:attrName>
                                        </p:attrNameLst>
                                      </p:cBhvr>
                                      <p:to>
                                        <p:strVal val="visible"/>
                                      </p:to>
                                    </p:set>
                                    <p:animEffect transition="in" filter="fade">
                                      <p:cBhvr>
                                        <p:cTn id="28" dur="500"/>
                                        <p:tgtEl>
                                          <p:spTgt spid="45">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5">
                                            <p:txEl>
                                              <p:pRg st="8" end="8"/>
                                            </p:txEl>
                                          </p:spTgt>
                                        </p:tgtEl>
                                        <p:attrNameLst>
                                          <p:attrName>style.visibility</p:attrName>
                                        </p:attrNameLst>
                                      </p:cBhvr>
                                      <p:to>
                                        <p:strVal val="visible"/>
                                      </p:to>
                                    </p:set>
                                    <p:animEffect transition="in" filter="fade">
                                      <p:cBhvr>
                                        <p:cTn id="31" dur="500"/>
                                        <p:tgtEl>
                                          <p:spTgt spid="45">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5">
                                            <p:txEl>
                                              <p:pRg st="9" end="9"/>
                                            </p:txEl>
                                          </p:spTgt>
                                        </p:tgtEl>
                                        <p:attrNameLst>
                                          <p:attrName>style.visibility</p:attrName>
                                        </p:attrNameLst>
                                      </p:cBhvr>
                                      <p:to>
                                        <p:strVal val="visible"/>
                                      </p:to>
                                    </p:set>
                                    <p:animEffect transition="in" filter="fade">
                                      <p:cBhvr>
                                        <p:cTn id="34" dur="500"/>
                                        <p:tgtEl>
                                          <p:spTgt spid="4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5">
                                            <p:txEl>
                                              <p:pRg st="10" end="10"/>
                                            </p:txEl>
                                          </p:spTgt>
                                        </p:tgtEl>
                                        <p:attrNameLst>
                                          <p:attrName>style.visibility</p:attrName>
                                        </p:attrNameLst>
                                      </p:cBhvr>
                                      <p:to>
                                        <p:strVal val="visible"/>
                                      </p:to>
                                    </p:set>
                                    <p:animEffect transition="in" filter="fade">
                                      <p:cBhvr>
                                        <p:cTn id="37" dur="500"/>
                                        <p:tgtEl>
                                          <p:spTgt spid="45">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5">
                                            <p:txEl>
                                              <p:pRg st="11" end="11"/>
                                            </p:txEl>
                                          </p:spTgt>
                                        </p:tgtEl>
                                        <p:attrNameLst>
                                          <p:attrName>style.visibility</p:attrName>
                                        </p:attrNameLst>
                                      </p:cBhvr>
                                      <p:to>
                                        <p:strVal val="visible"/>
                                      </p:to>
                                    </p:set>
                                    <p:animEffect transition="in" filter="fade">
                                      <p:cBhvr>
                                        <p:cTn id="40" dur="500"/>
                                        <p:tgtEl>
                                          <p:spTgt spid="45">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5">
                                            <p:txEl>
                                              <p:pRg st="12" end="12"/>
                                            </p:txEl>
                                          </p:spTgt>
                                        </p:tgtEl>
                                        <p:attrNameLst>
                                          <p:attrName>style.visibility</p:attrName>
                                        </p:attrNameLst>
                                      </p:cBhvr>
                                      <p:to>
                                        <p:strVal val="visible"/>
                                      </p:to>
                                    </p:set>
                                    <p:animEffect transition="in" filter="fade">
                                      <p:cBhvr>
                                        <p:cTn id="43" dur="500"/>
                                        <p:tgtEl>
                                          <p:spTgt spid="4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49"/>
        <p:cNvGrpSpPr/>
        <p:nvPr/>
      </p:nvGrpSpPr>
      <p:grpSpPr>
        <a:xfrm>
          <a:off x="0" y="0"/>
          <a:ext cx="0" cy="0"/>
          <a:chOff x="0" y="0"/>
          <a:chExt cx="0" cy="0"/>
        </a:xfrm>
      </p:grpSpPr>
      <p:sp>
        <p:nvSpPr>
          <p:cNvPr id="150" name="Google Shape;150;p29"/>
          <p:cNvSpPr txBox="1"/>
          <p:nvPr/>
        </p:nvSpPr>
        <p:spPr>
          <a:xfrm>
            <a:off x="976176" y="251499"/>
            <a:ext cx="7575924" cy="1648321"/>
          </a:xfrm>
          <a:prstGeom prst="rect">
            <a:avLst/>
          </a:prstGeom>
          <a:noFill/>
          <a:ln>
            <a:noFill/>
          </a:ln>
        </p:spPr>
        <p:txBody>
          <a:bodyPr spcFirstLastPara="1" wrap="square" lIns="91425" tIns="45700" rIns="91425" bIns="45700" anchor="t" anchorCtr="0">
            <a:noAutofit/>
          </a:bodyPr>
          <a:lstStyle/>
          <a:p>
            <a:pPr lvl="0"/>
            <a:r>
              <a:rPr lang="en-US" sz="3600" b="1" dirty="0">
                <a:solidFill>
                  <a:schemeClr val="dk1"/>
                </a:solidFill>
              </a:rPr>
              <a:t>Methods for h</a:t>
            </a:r>
            <a:r>
              <a:rPr lang="en-US" sz="3600" b="1" dirty="0"/>
              <a:t>ow to use Podio to work with company management (cont.)</a:t>
            </a:r>
            <a:endParaRPr lang="en-US" sz="3600" dirty="0"/>
          </a:p>
        </p:txBody>
      </p:sp>
      <p:sp>
        <p:nvSpPr>
          <p:cNvPr id="151" name="Google Shape;151;p29"/>
          <p:cNvSpPr txBox="1"/>
          <p:nvPr/>
        </p:nvSpPr>
        <p:spPr>
          <a:xfrm>
            <a:off x="837370" y="2112884"/>
            <a:ext cx="7987034" cy="393434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29"/>
          <p:cNvSpPr txBox="1">
            <a:spLocks noGrp="1"/>
          </p:cNvSpPr>
          <p:nvPr>
            <p:ph type="body" idx="4294967295"/>
          </p:nvPr>
        </p:nvSpPr>
        <p:spPr>
          <a:xfrm>
            <a:off x="837370" y="2464560"/>
            <a:ext cx="7987034" cy="4236262"/>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500" b="1" dirty="0"/>
              <a:t>To keep the project running for the stakeholders</a:t>
            </a:r>
            <a:endParaRPr lang="en-US" sz="2500" dirty="0"/>
          </a:p>
          <a:p>
            <a:pPr lvl="1">
              <a:buFont typeface="Wingdings" panose="05000000000000000000" pitchFamily="2" charset="2"/>
              <a:buChar char="Ø"/>
            </a:pPr>
            <a:r>
              <a:rPr lang="en-US" sz="2400" dirty="0"/>
              <a:t>All of the task in Podio is shown clearly and step by step with the people in charge of each step. </a:t>
            </a:r>
          </a:p>
          <a:p>
            <a:pPr lvl="1">
              <a:buFont typeface="Wingdings" panose="05000000000000000000" pitchFamily="2" charset="2"/>
              <a:buChar char="Ø"/>
            </a:pPr>
            <a:r>
              <a:rPr lang="en-US" sz="2400" dirty="0"/>
              <a:t>So when a team member look at it they know what is going on, and also when a person who does not know anything about project can look at it and know what is being built and who responsible for each section.</a:t>
            </a:r>
          </a:p>
          <a:p>
            <a:pPr marL="25400" indent="0">
              <a:buNone/>
            </a:pPr>
            <a:br>
              <a:rPr lang="en-US" sz="2400" dirty="0"/>
            </a:br>
            <a:endParaRPr lang="en-US" sz="2400" dirty="0"/>
          </a:p>
        </p:txBody>
      </p:sp>
    </p:spTree>
    <p:extLst>
      <p:ext uri="{BB962C8B-B14F-4D97-AF65-F5344CB8AC3E}">
        <p14:creationId xmlns:p14="http://schemas.microsoft.com/office/powerpoint/2010/main" val="4220029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6"/>
        <p:cNvGrpSpPr/>
        <p:nvPr/>
      </p:nvGrpSpPr>
      <p:grpSpPr>
        <a:xfrm>
          <a:off x="0" y="0"/>
          <a:ext cx="0" cy="0"/>
          <a:chOff x="0" y="0"/>
          <a:chExt cx="0" cy="0"/>
        </a:xfrm>
      </p:grpSpPr>
      <p:sp>
        <p:nvSpPr>
          <p:cNvPr id="157" name="Google Shape;157;p30"/>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Free Version</a:t>
            </a:r>
            <a:endParaRPr dirty="0"/>
          </a:p>
        </p:txBody>
      </p:sp>
      <p:sp>
        <p:nvSpPr>
          <p:cNvPr id="158" name="Google Shape;158;p30"/>
          <p:cNvSpPr txBox="1"/>
          <p:nvPr/>
        </p:nvSpPr>
        <p:spPr>
          <a:xfrm>
            <a:off x="591900" y="1632850"/>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30"/>
          <p:cNvSpPr txBox="1">
            <a:spLocks noGrp="1"/>
          </p:cNvSpPr>
          <p:nvPr>
            <p:ph type="body" idx="4294967295"/>
          </p:nvPr>
        </p:nvSpPr>
        <p:spPr>
          <a:xfrm>
            <a:off x="716676" y="1417750"/>
            <a:ext cx="7827300" cy="4298100"/>
          </a:xfrm>
          <a:prstGeom prst="rect">
            <a:avLst/>
          </a:prstGeom>
          <a:noFill/>
          <a:ln>
            <a:noFill/>
          </a:ln>
        </p:spPr>
        <p:txBody>
          <a:bodyPr spcFirstLastPara="1" wrap="square" lIns="91425" tIns="45700" rIns="91425" bIns="45700" anchor="t" anchorCtr="0">
            <a:noAutofit/>
          </a:bodyPr>
          <a:lstStyle/>
          <a:p>
            <a:pPr fontAlgn="base"/>
            <a:r>
              <a:rPr lang="en-US" sz="2400" dirty="0"/>
              <a:t>5 employees and 5 external members.</a:t>
            </a:r>
          </a:p>
          <a:p>
            <a:pPr fontAlgn="base"/>
            <a:r>
              <a:rPr lang="en-US" sz="2400" dirty="0"/>
              <a:t>All employees have the ability to create workspaces and apps.</a:t>
            </a:r>
          </a:p>
          <a:p>
            <a:pPr fontAlgn="base"/>
            <a:r>
              <a:rPr lang="en-US" sz="2400" dirty="0"/>
              <a:t>While you can have admins for your workspaces, your account will not have an overall administrator. (All member will have same permission)</a:t>
            </a:r>
          </a:p>
          <a:p>
            <a:pPr fontAlgn="base"/>
            <a:r>
              <a:rPr lang="en-US" sz="2400" dirty="0"/>
              <a:t>You can create up to 500 items in your organization, across all your workspaces and apps. An item here refers to an item entry made in an app. (e.g. project, meeting, </a:t>
            </a:r>
            <a:r>
              <a:rPr lang="en-US" sz="2400" dirty="0" err="1"/>
              <a:t>etc</a:t>
            </a:r>
            <a:r>
              <a:rPr lang="en-US" sz="2400" dirty="0"/>
              <a:t>) Tasks or attachments do not count as separate items.</a:t>
            </a:r>
          </a:p>
          <a:p>
            <a:pPr marL="25400" indent="0">
              <a:buNone/>
            </a:pPr>
            <a:br>
              <a:rPr lang="en-US" sz="2400" dirty="0"/>
            </a:br>
            <a:br>
              <a:rPr lang="en-US" sz="2170" dirty="0">
                <a:solidFill>
                  <a:srgbClr val="404040"/>
                </a:solidFill>
              </a:rPr>
            </a:br>
            <a:endParaRPr sz="2170" dirty="0">
              <a:solidFill>
                <a:srgbClr val="40404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1"/>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Pricing</a:t>
            </a:r>
            <a:endParaRPr dirty="0"/>
          </a:p>
        </p:txBody>
      </p:sp>
      <p:sp>
        <p:nvSpPr>
          <p:cNvPr id="165" name="Google Shape;165;p31"/>
          <p:cNvSpPr txBox="1"/>
          <p:nvPr/>
        </p:nvSpPr>
        <p:spPr>
          <a:xfrm>
            <a:off x="591900" y="1632850"/>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31"/>
          <p:cNvSpPr txBox="1">
            <a:spLocks noGrp="1"/>
          </p:cNvSpPr>
          <p:nvPr>
            <p:ph type="body" idx="4294967295"/>
          </p:nvPr>
        </p:nvSpPr>
        <p:spPr>
          <a:xfrm>
            <a:off x="228402" y="1844058"/>
            <a:ext cx="8658145" cy="3047538"/>
          </a:xfrm>
          <a:prstGeom prst="rect">
            <a:avLst/>
          </a:prstGeom>
          <a:noFill/>
          <a:ln>
            <a:noFill/>
          </a:ln>
        </p:spPr>
        <p:txBody>
          <a:bodyPr spcFirstLastPara="1" wrap="square" lIns="91425" tIns="45700" rIns="91425" bIns="45700" anchor="t" anchorCtr="0">
            <a:noAutofit/>
          </a:bodyPr>
          <a:lstStyle/>
          <a:p>
            <a:pPr marL="342900" lvl="0" indent="0" algn="l" rtl="0">
              <a:lnSpc>
                <a:spcPct val="90000"/>
              </a:lnSpc>
              <a:spcBef>
                <a:spcPts val="434"/>
              </a:spcBef>
              <a:spcAft>
                <a:spcPts val="0"/>
              </a:spcAft>
              <a:buNone/>
            </a:pPr>
            <a:br>
              <a:rPr lang="en-US" sz="2170" dirty="0">
                <a:solidFill>
                  <a:srgbClr val="404040"/>
                </a:solidFill>
              </a:rPr>
            </a:br>
            <a:endParaRPr sz="2170" dirty="0">
              <a:solidFill>
                <a:srgbClr val="404040"/>
              </a:solidFill>
            </a:endParaRPr>
          </a:p>
        </p:txBody>
      </p:sp>
      <p:graphicFrame>
        <p:nvGraphicFramePr>
          <p:cNvPr id="4" name="Table 3">
            <a:extLst>
              <a:ext uri="{FF2B5EF4-FFF2-40B4-BE49-F238E27FC236}">
                <a16:creationId xmlns:a16="http://schemas.microsoft.com/office/drawing/2014/main" id="{BFC92B49-8968-4C9A-9CC8-DCDF9742A4C9}"/>
              </a:ext>
            </a:extLst>
          </p:cNvPr>
          <p:cNvGraphicFramePr>
            <a:graphicFrameLocks noGrp="1"/>
          </p:cNvGraphicFramePr>
          <p:nvPr>
            <p:extLst>
              <p:ext uri="{D42A27DB-BD31-4B8C-83A1-F6EECF244321}">
                <p14:modId xmlns:p14="http://schemas.microsoft.com/office/powerpoint/2010/main" val="4126413366"/>
              </p:ext>
            </p:extLst>
          </p:nvPr>
        </p:nvGraphicFramePr>
        <p:xfrm>
          <a:off x="257453" y="1145219"/>
          <a:ext cx="8783173" cy="4838332"/>
        </p:xfrm>
        <a:graphic>
          <a:graphicData uri="http://schemas.openxmlformats.org/drawingml/2006/table">
            <a:tbl>
              <a:tblPr/>
              <a:tblGrid>
                <a:gridCol w="2206684">
                  <a:extLst>
                    <a:ext uri="{9D8B030D-6E8A-4147-A177-3AD203B41FA5}">
                      <a16:colId xmlns:a16="http://schemas.microsoft.com/office/drawing/2014/main" val="3104296305"/>
                    </a:ext>
                  </a:extLst>
                </a:gridCol>
                <a:gridCol w="2192163">
                  <a:extLst>
                    <a:ext uri="{9D8B030D-6E8A-4147-A177-3AD203B41FA5}">
                      <a16:colId xmlns:a16="http://schemas.microsoft.com/office/drawing/2014/main" val="1084216855"/>
                    </a:ext>
                  </a:extLst>
                </a:gridCol>
                <a:gridCol w="2192163">
                  <a:extLst>
                    <a:ext uri="{9D8B030D-6E8A-4147-A177-3AD203B41FA5}">
                      <a16:colId xmlns:a16="http://schemas.microsoft.com/office/drawing/2014/main" val="3125281338"/>
                    </a:ext>
                  </a:extLst>
                </a:gridCol>
                <a:gridCol w="2192163">
                  <a:extLst>
                    <a:ext uri="{9D8B030D-6E8A-4147-A177-3AD203B41FA5}">
                      <a16:colId xmlns:a16="http://schemas.microsoft.com/office/drawing/2014/main" val="3499453897"/>
                    </a:ext>
                  </a:extLst>
                </a:gridCol>
              </a:tblGrid>
              <a:tr h="827691">
                <a:tc>
                  <a:txBody>
                    <a:bodyPr/>
                    <a:lstStyle/>
                    <a:p>
                      <a:pPr fontAlgn="t"/>
                      <a:br>
                        <a:rPr lang="en-US" sz="1400" dirty="0">
                          <a:solidFill>
                            <a:schemeClr val="tx1"/>
                          </a:solidFill>
                          <a:effectLst/>
                        </a:rPr>
                      </a:b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BASIC</a:t>
                      </a:r>
                      <a:endParaRPr lang="en-US" sz="1400">
                        <a:solidFill>
                          <a:schemeClr val="tx1"/>
                        </a:solidFill>
                        <a:effectLst/>
                      </a:endParaRPr>
                    </a:p>
                    <a:p>
                      <a:pPr rtl="0" fontAlgn="t">
                        <a:spcBef>
                          <a:spcPts val="0"/>
                        </a:spcBef>
                        <a:spcAft>
                          <a:spcPts val="0"/>
                        </a:spcAft>
                      </a:pPr>
                      <a:r>
                        <a:rPr lang="en-US" sz="1400" b="0" i="0" u="none" strike="noStrike">
                          <a:solidFill>
                            <a:schemeClr val="tx1"/>
                          </a:solidFill>
                          <a:effectLst/>
                          <a:latin typeface="Arial" panose="020B0604020202020204" pitchFamily="34" charset="0"/>
                        </a:rPr>
                        <a:t>(A simple start for everyone)</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PLUS</a:t>
                      </a:r>
                      <a:endParaRPr lang="en-US" sz="1400">
                        <a:solidFill>
                          <a:schemeClr val="tx1"/>
                        </a:solidFill>
                        <a:effectLst/>
                      </a:endParaRPr>
                    </a:p>
                    <a:p>
                      <a:pPr rtl="0" fontAlgn="t">
                        <a:spcBef>
                          <a:spcPts val="0"/>
                        </a:spcBef>
                        <a:spcAft>
                          <a:spcPts val="0"/>
                        </a:spcAft>
                      </a:pPr>
                      <a:r>
                        <a:rPr lang="en-US" sz="1400" b="0" i="0" u="none" strike="noStrike">
                          <a:solidFill>
                            <a:schemeClr val="tx1"/>
                          </a:solidFill>
                          <a:effectLst/>
                          <a:latin typeface="Arial" panose="020B0604020202020204" pitchFamily="34" charset="0"/>
                        </a:rPr>
                        <a:t>(Save time with automated workflows)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PREMIUM</a:t>
                      </a:r>
                      <a:endParaRPr lang="en-US" sz="1400">
                        <a:solidFill>
                          <a:schemeClr val="tx1"/>
                        </a:solidFill>
                        <a:effectLst/>
                      </a:endParaRPr>
                    </a:p>
                    <a:p>
                      <a:pPr rtl="0" fontAlgn="t">
                        <a:spcBef>
                          <a:spcPts val="0"/>
                        </a:spcBef>
                        <a:spcAft>
                          <a:spcPts val="0"/>
                        </a:spcAft>
                      </a:pPr>
                      <a:r>
                        <a:rPr lang="en-US" sz="1400" b="0" i="0" u="none" strike="noStrike">
                          <a:solidFill>
                            <a:schemeClr val="tx1"/>
                          </a:solidFill>
                          <a:effectLst/>
                          <a:latin typeface="Arial" panose="020B0604020202020204" pitchFamily="34" charset="0"/>
                        </a:rPr>
                        <a:t>(Full suite of advanced features)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354482"/>
                  </a:ext>
                </a:extLst>
              </a:tr>
              <a:tr h="698630">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Price</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$9 per month per employee</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$14 per month per employee</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$24 per month per employee</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34807101"/>
                  </a:ext>
                </a:extLst>
              </a:tr>
              <a:tr h="693855">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Task management</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YES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884017"/>
                  </a:ext>
                </a:extLst>
              </a:tr>
              <a:tr h="698630">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Apps and workspaces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7863102"/>
                  </a:ext>
                </a:extLst>
              </a:tr>
              <a:tr h="629578">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Unlimited items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YES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14864041"/>
                  </a:ext>
                </a:extLst>
              </a:tr>
              <a:tr h="698630">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Unlimited external users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YES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16667914"/>
                  </a:ext>
                </a:extLst>
              </a:tr>
              <a:tr h="591318">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Light user role</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a:solidFill>
                            <a:schemeClr val="tx1"/>
                          </a:solidFill>
                          <a:effectLst/>
                        </a:rPr>
                      </a:b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77136010"/>
                  </a:ext>
                </a:extLst>
              </a:tr>
            </a:tbl>
          </a:graphicData>
        </a:graphic>
      </p:graphicFrame>
      <p:sp>
        <p:nvSpPr>
          <p:cNvPr id="5" name="Rectangle 2">
            <a:extLst>
              <a:ext uri="{FF2B5EF4-FFF2-40B4-BE49-F238E27FC236}">
                <a16:creationId xmlns:a16="http://schemas.microsoft.com/office/drawing/2014/main" id="{C6262E54-1549-40E8-8438-F8DEFBA869E1}"/>
              </a:ext>
            </a:extLst>
          </p:cNvPr>
          <p:cNvSpPr>
            <a:spLocks noChangeArrowheads="1"/>
          </p:cNvSpPr>
          <p:nvPr/>
        </p:nvSpPr>
        <p:spPr bwMode="auto">
          <a:xfrm>
            <a:off x="2063814" y="11422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1"/>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Pricing (cont.)</a:t>
            </a:r>
            <a:endParaRPr dirty="0"/>
          </a:p>
        </p:txBody>
      </p:sp>
      <p:sp>
        <p:nvSpPr>
          <p:cNvPr id="165" name="Google Shape;165;p31"/>
          <p:cNvSpPr txBox="1"/>
          <p:nvPr/>
        </p:nvSpPr>
        <p:spPr>
          <a:xfrm>
            <a:off x="591900" y="1632850"/>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31"/>
          <p:cNvSpPr txBox="1">
            <a:spLocks noGrp="1"/>
          </p:cNvSpPr>
          <p:nvPr>
            <p:ph type="body" idx="4294967295"/>
          </p:nvPr>
        </p:nvSpPr>
        <p:spPr>
          <a:xfrm>
            <a:off x="716675" y="924333"/>
            <a:ext cx="7827300" cy="5033250"/>
          </a:xfrm>
          <a:prstGeom prst="rect">
            <a:avLst/>
          </a:prstGeom>
          <a:noFill/>
          <a:ln>
            <a:noFill/>
          </a:ln>
        </p:spPr>
        <p:txBody>
          <a:bodyPr spcFirstLastPara="1" wrap="square" lIns="91425" tIns="45700" rIns="91425" bIns="45700" anchor="t" anchorCtr="0">
            <a:noAutofit/>
          </a:bodyPr>
          <a:lstStyle/>
          <a:p>
            <a:pPr marL="342900" lvl="0" indent="0" algn="l" rtl="0">
              <a:lnSpc>
                <a:spcPct val="90000"/>
              </a:lnSpc>
              <a:spcBef>
                <a:spcPts val="434"/>
              </a:spcBef>
              <a:spcAft>
                <a:spcPts val="0"/>
              </a:spcAft>
              <a:buNone/>
            </a:pPr>
            <a:br>
              <a:rPr lang="en-US" sz="2170" dirty="0">
                <a:solidFill>
                  <a:srgbClr val="404040"/>
                </a:solidFill>
              </a:rPr>
            </a:br>
            <a:endParaRPr sz="2170" dirty="0">
              <a:solidFill>
                <a:srgbClr val="404040"/>
              </a:solidFill>
            </a:endParaRPr>
          </a:p>
        </p:txBody>
      </p:sp>
      <p:graphicFrame>
        <p:nvGraphicFramePr>
          <p:cNvPr id="4" name="Table 3">
            <a:extLst>
              <a:ext uri="{FF2B5EF4-FFF2-40B4-BE49-F238E27FC236}">
                <a16:creationId xmlns:a16="http://schemas.microsoft.com/office/drawing/2014/main" id="{BFC92B49-8968-4C9A-9CC8-DCDF9742A4C9}"/>
              </a:ext>
            </a:extLst>
          </p:cNvPr>
          <p:cNvGraphicFramePr>
            <a:graphicFrameLocks noGrp="1"/>
          </p:cNvGraphicFramePr>
          <p:nvPr>
            <p:extLst>
              <p:ext uri="{D42A27DB-BD31-4B8C-83A1-F6EECF244321}">
                <p14:modId xmlns:p14="http://schemas.microsoft.com/office/powerpoint/2010/main" val="4203591912"/>
              </p:ext>
            </p:extLst>
          </p:nvPr>
        </p:nvGraphicFramePr>
        <p:xfrm>
          <a:off x="240317" y="1216964"/>
          <a:ext cx="8780015" cy="4699671"/>
        </p:xfrm>
        <a:graphic>
          <a:graphicData uri="http://schemas.openxmlformats.org/drawingml/2006/table">
            <a:tbl>
              <a:tblPr/>
              <a:tblGrid>
                <a:gridCol w="2205890">
                  <a:extLst>
                    <a:ext uri="{9D8B030D-6E8A-4147-A177-3AD203B41FA5}">
                      <a16:colId xmlns:a16="http://schemas.microsoft.com/office/drawing/2014/main" val="3104296305"/>
                    </a:ext>
                  </a:extLst>
                </a:gridCol>
                <a:gridCol w="2191375">
                  <a:extLst>
                    <a:ext uri="{9D8B030D-6E8A-4147-A177-3AD203B41FA5}">
                      <a16:colId xmlns:a16="http://schemas.microsoft.com/office/drawing/2014/main" val="1084216855"/>
                    </a:ext>
                  </a:extLst>
                </a:gridCol>
                <a:gridCol w="2191375">
                  <a:extLst>
                    <a:ext uri="{9D8B030D-6E8A-4147-A177-3AD203B41FA5}">
                      <a16:colId xmlns:a16="http://schemas.microsoft.com/office/drawing/2014/main" val="3125281338"/>
                    </a:ext>
                  </a:extLst>
                </a:gridCol>
                <a:gridCol w="2191375">
                  <a:extLst>
                    <a:ext uri="{9D8B030D-6E8A-4147-A177-3AD203B41FA5}">
                      <a16:colId xmlns:a16="http://schemas.microsoft.com/office/drawing/2014/main" val="3499453897"/>
                    </a:ext>
                  </a:extLst>
                </a:gridCol>
              </a:tblGrid>
              <a:tr h="814335">
                <a:tc>
                  <a:txBody>
                    <a:bodyPr/>
                    <a:lstStyle/>
                    <a:p>
                      <a:pPr fontAlgn="t"/>
                      <a:br>
                        <a:rPr lang="en-US" sz="1400" dirty="0">
                          <a:solidFill>
                            <a:schemeClr val="tx1"/>
                          </a:solidFill>
                          <a:effectLst/>
                        </a:rPr>
                      </a:b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BASIC</a:t>
                      </a:r>
                      <a:endParaRPr lang="en-US" sz="1400" dirty="0">
                        <a:solidFill>
                          <a:schemeClr val="tx1"/>
                        </a:solidFill>
                        <a:effectLst/>
                      </a:endParaRPr>
                    </a:p>
                    <a:p>
                      <a:pPr rtl="0" fontAlgn="t">
                        <a:spcBef>
                          <a:spcPts val="0"/>
                        </a:spcBef>
                        <a:spcAft>
                          <a:spcPts val="0"/>
                        </a:spcAft>
                      </a:pPr>
                      <a:r>
                        <a:rPr lang="en-US" sz="1400" b="0" i="0" u="none" strike="noStrike" dirty="0">
                          <a:solidFill>
                            <a:schemeClr val="tx1"/>
                          </a:solidFill>
                          <a:effectLst/>
                          <a:latin typeface="Arial" panose="020B0604020202020204" pitchFamily="34" charset="0"/>
                        </a:rPr>
                        <a:t>(A simple start for everyone)</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PLUS</a:t>
                      </a:r>
                      <a:endParaRPr lang="en-US" sz="1400">
                        <a:solidFill>
                          <a:schemeClr val="tx1"/>
                        </a:solidFill>
                        <a:effectLst/>
                      </a:endParaRPr>
                    </a:p>
                    <a:p>
                      <a:pPr rtl="0" fontAlgn="t">
                        <a:spcBef>
                          <a:spcPts val="0"/>
                        </a:spcBef>
                        <a:spcAft>
                          <a:spcPts val="0"/>
                        </a:spcAft>
                      </a:pPr>
                      <a:r>
                        <a:rPr lang="en-US" sz="1400" b="0" i="0" u="none" strike="noStrike">
                          <a:solidFill>
                            <a:schemeClr val="tx1"/>
                          </a:solidFill>
                          <a:effectLst/>
                          <a:latin typeface="Arial" panose="020B0604020202020204" pitchFamily="34" charset="0"/>
                        </a:rPr>
                        <a:t>(Save time with automated workflows)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PREMIUM</a:t>
                      </a:r>
                      <a:endParaRPr lang="en-US" sz="1400">
                        <a:solidFill>
                          <a:schemeClr val="tx1"/>
                        </a:solidFill>
                        <a:effectLst/>
                      </a:endParaRPr>
                    </a:p>
                    <a:p>
                      <a:pPr rtl="0" fontAlgn="t">
                        <a:spcBef>
                          <a:spcPts val="0"/>
                        </a:spcBef>
                        <a:spcAft>
                          <a:spcPts val="0"/>
                        </a:spcAft>
                      </a:pPr>
                      <a:r>
                        <a:rPr lang="en-US" sz="1400" b="0" i="0" u="none" strike="noStrike">
                          <a:solidFill>
                            <a:schemeClr val="tx1"/>
                          </a:solidFill>
                          <a:effectLst/>
                          <a:latin typeface="Arial" panose="020B0604020202020204" pitchFamily="34" charset="0"/>
                        </a:rPr>
                        <a:t>(Full suite of advanced features)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8354482"/>
                  </a:ext>
                </a:extLst>
              </a:tr>
              <a:tr h="739216">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Automated workflows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dirty="0">
                          <a:solidFill>
                            <a:schemeClr val="tx1"/>
                          </a:solidFill>
                          <a:effectLst/>
                        </a:rPr>
                      </a:b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YES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YES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455793"/>
                  </a:ext>
                </a:extLst>
              </a:tr>
              <a:tr h="739216">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Read-only access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dirty="0">
                          <a:solidFill>
                            <a:schemeClr val="tx1"/>
                          </a:solidFill>
                          <a:effectLst/>
                        </a:rPr>
                      </a:b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YES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2122663"/>
                  </a:ext>
                </a:extLst>
              </a:tr>
              <a:tr h="739216">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Contact sync</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dirty="0">
                          <a:solidFill>
                            <a:schemeClr val="tx1"/>
                          </a:solidFill>
                          <a:effectLst/>
                        </a:rPr>
                      </a:b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dirty="0">
                          <a:solidFill>
                            <a:schemeClr val="tx1"/>
                          </a:solidFill>
                          <a:effectLst/>
                        </a:rPr>
                      </a:b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YES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15582897"/>
                  </a:ext>
                </a:extLst>
              </a:tr>
              <a:tr h="811675">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Interactive sales dashboards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a:solidFill>
                            <a:schemeClr val="tx1"/>
                          </a:solidFill>
                          <a:effectLst/>
                        </a:rPr>
                      </a:b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dirty="0">
                          <a:solidFill>
                            <a:schemeClr val="tx1"/>
                          </a:solidFill>
                          <a:effectLst/>
                        </a:rPr>
                      </a:b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YES</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6042437"/>
                  </a:ext>
                </a:extLst>
              </a:tr>
              <a:tr h="856013">
                <a:tc>
                  <a:txBody>
                    <a:bodyPr/>
                    <a:lstStyle/>
                    <a:p>
                      <a:pPr rtl="0" fontAlgn="t">
                        <a:spcBef>
                          <a:spcPts val="0"/>
                        </a:spcBef>
                        <a:spcAft>
                          <a:spcPts val="0"/>
                        </a:spcAft>
                      </a:pPr>
                      <a:r>
                        <a:rPr lang="en-US" sz="1400" b="0" i="0" u="none" strike="noStrike">
                          <a:solidFill>
                            <a:schemeClr val="tx1"/>
                          </a:solidFill>
                          <a:effectLst/>
                          <a:latin typeface="Arial" panose="020B0604020202020204" pitchFamily="34" charset="0"/>
                        </a:rPr>
                        <a:t>Advanced Workflow Orchestration by GlobiFLow</a:t>
                      </a: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a:solidFill>
                            <a:schemeClr val="tx1"/>
                          </a:solidFill>
                          <a:effectLst/>
                        </a:rPr>
                      </a:br>
                      <a:endParaRPr lang="en-US" sz="140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fontAlgn="t"/>
                      <a:br>
                        <a:rPr lang="en-US" sz="1400" dirty="0">
                          <a:solidFill>
                            <a:schemeClr val="tx1"/>
                          </a:solidFill>
                          <a:effectLst/>
                        </a:rPr>
                      </a:b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rtl="0" fontAlgn="t">
                        <a:spcBef>
                          <a:spcPts val="0"/>
                        </a:spcBef>
                        <a:spcAft>
                          <a:spcPts val="0"/>
                        </a:spcAft>
                      </a:pPr>
                      <a:r>
                        <a:rPr lang="en-US" sz="1400" b="0" i="0" u="none" strike="noStrike" dirty="0">
                          <a:solidFill>
                            <a:schemeClr val="tx1"/>
                          </a:solidFill>
                          <a:effectLst/>
                          <a:latin typeface="Arial" panose="020B0604020202020204" pitchFamily="34" charset="0"/>
                        </a:rPr>
                        <a:t>YES</a:t>
                      </a:r>
                      <a:endParaRPr lang="en-US" sz="1400" dirty="0">
                        <a:solidFill>
                          <a:schemeClr val="tx1"/>
                        </a:solidFill>
                        <a:effectLst/>
                      </a:endParaRPr>
                    </a:p>
                  </a:txBody>
                  <a:tcPr marL="47863" marR="47863" marT="47863" marB="47863">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23320735"/>
                  </a:ext>
                </a:extLst>
              </a:tr>
            </a:tbl>
          </a:graphicData>
        </a:graphic>
      </p:graphicFrame>
      <p:sp>
        <p:nvSpPr>
          <p:cNvPr id="5" name="Rectangle 2">
            <a:extLst>
              <a:ext uri="{FF2B5EF4-FFF2-40B4-BE49-F238E27FC236}">
                <a16:creationId xmlns:a16="http://schemas.microsoft.com/office/drawing/2014/main" id="{C6262E54-1549-40E8-8438-F8DEFBA869E1}"/>
              </a:ext>
            </a:extLst>
          </p:cNvPr>
          <p:cNvSpPr>
            <a:spLocks noChangeArrowheads="1"/>
          </p:cNvSpPr>
          <p:nvPr/>
        </p:nvSpPr>
        <p:spPr bwMode="auto">
          <a:xfrm>
            <a:off x="2063814" y="11422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96922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1"/>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Project Management Network is used for our Project 3</a:t>
            </a:r>
            <a:endParaRPr dirty="0"/>
          </a:p>
        </p:txBody>
      </p:sp>
      <p:sp>
        <p:nvSpPr>
          <p:cNvPr id="165" name="Google Shape;165;p31"/>
          <p:cNvSpPr txBox="1"/>
          <p:nvPr/>
        </p:nvSpPr>
        <p:spPr>
          <a:xfrm>
            <a:off x="658350" y="1599479"/>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6" name="Google Shape;166;p31"/>
          <p:cNvSpPr txBox="1">
            <a:spLocks noGrp="1"/>
          </p:cNvSpPr>
          <p:nvPr>
            <p:ph type="body" idx="4294967295"/>
          </p:nvPr>
        </p:nvSpPr>
        <p:spPr>
          <a:xfrm>
            <a:off x="658350" y="1781471"/>
            <a:ext cx="8159079" cy="4001065"/>
          </a:xfrm>
          <a:prstGeom prst="rect">
            <a:avLst/>
          </a:prstGeom>
          <a:noFill/>
          <a:ln>
            <a:noFill/>
          </a:ln>
        </p:spPr>
        <p:txBody>
          <a:bodyPr spcFirstLastPara="1" wrap="square" lIns="91425" tIns="45700" rIns="91425" bIns="45700" anchor="t" anchorCtr="0">
            <a:noAutofit/>
          </a:bodyPr>
          <a:lstStyle/>
          <a:p>
            <a:pPr marL="342900" indent="0">
              <a:lnSpc>
                <a:spcPct val="90000"/>
              </a:lnSpc>
              <a:spcBef>
                <a:spcPts val="434"/>
              </a:spcBef>
              <a:buNone/>
            </a:pPr>
            <a:r>
              <a:rPr lang="en-US" sz="2400" dirty="0">
                <a:solidFill>
                  <a:schemeClr val="tx1"/>
                </a:solidFill>
              </a:rPr>
              <a:t>In Project Management Network, we have:</a:t>
            </a:r>
          </a:p>
          <a:p>
            <a:pPr marL="685800" indent="-342900">
              <a:lnSpc>
                <a:spcPct val="90000"/>
              </a:lnSpc>
              <a:spcBef>
                <a:spcPts val="434"/>
              </a:spcBef>
            </a:pPr>
            <a:r>
              <a:rPr lang="en-US" sz="2200" dirty="0">
                <a:solidFill>
                  <a:schemeClr val="tx1"/>
                </a:solidFill>
              </a:rPr>
              <a:t>Activity Task</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all activities from all team members to projects.</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briefly project tasks and calendar.</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Add new team members here.</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number of team members.</a:t>
            </a:r>
          </a:p>
          <a:p>
            <a:pPr marL="685800" indent="-342900">
              <a:lnSpc>
                <a:spcPct val="90000"/>
              </a:lnSpc>
              <a:spcBef>
                <a:spcPts val="434"/>
              </a:spcBef>
            </a:pPr>
            <a:r>
              <a:rPr lang="en-US" sz="2200" dirty="0">
                <a:solidFill>
                  <a:schemeClr val="tx1"/>
                </a:solidFill>
              </a:rPr>
              <a:t>Projects Task</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Add new projects here.</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Add title, deadline, status,  etc. of projects here.</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Manage and monitor projects here.</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all projects.</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information of projects in detail. (status, deadline, etc.)</a:t>
            </a:r>
          </a:p>
          <a:p>
            <a:pPr marL="1143000" lvl="1" indent="-342900">
              <a:lnSpc>
                <a:spcPct val="90000"/>
              </a:lnSpc>
              <a:spcBef>
                <a:spcPts val="434"/>
              </a:spcBef>
              <a:buFont typeface="Wingdings" panose="05000000000000000000" pitchFamily="2" charset="2"/>
              <a:buChar char="Ø"/>
            </a:pPr>
            <a:endParaRPr lang="en-US" sz="2200" dirty="0">
              <a:solidFill>
                <a:schemeClr val="tx1"/>
              </a:solidFill>
            </a:endParaRPr>
          </a:p>
          <a:p>
            <a:pPr marL="800100" lvl="1" indent="0">
              <a:lnSpc>
                <a:spcPct val="90000"/>
              </a:lnSpc>
              <a:spcBef>
                <a:spcPts val="434"/>
              </a:spcBef>
              <a:buNone/>
            </a:pPr>
            <a:endParaRPr lang="en-US" sz="1770" dirty="0">
              <a:solidFill>
                <a:schemeClr val="tx1"/>
              </a:solidFill>
            </a:endParaRPr>
          </a:p>
          <a:p>
            <a:pPr marL="342900" indent="0">
              <a:lnSpc>
                <a:spcPct val="90000"/>
              </a:lnSpc>
              <a:spcBef>
                <a:spcPts val="434"/>
              </a:spcBef>
              <a:buNone/>
            </a:pPr>
            <a:endParaRPr lang="en-US" sz="2170" dirty="0">
              <a:solidFill>
                <a:srgbClr val="404040"/>
              </a:solidFill>
            </a:endParaRPr>
          </a:p>
          <a:p>
            <a:pPr marL="342900" lvl="0" indent="0" algn="l" rtl="0">
              <a:lnSpc>
                <a:spcPct val="90000"/>
              </a:lnSpc>
              <a:spcBef>
                <a:spcPts val="434"/>
              </a:spcBef>
              <a:spcAft>
                <a:spcPts val="0"/>
              </a:spcAft>
              <a:buNone/>
            </a:pPr>
            <a:endParaRPr sz="2170" dirty="0">
              <a:solidFill>
                <a:srgbClr val="404040"/>
              </a:solidFill>
            </a:endParaRPr>
          </a:p>
        </p:txBody>
      </p:sp>
      <p:sp>
        <p:nvSpPr>
          <p:cNvPr id="5" name="Rectangle 2">
            <a:extLst>
              <a:ext uri="{FF2B5EF4-FFF2-40B4-BE49-F238E27FC236}">
                <a16:creationId xmlns:a16="http://schemas.microsoft.com/office/drawing/2014/main" id="{C6262E54-1549-40E8-8438-F8DEFBA869E1}"/>
              </a:ext>
            </a:extLst>
          </p:cNvPr>
          <p:cNvSpPr>
            <a:spLocks noChangeArrowheads="1"/>
          </p:cNvSpPr>
          <p:nvPr/>
        </p:nvSpPr>
        <p:spPr bwMode="auto">
          <a:xfrm>
            <a:off x="2063814" y="1112706"/>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93354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1"/>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Project Management Network is used for Project 3 (cont.)</a:t>
            </a:r>
            <a:endParaRPr dirty="0"/>
          </a:p>
        </p:txBody>
      </p:sp>
      <p:sp>
        <p:nvSpPr>
          <p:cNvPr id="165" name="Google Shape;165;p31"/>
          <p:cNvSpPr txBox="1"/>
          <p:nvPr/>
        </p:nvSpPr>
        <p:spPr>
          <a:xfrm>
            <a:off x="658350" y="1599479"/>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6" name="Google Shape;166;p31"/>
          <p:cNvSpPr txBox="1">
            <a:spLocks noGrp="1"/>
          </p:cNvSpPr>
          <p:nvPr>
            <p:ph type="body" idx="4294967295"/>
          </p:nvPr>
        </p:nvSpPr>
        <p:spPr>
          <a:xfrm>
            <a:off x="658350" y="1643045"/>
            <a:ext cx="8061107" cy="4281534"/>
          </a:xfrm>
          <a:prstGeom prst="rect">
            <a:avLst/>
          </a:prstGeom>
          <a:noFill/>
          <a:ln>
            <a:noFill/>
          </a:ln>
        </p:spPr>
        <p:txBody>
          <a:bodyPr spcFirstLastPara="1" wrap="square" lIns="91425" tIns="45700" rIns="91425" bIns="45700" anchor="t" anchorCtr="0">
            <a:noAutofit/>
          </a:bodyPr>
          <a:lstStyle/>
          <a:p>
            <a:pPr marL="685800" indent="-342900">
              <a:lnSpc>
                <a:spcPct val="90000"/>
              </a:lnSpc>
              <a:spcBef>
                <a:spcPts val="434"/>
              </a:spcBef>
            </a:pPr>
            <a:r>
              <a:rPr lang="en-US" sz="2200" dirty="0">
                <a:solidFill>
                  <a:schemeClr val="tx1"/>
                </a:solidFill>
              </a:rPr>
              <a:t>Deliverables Task</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Add new deliverables here.</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Add title, deadline, owner, status, etc. of deliverables here.</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Manage and monitor deliverables here.</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all deliverables.</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information of deliverables in detail (status, deadline, etc.)</a:t>
            </a:r>
          </a:p>
          <a:p>
            <a:pPr marL="685800" indent="-342900">
              <a:lnSpc>
                <a:spcPct val="90000"/>
              </a:lnSpc>
              <a:spcBef>
                <a:spcPts val="434"/>
              </a:spcBef>
            </a:pPr>
            <a:r>
              <a:rPr lang="en-US" sz="2200" dirty="0">
                <a:solidFill>
                  <a:schemeClr val="tx1"/>
                </a:solidFill>
              </a:rPr>
              <a:t>Meetings Task</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Add new meetings here. </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all meetings.</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report of meetings. </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Arrange and monitor meetings here.</a:t>
            </a:r>
          </a:p>
          <a:p>
            <a:pPr marL="1143000" lvl="1" indent="-342900">
              <a:lnSpc>
                <a:spcPct val="90000"/>
              </a:lnSpc>
              <a:spcBef>
                <a:spcPts val="434"/>
              </a:spcBef>
              <a:buFont typeface="Wingdings" panose="05000000000000000000" pitchFamily="2" charset="2"/>
              <a:buChar char="Ø"/>
            </a:pPr>
            <a:r>
              <a:rPr lang="en-US" sz="2000" dirty="0">
                <a:solidFill>
                  <a:schemeClr val="tx1"/>
                </a:solidFill>
              </a:rPr>
              <a:t>Show time and title of the meetings on calendar.</a:t>
            </a:r>
          </a:p>
          <a:p>
            <a:pPr marL="1143000" lvl="1" indent="-342900">
              <a:lnSpc>
                <a:spcPct val="90000"/>
              </a:lnSpc>
              <a:spcBef>
                <a:spcPts val="434"/>
              </a:spcBef>
              <a:buFont typeface="Wingdings" panose="05000000000000000000" pitchFamily="2" charset="2"/>
              <a:buChar char="Ø"/>
            </a:pPr>
            <a:endParaRPr lang="en-US" sz="2200" dirty="0">
              <a:solidFill>
                <a:schemeClr val="tx1"/>
              </a:solidFill>
            </a:endParaRPr>
          </a:p>
          <a:p>
            <a:pPr marL="800100" lvl="1" indent="0">
              <a:lnSpc>
                <a:spcPct val="90000"/>
              </a:lnSpc>
              <a:spcBef>
                <a:spcPts val="434"/>
              </a:spcBef>
              <a:buNone/>
            </a:pPr>
            <a:endParaRPr lang="en-US" sz="1770" dirty="0">
              <a:solidFill>
                <a:schemeClr val="tx1"/>
              </a:solidFill>
            </a:endParaRPr>
          </a:p>
          <a:p>
            <a:pPr marL="342900" indent="0">
              <a:lnSpc>
                <a:spcPct val="90000"/>
              </a:lnSpc>
              <a:spcBef>
                <a:spcPts val="434"/>
              </a:spcBef>
              <a:buNone/>
            </a:pPr>
            <a:endParaRPr lang="en-US" sz="2170" dirty="0">
              <a:solidFill>
                <a:srgbClr val="404040"/>
              </a:solidFill>
            </a:endParaRPr>
          </a:p>
          <a:p>
            <a:pPr marL="342900" lvl="0" indent="0" algn="l" rtl="0">
              <a:lnSpc>
                <a:spcPct val="90000"/>
              </a:lnSpc>
              <a:spcBef>
                <a:spcPts val="434"/>
              </a:spcBef>
              <a:spcAft>
                <a:spcPts val="0"/>
              </a:spcAft>
              <a:buNone/>
            </a:pPr>
            <a:endParaRPr sz="2170" dirty="0">
              <a:solidFill>
                <a:srgbClr val="404040"/>
              </a:solidFill>
            </a:endParaRPr>
          </a:p>
        </p:txBody>
      </p:sp>
      <p:sp>
        <p:nvSpPr>
          <p:cNvPr id="5" name="Rectangle 2">
            <a:extLst>
              <a:ext uri="{FF2B5EF4-FFF2-40B4-BE49-F238E27FC236}">
                <a16:creationId xmlns:a16="http://schemas.microsoft.com/office/drawing/2014/main" id="{C6262E54-1549-40E8-8438-F8DEFBA869E1}"/>
              </a:ext>
            </a:extLst>
          </p:cNvPr>
          <p:cNvSpPr>
            <a:spLocks noChangeArrowheads="1"/>
          </p:cNvSpPr>
          <p:nvPr/>
        </p:nvSpPr>
        <p:spPr bwMode="auto">
          <a:xfrm>
            <a:off x="2063814" y="11422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9085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8"/>
        <p:cNvGrpSpPr/>
        <p:nvPr/>
      </p:nvGrpSpPr>
      <p:grpSpPr>
        <a:xfrm>
          <a:off x="0" y="0"/>
          <a:ext cx="0" cy="0"/>
          <a:chOff x="0" y="0"/>
          <a:chExt cx="0" cy="0"/>
        </a:xfrm>
      </p:grpSpPr>
      <p:sp>
        <p:nvSpPr>
          <p:cNvPr id="249" name="Google Shape;249;p43"/>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Risk &amp; Consequences</a:t>
            </a:r>
            <a:endParaRPr dirty="0"/>
          </a:p>
        </p:txBody>
      </p:sp>
      <p:sp>
        <p:nvSpPr>
          <p:cNvPr id="250" name="Google Shape;250;p43"/>
          <p:cNvSpPr txBox="1"/>
          <p:nvPr/>
        </p:nvSpPr>
        <p:spPr>
          <a:xfrm>
            <a:off x="591900" y="1632850"/>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3"/>
          <p:cNvSpPr txBox="1">
            <a:spLocks noGrp="1"/>
          </p:cNvSpPr>
          <p:nvPr>
            <p:ph type="body" idx="4294967295"/>
          </p:nvPr>
        </p:nvSpPr>
        <p:spPr>
          <a:xfrm>
            <a:off x="976176" y="1265275"/>
            <a:ext cx="7827300" cy="460305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170" dirty="0">
              <a:solidFill>
                <a:srgbClr val="404040"/>
              </a:solidFill>
            </a:endParaRPr>
          </a:p>
          <a:p>
            <a:pPr marL="457200" lvl="0" indent="-366395" algn="l" rtl="0">
              <a:lnSpc>
                <a:spcPct val="90000"/>
              </a:lnSpc>
              <a:spcBef>
                <a:spcPts val="0"/>
              </a:spcBef>
              <a:spcAft>
                <a:spcPts val="0"/>
              </a:spcAft>
              <a:buClr>
                <a:srgbClr val="404040"/>
              </a:buClr>
              <a:buSzPts val="2170"/>
              <a:buChar char="•"/>
            </a:pPr>
            <a:r>
              <a:rPr lang="en-US" sz="2400" b="1" dirty="0">
                <a:solidFill>
                  <a:schemeClr val="tx1"/>
                </a:solidFill>
              </a:rPr>
              <a:t>Communication</a:t>
            </a:r>
            <a:r>
              <a:rPr lang="en-US" sz="2400" dirty="0">
                <a:solidFill>
                  <a:schemeClr val="tx1"/>
                </a:solidFill>
              </a:rPr>
              <a:t>: not everyone can be present altogether on some weekly meetings due to conflicting schedule; To handle this problem we utilize a group chat application GroupMe for reminder and check team member’s progress. The Project Manager of the team has to make sure that everyone in our team is on the same page.</a:t>
            </a:r>
            <a:endParaRPr sz="2400" dirty="0">
              <a:solidFill>
                <a:schemeClr val="tx1"/>
              </a:solidFill>
            </a:endParaRPr>
          </a:p>
          <a:p>
            <a:pPr marL="457200" lvl="0" indent="-366395" algn="l" rtl="0">
              <a:lnSpc>
                <a:spcPct val="90000"/>
              </a:lnSpc>
              <a:spcBef>
                <a:spcPts val="0"/>
              </a:spcBef>
              <a:spcAft>
                <a:spcPts val="0"/>
              </a:spcAft>
              <a:buClr>
                <a:srgbClr val="404040"/>
              </a:buClr>
              <a:buSzPts val="2170"/>
              <a:buChar char="•"/>
            </a:pPr>
            <a:r>
              <a:rPr lang="en-US" sz="2400" b="1" dirty="0">
                <a:solidFill>
                  <a:schemeClr val="tx1"/>
                </a:solidFill>
              </a:rPr>
              <a:t>Productivity issue</a:t>
            </a:r>
            <a:r>
              <a:rPr lang="en-US" sz="2400" dirty="0">
                <a:solidFill>
                  <a:schemeClr val="tx1"/>
                </a:solidFill>
              </a:rPr>
              <a:t>: Other class assignments and jobs; Mitigate by overestimating task duration.</a:t>
            </a:r>
          </a:p>
          <a:p>
            <a:pPr lvl="0" indent="-366395">
              <a:lnSpc>
                <a:spcPct val="90000"/>
              </a:lnSpc>
              <a:spcBef>
                <a:spcPts val="0"/>
              </a:spcBef>
              <a:buClr>
                <a:srgbClr val="404040"/>
              </a:buClr>
              <a:buSzPts val="2170"/>
            </a:pPr>
            <a:r>
              <a:rPr lang="en-US" sz="2400" b="1" dirty="0">
                <a:solidFill>
                  <a:schemeClr val="tx1"/>
                </a:solidFill>
              </a:rPr>
              <a:t>Abundant information</a:t>
            </a:r>
            <a:r>
              <a:rPr lang="en-US" sz="2400" dirty="0">
                <a:solidFill>
                  <a:schemeClr val="tx1"/>
                </a:solidFill>
              </a:rPr>
              <a:t>: Podio had a lot of information; Solve by focusing on main point and strong example.</a:t>
            </a:r>
          </a:p>
          <a:p>
            <a:pPr marL="90805" lvl="0" indent="0" algn="l" rtl="0">
              <a:lnSpc>
                <a:spcPct val="90000"/>
              </a:lnSpc>
              <a:spcBef>
                <a:spcPts val="0"/>
              </a:spcBef>
              <a:spcAft>
                <a:spcPts val="0"/>
              </a:spcAft>
              <a:buClr>
                <a:srgbClr val="404040"/>
              </a:buClr>
              <a:buSzPts val="2170"/>
              <a:buNone/>
            </a:pPr>
            <a:br>
              <a:rPr lang="en-US" sz="2170" dirty="0">
                <a:solidFill>
                  <a:srgbClr val="404040"/>
                </a:solidFill>
              </a:rPr>
            </a:br>
            <a:br>
              <a:rPr lang="en-US" sz="2170" b="1" dirty="0">
                <a:solidFill>
                  <a:srgbClr val="404040"/>
                </a:solidFill>
              </a:rPr>
            </a:br>
            <a:br>
              <a:rPr lang="en-US" sz="2170" dirty="0">
                <a:solidFill>
                  <a:srgbClr val="404040"/>
                </a:solidFill>
              </a:rPr>
            </a:br>
            <a:endParaRPr sz="2170" dirty="0">
              <a:solidFill>
                <a:srgbClr val="404040"/>
              </a:solidFill>
            </a:endParaRPr>
          </a:p>
          <a:p>
            <a:pPr marL="342900" lvl="0" indent="0" algn="l" rtl="0">
              <a:lnSpc>
                <a:spcPct val="90000"/>
              </a:lnSpc>
              <a:spcBef>
                <a:spcPts val="434"/>
              </a:spcBef>
              <a:spcAft>
                <a:spcPts val="0"/>
              </a:spcAft>
              <a:buNone/>
            </a:pPr>
            <a:br>
              <a:rPr lang="en-US" sz="2170" dirty="0">
                <a:solidFill>
                  <a:srgbClr val="404040"/>
                </a:solidFill>
              </a:rPr>
            </a:br>
            <a:endParaRPr sz="2170" dirty="0">
              <a:solidFill>
                <a:srgbClr val="40404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48"/>
        <p:cNvGrpSpPr/>
        <p:nvPr/>
      </p:nvGrpSpPr>
      <p:grpSpPr>
        <a:xfrm>
          <a:off x="0" y="0"/>
          <a:ext cx="0" cy="0"/>
          <a:chOff x="0" y="0"/>
          <a:chExt cx="0" cy="0"/>
        </a:xfrm>
      </p:grpSpPr>
      <p:sp>
        <p:nvSpPr>
          <p:cNvPr id="249" name="Google Shape;249;p43"/>
          <p:cNvSpPr txBox="1"/>
          <p:nvPr/>
        </p:nvSpPr>
        <p:spPr>
          <a:xfrm>
            <a:off x="976176" y="251500"/>
            <a:ext cx="7308300"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Technical Results</a:t>
            </a:r>
            <a:endParaRPr dirty="0"/>
          </a:p>
        </p:txBody>
      </p:sp>
      <p:sp>
        <p:nvSpPr>
          <p:cNvPr id="250" name="Google Shape;250;p43"/>
          <p:cNvSpPr txBox="1"/>
          <p:nvPr/>
        </p:nvSpPr>
        <p:spPr>
          <a:xfrm>
            <a:off x="591900" y="1632850"/>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p43"/>
          <p:cNvSpPr txBox="1">
            <a:spLocks noGrp="1"/>
          </p:cNvSpPr>
          <p:nvPr>
            <p:ph type="body" idx="4294967295"/>
          </p:nvPr>
        </p:nvSpPr>
        <p:spPr>
          <a:xfrm>
            <a:off x="976176" y="1632850"/>
            <a:ext cx="7827300" cy="401204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endParaRPr sz="2170" dirty="0">
              <a:solidFill>
                <a:srgbClr val="404040"/>
              </a:solidFill>
            </a:endParaRPr>
          </a:p>
          <a:p>
            <a:pPr marL="433705" lvl="0" indent="-342900">
              <a:lnSpc>
                <a:spcPct val="90000"/>
              </a:lnSpc>
              <a:spcBef>
                <a:spcPts val="0"/>
              </a:spcBef>
              <a:buClr>
                <a:srgbClr val="404040"/>
              </a:buClr>
              <a:buSzPts val="2170"/>
              <a:buFont typeface="Arial" panose="020B0604020202020204" pitchFamily="34" charset="0"/>
              <a:buChar char="•"/>
            </a:pPr>
            <a:r>
              <a:rPr lang="en-US" sz="2400" dirty="0">
                <a:solidFill>
                  <a:schemeClr val="tx1"/>
                </a:solidFill>
              </a:rPr>
              <a:t>All the team members finished their tasks later than their estimated dates due to other class assignments and jobs. However, they did a very great job on their tasks.</a:t>
            </a:r>
          </a:p>
          <a:p>
            <a:pPr marL="433705" lvl="0" indent="-342900" algn="l" rtl="0">
              <a:lnSpc>
                <a:spcPct val="90000"/>
              </a:lnSpc>
              <a:spcBef>
                <a:spcPts val="0"/>
              </a:spcBef>
              <a:spcAft>
                <a:spcPts val="0"/>
              </a:spcAft>
              <a:buClr>
                <a:srgbClr val="404040"/>
              </a:buClr>
              <a:buSzPts val="2170"/>
              <a:buFont typeface="Arial" panose="020B0604020202020204" pitchFamily="34" charset="0"/>
              <a:buChar char="•"/>
            </a:pPr>
            <a:r>
              <a:rPr lang="en-US" sz="2400" dirty="0">
                <a:solidFill>
                  <a:schemeClr val="tx1"/>
                </a:solidFill>
              </a:rPr>
              <a:t>After all, our team finished the presentation for project 3 on time.</a:t>
            </a:r>
          </a:p>
          <a:p>
            <a:pPr marL="433705" lvl="0" indent="-342900" algn="l" rtl="0">
              <a:lnSpc>
                <a:spcPct val="90000"/>
              </a:lnSpc>
              <a:spcBef>
                <a:spcPts val="0"/>
              </a:spcBef>
              <a:spcAft>
                <a:spcPts val="0"/>
              </a:spcAft>
              <a:buClr>
                <a:srgbClr val="404040"/>
              </a:buClr>
              <a:buSzPts val="2170"/>
              <a:buFont typeface="Arial" panose="020B0604020202020204" pitchFamily="34" charset="0"/>
              <a:buChar char="•"/>
            </a:pPr>
            <a:r>
              <a:rPr lang="en-US" sz="2400" dirty="0">
                <a:solidFill>
                  <a:schemeClr val="tx1"/>
                </a:solidFill>
              </a:rPr>
              <a:t>By studying about Podio, we learned how to manage projects more efficient.</a:t>
            </a:r>
          </a:p>
          <a:p>
            <a:pPr marL="433705" lvl="0" indent="-342900" algn="l" rtl="0">
              <a:lnSpc>
                <a:spcPct val="90000"/>
              </a:lnSpc>
              <a:spcBef>
                <a:spcPts val="0"/>
              </a:spcBef>
              <a:spcAft>
                <a:spcPts val="0"/>
              </a:spcAft>
              <a:buClr>
                <a:srgbClr val="404040"/>
              </a:buClr>
              <a:buSzPts val="2170"/>
              <a:buFont typeface="Arial" panose="020B0604020202020204" pitchFamily="34" charset="0"/>
              <a:buChar char="•"/>
            </a:pPr>
            <a:r>
              <a:rPr lang="en-US" sz="2400" dirty="0">
                <a:solidFill>
                  <a:schemeClr val="tx1"/>
                </a:solidFill>
              </a:rPr>
              <a:t>The more we work together, the better we understand each other. </a:t>
            </a:r>
            <a:br>
              <a:rPr lang="en-US" sz="2170" dirty="0">
                <a:solidFill>
                  <a:srgbClr val="404040"/>
                </a:solidFill>
              </a:rPr>
            </a:br>
            <a:br>
              <a:rPr lang="en-US" sz="2170" b="1" dirty="0">
                <a:solidFill>
                  <a:srgbClr val="404040"/>
                </a:solidFill>
              </a:rPr>
            </a:br>
            <a:br>
              <a:rPr lang="en-US" sz="2170" dirty="0">
                <a:solidFill>
                  <a:srgbClr val="404040"/>
                </a:solidFill>
              </a:rPr>
            </a:br>
            <a:endParaRPr sz="2170" dirty="0">
              <a:solidFill>
                <a:srgbClr val="404040"/>
              </a:solidFill>
            </a:endParaRPr>
          </a:p>
          <a:p>
            <a:pPr marL="342900" lvl="0" indent="0" algn="l" rtl="0">
              <a:lnSpc>
                <a:spcPct val="90000"/>
              </a:lnSpc>
              <a:spcBef>
                <a:spcPts val="434"/>
              </a:spcBef>
              <a:spcAft>
                <a:spcPts val="0"/>
              </a:spcAft>
              <a:buNone/>
            </a:pPr>
            <a:br>
              <a:rPr lang="en-US" sz="2170" dirty="0">
                <a:solidFill>
                  <a:srgbClr val="404040"/>
                </a:solidFill>
              </a:rPr>
            </a:br>
            <a:endParaRPr sz="2170" dirty="0">
              <a:solidFill>
                <a:srgbClr val="404040"/>
              </a:solidFill>
            </a:endParaRPr>
          </a:p>
        </p:txBody>
      </p:sp>
    </p:spTree>
    <p:extLst>
      <p:ext uri="{BB962C8B-B14F-4D97-AF65-F5344CB8AC3E}">
        <p14:creationId xmlns:p14="http://schemas.microsoft.com/office/powerpoint/2010/main" val="1343178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3"/>
        <p:cNvGrpSpPr/>
        <p:nvPr/>
      </p:nvGrpSpPr>
      <p:grpSpPr>
        <a:xfrm>
          <a:off x="0" y="0"/>
          <a:ext cx="0" cy="0"/>
          <a:chOff x="0" y="0"/>
          <a:chExt cx="0" cy="0"/>
        </a:xfrm>
      </p:grpSpPr>
      <p:sp>
        <p:nvSpPr>
          <p:cNvPr id="164" name="Google Shape;164;p31"/>
          <p:cNvSpPr txBox="1"/>
          <p:nvPr/>
        </p:nvSpPr>
        <p:spPr>
          <a:xfrm>
            <a:off x="913788" y="2920600"/>
            <a:ext cx="7308300" cy="6462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600" b="1" dirty="0">
                <a:solidFill>
                  <a:schemeClr val="dk1"/>
                </a:solidFill>
              </a:rPr>
              <a:t>Demo</a:t>
            </a:r>
            <a:endParaRPr dirty="0"/>
          </a:p>
        </p:txBody>
      </p:sp>
      <p:sp>
        <p:nvSpPr>
          <p:cNvPr id="165" name="Google Shape;165;p31"/>
          <p:cNvSpPr txBox="1"/>
          <p:nvPr/>
        </p:nvSpPr>
        <p:spPr>
          <a:xfrm>
            <a:off x="591900" y="1632850"/>
            <a:ext cx="7308300" cy="386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66" name="Google Shape;166;p31"/>
          <p:cNvSpPr txBox="1">
            <a:spLocks noGrp="1"/>
          </p:cNvSpPr>
          <p:nvPr>
            <p:ph type="body" idx="4294967295"/>
          </p:nvPr>
        </p:nvSpPr>
        <p:spPr>
          <a:xfrm>
            <a:off x="716675" y="897700"/>
            <a:ext cx="7827300" cy="5033250"/>
          </a:xfrm>
          <a:prstGeom prst="rect">
            <a:avLst/>
          </a:prstGeom>
          <a:noFill/>
          <a:ln>
            <a:noFill/>
          </a:ln>
        </p:spPr>
        <p:txBody>
          <a:bodyPr spcFirstLastPara="1" wrap="square" lIns="91425" tIns="45700" rIns="91425" bIns="45700" anchor="t" anchorCtr="0">
            <a:noAutofit/>
          </a:bodyPr>
          <a:lstStyle/>
          <a:p>
            <a:pPr marL="342900" lvl="0" indent="0" algn="l" rtl="0">
              <a:lnSpc>
                <a:spcPct val="90000"/>
              </a:lnSpc>
              <a:spcBef>
                <a:spcPts val="434"/>
              </a:spcBef>
              <a:spcAft>
                <a:spcPts val="0"/>
              </a:spcAft>
              <a:buNone/>
            </a:pPr>
            <a:br>
              <a:rPr lang="en-US" sz="2170" dirty="0">
                <a:solidFill>
                  <a:srgbClr val="404040"/>
                </a:solidFill>
              </a:rPr>
            </a:br>
            <a:endParaRPr sz="2170" dirty="0">
              <a:solidFill>
                <a:srgbClr val="404040"/>
              </a:solidFill>
            </a:endParaRPr>
          </a:p>
        </p:txBody>
      </p:sp>
      <p:sp>
        <p:nvSpPr>
          <p:cNvPr id="5" name="Rectangle 2">
            <a:extLst>
              <a:ext uri="{FF2B5EF4-FFF2-40B4-BE49-F238E27FC236}">
                <a16:creationId xmlns:a16="http://schemas.microsoft.com/office/drawing/2014/main" id="{C6262E54-1549-40E8-8438-F8DEFBA869E1}"/>
              </a:ext>
            </a:extLst>
          </p:cNvPr>
          <p:cNvSpPr>
            <a:spLocks noChangeArrowheads="1"/>
          </p:cNvSpPr>
          <p:nvPr/>
        </p:nvSpPr>
        <p:spPr bwMode="auto">
          <a:xfrm>
            <a:off x="2063814" y="1142279"/>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337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4"/>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chemeClr val="dk1"/>
                </a:solidFill>
                <a:latin typeface="Arial"/>
                <a:ea typeface="Arial"/>
                <a:cs typeface="Arial"/>
                <a:sym typeface="Arial"/>
              </a:rPr>
              <a:t>Project Schedule</a:t>
            </a:r>
            <a:endParaRPr/>
          </a:p>
        </p:txBody>
      </p:sp>
      <p:graphicFrame>
        <p:nvGraphicFramePr>
          <p:cNvPr id="257" name="Google Shape;257;p44"/>
          <p:cNvGraphicFramePr/>
          <p:nvPr>
            <p:extLst>
              <p:ext uri="{D42A27DB-BD31-4B8C-83A1-F6EECF244321}">
                <p14:modId xmlns:p14="http://schemas.microsoft.com/office/powerpoint/2010/main" val="2317746279"/>
              </p:ext>
            </p:extLst>
          </p:nvPr>
        </p:nvGraphicFramePr>
        <p:xfrm>
          <a:off x="97653" y="1047564"/>
          <a:ext cx="8948694" cy="4998127"/>
        </p:xfrm>
        <a:graphic>
          <a:graphicData uri="http://schemas.openxmlformats.org/drawingml/2006/table">
            <a:tbl>
              <a:tblPr>
                <a:noFill/>
                <a:tableStyleId>{54D830A5-76CD-4F09-952A-39D80729274E}</a:tableStyleId>
              </a:tblPr>
              <a:tblGrid>
                <a:gridCol w="1977991">
                  <a:extLst>
                    <a:ext uri="{9D8B030D-6E8A-4147-A177-3AD203B41FA5}">
                      <a16:colId xmlns:a16="http://schemas.microsoft.com/office/drawing/2014/main" val="20000"/>
                    </a:ext>
                  </a:extLst>
                </a:gridCol>
                <a:gridCol w="986881">
                  <a:extLst>
                    <a:ext uri="{9D8B030D-6E8A-4147-A177-3AD203B41FA5}">
                      <a16:colId xmlns:a16="http://schemas.microsoft.com/office/drawing/2014/main" val="20001"/>
                    </a:ext>
                  </a:extLst>
                </a:gridCol>
                <a:gridCol w="1061847">
                  <a:extLst>
                    <a:ext uri="{9D8B030D-6E8A-4147-A177-3AD203B41FA5}">
                      <a16:colId xmlns:a16="http://schemas.microsoft.com/office/drawing/2014/main" val="20002"/>
                    </a:ext>
                  </a:extLst>
                </a:gridCol>
                <a:gridCol w="1074332">
                  <a:extLst>
                    <a:ext uri="{9D8B030D-6E8A-4147-A177-3AD203B41FA5}">
                      <a16:colId xmlns:a16="http://schemas.microsoft.com/office/drawing/2014/main" val="20003"/>
                    </a:ext>
                  </a:extLst>
                </a:gridCol>
                <a:gridCol w="1099331">
                  <a:extLst>
                    <a:ext uri="{9D8B030D-6E8A-4147-A177-3AD203B41FA5}">
                      <a16:colId xmlns:a16="http://schemas.microsoft.com/office/drawing/2014/main" val="20004"/>
                    </a:ext>
                  </a:extLst>
                </a:gridCol>
                <a:gridCol w="1211752">
                  <a:extLst>
                    <a:ext uri="{9D8B030D-6E8A-4147-A177-3AD203B41FA5}">
                      <a16:colId xmlns:a16="http://schemas.microsoft.com/office/drawing/2014/main" val="20005"/>
                    </a:ext>
                  </a:extLst>
                </a:gridCol>
                <a:gridCol w="712069">
                  <a:extLst>
                    <a:ext uri="{9D8B030D-6E8A-4147-A177-3AD203B41FA5}">
                      <a16:colId xmlns:a16="http://schemas.microsoft.com/office/drawing/2014/main" val="20006"/>
                    </a:ext>
                  </a:extLst>
                </a:gridCol>
                <a:gridCol w="824491">
                  <a:extLst>
                    <a:ext uri="{9D8B030D-6E8A-4147-A177-3AD203B41FA5}">
                      <a16:colId xmlns:a16="http://schemas.microsoft.com/office/drawing/2014/main" val="20007"/>
                    </a:ext>
                  </a:extLst>
                </a:gridCol>
              </a:tblGrid>
              <a:tr h="966756">
                <a:tc>
                  <a:txBody>
                    <a:bodyPr/>
                    <a:lstStyle/>
                    <a:p>
                      <a:pPr marL="0" lvl="0" indent="0" algn="l" rtl="0">
                        <a:lnSpc>
                          <a:spcPct val="115000"/>
                        </a:lnSpc>
                        <a:spcBef>
                          <a:spcPts val="0"/>
                        </a:spcBef>
                        <a:spcAft>
                          <a:spcPts val="0"/>
                        </a:spcAft>
                        <a:buNone/>
                      </a:pPr>
                      <a:r>
                        <a:rPr lang="en-US" sz="1200" dirty="0">
                          <a:solidFill>
                            <a:schemeClr val="tx1"/>
                          </a:solidFill>
                        </a:rPr>
                        <a:t>Task Name </a:t>
                      </a:r>
                      <a:endParaRPr sz="1200" dirty="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dirty="0">
                          <a:solidFill>
                            <a:schemeClr val="tx1"/>
                          </a:solidFill>
                        </a:rPr>
                        <a:t>Assignee</a:t>
                      </a:r>
                      <a:endParaRPr sz="1200" dirty="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dirty="0" err="1">
                          <a:solidFill>
                            <a:schemeClr val="tx1"/>
                          </a:solidFill>
                        </a:rPr>
                        <a:t>Est.Start</a:t>
                      </a:r>
                      <a:endParaRPr sz="1200" dirty="0">
                        <a:solidFill>
                          <a:schemeClr val="tx1"/>
                        </a:solidFill>
                      </a:endParaRPr>
                    </a:p>
                    <a:p>
                      <a:pPr marL="0" lvl="0" indent="0" algn="l" rtl="0">
                        <a:lnSpc>
                          <a:spcPct val="115000"/>
                        </a:lnSpc>
                        <a:spcBef>
                          <a:spcPts val="0"/>
                        </a:spcBef>
                        <a:spcAft>
                          <a:spcPts val="0"/>
                        </a:spcAft>
                        <a:buNone/>
                      </a:pPr>
                      <a:r>
                        <a:rPr lang="en-US" sz="1200" dirty="0">
                          <a:solidFill>
                            <a:schemeClr val="tx1"/>
                          </a:solidFill>
                        </a:rPr>
                        <a:t>Date</a:t>
                      </a:r>
                      <a:endParaRPr sz="1200" dirty="0">
                        <a:solidFill>
                          <a:schemeClr val="tx1"/>
                        </a:solidFill>
                      </a:endParaRPr>
                    </a:p>
                    <a:p>
                      <a:pPr marL="0" lvl="0" indent="0" algn="l" rtl="0">
                        <a:spcBef>
                          <a:spcPts val="0"/>
                        </a:spcBef>
                        <a:spcAft>
                          <a:spcPts val="0"/>
                        </a:spcAft>
                        <a:buNone/>
                      </a:pPr>
                      <a:endParaRPr sz="1200" dirty="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dirty="0">
                          <a:solidFill>
                            <a:schemeClr val="tx1"/>
                          </a:solidFill>
                        </a:rPr>
                        <a:t>Actual</a:t>
                      </a:r>
                      <a:endParaRPr sz="1200" dirty="0">
                        <a:solidFill>
                          <a:schemeClr val="tx1"/>
                        </a:solidFill>
                      </a:endParaRPr>
                    </a:p>
                    <a:p>
                      <a:pPr marL="0" lvl="0" indent="0" algn="l" rtl="0">
                        <a:lnSpc>
                          <a:spcPct val="115000"/>
                        </a:lnSpc>
                        <a:spcBef>
                          <a:spcPts val="0"/>
                        </a:spcBef>
                        <a:spcAft>
                          <a:spcPts val="0"/>
                        </a:spcAft>
                        <a:buNone/>
                      </a:pPr>
                      <a:r>
                        <a:rPr lang="en-US" sz="1200" dirty="0">
                          <a:solidFill>
                            <a:schemeClr val="tx1"/>
                          </a:solidFill>
                        </a:rPr>
                        <a:t>Start</a:t>
                      </a:r>
                      <a:endParaRPr sz="1200" dirty="0">
                        <a:solidFill>
                          <a:schemeClr val="tx1"/>
                        </a:solidFill>
                      </a:endParaRPr>
                    </a:p>
                    <a:p>
                      <a:pPr marL="0" lvl="0" indent="0" algn="l" rtl="0">
                        <a:lnSpc>
                          <a:spcPct val="115000"/>
                        </a:lnSpc>
                        <a:spcBef>
                          <a:spcPts val="0"/>
                        </a:spcBef>
                        <a:spcAft>
                          <a:spcPts val="0"/>
                        </a:spcAft>
                        <a:buNone/>
                      </a:pPr>
                      <a:r>
                        <a:rPr lang="en-US" sz="1200" dirty="0">
                          <a:solidFill>
                            <a:schemeClr val="tx1"/>
                          </a:solidFill>
                        </a:rPr>
                        <a:t>Date</a:t>
                      </a:r>
                      <a:endParaRPr sz="1200" dirty="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dirty="0">
                          <a:solidFill>
                            <a:schemeClr val="tx1"/>
                          </a:solidFill>
                        </a:rPr>
                        <a:t>Est.</a:t>
                      </a:r>
                      <a:endParaRPr sz="1200" dirty="0">
                        <a:solidFill>
                          <a:schemeClr val="tx1"/>
                        </a:solidFill>
                      </a:endParaRPr>
                    </a:p>
                    <a:p>
                      <a:pPr marL="0" lvl="0" indent="0" algn="l" rtl="0">
                        <a:lnSpc>
                          <a:spcPct val="115000"/>
                        </a:lnSpc>
                        <a:spcBef>
                          <a:spcPts val="0"/>
                        </a:spcBef>
                        <a:spcAft>
                          <a:spcPts val="0"/>
                        </a:spcAft>
                        <a:buNone/>
                      </a:pPr>
                      <a:r>
                        <a:rPr lang="en-US" sz="1200" dirty="0">
                          <a:solidFill>
                            <a:schemeClr val="tx1"/>
                          </a:solidFill>
                        </a:rPr>
                        <a:t>Complete</a:t>
                      </a:r>
                      <a:endParaRPr sz="1200" dirty="0">
                        <a:solidFill>
                          <a:schemeClr val="tx1"/>
                        </a:solidFill>
                      </a:endParaRPr>
                    </a:p>
                    <a:p>
                      <a:pPr marL="0" lvl="0" indent="0" algn="l" rtl="0">
                        <a:lnSpc>
                          <a:spcPct val="115000"/>
                        </a:lnSpc>
                        <a:spcBef>
                          <a:spcPts val="0"/>
                        </a:spcBef>
                        <a:spcAft>
                          <a:spcPts val="0"/>
                        </a:spcAft>
                        <a:buNone/>
                      </a:pPr>
                      <a:r>
                        <a:rPr lang="en-US" sz="1200" dirty="0">
                          <a:solidFill>
                            <a:schemeClr val="tx1"/>
                          </a:solidFill>
                        </a:rPr>
                        <a:t>Date</a:t>
                      </a:r>
                      <a:endParaRPr sz="1200" dirty="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a:solidFill>
                            <a:schemeClr val="tx1"/>
                          </a:solidFill>
                        </a:rPr>
                        <a:t>Actual</a:t>
                      </a:r>
                      <a:endParaRPr sz="1200">
                        <a:solidFill>
                          <a:schemeClr val="tx1"/>
                        </a:solidFill>
                      </a:endParaRPr>
                    </a:p>
                    <a:p>
                      <a:pPr marL="0" lvl="0" indent="0" algn="l" rtl="0">
                        <a:lnSpc>
                          <a:spcPct val="115000"/>
                        </a:lnSpc>
                        <a:spcBef>
                          <a:spcPts val="0"/>
                        </a:spcBef>
                        <a:spcAft>
                          <a:spcPts val="0"/>
                        </a:spcAft>
                        <a:buNone/>
                      </a:pPr>
                      <a:r>
                        <a:rPr lang="en-US" sz="1200">
                          <a:solidFill>
                            <a:schemeClr val="tx1"/>
                          </a:solidFill>
                        </a:rPr>
                        <a:t>Complete</a:t>
                      </a:r>
                      <a:endParaRPr sz="1200">
                        <a:solidFill>
                          <a:schemeClr val="tx1"/>
                        </a:solidFill>
                      </a:endParaRPr>
                    </a:p>
                    <a:p>
                      <a:pPr marL="0" lvl="0" indent="0" algn="l" rtl="0">
                        <a:lnSpc>
                          <a:spcPct val="115000"/>
                        </a:lnSpc>
                        <a:spcBef>
                          <a:spcPts val="0"/>
                        </a:spcBef>
                        <a:spcAft>
                          <a:spcPts val="0"/>
                        </a:spcAft>
                        <a:buNone/>
                      </a:pPr>
                      <a:r>
                        <a:rPr lang="en-US" sz="1200">
                          <a:solidFill>
                            <a:schemeClr val="tx1"/>
                          </a:solidFill>
                        </a:rPr>
                        <a:t>Date</a:t>
                      </a:r>
                      <a:endParaRPr sz="120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dirty="0">
                          <a:solidFill>
                            <a:schemeClr val="tx1"/>
                          </a:solidFill>
                        </a:rPr>
                        <a:t>Est.</a:t>
                      </a:r>
                      <a:endParaRPr sz="1200" dirty="0">
                        <a:solidFill>
                          <a:schemeClr val="tx1"/>
                        </a:solidFill>
                      </a:endParaRPr>
                    </a:p>
                    <a:p>
                      <a:pPr marL="0" lvl="0" indent="0" algn="l" rtl="0">
                        <a:lnSpc>
                          <a:spcPct val="115000"/>
                        </a:lnSpc>
                        <a:spcBef>
                          <a:spcPts val="0"/>
                        </a:spcBef>
                        <a:spcAft>
                          <a:spcPts val="0"/>
                        </a:spcAft>
                        <a:buNone/>
                      </a:pPr>
                      <a:r>
                        <a:rPr lang="en-US" sz="1200" dirty="0">
                          <a:solidFill>
                            <a:schemeClr val="tx1"/>
                          </a:solidFill>
                        </a:rPr>
                        <a:t>Hours</a:t>
                      </a:r>
                      <a:endParaRPr sz="1200" dirty="0">
                        <a:solidFill>
                          <a:schemeClr val="tx1"/>
                        </a:solidFill>
                      </a:endParaRPr>
                    </a:p>
                    <a:p>
                      <a:pPr marL="0" lvl="0" indent="0" algn="l" rtl="0">
                        <a:spcBef>
                          <a:spcPts val="0"/>
                        </a:spcBef>
                        <a:spcAft>
                          <a:spcPts val="0"/>
                        </a:spcAft>
                        <a:buNone/>
                      </a:pPr>
                      <a:endParaRPr sz="1200" dirty="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a:solidFill>
                            <a:schemeClr val="tx1"/>
                          </a:solidFill>
                        </a:rPr>
                        <a:t>Actual</a:t>
                      </a:r>
                      <a:endParaRPr sz="1200">
                        <a:solidFill>
                          <a:schemeClr val="tx1"/>
                        </a:solidFill>
                      </a:endParaRPr>
                    </a:p>
                    <a:p>
                      <a:pPr marL="0" lvl="0" indent="0" algn="l" rtl="0">
                        <a:lnSpc>
                          <a:spcPct val="115000"/>
                        </a:lnSpc>
                        <a:spcBef>
                          <a:spcPts val="0"/>
                        </a:spcBef>
                        <a:spcAft>
                          <a:spcPts val="0"/>
                        </a:spcAft>
                        <a:buNone/>
                      </a:pPr>
                      <a:r>
                        <a:rPr lang="en-US" sz="1200">
                          <a:solidFill>
                            <a:schemeClr val="tx1"/>
                          </a:solidFill>
                        </a:rPr>
                        <a:t>Hours</a:t>
                      </a:r>
                      <a:endParaRPr sz="1200">
                        <a:solidFill>
                          <a:schemeClr val="tx1"/>
                        </a:solidFill>
                      </a:endParaRPr>
                    </a:p>
                  </a:txBody>
                  <a:tcPr marL="63500" marR="63500" marT="63500" marB="63500"/>
                </a:tc>
                <a:extLst>
                  <a:ext uri="{0D108BD9-81ED-4DB2-BD59-A6C34878D82A}">
                    <a16:rowId xmlns:a16="http://schemas.microsoft.com/office/drawing/2014/main" val="10000"/>
                  </a:ext>
                </a:extLst>
              </a:tr>
              <a:tr h="648663">
                <a:tc>
                  <a:txBody>
                    <a:bodyPr/>
                    <a:lstStyle/>
                    <a:p>
                      <a:pPr marL="0" lvl="0" indent="0" algn="l" rtl="0">
                        <a:spcBef>
                          <a:spcPts val="0"/>
                        </a:spcBef>
                        <a:spcAft>
                          <a:spcPts val="0"/>
                        </a:spcAft>
                        <a:buNone/>
                      </a:pPr>
                      <a:r>
                        <a:rPr lang="en-US" sz="1200" dirty="0">
                          <a:solidFill>
                            <a:schemeClr val="tx1"/>
                          </a:solidFill>
                        </a:rPr>
                        <a:t>How to use Podio to manage work.</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Raghad</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3/7/2019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3/12/2019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3/11/2019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3/13/2019</a:t>
                      </a:r>
                      <a:endParaRPr sz="1200" dirty="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dirty="0">
                          <a:solidFill>
                            <a:schemeClr val="tx1"/>
                          </a:solidFill>
                        </a:rPr>
                        <a:t>7</a:t>
                      </a:r>
                      <a:endParaRPr sz="1200" dirty="0">
                        <a:solidFill>
                          <a:schemeClr val="tx1"/>
                        </a:solidFill>
                      </a:endParaRPr>
                    </a:p>
                  </a:txBody>
                  <a:tcPr marL="63500" marR="63500" marT="63500" marB="63500"/>
                </a:tc>
                <a:tc>
                  <a:txBody>
                    <a:bodyPr/>
                    <a:lstStyle/>
                    <a:p>
                      <a:pPr marL="0" lvl="0" indent="0" algn="l" rtl="0">
                        <a:lnSpc>
                          <a:spcPct val="115000"/>
                        </a:lnSpc>
                        <a:spcBef>
                          <a:spcPts val="0"/>
                        </a:spcBef>
                        <a:spcAft>
                          <a:spcPts val="0"/>
                        </a:spcAft>
                        <a:buNone/>
                      </a:pPr>
                      <a:r>
                        <a:rPr lang="en-US" sz="1200" dirty="0">
                          <a:solidFill>
                            <a:schemeClr val="tx1"/>
                          </a:solidFill>
                        </a:rPr>
                        <a:t>6</a:t>
                      </a:r>
                      <a:endParaRPr sz="1200" dirty="0">
                        <a:solidFill>
                          <a:schemeClr val="tx1"/>
                        </a:solidFill>
                      </a:endParaRPr>
                    </a:p>
                  </a:txBody>
                  <a:tcPr marL="63500" marR="63500" marT="63500" marB="63500"/>
                </a:tc>
                <a:extLst>
                  <a:ext uri="{0D108BD9-81ED-4DB2-BD59-A6C34878D82A}">
                    <a16:rowId xmlns:a16="http://schemas.microsoft.com/office/drawing/2014/main" val="10001"/>
                  </a:ext>
                </a:extLst>
              </a:tr>
              <a:tr h="678198">
                <a:tc>
                  <a:txBody>
                    <a:bodyPr/>
                    <a:lstStyle/>
                    <a:p>
                      <a:pPr marL="0" lvl="0" indent="0" algn="l" rtl="0">
                        <a:spcBef>
                          <a:spcPts val="0"/>
                        </a:spcBef>
                        <a:spcAft>
                          <a:spcPts val="0"/>
                        </a:spcAft>
                        <a:buNone/>
                      </a:pPr>
                      <a:r>
                        <a:rPr lang="en-US" sz="1200" dirty="0">
                          <a:solidFill>
                            <a:schemeClr val="tx1"/>
                          </a:solidFill>
                        </a:rPr>
                        <a:t>How to use Podio to collaborate with the team.</a:t>
                      </a:r>
                      <a:endParaRPr sz="1200" dirty="0">
                        <a:solidFill>
                          <a:schemeClr val="tx1"/>
                        </a:solidFill>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Francis</a:t>
                      </a:r>
                      <a:endParaRPr sz="1200" dirty="0">
                        <a:solidFill>
                          <a:schemeClr val="tx1"/>
                        </a:solidFill>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3/2/2019</a:t>
                      </a:r>
                      <a:endParaRPr sz="1200" dirty="0">
                        <a:solidFill>
                          <a:schemeClr val="tx1"/>
                        </a:solidFill>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3/9/2019</a:t>
                      </a:r>
                      <a:endParaRPr sz="1200" dirty="0">
                        <a:solidFill>
                          <a:schemeClr val="tx1"/>
                        </a:solidFill>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3/11/2019</a:t>
                      </a:r>
                      <a:endParaRPr sz="1200" dirty="0">
                        <a:solidFill>
                          <a:schemeClr val="tx1"/>
                        </a:solidFill>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3/14/2019</a:t>
                      </a:r>
                      <a:endParaRPr sz="1200" dirty="0">
                        <a:solidFill>
                          <a:schemeClr val="tx1"/>
                        </a:solidFill>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8</a:t>
                      </a:r>
                      <a:endParaRPr sz="1200" dirty="0">
                        <a:solidFill>
                          <a:schemeClr val="tx1"/>
                        </a:solidFill>
                      </a:endParaRPr>
                    </a:p>
                  </a:txBody>
                  <a:tcPr marL="63500" marR="63500" marT="63500" marB="63500">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5</a:t>
                      </a:r>
                      <a:endParaRPr sz="1200" dirty="0">
                        <a:solidFill>
                          <a:schemeClr val="tx1"/>
                        </a:solidFill>
                      </a:endParaRPr>
                    </a:p>
                  </a:txBody>
                  <a:tcPr marL="63500" marR="63500" marT="63500" marB="63500">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1050778">
                <a:tc>
                  <a:txBody>
                    <a:bodyPr/>
                    <a:lstStyle/>
                    <a:p>
                      <a:pPr marL="0" lvl="0" indent="0" algn="l" rtl="0">
                        <a:spcBef>
                          <a:spcPts val="0"/>
                        </a:spcBef>
                        <a:spcAft>
                          <a:spcPts val="0"/>
                        </a:spcAft>
                        <a:buNone/>
                      </a:pPr>
                      <a:r>
                        <a:rPr lang="en-US" sz="1200" dirty="0">
                          <a:solidFill>
                            <a:schemeClr val="tx1"/>
                          </a:solidFill>
                        </a:rPr>
                        <a:t>How to use Podio to work with company management to ‘keep the project sold and running’ for the stakeholders.</a:t>
                      </a:r>
                      <a:endParaRPr sz="1200" dirty="0">
                        <a:solidFill>
                          <a:schemeClr val="tx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err="1">
                          <a:solidFill>
                            <a:schemeClr val="tx1"/>
                          </a:solidFill>
                        </a:rPr>
                        <a:t>Nhi</a:t>
                      </a:r>
                      <a:endParaRPr sz="1200" dirty="0">
                        <a:solidFill>
                          <a:schemeClr val="tx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3/10/2019</a:t>
                      </a:r>
                      <a:endParaRPr sz="1200" dirty="0">
                        <a:solidFill>
                          <a:schemeClr val="tx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3/16/2019</a:t>
                      </a:r>
                      <a:endParaRPr sz="1200" dirty="0">
                        <a:solidFill>
                          <a:schemeClr val="tx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3/15/2019</a:t>
                      </a:r>
                      <a:endParaRPr sz="1200" dirty="0">
                        <a:solidFill>
                          <a:schemeClr val="tx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3/17/2019</a:t>
                      </a:r>
                      <a:endParaRPr sz="1200" dirty="0">
                        <a:solidFill>
                          <a:schemeClr val="tx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8</a:t>
                      </a:r>
                      <a:endParaRPr sz="1200" dirty="0">
                        <a:solidFill>
                          <a:schemeClr val="tx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lvl="0" indent="0" algn="l" rtl="0">
                        <a:spcBef>
                          <a:spcPts val="0"/>
                        </a:spcBef>
                        <a:spcAft>
                          <a:spcPts val="0"/>
                        </a:spcAft>
                        <a:buNone/>
                      </a:pPr>
                      <a:r>
                        <a:rPr lang="en-US" sz="1200" dirty="0">
                          <a:solidFill>
                            <a:schemeClr val="tx1"/>
                          </a:solidFill>
                        </a:rPr>
                        <a:t>3</a:t>
                      </a:r>
                      <a:endParaRPr sz="1200" dirty="0">
                        <a:solidFill>
                          <a:schemeClr val="tx1"/>
                        </a:solidFill>
                      </a:endParaRPr>
                    </a:p>
                  </a:txBody>
                  <a:tcPr marL="63500" marR="63500" marT="63500" marB="6350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413433">
                <a:tc>
                  <a:txBody>
                    <a:bodyPr/>
                    <a:lstStyle/>
                    <a:p>
                      <a:pPr marL="0" lvl="0" indent="0" algn="l" rtl="0">
                        <a:spcBef>
                          <a:spcPts val="0"/>
                        </a:spcBef>
                        <a:spcAft>
                          <a:spcPts val="0"/>
                        </a:spcAft>
                        <a:buNone/>
                      </a:pPr>
                      <a:r>
                        <a:rPr lang="en-US" sz="1200">
                          <a:solidFill>
                            <a:schemeClr val="tx1"/>
                          </a:solidFill>
                        </a:rPr>
                        <a:t>PowerPoint</a:t>
                      </a:r>
                      <a:endParaRPr sz="1200">
                        <a:solidFill>
                          <a:schemeClr val="tx1"/>
                        </a:solidFill>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200" dirty="0">
                          <a:solidFill>
                            <a:schemeClr val="tx1"/>
                          </a:solidFill>
                        </a:rPr>
                        <a:t>Quy</a:t>
                      </a:r>
                      <a:endParaRPr sz="1200" dirty="0">
                        <a:solidFill>
                          <a:schemeClr val="tx1"/>
                        </a:solidFill>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200" dirty="0">
                          <a:solidFill>
                            <a:schemeClr val="tx1"/>
                          </a:solidFill>
                        </a:rPr>
                        <a:t>3/20/2019</a:t>
                      </a:r>
                      <a:endParaRPr sz="1200" dirty="0">
                        <a:solidFill>
                          <a:schemeClr val="tx1"/>
                        </a:solidFill>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200" dirty="0">
                          <a:solidFill>
                            <a:schemeClr val="tx1"/>
                          </a:solidFill>
                        </a:rPr>
                        <a:t>3/18/2019</a:t>
                      </a:r>
                      <a:endParaRPr sz="1200" dirty="0">
                        <a:solidFill>
                          <a:schemeClr val="tx1"/>
                        </a:solidFill>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200" dirty="0">
                          <a:solidFill>
                            <a:schemeClr val="tx1"/>
                          </a:solidFill>
                        </a:rPr>
                        <a:t>3/24/2019</a:t>
                      </a:r>
                      <a:endParaRPr sz="1200" dirty="0">
                        <a:solidFill>
                          <a:schemeClr val="tx1"/>
                        </a:solidFill>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200" dirty="0">
                          <a:solidFill>
                            <a:schemeClr val="tx1"/>
                          </a:solidFill>
                        </a:rPr>
                        <a:t>3/24/2019</a:t>
                      </a:r>
                      <a:endParaRPr sz="1200" dirty="0">
                        <a:solidFill>
                          <a:schemeClr val="tx1"/>
                        </a:solidFill>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200" dirty="0">
                          <a:solidFill>
                            <a:schemeClr val="tx1"/>
                          </a:solidFill>
                        </a:rPr>
                        <a:t>8</a:t>
                      </a:r>
                      <a:endParaRPr sz="1200" dirty="0">
                        <a:solidFill>
                          <a:schemeClr val="tx1"/>
                        </a:solidFill>
                      </a:endParaRPr>
                    </a:p>
                  </a:txBody>
                  <a:tcPr marL="63500" marR="63500" marT="63500" marB="63500">
                    <a:lnT w="12700" cap="flat" cmpd="sng">
                      <a:solidFill>
                        <a:srgbClr val="000000"/>
                      </a:solidFill>
                      <a:prstDash val="solid"/>
                      <a:round/>
                      <a:headEnd type="none" w="sm" len="sm"/>
                      <a:tailEnd type="none" w="sm" len="sm"/>
                    </a:lnT>
                  </a:tcPr>
                </a:tc>
                <a:tc>
                  <a:txBody>
                    <a:bodyPr/>
                    <a:lstStyle/>
                    <a:p>
                      <a:pPr marL="0" lvl="0" indent="0" algn="l" rtl="0">
                        <a:spcBef>
                          <a:spcPts val="0"/>
                        </a:spcBef>
                        <a:spcAft>
                          <a:spcPts val="0"/>
                        </a:spcAft>
                        <a:buNone/>
                      </a:pPr>
                      <a:r>
                        <a:rPr lang="en-US" sz="1200" dirty="0">
                          <a:solidFill>
                            <a:schemeClr val="tx1"/>
                          </a:solidFill>
                        </a:rPr>
                        <a:t>6</a:t>
                      </a:r>
                      <a:endParaRPr sz="1200" dirty="0">
                        <a:solidFill>
                          <a:schemeClr val="tx1"/>
                        </a:solidFill>
                      </a:endParaRPr>
                    </a:p>
                  </a:txBody>
                  <a:tcPr marL="63500" marR="63500" marT="63500" marB="63500">
                    <a:lnT w="12700" cap="flat" cmpd="sng">
                      <a:solidFill>
                        <a:srgbClr val="000000"/>
                      </a:solidFill>
                      <a:prstDash val="solid"/>
                      <a:round/>
                      <a:headEnd type="none" w="sm" len="sm"/>
                      <a:tailEnd type="none" w="sm" len="sm"/>
                    </a:lnT>
                  </a:tcPr>
                </a:tc>
                <a:extLst>
                  <a:ext uri="{0D108BD9-81ED-4DB2-BD59-A6C34878D82A}">
                    <a16:rowId xmlns:a16="http://schemas.microsoft.com/office/drawing/2014/main" val="10004"/>
                  </a:ext>
                </a:extLst>
              </a:tr>
              <a:tr h="413433">
                <a:tc>
                  <a:txBody>
                    <a:bodyPr/>
                    <a:lstStyle/>
                    <a:p>
                      <a:pPr marL="0" lvl="0" indent="0" algn="l" rtl="0">
                        <a:spcBef>
                          <a:spcPts val="0"/>
                        </a:spcBef>
                        <a:spcAft>
                          <a:spcPts val="0"/>
                        </a:spcAft>
                        <a:buNone/>
                      </a:pPr>
                      <a:r>
                        <a:rPr lang="en-US" sz="1200">
                          <a:solidFill>
                            <a:schemeClr val="tx1"/>
                          </a:solidFill>
                        </a:rPr>
                        <a:t>Review PowerPoint</a:t>
                      </a:r>
                      <a:endParaRPr sz="120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Everyone</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3/20/2019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3/20/2019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3/24/2019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3/24/2019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1x4=4</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1x4=4</a:t>
                      </a:r>
                      <a:endParaRPr sz="1200" dirty="0">
                        <a:solidFill>
                          <a:schemeClr val="tx1"/>
                        </a:solidFill>
                      </a:endParaRPr>
                    </a:p>
                  </a:txBody>
                  <a:tcPr marL="63500" marR="63500" marT="63500" marB="63500"/>
                </a:tc>
                <a:extLst>
                  <a:ext uri="{0D108BD9-81ED-4DB2-BD59-A6C34878D82A}">
                    <a16:rowId xmlns:a16="http://schemas.microsoft.com/office/drawing/2014/main" val="10005"/>
                  </a:ext>
                </a:extLst>
              </a:tr>
              <a:tr h="413433">
                <a:tc>
                  <a:txBody>
                    <a:bodyPr/>
                    <a:lstStyle/>
                    <a:p>
                      <a:pPr marL="0" lvl="0" indent="0" algn="l" rtl="0">
                        <a:spcBef>
                          <a:spcPts val="0"/>
                        </a:spcBef>
                        <a:spcAft>
                          <a:spcPts val="0"/>
                        </a:spcAft>
                        <a:buNone/>
                      </a:pPr>
                      <a:r>
                        <a:rPr lang="en-US" sz="1200">
                          <a:solidFill>
                            <a:schemeClr val="tx1"/>
                          </a:solidFill>
                        </a:rPr>
                        <a:t>Practice presentation</a:t>
                      </a:r>
                      <a:endParaRPr sz="120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Quy</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3/20/2019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3/20/2019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3/24/2019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3/25/2019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4</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a:solidFill>
                            <a:schemeClr val="tx1"/>
                          </a:solidFill>
                        </a:rPr>
                        <a:t>3</a:t>
                      </a:r>
                      <a:endParaRPr sz="1200">
                        <a:solidFill>
                          <a:schemeClr val="tx1"/>
                        </a:solidFill>
                      </a:endParaRPr>
                    </a:p>
                  </a:txBody>
                  <a:tcPr marL="63500" marR="63500" marT="63500" marB="63500"/>
                </a:tc>
                <a:extLst>
                  <a:ext uri="{0D108BD9-81ED-4DB2-BD59-A6C34878D82A}">
                    <a16:rowId xmlns:a16="http://schemas.microsoft.com/office/drawing/2014/main" val="10006"/>
                  </a:ext>
                </a:extLst>
              </a:tr>
              <a:tr h="413433">
                <a:tc>
                  <a:txBody>
                    <a:bodyPr/>
                    <a:lstStyle/>
                    <a:p>
                      <a:pPr marL="0" lvl="0" indent="0" algn="l" rtl="0">
                        <a:spcBef>
                          <a:spcPts val="0"/>
                        </a:spcBef>
                        <a:spcAft>
                          <a:spcPts val="0"/>
                        </a:spcAft>
                        <a:buNone/>
                      </a:pPr>
                      <a:r>
                        <a:rPr lang="en-US" sz="1200" b="1">
                          <a:solidFill>
                            <a:schemeClr val="tx1"/>
                          </a:solidFill>
                        </a:rPr>
                        <a:t>TOTAL</a:t>
                      </a:r>
                      <a:endParaRPr sz="1200" b="1">
                        <a:solidFill>
                          <a:schemeClr val="tx1"/>
                        </a:solidFill>
                      </a:endParaRPr>
                    </a:p>
                  </a:txBody>
                  <a:tcPr marL="63500" marR="63500" marT="63500" marB="63500"/>
                </a:tc>
                <a:tc>
                  <a:txBody>
                    <a:bodyPr/>
                    <a:lstStyle/>
                    <a:p>
                      <a:pPr marL="0" lvl="0" indent="0" algn="l" rtl="0">
                        <a:spcBef>
                          <a:spcPts val="0"/>
                        </a:spcBef>
                        <a:spcAft>
                          <a:spcPts val="0"/>
                        </a:spcAft>
                        <a:buNone/>
                      </a:pPr>
                      <a:endParaRPr sz="1200">
                        <a:solidFill>
                          <a:schemeClr val="tx1"/>
                        </a:solidFill>
                      </a:endParaRPr>
                    </a:p>
                  </a:txBody>
                  <a:tcPr marL="63500" marR="63500" marT="63500" marB="63500"/>
                </a:tc>
                <a:tc>
                  <a:txBody>
                    <a:bodyPr/>
                    <a:lstStyle/>
                    <a:p>
                      <a:pPr marL="0" lvl="0" indent="0" algn="l" rtl="0">
                        <a:spcBef>
                          <a:spcPts val="0"/>
                        </a:spcBef>
                        <a:spcAft>
                          <a:spcPts val="0"/>
                        </a:spcAft>
                        <a:buNone/>
                      </a:pP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endParaRPr sz="1200">
                        <a:solidFill>
                          <a:schemeClr val="tx1"/>
                        </a:solidFill>
                      </a:endParaRPr>
                    </a:p>
                  </a:txBody>
                  <a:tcPr marL="63500" marR="63500" marT="63500" marB="63500"/>
                </a:tc>
                <a:tc>
                  <a:txBody>
                    <a:bodyPr/>
                    <a:lstStyle/>
                    <a:p>
                      <a:pPr marL="0" lvl="0" indent="0" algn="l" rtl="0">
                        <a:spcBef>
                          <a:spcPts val="0"/>
                        </a:spcBef>
                        <a:spcAft>
                          <a:spcPts val="0"/>
                        </a:spcAft>
                        <a:buNone/>
                      </a:pP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39</a:t>
                      </a:r>
                      <a:endParaRPr sz="1200" dirty="0">
                        <a:solidFill>
                          <a:schemeClr val="tx1"/>
                        </a:solidFill>
                      </a:endParaRPr>
                    </a:p>
                  </a:txBody>
                  <a:tcPr marL="63500" marR="63500" marT="63500" marB="63500"/>
                </a:tc>
                <a:tc>
                  <a:txBody>
                    <a:bodyPr/>
                    <a:lstStyle/>
                    <a:p>
                      <a:pPr marL="0" lvl="0" indent="0" algn="l" rtl="0">
                        <a:spcBef>
                          <a:spcPts val="0"/>
                        </a:spcBef>
                        <a:spcAft>
                          <a:spcPts val="0"/>
                        </a:spcAft>
                        <a:buNone/>
                      </a:pPr>
                      <a:r>
                        <a:rPr lang="en-US" sz="1200" dirty="0">
                          <a:solidFill>
                            <a:schemeClr val="tx1"/>
                          </a:solidFill>
                        </a:rPr>
                        <a:t>27</a:t>
                      </a:r>
                      <a:endParaRPr sz="1200" dirty="0">
                        <a:solidFill>
                          <a:schemeClr val="tx1"/>
                        </a:solidFill>
                      </a:endParaRPr>
                    </a:p>
                  </a:txBody>
                  <a:tcPr marL="63500" marR="63500" marT="63500" marB="6350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6"/>
          <p:cNvSpPr txBox="1">
            <a:spLocks noGrp="1"/>
          </p:cNvSpPr>
          <p:nvPr>
            <p:ph type="body" idx="1"/>
          </p:nvPr>
        </p:nvSpPr>
        <p:spPr>
          <a:xfrm>
            <a:off x="646140" y="2283368"/>
            <a:ext cx="7370396" cy="4163100"/>
          </a:xfrm>
          <a:prstGeom prst="rect">
            <a:avLst/>
          </a:prstGeom>
          <a:noFill/>
          <a:ln>
            <a:noFill/>
          </a:ln>
        </p:spPr>
        <p:txBody>
          <a:bodyPr spcFirstLastPara="1" wrap="square" lIns="91425" tIns="45700" rIns="91425" bIns="45700" anchor="t" anchorCtr="0">
            <a:noAutofit/>
          </a:bodyPr>
          <a:lstStyle/>
          <a:p>
            <a:pPr marL="508000" indent="-457200">
              <a:buFont typeface="Arial" panose="020B0604020202020204" pitchFamily="34" charset="0"/>
              <a:buChar char="•"/>
            </a:pPr>
            <a:r>
              <a:rPr lang="en-US" sz="2600" dirty="0">
                <a:solidFill>
                  <a:schemeClr val="tx1"/>
                </a:solidFill>
              </a:rPr>
              <a:t>Research, study, discuss, and present about:</a:t>
            </a:r>
          </a:p>
          <a:p>
            <a:pPr marL="965200" lvl="1" indent="-457200">
              <a:buFont typeface="Wingdings" panose="05000000000000000000" pitchFamily="2" charset="2"/>
              <a:buChar char="Ø"/>
            </a:pPr>
            <a:r>
              <a:rPr lang="en-US" sz="2400" dirty="0">
                <a:solidFill>
                  <a:schemeClr val="tx1"/>
                </a:solidFill>
              </a:rPr>
              <a:t>Podio: Project Management Tool</a:t>
            </a:r>
          </a:p>
          <a:p>
            <a:pPr marL="1422400" lvl="2" indent="-457200">
              <a:buFont typeface="Courier New" panose="02070309020205020404" pitchFamily="49" charset="0"/>
              <a:buChar char="o"/>
            </a:pPr>
            <a:r>
              <a:rPr lang="en-US" sz="2200" dirty="0">
                <a:solidFill>
                  <a:schemeClr val="tx1"/>
                </a:solidFill>
              </a:rPr>
              <a:t>Podio is popular online work platform. </a:t>
            </a:r>
          </a:p>
          <a:p>
            <a:pPr marL="1422400" lvl="2" indent="-457200">
              <a:buFont typeface="Courier New" panose="02070309020205020404" pitchFamily="49" charset="0"/>
              <a:buChar char="o"/>
            </a:pPr>
            <a:r>
              <a:rPr lang="en-US" sz="2200" dirty="0">
                <a:solidFill>
                  <a:schemeClr val="tx1"/>
                </a:solidFill>
              </a:rPr>
              <a:t>The goal of Podio is to manage, share, and get the work done in a smart way.</a:t>
            </a:r>
          </a:p>
          <a:p>
            <a:pPr marL="1422400" lvl="2" indent="-457200">
              <a:buFont typeface="Wingdings" panose="05000000000000000000" pitchFamily="2" charset="2"/>
              <a:buChar char="Ø"/>
            </a:pPr>
            <a:endParaRPr lang="en-US" sz="2000" dirty="0">
              <a:solidFill>
                <a:schemeClr val="tx1"/>
              </a:solidFill>
            </a:endParaRPr>
          </a:p>
          <a:p>
            <a:pPr marL="965200" lvl="1" indent="-457200">
              <a:buFont typeface="Wingdings" panose="05000000000000000000" pitchFamily="2" charset="2"/>
              <a:buChar char="Ø"/>
            </a:pPr>
            <a:endParaRPr lang="en-US" sz="2400" dirty="0">
              <a:solidFill>
                <a:schemeClr val="tx1"/>
              </a:solidFill>
            </a:endParaRPr>
          </a:p>
          <a:p>
            <a:pPr marL="508000" lvl="1" indent="0">
              <a:buNone/>
            </a:pPr>
            <a:endParaRPr lang="en-US" sz="2400" dirty="0">
              <a:solidFill>
                <a:schemeClr val="tx1"/>
              </a:solidFill>
            </a:endParaRPr>
          </a:p>
        </p:txBody>
      </p:sp>
      <p:sp>
        <p:nvSpPr>
          <p:cNvPr id="59" name="Google Shape;59;p16"/>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Project Description</a:t>
            </a:r>
            <a:endParaRPr dirty="0"/>
          </a:p>
        </p:txBody>
      </p:sp>
      <p:sp>
        <p:nvSpPr>
          <p:cNvPr id="60" name="Google Shape;60;p16"/>
          <p:cNvSpPr txBox="1"/>
          <p:nvPr/>
        </p:nvSpPr>
        <p:spPr>
          <a:xfrm>
            <a:off x="646140" y="839720"/>
            <a:ext cx="656556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extLst>
      <p:ext uri="{BB962C8B-B14F-4D97-AF65-F5344CB8AC3E}">
        <p14:creationId xmlns:p14="http://schemas.microsoft.com/office/powerpoint/2010/main" val="4001192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8">
                                            <p:txEl>
                                              <p:pRg st="1" end="1"/>
                                            </p:txEl>
                                          </p:spTgt>
                                        </p:tgtEl>
                                        <p:attrNameLst>
                                          <p:attrName>style.visibility</p:attrName>
                                        </p:attrNameLst>
                                      </p:cBhvr>
                                      <p:to>
                                        <p:strVal val="visible"/>
                                      </p:to>
                                    </p:set>
                                    <p:animEffect transition="in" filter="fade">
                                      <p:cBhvr>
                                        <p:cTn id="10" dur="500"/>
                                        <p:tgtEl>
                                          <p:spTgt spid="5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xEl>
                                              <p:pRg st="2" end="2"/>
                                            </p:txEl>
                                          </p:spTgt>
                                        </p:tgtEl>
                                        <p:attrNameLst>
                                          <p:attrName>style.visibility</p:attrName>
                                        </p:attrNameLst>
                                      </p:cBhvr>
                                      <p:to>
                                        <p:strVal val="visible"/>
                                      </p:to>
                                    </p:set>
                                    <p:animEffect transition="in" filter="fade">
                                      <p:cBhvr>
                                        <p:cTn id="13" dur="500"/>
                                        <p:tgtEl>
                                          <p:spTgt spid="58">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xEl>
                                              <p:pRg st="3" end="3"/>
                                            </p:txEl>
                                          </p:spTgt>
                                        </p:tgtEl>
                                        <p:attrNameLst>
                                          <p:attrName>style.visibility</p:attrName>
                                        </p:attrNameLst>
                                      </p:cBhvr>
                                      <p:to>
                                        <p:strVal val="visible"/>
                                      </p:to>
                                    </p:set>
                                    <p:animEffect transition="in" filter="fade">
                                      <p:cBhvr>
                                        <p:cTn id="16" dur="500"/>
                                        <p:tgtEl>
                                          <p:spTgt spid="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body" idx="1"/>
          </p:nvPr>
        </p:nvSpPr>
        <p:spPr>
          <a:xfrm>
            <a:off x="646140" y="745725"/>
            <a:ext cx="7851720" cy="5220070"/>
          </a:xfrm>
          <a:prstGeom prst="rect">
            <a:avLst/>
          </a:prstGeom>
          <a:noFill/>
          <a:ln>
            <a:noFill/>
          </a:ln>
        </p:spPr>
        <p:txBody>
          <a:bodyPr spcFirstLastPara="1" wrap="square" lIns="91425" tIns="45700" rIns="91425" bIns="45700" anchor="t" anchorCtr="0">
            <a:noAutofit/>
          </a:bodyPr>
          <a:lstStyle/>
          <a:p>
            <a:pPr marL="114300" indent="0">
              <a:buNone/>
            </a:pPr>
            <a:endParaRPr lang="en-US" sz="2600" b="1" dirty="0"/>
          </a:p>
          <a:p>
            <a:pPr>
              <a:buFont typeface="Arial" panose="020B0604020202020204" pitchFamily="34" charset="0"/>
              <a:buChar char="•"/>
            </a:pPr>
            <a:r>
              <a:rPr lang="en-US" sz="2600" b="1" dirty="0"/>
              <a:t>Good points</a:t>
            </a:r>
            <a:r>
              <a:rPr lang="en-US" b="1" dirty="0"/>
              <a:t>:</a:t>
            </a:r>
            <a:r>
              <a:rPr lang="en-US" dirty="0"/>
              <a:t> </a:t>
            </a:r>
          </a:p>
          <a:p>
            <a:pPr lvl="1">
              <a:buFont typeface="Wingdings" panose="05000000000000000000" pitchFamily="2" charset="2"/>
              <a:buChar char="Ø"/>
            </a:pPr>
            <a:r>
              <a:rPr lang="en-US" sz="2400" dirty="0"/>
              <a:t>Podio provides content and conversation in one place, progress updates at a glance and the ability to dive into detail, and a platform to create an online office.</a:t>
            </a:r>
          </a:p>
          <a:p>
            <a:pPr lvl="1">
              <a:buFont typeface="Wingdings" panose="05000000000000000000" pitchFamily="2" charset="2"/>
              <a:buChar char="Ø"/>
            </a:pPr>
            <a:r>
              <a:rPr lang="en-US" sz="2400" dirty="0"/>
              <a:t>Compatible to many platforms. (Android, iOS, Window) </a:t>
            </a:r>
          </a:p>
          <a:p>
            <a:pPr>
              <a:spcBef>
                <a:spcPts val="0"/>
              </a:spcBef>
              <a:buFont typeface="Arial" panose="020B0604020202020204" pitchFamily="34" charset="0"/>
              <a:buChar char="•"/>
            </a:pPr>
            <a:r>
              <a:rPr lang="en-US" sz="2400" b="1" dirty="0">
                <a:solidFill>
                  <a:srgbClr val="000000"/>
                </a:solidFill>
                <a:latin typeface="Arial" panose="020B0604020202020204" pitchFamily="34" charset="0"/>
              </a:rPr>
              <a:t>Weak points:</a:t>
            </a:r>
            <a:r>
              <a:rPr lang="en-US" sz="2400" dirty="0">
                <a:solidFill>
                  <a:srgbClr val="000000"/>
                </a:solidFill>
                <a:latin typeface="Arial" panose="020B0604020202020204" pitchFamily="34" charset="0"/>
              </a:rPr>
              <a:t> </a:t>
            </a:r>
          </a:p>
          <a:p>
            <a:pPr lvl="1">
              <a:spcBef>
                <a:spcPts val="0"/>
              </a:spcBef>
              <a:buFont typeface="Wingdings" panose="05000000000000000000" pitchFamily="2" charset="2"/>
              <a:buChar char="Ø"/>
            </a:pPr>
            <a:r>
              <a:rPr lang="en-US" sz="2400" dirty="0">
                <a:solidFill>
                  <a:srgbClr val="000000"/>
                </a:solidFill>
                <a:latin typeface="Arial" panose="020B0604020202020204" pitchFamily="34" charset="0"/>
              </a:rPr>
              <a:t>A limitation for Podio is its poor email functionality, lack of integration, and no time tracking other than calendar.</a:t>
            </a:r>
            <a:endParaRPr lang="en-US" sz="2400" b="1" dirty="0">
              <a:solidFill>
                <a:schemeClr val="tx1"/>
              </a:solidFill>
            </a:endParaRPr>
          </a:p>
          <a:p>
            <a:pPr marL="114300" indent="0">
              <a:buNone/>
            </a:pPr>
            <a:br>
              <a:rPr lang="en-US" sz="2400" dirty="0"/>
            </a:br>
            <a:endParaRPr sz="2400" dirty="0">
              <a:solidFill>
                <a:srgbClr val="3F3F3F"/>
              </a:solidFill>
            </a:endParaRPr>
          </a:p>
        </p:txBody>
      </p:sp>
      <p:sp>
        <p:nvSpPr>
          <p:cNvPr id="263" name="Google Shape;263;p45"/>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latin typeface="Arial"/>
                <a:ea typeface="Arial"/>
                <a:cs typeface="Arial"/>
                <a:sym typeface="Arial"/>
              </a:rPr>
              <a:t>Summary</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2">
                                            <p:txEl>
                                              <p:pRg st="1" end="1"/>
                                            </p:txEl>
                                          </p:spTgt>
                                        </p:tgtEl>
                                        <p:attrNameLst>
                                          <p:attrName>style.visibility</p:attrName>
                                        </p:attrNameLst>
                                      </p:cBhvr>
                                      <p:to>
                                        <p:strVal val="visible"/>
                                      </p:to>
                                    </p:set>
                                    <p:animEffect transition="in" filter="fade">
                                      <p:cBhvr>
                                        <p:cTn id="7" dur="500"/>
                                        <p:tgtEl>
                                          <p:spTgt spid="26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2">
                                            <p:txEl>
                                              <p:pRg st="2" end="2"/>
                                            </p:txEl>
                                          </p:spTgt>
                                        </p:tgtEl>
                                        <p:attrNameLst>
                                          <p:attrName>style.visibility</p:attrName>
                                        </p:attrNameLst>
                                      </p:cBhvr>
                                      <p:to>
                                        <p:strVal val="visible"/>
                                      </p:to>
                                    </p:set>
                                    <p:animEffect transition="in" filter="fade">
                                      <p:cBhvr>
                                        <p:cTn id="10" dur="500"/>
                                        <p:tgtEl>
                                          <p:spTgt spid="26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2">
                                            <p:txEl>
                                              <p:pRg st="3" end="3"/>
                                            </p:txEl>
                                          </p:spTgt>
                                        </p:tgtEl>
                                        <p:attrNameLst>
                                          <p:attrName>style.visibility</p:attrName>
                                        </p:attrNameLst>
                                      </p:cBhvr>
                                      <p:to>
                                        <p:strVal val="visible"/>
                                      </p:to>
                                    </p:set>
                                    <p:animEffect transition="in" filter="fade">
                                      <p:cBhvr>
                                        <p:cTn id="13" dur="500"/>
                                        <p:tgtEl>
                                          <p:spTgt spid="26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62">
                                            <p:txEl>
                                              <p:pRg st="4" end="4"/>
                                            </p:txEl>
                                          </p:spTgt>
                                        </p:tgtEl>
                                        <p:attrNameLst>
                                          <p:attrName>style.visibility</p:attrName>
                                        </p:attrNameLst>
                                      </p:cBhvr>
                                      <p:to>
                                        <p:strVal val="visible"/>
                                      </p:to>
                                    </p:set>
                                    <p:animEffect transition="in" filter="fade">
                                      <p:cBhvr>
                                        <p:cTn id="16" dur="500"/>
                                        <p:tgtEl>
                                          <p:spTgt spid="26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62">
                                            <p:txEl>
                                              <p:pRg st="5" end="5"/>
                                            </p:txEl>
                                          </p:spTgt>
                                        </p:tgtEl>
                                        <p:attrNameLst>
                                          <p:attrName>style.visibility</p:attrName>
                                        </p:attrNameLst>
                                      </p:cBhvr>
                                      <p:to>
                                        <p:strVal val="visible"/>
                                      </p:to>
                                    </p:set>
                                    <p:animEffect transition="in" filter="fade">
                                      <p:cBhvr>
                                        <p:cTn id="19" dur="500"/>
                                        <p:tgtEl>
                                          <p:spTgt spid="26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62">
                                            <p:txEl>
                                              <p:pRg st="6" end="6"/>
                                            </p:txEl>
                                          </p:spTgt>
                                        </p:tgtEl>
                                        <p:attrNameLst>
                                          <p:attrName>style.visibility</p:attrName>
                                        </p:attrNameLst>
                                      </p:cBhvr>
                                      <p:to>
                                        <p:strVal val="visible"/>
                                      </p:to>
                                    </p:set>
                                    <p:animEffect transition="in" filter="fade">
                                      <p:cBhvr>
                                        <p:cTn id="22" dur="500"/>
                                        <p:tgtEl>
                                          <p:spTgt spid="2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5"/>
          <p:cNvSpPr txBox="1">
            <a:spLocks noGrp="1"/>
          </p:cNvSpPr>
          <p:nvPr>
            <p:ph type="body" idx="1"/>
          </p:nvPr>
        </p:nvSpPr>
        <p:spPr>
          <a:xfrm>
            <a:off x="646140" y="1424865"/>
            <a:ext cx="7717590" cy="5433135"/>
          </a:xfrm>
          <a:prstGeom prst="rect">
            <a:avLst/>
          </a:prstGeom>
          <a:noFill/>
          <a:ln>
            <a:noFill/>
          </a:ln>
        </p:spPr>
        <p:txBody>
          <a:bodyPr spcFirstLastPara="1" wrap="square" lIns="91425" tIns="45700" rIns="91425" bIns="45700" anchor="t" anchorCtr="0">
            <a:noAutofit/>
          </a:bodyPr>
          <a:lstStyle/>
          <a:p>
            <a:pPr marL="114300" indent="0">
              <a:buNone/>
            </a:pPr>
            <a:endParaRPr lang="en-US" sz="2600" b="1" dirty="0"/>
          </a:p>
          <a:p>
            <a:pPr>
              <a:buFont typeface="Arial" panose="020B0604020202020204" pitchFamily="34" charset="0"/>
              <a:buChar char="•"/>
            </a:pPr>
            <a:r>
              <a:rPr lang="en-US" sz="2600" b="1" dirty="0">
                <a:solidFill>
                  <a:schemeClr val="tx1"/>
                </a:solidFill>
              </a:rPr>
              <a:t>Few things that Polio can be improved</a:t>
            </a:r>
            <a:r>
              <a:rPr lang="en-US" sz="2600" b="1" dirty="0">
                <a:solidFill>
                  <a:srgbClr val="3F3F3F"/>
                </a:solidFill>
              </a:rPr>
              <a:t>:</a:t>
            </a:r>
          </a:p>
          <a:p>
            <a:pPr lvl="1">
              <a:buFont typeface="Wingdings" panose="05000000000000000000" pitchFamily="2" charset="2"/>
              <a:buChar char="Ø"/>
            </a:pPr>
            <a:r>
              <a:rPr lang="en-US" sz="2400" dirty="0"/>
              <a:t>It should have friendlier user interface.</a:t>
            </a:r>
          </a:p>
          <a:p>
            <a:pPr lvl="1">
              <a:buFont typeface="Wingdings" panose="05000000000000000000" pitchFamily="2" charset="2"/>
              <a:buChar char="Ø"/>
            </a:pPr>
            <a:r>
              <a:rPr lang="en-US" sz="2400" dirty="0"/>
              <a:t>More colors.</a:t>
            </a:r>
          </a:p>
          <a:p>
            <a:pPr lvl="1">
              <a:buFont typeface="Wingdings" panose="05000000000000000000" pitchFamily="2" charset="2"/>
              <a:buChar char="Ø"/>
            </a:pPr>
            <a:r>
              <a:rPr lang="en-US" sz="2400" dirty="0"/>
              <a:t>More pictures.</a:t>
            </a:r>
          </a:p>
          <a:p>
            <a:pPr lvl="1">
              <a:buFont typeface="Wingdings" panose="05000000000000000000" pitchFamily="2" charset="2"/>
              <a:buChar char="Ø"/>
            </a:pPr>
            <a:r>
              <a:rPr lang="en-US" sz="2400" dirty="0"/>
              <a:t>More graph and chart. </a:t>
            </a:r>
          </a:p>
        </p:txBody>
      </p:sp>
      <p:sp>
        <p:nvSpPr>
          <p:cNvPr id="263" name="Google Shape;263;p45"/>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Things to improve</a:t>
            </a:r>
            <a:endParaRPr dirty="0"/>
          </a:p>
        </p:txBody>
      </p:sp>
    </p:spTree>
    <p:extLst>
      <p:ext uri="{BB962C8B-B14F-4D97-AF65-F5344CB8AC3E}">
        <p14:creationId xmlns:p14="http://schemas.microsoft.com/office/powerpoint/2010/main" val="139099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6"/>
          <p:cNvSpPr txBox="1">
            <a:spLocks noGrp="1"/>
          </p:cNvSpPr>
          <p:nvPr>
            <p:ph type="body" idx="1"/>
          </p:nvPr>
        </p:nvSpPr>
        <p:spPr>
          <a:xfrm>
            <a:off x="646140" y="1246300"/>
            <a:ext cx="8075828" cy="4163077"/>
          </a:xfrm>
          <a:prstGeom prst="rect">
            <a:avLst/>
          </a:prstGeom>
          <a:noFill/>
          <a:ln>
            <a:noFill/>
          </a:ln>
        </p:spPr>
        <p:txBody>
          <a:bodyPr spcFirstLastPara="1" wrap="square" lIns="91425" tIns="45700" rIns="91425" bIns="45700" anchor="t" anchorCtr="0">
            <a:noAutofit/>
          </a:bodyPr>
          <a:lstStyle/>
          <a:p>
            <a:pPr marL="285750" lvl="0" indent="-285750">
              <a:lnSpc>
                <a:spcPct val="120000"/>
              </a:lnSpc>
              <a:spcBef>
                <a:spcPts val="0"/>
              </a:spcBef>
              <a:buClr>
                <a:srgbClr val="3F3F3F"/>
              </a:buClr>
              <a:buFont typeface="Arial" panose="020B0604020202020204" pitchFamily="34" charset="0"/>
              <a:buChar char="•"/>
            </a:pPr>
            <a:endParaRPr lang="en-US" sz="1800" dirty="0">
              <a:solidFill>
                <a:srgbClr val="333333"/>
              </a:solidFill>
              <a:latin typeface="Times New Roman" panose="02020603050405020304" pitchFamily="18" charset="0"/>
            </a:endParaRPr>
          </a:p>
          <a:p>
            <a:pPr marL="285750" lvl="0" indent="-285750">
              <a:lnSpc>
                <a:spcPct val="120000"/>
              </a:lnSpc>
              <a:spcBef>
                <a:spcPts val="0"/>
              </a:spcBef>
              <a:buClr>
                <a:srgbClr val="3F3F3F"/>
              </a:buClr>
              <a:buFont typeface="Arial" panose="020B0604020202020204" pitchFamily="34" charset="0"/>
              <a:buChar char="•"/>
            </a:pPr>
            <a:r>
              <a:rPr lang="en-US" sz="1800" dirty="0">
                <a:solidFill>
                  <a:schemeClr val="tx1"/>
                </a:solidFill>
                <a:latin typeface="+mn-lt"/>
              </a:rPr>
              <a:t>Gilbert, Nestor. “Podio Reviews: Overview, Pricing and Features.” </a:t>
            </a:r>
            <a:r>
              <a:rPr lang="en-US" sz="1800" i="1" dirty="0">
                <a:solidFill>
                  <a:schemeClr val="tx1"/>
                </a:solidFill>
                <a:latin typeface="+mn-lt"/>
              </a:rPr>
              <a:t>Financesonline.com</a:t>
            </a:r>
            <a:r>
              <a:rPr lang="en-US" sz="1800" dirty="0">
                <a:solidFill>
                  <a:schemeClr val="tx1"/>
                </a:solidFill>
                <a:latin typeface="+mn-lt"/>
              </a:rPr>
              <a:t>, FinancesOnline.com, 14 Mar. 2019, reviews.financesonline.com/p/</a:t>
            </a:r>
            <a:r>
              <a:rPr lang="en-US" sz="1800" dirty="0" err="1">
                <a:solidFill>
                  <a:schemeClr val="tx1"/>
                </a:solidFill>
                <a:latin typeface="+mn-lt"/>
              </a:rPr>
              <a:t>podio</a:t>
            </a:r>
            <a:r>
              <a:rPr lang="en-US" sz="1800" dirty="0">
                <a:solidFill>
                  <a:schemeClr val="tx1"/>
                </a:solidFill>
                <a:latin typeface="+mn-lt"/>
              </a:rPr>
              <a:t>/.</a:t>
            </a:r>
          </a:p>
          <a:p>
            <a:pPr marL="285750" lvl="0" indent="-285750">
              <a:lnSpc>
                <a:spcPct val="120000"/>
              </a:lnSpc>
              <a:spcBef>
                <a:spcPts val="0"/>
              </a:spcBef>
              <a:buClr>
                <a:srgbClr val="3F3F3F"/>
              </a:buClr>
              <a:buFont typeface="Arial" panose="020B0604020202020204" pitchFamily="34" charset="0"/>
              <a:buChar char="•"/>
            </a:pPr>
            <a:r>
              <a:rPr lang="en-US" sz="1800" dirty="0">
                <a:solidFill>
                  <a:schemeClr val="tx1"/>
                </a:solidFill>
                <a:latin typeface="+mn-lt"/>
              </a:rPr>
              <a:t>"Podio". </a:t>
            </a:r>
            <a:r>
              <a:rPr lang="en-US" sz="1800" i="1" dirty="0" err="1">
                <a:solidFill>
                  <a:schemeClr val="tx1"/>
                </a:solidFill>
                <a:latin typeface="+mn-lt"/>
              </a:rPr>
              <a:t>En.M.Wikipedia.Org</a:t>
            </a:r>
            <a:r>
              <a:rPr lang="en-US" sz="1800" dirty="0">
                <a:solidFill>
                  <a:schemeClr val="tx1"/>
                </a:solidFill>
                <a:latin typeface="+mn-lt"/>
              </a:rPr>
              <a:t>, 2019, https://en.m.wikipedia.org/wiki/Podio.</a:t>
            </a:r>
          </a:p>
          <a:p>
            <a:pPr marL="285750" lvl="0" indent="-285750">
              <a:lnSpc>
                <a:spcPct val="120000"/>
              </a:lnSpc>
              <a:spcBef>
                <a:spcPts val="0"/>
              </a:spcBef>
              <a:buClr>
                <a:srgbClr val="3F3F3F"/>
              </a:buClr>
              <a:buFont typeface="Arial" panose="020B0604020202020204" pitchFamily="34" charset="0"/>
              <a:buChar char="•"/>
            </a:pPr>
            <a:r>
              <a:rPr lang="en-US" sz="1800" dirty="0" err="1">
                <a:solidFill>
                  <a:schemeClr val="tx1"/>
                </a:solidFill>
                <a:latin typeface="+mn-lt"/>
              </a:rPr>
              <a:t>TechnologyAdvice</a:t>
            </a:r>
            <a:r>
              <a:rPr lang="en-US" sz="1800" dirty="0">
                <a:solidFill>
                  <a:schemeClr val="tx1"/>
                </a:solidFill>
                <a:latin typeface="+mn-lt"/>
              </a:rPr>
              <a:t>. “Podio Demo.” </a:t>
            </a:r>
            <a:r>
              <a:rPr lang="en-US" sz="1800" i="1" dirty="0" err="1">
                <a:solidFill>
                  <a:schemeClr val="tx1"/>
                </a:solidFill>
                <a:latin typeface="+mn-lt"/>
              </a:rPr>
              <a:t>Youtube</a:t>
            </a:r>
            <a:r>
              <a:rPr lang="en-US" sz="1800" i="1" dirty="0">
                <a:solidFill>
                  <a:schemeClr val="tx1"/>
                </a:solidFill>
                <a:latin typeface="+mn-lt"/>
              </a:rPr>
              <a:t>,</a:t>
            </a:r>
            <a:r>
              <a:rPr lang="en-US" sz="1800" dirty="0">
                <a:solidFill>
                  <a:schemeClr val="tx1"/>
                </a:solidFill>
                <a:latin typeface="+mn-lt"/>
              </a:rPr>
              <a:t> 2 Feb. 2015, https://www.youtube.com/watch?v=ouS-m2VbQrs&amp;app=desktop.</a:t>
            </a:r>
            <a:endParaRPr sz="1800" dirty="0">
              <a:solidFill>
                <a:schemeClr val="tx1"/>
              </a:solidFill>
              <a:latin typeface="+mn-lt"/>
            </a:endParaRPr>
          </a:p>
        </p:txBody>
      </p:sp>
      <p:sp>
        <p:nvSpPr>
          <p:cNvPr id="269" name="Google Shape;269;p46"/>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chemeClr val="dk1"/>
                </a:solidFill>
                <a:latin typeface="Arial"/>
                <a:ea typeface="Arial"/>
                <a:cs typeface="Arial"/>
                <a:sym typeface="Arial"/>
              </a:rPr>
              <a:t>References</a:t>
            </a:r>
            <a:endParaRPr/>
          </a:p>
        </p:txBody>
      </p:sp>
      <p:sp>
        <p:nvSpPr>
          <p:cNvPr id="270" name="Google Shape;270;p46"/>
          <p:cNvSpPr txBox="1"/>
          <p:nvPr/>
        </p:nvSpPr>
        <p:spPr>
          <a:xfrm>
            <a:off x="443753" y="5784204"/>
            <a:ext cx="8584466"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68">
                                            <p:txEl>
                                              <p:pRg st="1" end="1"/>
                                            </p:txEl>
                                          </p:spTgt>
                                        </p:tgtEl>
                                        <p:attrNameLst>
                                          <p:attrName>style.visibility</p:attrName>
                                        </p:attrNameLst>
                                      </p:cBhvr>
                                      <p:to>
                                        <p:strVal val="visible"/>
                                      </p:to>
                                    </p:set>
                                    <p:animEffect transition="in" filter="fade">
                                      <p:cBhvr>
                                        <p:cTn id="7" dur="500"/>
                                        <p:tgtEl>
                                          <p:spTgt spid="26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68">
                                            <p:txEl>
                                              <p:pRg st="2" end="2"/>
                                            </p:txEl>
                                          </p:spTgt>
                                        </p:tgtEl>
                                        <p:attrNameLst>
                                          <p:attrName>style.visibility</p:attrName>
                                        </p:attrNameLst>
                                      </p:cBhvr>
                                      <p:to>
                                        <p:strVal val="visible"/>
                                      </p:to>
                                    </p:set>
                                    <p:animEffect transition="in" filter="fade">
                                      <p:cBhvr>
                                        <p:cTn id="10" dur="500"/>
                                        <p:tgtEl>
                                          <p:spTgt spid="26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68">
                                            <p:txEl>
                                              <p:pRg st="3" end="3"/>
                                            </p:txEl>
                                          </p:spTgt>
                                        </p:tgtEl>
                                        <p:attrNameLst>
                                          <p:attrName>style.visibility</p:attrName>
                                        </p:attrNameLst>
                                      </p:cBhvr>
                                      <p:to>
                                        <p:strVal val="visible"/>
                                      </p:to>
                                    </p:set>
                                    <p:animEffect transition="in" filter="fade">
                                      <p:cBhvr>
                                        <p:cTn id="13" dur="500"/>
                                        <p:tgtEl>
                                          <p:spTgt spid="2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7"/>
          <p:cNvSpPr txBox="1"/>
          <p:nvPr/>
        </p:nvSpPr>
        <p:spPr>
          <a:xfrm>
            <a:off x="3141004" y="3105834"/>
            <a:ext cx="2861991" cy="76944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4400" b="1">
                <a:solidFill>
                  <a:schemeClr val="dk1"/>
                </a:solidFill>
                <a:latin typeface="Arial"/>
                <a:ea typeface="Arial"/>
                <a:cs typeface="Arial"/>
                <a:sym typeface="Arial"/>
              </a:rPr>
              <a:t>Q/A</a:t>
            </a:r>
            <a:endParaRPr sz="4400" b="1">
              <a:solidFill>
                <a:schemeClr val="dk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6"/>
          <p:cNvSpPr txBox="1">
            <a:spLocks noGrp="1"/>
          </p:cNvSpPr>
          <p:nvPr>
            <p:ph type="body" idx="1"/>
          </p:nvPr>
        </p:nvSpPr>
        <p:spPr>
          <a:xfrm>
            <a:off x="646149" y="1803973"/>
            <a:ext cx="8089478" cy="3762325"/>
          </a:xfrm>
          <a:prstGeom prst="rect">
            <a:avLst/>
          </a:prstGeom>
          <a:noFill/>
          <a:ln>
            <a:noFill/>
          </a:ln>
        </p:spPr>
        <p:txBody>
          <a:bodyPr spcFirstLastPara="1" wrap="square" lIns="91425" tIns="45700" rIns="91425" bIns="45700" anchor="t" anchorCtr="0">
            <a:noAutofit/>
          </a:bodyPr>
          <a:lstStyle/>
          <a:p>
            <a:pPr indent="-381000">
              <a:spcBef>
                <a:spcPts val="0"/>
              </a:spcBef>
              <a:buClr>
                <a:srgbClr val="3F3F3F"/>
              </a:buClr>
              <a:buSzPts val="2400"/>
            </a:pPr>
            <a:r>
              <a:rPr lang="en-US" sz="2600" dirty="0">
                <a:solidFill>
                  <a:schemeClr val="tx1"/>
                </a:solidFill>
              </a:rPr>
              <a:t>Do research about Podio.</a:t>
            </a:r>
          </a:p>
          <a:p>
            <a:pPr indent="-381000">
              <a:spcBef>
                <a:spcPts val="0"/>
              </a:spcBef>
              <a:buClr>
                <a:srgbClr val="3F3F3F"/>
              </a:buClr>
              <a:buSzPts val="2400"/>
            </a:pPr>
            <a:r>
              <a:rPr lang="en-US" sz="2600" dirty="0">
                <a:solidFill>
                  <a:schemeClr val="tx1"/>
                </a:solidFill>
              </a:rPr>
              <a:t>Assign different sections of Podio among team members. </a:t>
            </a:r>
          </a:p>
          <a:p>
            <a:pPr indent="-381000">
              <a:spcBef>
                <a:spcPts val="0"/>
              </a:spcBef>
              <a:buClr>
                <a:srgbClr val="3F3F3F"/>
              </a:buClr>
              <a:buSzPts val="2400"/>
            </a:pPr>
            <a:r>
              <a:rPr lang="en-US" sz="2600" dirty="0">
                <a:solidFill>
                  <a:schemeClr val="tx1"/>
                </a:solidFill>
              </a:rPr>
              <a:t>Based on the sections, each member creates a summary report</a:t>
            </a:r>
            <a:r>
              <a:rPr lang="en-US" sz="2600" dirty="0">
                <a:solidFill>
                  <a:srgbClr val="3F3F3F"/>
                </a:solidFill>
              </a:rPr>
              <a:t>.</a:t>
            </a:r>
            <a:endParaRPr lang="en-US" sz="2600" dirty="0">
              <a:solidFill>
                <a:schemeClr val="tx1"/>
              </a:solidFill>
            </a:endParaRPr>
          </a:p>
          <a:p>
            <a:pPr marL="457200" lvl="0" indent="-381000" algn="l" rtl="0">
              <a:lnSpc>
                <a:spcPct val="100000"/>
              </a:lnSpc>
              <a:spcBef>
                <a:spcPts val="0"/>
              </a:spcBef>
              <a:spcAft>
                <a:spcPts val="0"/>
              </a:spcAft>
              <a:buClr>
                <a:srgbClr val="3F3F3F"/>
              </a:buClr>
              <a:buSzPts val="2400"/>
              <a:buChar char="•"/>
            </a:pPr>
            <a:r>
              <a:rPr lang="en-US" sz="2600" dirty="0">
                <a:solidFill>
                  <a:schemeClr val="tx1"/>
                </a:solidFill>
              </a:rPr>
              <a:t>All team members learn how to use Podio. </a:t>
            </a:r>
          </a:p>
          <a:p>
            <a:pPr marL="457200" lvl="0" indent="-381000" algn="l" rtl="0">
              <a:lnSpc>
                <a:spcPct val="100000"/>
              </a:lnSpc>
              <a:spcBef>
                <a:spcPts val="0"/>
              </a:spcBef>
              <a:spcAft>
                <a:spcPts val="0"/>
              </a:spcAft>
              <a:buClr>
                <a:srgbClr val="3F3F3F"/>
              </a:buClr>
              <a:buSzPts val="2400"/>
              <a:buChar char="•"/>
            </a:pPr>
            <a:r>
              <a:rPr lang="en-US" sz="2600" dirty="0">
                <a:solidFill>
                  <a:schemeClr val="tx1"/>
                </a:solidFill>
              </a:rPr>
              <a:t>Create PowerPoint.</a:t>
            </a:r>
            <a:endParaRPr sz="2600" dirty="0">
              <a:solidFill>
                <a:schemeClr val="tx1"/>
              </a:solidFill>
            </a:endParaRPr>
          </a:p>
          <a:p>
            <a:pPr marL="457200" lvl="0" indent="-381000" algn="l" rtl="0">
              <a:lnSpc>
                <a:spcPct val="100000"/>
              </a:lnSpc>
              <a:spcBef>
                <a:spcPts val="0"/>
              </a:spcBef>
              <a:spcAft>
                <a:spcPts val="0"/>
              </a:spcAft>
              <a:buClr>
                <a:srgbClr val="3F3F3F"/>
              </a:buClr>
              <a:buSzPts val="2400"/>
              <a:buChar char="•"/>
            </a:pPr>
            <a:r>
              <a:rPr lang="en-US" sz="2600" dirty="0">
                <a:solidFill>
                  <a:schemeClr val="tx1"/>
                </a:solidFill>
              </a:rPr>
              <a:t>Review.</a:t>
            </a:r>
            <a:endParaRPr sz="2600" dirty="0">
              <a:solidFill>
                <a:schemeClr val="tx1"/>
              </a:solidFill>
            </a:endParaRPr>
          </a:p>
          <a:p>
            <a:pPr marL="457200" lvl="0" indent="-381000" algn="l" rtl="0">
              <a:lnSpc>
                <a:spcPct val="100000"/>
              </a:lnSpc>
              <a:spcBef>
                <a:spcPts val="0"/>
              </a:spcBef>
              <a:spcAft>
                <a:spcPts val="0"/>
              </a:spcAft>
              <a:buClr>
                <a:srgbClr val="3F3F3F"/>
              </a:buClr>
              <a:buSzPts val="2400"/>
              <a:buChar char="•"/>
            </a:pPr>
            <a:r>
              <a:rPr lang="en-US" sz="2600" dirty="0">
                <a:solidFill>
                  <a:schemeClr val="tx1"/>
                </a:solidFill>
              </a:rPr>
              <a:t>Presentation.</a:t>
            </a:r>
            <a:endParaRPr sz="2600" dirty="0">
              <a:solidFill>
                <a:schemeClr val="tx1"/>
              </a:solidFill>
            </a:endParaRPr>
          </a:p>
          <a:p>
            <a:pPr marL="0" lvl="0" indent="0" algn="l" rtl="0">
              <a:lnSpc>
                <a:spcPct val="100000"/>
              </a:lnSpc>
              <a:spcBef>
                <a:spcPts val="400"/>
              </a:spcBef>
              <a:spcAft>
                <a:spcPts val="0"/>
              </a:spcAft>
              <a:buNone/>
            </a:pPr>
            <a:endParaRPr sz="2000" dirty="0">
              <a:solidFill>
                <a:srgbClr val="3F3F3F"/>
              </a:solidFill>
            </a:endParaRPr>
          </a:p>
        </p:txBody>
      </p:sp>
      <p:sp>
        <p:nvSpPr>
          <p:cNvPr id="59" name="Google Shape;59;p16"/>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a:solidFill>
                  <a:schemeClr val="dk1"/>
                </a:solidFill>
                <a:latin typeface="Arial"/>
                <a:ea typeface="Arial"/>
                <a:cs typeface="Arial"/>
                <a:sym typeface="Arial"/>
              </a:rPr>
              <a:t>Technical Approach</a:t>
            </a:r>
            <a:endParaRPr/>
          </a:p>
        </p:txBody>
      </p:sp>
      <p:sp>
        <p:nvSpPr>
          <p:cNvPr id="60" name="Google Shape;60;p16"/>
          <p:cNvSpPr txBox="1"/>
          <p:nvPr/>
        </p:nvSpPr>
        <p:spPr>
          <a:xfrm>
            <a:off x="646140" y="839720"/>
            <a:ext cx="656556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1" end="1"/>
                                            </p:txEl>
                                          </p:spTgt>
                                        </p:tgtEl>
                                        <p:attrNameLst>
                                          <p:attrName>style.visibility</p:attrName>
                                        </p:attrNameLst>
                                      </p:cBhvr>
                                      <p:to>
                                        <p:strVal val="visible"/>
                                      </p:to>
                                    </p:set>
                                    <p:animEffect transition="in" filter="fade">
                                      <p:cBhvr>
                                        <p:cTn id="7" dur="500"/>
                                        <p:tgtEl>
                                          <p:spTgt spid="58">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8">
                                            <p:txEl>
                                              <p:pRg st="2" end="2"/>
                                            </p:txEl>
                                          </p:spTgt>
                                        </p:tgtEl>
                                        <p:attrNameLst>
                                          <p:attrName>style.visibility</p:attrName>
                                        </p:attrNameLst>
                                      </p:cBhvr>
                                      <p:to>
                                        <p:strVal val="visible"/>
                                      </p:to>
                                    </p:set>
                                    <p:animEffect transition="in" filter="fade">
                                      <p:cBhvr>
                                        <p:cTn id="10" dur="500"/>
                                        <p:tgtEl>
                                          <p:spTgt spid="58">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xEl>
                                              <p:pRg st="0" end="0"/>
                                            </p:txEl>
                                          </p:spTgt>
                                        </p:tgtEl>
                                        <p:attrNameLst>
                                          <p:attrName>style.visibility</p:attrName>
                                        </p:attrNameLst>
                                      </p:cBhvr>
                                      <p:to>
                                        <p:strVal val="visible"/>
                                      </p:to>
                                    </p:set>
                                    <p:animEffect transition="in" filter="fade">
                                      <p:cBhvr>
                                        <p:cTn id="13" dur="500"/>
                                        <p:tgtEl>
                                          <p:spTgt spid="58">
                                            <p:txEl>
                                              <p:pRg st="0" end="0"/>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8">
                                            <p:txEl>
                                              <p:pRg st="3" end="3"/>
                                            </p:txEl>
                                          </p:spTgt>
                                        </p:tgtEl>
                                        <p:attrNameLst>
                                          <p:attrName>style.visibility</p:attrName>
                                        </p:attrNameLst>
                                      </p:cBhvr>
                                      <p:to>
                                        <p:strVal val="visible"/>
                                      </p:to>
                                    </p:set>
                                    <p:animEffect transition="in" filter="fade">
                                      <p:cBhvr>
                                        <p:cTn id="16" dur="500"/>
                                        <p:tgtEl>
                                          <p:spTgt spid="58">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8">
                                            <p:txEl>
                                              <p:pRg st="4" end="4"/>
                                            </p:txEl>
                                          </p:spTgt>
                                        </p:tgtEl>
                                        <p:attrNameLst>
                                          <p:attrName>style.visibility</p:attrName>
                                        </p:attrNameLst>
                                      </p:cBhvr>
                                      <p:to>
                                        <p:strVal val="visible"/>
                                      </p:to>
                                    </p:set>
                                    <p:animEffect transition="in" filter="fade">
                                      <p:cBhvr>
                                        <p:cTn id="19" dur="500"/>
                                        <p:tgtEl>
                                          <p:spTgt spid="58">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8">
                                            <p:txEl>
                                              <p:pRg st="5" end="5"/>
                                            </p:txEl>
                                          </p:spTgt>
                                        </p:tgtEl>
                                        <p:attrNameLst>
                                          <p:attrName>style.visibility</p:attrName>
                                        </p:attrNameLst>
                                      </p:cBhvr>
                                      <p:to>
                                        <p:strVal val="visible"/>
                                      </p:to>
                                    </p:set>
                                    <p:animEffect transition="in" filter="fade">
                                      <p:cBhvr>
                                        <p:cTn id="22" dur="500"/>
                                        <p:tgtEl>
                                          <p:spTgt spid="58">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58">
                                            <p:txEl>
                                              <p:pRg st="6" end="6"/>
                                            </p:txEl>
                                          </p:spTgt>
                                        </p:tgtEl>
                                        <p:attrNameLst>
                                          <p:attrName>style.visibility</p:attrName>
                                        </p:attrNameLst>
                                      </p:cBhvr>
                                      <p:to>
                                        <p:strVal val="visible"/>
                                      </p:to>
                                    </p:set>
                                    <p:animEffect transition="in" filter="fade">
                                      <p:cBhvr>
                                        <p:cTn id="25" dur="500"/>
                                        <p:tgtEl>
                                          <p:spTgt spid="5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6"/>
          <p:cNvSpPr txBox="1">
            <a:spLocks noGrp="1"/>
          </p:cNvSpPr>
          <p:nvPr>
            <p:ph type="body" idx="1"/>
          </p:nvPr>
        </p:nvSpPr>
        <p:spPr>
          <a:xfrm>
            <a:off x="646140" y="2114694"/>
            <a:ext cx="8089478" cy="41631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600" dirty="0"/>
              <a:t>How to use Podio to manage work.</a:t>
            </a:r>
          </a:p>
          <a:p>
            <a:pPr>
              <a:buFont typeface="Arial" panose="020B0604020202020204" pitchFamily="34" charset="0"/>
              <a:buChar char="•"/>
            </a:pPr>
            <a:r>
              <a:rPr lang="en-US" sz="2600" dirty="0"/>
              <a:t>How to use Podio to collaborate with the team.</a:t>
            </a:r>
          </a:p>
          <a:p>
            <a:pPr>
              <a:buFont typeface="Arial" panose="020B0604020202020204" pitchFamily="34" charset="0"/>
              <a:buChar char="•"/>
            </a:pPr>
            <a:r>
              <a:rPr lang="en-US" sz="2600" dirty="0"/>
              <a:t>How to use Podio to work with company management.</a:t>
            </a:r>
          </a:p>
          <a:p>
            <a:pPr>
              <a:buFont typeface="Arial" panose="020B0604020202020204" pitchFamily="34" charset="0"/>
              <a:buChar char="•"/>
            </a:pPr>
            <a:endParaRPr lang="en-US" sz="2400" dirty="0"/>
          </a:p>
        </p:txBody>
      </p:sp>
      <p:sp>
        <p:nvSpPr>
          <p:cNvPr id="59" name="Google Shape;59;p16"/>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latin typeface="Arial"/>
                <a:ea typeface="Arial"/>
                <a:cs typeface="Arial"/>
                <a:sym typeface="Arial"/>
              </a:rPr>
              <a:t>Problem</a:t>
            </a:r>
            <a:endParaRPr dirty="0"/>
          </a:p>
        </p:txBody>
      </p:sp>
      <p:sp>
        <p:nvSpPr>
          <p:cNvPr id="60" name="Google Shape;60;p16"/>
          <p:cNvSpPr txBox="1"/>
          <p:nvPr/>
        </p:nvSpPr>
        <p:spPr>
          <a:xfrm>
            <a:off x="646140" y="839720"/>
            <a:ext cx="656556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extLst>
      <p:ext uri="{BB962C8B-B14F-4D97-AF65-F5344CB8AC3E}">
        <p14:creationId xmlns:p14="http://schemas.microsoft.com/office/powerpoint/2010/main" val="2656279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8">
                                            <p:txEl>
                                              <p:pRg st="1" end="1"/>
                                            </p:txEl>
                                          </p:spTgt>
                                        </p:tgtEl>
                                        <p:attrNameLst>
                                          <p:attrName>style.visibility</p:attrName>
                                        </p:attrNameLst>
                                      </p:cBhvr>
                                      <p:to>
                                        <p:strVal val="visible"/>
                                      </p:to>
                                    </p:set>
                                    <p:animEffect transition="in" filter="fade">
                                      <p:cBhvr>
                                        <p:cTn id="10" dur="500"/>
                                        <p:tgtEl>
                                          <p:spTgt spid="5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xEl>
                                              <p:pRg st="2" end="2"/>
                                            </p:txEl>
                                          </p:spTgt>
                                        </p:tgtEl>
                                        <p:attrNameLst>
                                          <p:attrName>style.visibility</p:attrName>
                                        </p:attrNameLst>
                                      </p:cBhvr>
                                      <p:to>
                                        <p:strVal val="visible"/>
                                      </p:to>
                                    </p:set>
                                    <p:animEffect transition="in" filter="fade">
                                      <p:cBhvr>
                                        <p:cTn id="13"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6"/>
          <p:cNvSpPr txBox="1">
            <a:spLocks noGrp="1"/>
          </p:cNvSpPr>
          <p:nvPr>
            <p:ph type="body" idx="1"/>
          </p:nvPr>
        </p:nvSpPr>
        <p:spPr>
          <a:xfrm>
            <a:off x="646140" y="1981528"/>
            <a:ext cx="7370396" cy="4163100"/>
          </a:xfrm>
          <a:prstGeom prst="rect">
            <a:avLst/>
          </a:prstGeom>
          <a:noFill/>
          <a:ln>
            <a:noFill/>
          </a:ln>
        </p:spPr>
        <p:txBody>
          <a:bodyPr spcFirstLastPara="1" wrap="square" lIns="91425" tIns="45700" rIns="91425" bIns="45700" anchor="t" anchorCtr="0">
            <a:noAutofit/>
          </a:bodyPr>
          <a:lstStyle/>
          <a:p>
            <a:pPr marL="508000" indent="-457200">
              <a:buFont typeface="Arial" panose="020B0604020202020204" pitchFamily="34" charset="0"/>
              <a:buChar char="•"/>
            </a:pPr>
            <a:r>
              <a:rPr lang="en-US" sz="2600" dirty="0">
                <a:solidFill>
                  <a:schemeClr val="tx1"/>
                </a:solidFill>
              </a:rPr>
              <a:t>Study about Podio in detail to gain necessary information as well as having a clear view about Podio. </a:t>
            </a:r>
          </a:p>
          <a:p>
            <a:pPr marL="508000" indent="-457200">
              <a:buFont typeface="Arial" panose="020B0604020202020204" pitchFamily="34" charset="0"/>
              <a:buChar char="•"/>
            </a:pPr>
            <a:r>
              <a:rPr lang="en-US" sz="2600" dirty="0">
                <a:solidFill>
                  <a:schemeClr val="tx1"/>
                </a:solidFill>
              </a:rPr>
              <a:t>After understanding Podio clearly, learning how to use Podio correctly.</a:t>
            </a:r>
          </a:p>
          <a:p>
            <a:pPr marL="508000" indent="-457200">
              <a:buFont typeface="Arial" panose="020B0604020202020204" pitchFamily="34" charset="0"/>
              <a:buChar char="•"/>
            </a:pPr>
            <a:r>
              <a:rPr lang="en-US" sz="2600" dirty="0">
                <a:solidFill>
                  <a:schemeClr val="tx1"/>
                </a:solidFill>
              </a:rPr>
              <a:t>Lastly, finding and showing suitable solutions for each listed problem.</a:t>
            </a:r>
            <a:endParaRPr lang="en-US" sz="2400" dirty="0">
              <a:solidFill>
                <a:schemeClr val="tx1"/>
              </a:solidFill>
            </a:endParaRPr>
          </a:p>
          <a:p>
            <a:pPr marL="965200" lvl="1" indent="-457200">
              <a:buFont typeface="Wingdings" panose="05000000000000000000" pitchFamily="2" charset="2"/>
              <a:buChar char="Ø"/>
            </a:pPr>
            <a:endParaRPr lang="en-US" sz="2400" dirty="0">
              <a:solidFill>
                <a:schemeClr val="tx1"/>
              </a:solidFill>
            </a:endParaRPr>
          </a:p>
          <a:p>
            <a:pPr marL="508000" lvl="1" indent="0">
              <a:buNone/>
            </a:pPr>
            <a:endParaRPr lang="en-US" sz="2400" dirty="0">
              <a:solidFill>
                <a:schemeClr val="tx1"/>
              </a:solidFill>
            </a:endParaRPr>
          </a:p>
        </p:txBody>
      </p:sp>
      <p:sp>
        <p:nvSpPr>
          <p:cNvPr id="59" name="Google Shape;59;p16"/>
          <p:cNvSpPr txBox="1"/>
          <p:nvPr/>
        </p:nvSpPr>
        <p:spPr>
          <a:xfrm>
            <a:off x="646140" y="197380"/>
            <a:ext cx="6565569"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Solution Approach</a:t>
            </a:r>
            <a:endParaRPr dirty="0"/>
          </a:p>
        </p:txBody>
      </p:sp>
      <p:sp>
        <p:nvSpPr>
          <p:cNvPr id="60" name="Google Shape;60;p16"/>
          <p:cNvSpPr txBox="1"/>
          <p:nvPr/>
        </p:nvSpPr>
        <p:spPr>
          <a:xfrm>
            <a:off x="646140" y="839720"/>
            <a:ext cx="6565569"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extLst>
      <p:ext uri="{BB962C8B-B14F-4D97-AF65-F5344CB8AC3E}">
        <p14:creationId xmlns:p14="http://schemas.microsoft.com/office/powerpoint/2010/main" val="1403301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8">
                                            <p:txEl>
                                              <p:pRg st="0" end="0"/>
                                            </p:txEl>
                                          </p:spTgt>
                                        </p:tgtEl>
                                        <p:attrNameLst>
                                          <p:attrName>style.visibility</p:attrName>
                                        </p:attrNameLst>
                                      </p:cBhvr>
                                      <p:to>
                                        <p:strVal val="visible"/>
                                      </p:to>
                                    </p:set>
                                    <p:animEffect transition="in" filter="fade">
                                      <p:cBhvr>
                                        <p:cTn id="7" dur="500"/>
                                        <p:tgtEl>
                                          <p:spTgt spid="58">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8">
                                            <p:txEl>
                                              <p:pRg st="1" end="1"/>
                                            </p:txEl>
                                          </p:spTgt>
                                        </p:tgtEl>
                                        <p:attrNameLst>
                                          <p:attrName>style.visibility</p:attrName>
                                        </p:attrNameLst>
                                      </p:cBhvr>
                                      <p:to>
                                        <p:strVal val="visible"/>
                                      </p:to>
                                    </p:set>
                                    <p:animEffect transition="in" filter="fade">
                                      <p:cBhvr>
                                        <p:cTn id="10" dur="500"/>
                                        <p:tgtEl>
                                          <p:spTgt spid="58">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8">
                                            <p:txEl>
                                              <p:pRg st="2" end="2"/>
                                            </p:txEl>
                                          </p:spTgt>
                                        </p:tgtEl>
                                        <p:attrNameLst>
                                          <p:attrName>style.visibility</p:attrName>
                                        </p:attrNameLst>
                                      </p:cBhvr>
                                      <p:to>
                                        <p:strVal val="visible"/>
                                      </p:to>
                                    </p:set>
                                    <p:animEffect transition="in" filter="fade">
                                      <p:cBhvr>
                                        <p:cTn id="13" dur="500"/>
                                        <p:tgtEl>
                                          <p:spTgt spid="5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1"/>
        <p:cNvGrpSpPr/>
        <p:nvPr/>
      </p:nvGrpSpPr>
      <p:grpSpPr>
        <a:xfrm>
          <a:off x="0" y="0"/>
          <a:ext cx="0" cy="0"/>
          <a:chOff x="0" y="0"/>
          <a:chExt cx="0" cy="0"/>
        </a:xfrm>
      </p:grpSpPr>
      <p:sp>
        <p:nvSpPr>
          <p:cNvPr id="72" name="Google Shape;72;p18"/>
          <p:cNvSpPr txBox="1">
            <a:spLocks noGrp="1"/>
          </p:cNvSpPr>
          <p:nvPr>
            <p:ph type="body" idx="1"/>
          </p:nvPr>
        </p:nvSpPr>
        <p:spPr>
          <a:xfrm>
            <a:off x="457200" y="1766750"/>
            <a:ext cx="8438225" cy="4298100"/>
          </a:xfrm>
          <a:prstGeom prst="rect">
            <a:avLst/>
          </a:prstGeom>
          <a:noFill/>
          <a:ln>
            <a:noFill/>
          </a:ln>
        </p:spPr>
        <p:txBody>
          <a:bodyPr spcFirstLastPara="1" wrap="square" lIns="91425" tIns="45700" rIns="91425" bIns="45700" anchor="t" anchorCtr="0">
            <a:noAutofit/>
          </a:bodyPr>
          <a:lstStyle/>
          <a:p>
            <a:r>
              <a:rPr lang="en-US" sz="2600" dirty="0">
                <a:solidFill>
                  <a:schemeClr val="tx1"/>
                </a:solidFill>
              </a:rPr>
              <a:t>There are several networks within Podio:</a:t>
            </a:r>
          </a:p>
          <a:p>
            <a:pPr lvl="1">
              <a:buFont typeface="Wingdings" panose="05000000000000000000" pitchFamily="2" charset="2"/>
              <a:buChar char="Ø"/>
            </a:pPr>
            <a:r>
              <a:rPr lang="en-US" b="1" dirty="0">
                <a:solidFill>
                  <a:schemeClr val="tx1"/>
                </a:solidFill>
              </a:rPr>
              <a:t>Employee Network</a:t>
            </a:r>
          </a:p>
          <a:p>
            <a:pPr lvl="1">
              <a:buFont typeface="Wingdings" panose="05000000000000000000" pitchFamily="2" charset="2"/>
              <a:buChar char="Ø"/>
            </a:pPr>
            <a:r>
              <a:rPr lang="en-US" b="1" dirty="0">
                <a:solidFill>
                  <a:schemeClr val="tx1"/>
                </a:solidFill>
              </a:rPr>
              <a:t>Intranet</a:t>
            </a:r>
          </a:p>
          <a:p>
            <a:pPr lvl="1">
              <a:buFont typeface="Wingdings" panose="05000000000000000000" pitchFamily="2" charset="2"/>
              <a:buChar char="Ø"/>
            </a:pPr>
            <a:r>
              <a:rPr lang="en-US" b="1" dirty="0">
                <a:solidFill>
                  <a:schemeClr val="tx1"/>
                </a:solidFill>
              </a:rPr>
              <a:t>Project Management</a:t>
            </a:r>
          </a:p>
          <a:p>
            <a:pPr lvl="1">
              <a:buFont typeface="Wingdings" panose="05000000000000000000" pitchFamily="2" charset="2"/>
              <a:buChar char="Ø"/>
            </a:pPr>
            <a:r>
              <a:rPr lang="en-US" b="1" dirty="0">
                <a:solidFill>
                  <a:schemeClr val="tx1"/>
                </a:solidFill>
              </a:rPr>
              <a:t>Sales Management</a:t>
            </a:r>
            <a:r>
              <a:rPr lang="en-US" dirty="0">
                <a:solidFill>
                  <a:schemeClr val="tx1"/>
                </a:solidFill>
              </a:rPr>
              <a:t> </a:t>
            </a:r>
          </a:p>
          <a:p>
            <a:r>
              <a:rPr lang="en-US" sz="2600" dirty="0">
                <a:solidFill>
                  <a:schemeClr val="tx1"/>
                </a:solidFill>
              </a:rPr>
              <a:t>Users can select which tabs from which networks apply best to them.</a:t>
            </a:r>
          </a:p>
          <a:p>
            <a:pPr marL="50800" indent="0">
              <a:buNone/>
            </a:pPr>
            <a:br>
              <a:rPr lang="en-US" dirty="0">
                <a:solidFill>
                  <a:schemeClr val="tx1"/>
                </a:solidFill>
              </a:rPr>
            </a:br>
            <a:endParaRPr dirty="0">
              <a:solidFill>
                <a:schemeClr val="tx1"/>
              </a:solidFill>
            </a:endParaRPr>
          </a:p>
        </p:txBody>
      </p:sp>
      <p:sp>
        <p:nvSpPr>
          <p:cNvPr id="73" name="Google Shape;73;p18"/>
          <p:cNvSpPr txBox="1"/>
          <p:nvPr/>
        </p:nvSpPr>
        <p:spPr>
          <a:xfrm>
            <a:off x="457200" y="191008"/>
            <a:ext cx="8101584" cy="1149519"/>
          </a:xfrm>
          <a:prstGeom prst="rect">
            <a:avLst/>
          </a:prstGeom>
          <a:noFill/>
          <a:ln>
            <a:noFill/>
          </a:ln>
        </p:spPr>
        <p:txBody>
          <a:bodyPr spcFirstLastPara="1" wrap="square" lIns="91425" tIns="45700" rIns="91425" bIns="45700" anchor="t" anchorCtr="0">
            <a:noAutofit/>
          </a:bodyPr>
          <a:lstStyle/>
          <a:p>
            <a:pPr lvl="0"/>
            <a:r>
              <a:rPr lang="en-US" sz="3600" b="1" dirty="0">
                <a:solidFill>
                  <a:schemeClr val="dk1"/>
                </a:solidFill>
              </a:rPr>
              <a:t>Methods for how to use Podio to manage work</a:t>
            </a:r>
          </a:p>
        </p:txBody>
      </p:sp>
      <p:sp>
        <p:nvSpPr>
          <p:cNvPr id="74" name="Google Shape;74;p18"/>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animEffect transition="in" filter="fade">
                                      <p:cBhvr>
                                        <p:cTn id="7" dur="500"/>
                                        <p:tgtEl>
                                          <p:spTgt spid="7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2">
                                            <p:txEl>
                                              <p:pRg st="1" end="1"/>
                                            </p:txEl>
                                          </p:spTgt>
                                        </p:tgtEl>
                                        <p:attrNameLst>
                                          <p:attrName>style.visibility</p:attrName>
                                        </p:attrNameLst>
                                      </p:cBhvr>
                                      <p:to>
                                        <p:strVal val="visible"/>
                                      </p:to>
                                    </p:set>
                                    <p:animEffect transition="in" filter="fade">
                                      <p:cBhvr>
                                        <p:cTn id="10" dur="500"/>
                                        <p:tgtEl>
                                          <p:spTgt spid="72">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2">
                                            <p:txEl>
                                              <p:pRg st="2" end="2"/>
                                            </p:txEl>
                                          </p:spTgt>
                                        </p:tgtEl>
                                        <p:attrNameLst>
                                          <p:attrName>style.visibility</p:attrName>
                                        </p:attrNameLst>
                                      </p:cBhvr>
                                      <p:to>
                                        <p:strVal val="visible"/>
                                      </p:to>
                                    </p:set>
                                    <p:animEffect transition="in" filter="fade">
                                      <p:cBhvr>
                                        <p:cTn id="13" dur="500"/>
                                        <p:tgtEl>
                                          <p:spTgt spid="72">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2">
                                            <p:txEl>
                                              <p:pRg st="3" end="3"/>
                                            </p:txEl>
                                          </p:spTgt>
                                        </p:tgtEl>
                                        <p:attrNameLst>
                                          <p:attrName>style.visibility</p:attrName>
                                        </p:attrNameLst>
                                      </p:cBhvr>
                                      <p:to>
                                        <p:strVal val="visible"/>
                                      </p:to>
                                    </p:set>
                                    <p:animEffect transition="in" filter="fade">
                                      <p:cBhvr>
                                        <p:cTn id="16" dur="500"/>
                                        <p:tgtEl>
                                          <p:spTgt spid="72">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2">
                                            <p:txEl>
                                              <p:pRg st="4" end="4"/>
                                            </p:txEl>
                                          </p:spTgt>
                                        </p:tgtEl>
                                        <p:attrNameLst>
                                          <p:attrName>style.visibility</p:attrName>
                                        </p:attrNameLst>
                                      </p:cBhvr>
                                      <p:to>
                                        <p:strVal val="visible"/>
                                      </p:to>
                                    </p:set>
                                    <p:animEffect transition="in" filter="fade">
                                      <p:cBhvr>
                                        <p:cTn id="19" dur="500"/>
                                        <p:tgtEl>
                                          <p:spTgt spid="72">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2">
                                            <p:txEl>
                                              <p:pRg st="5" end="5"/>
                                            </p:txEl>
                                          </p:spTgt>
                                        </p:tgtEl>
                                        <p:attrNameLst>
                                          <p:attrName>style.visibility</p:attrName>
                                        </p:attrNameLst>
                                      </p:cBhvr>
                                      <p:to>
                                        <p:strVal val="visible"/>
                                      </p:to>
                                    </p:set>
                                    <p:animEffect transition="in" filter="fade">
                                      <p:cBhvr>
                                        <p:cTn id="22" dur="500"/>
                                        <p:tgtEl>
                                          <p:spTgt spid="72">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72">
                                            <p:txEl>
                                              <p:pRg st="6" end="6"/>
                                            </p:txEl>
                                          </p:spTgt>
                                        </p:tgtEl>
                                        <p:attrNameLst>
                                          <p:attrName>style.visibility</p:attrName>
                                        </p:attrNameLst>
                                      </p:cBhvr>
                                      <p:to>
                                        <p:strVal val="visible"/>
                                      </p:to>
                                    </p:set>
                                    <p:animEffect transition="in" filter="fade">
                                      <p:cBhvr>
                                        <p:cTn id="25" dur="500"/>
                                        <p:tgtEl>
                                          <p:spTgt spid="7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78"/>
        <p:cNvGrpSpPr/>
        <p:nvPr/>
      </p:nvGrpSpPr>
      <p:grpSpPr>
        <a:xfrm>
          <a:off x="0" y="0"/>
          <a:ext cx="0" cy="0"/>
          <a:chOff x="0" y="0"/>
          <a:chExt cx="0" cy="0"/>
        </a:xfrm>
      </p:grpSpPr>
      <p:sp>
        <p:nvSpPr>
          <p:cNvPr id="79" name="Google Shape;79;p19"/>
          <p:cNvSpPr txBox="1">
            <a:spLocks noGrp="1"/>
          </p:cNvSpPr>
          <p:nvPr>
            <p:ph type="body" idx="1"/>
          </p:nvPr>
        </p:nvSpPr>
        <p:spPr>
          <a:xfrm>
            <a:off x="391979" y="1135189"/>
            <a:ext cx="8370282" cy="4954893"/>
          </a:xfrm>
          <a:prstGeom prst="rect">
            <a:avLst/>
          </a:prstGeom>
          <a:noFill/>
          <a:ln>
            <a:noFill/>
          </a:ln>
        </p:spPr>
        <p:txBody>
          <a:bodyPr spcFirstLastPara="1" wrap="square" lIns="91425" tIns="45700" rIns="91425" bIns="45700" anchor="t" anchorCtr="0">
            <a:noAutofit/>
          </a:bodyPr>
          <a:lstStyle/>
          <a:p>
            <a:r>
              <a:rPr lang="en-US" sz="2400" dirty="0"/>
              <a:t>Users can share news, files, and tasks with all your colleagues in the activity stream instead of sending countless CC emails. Users can add any and all co-workers into the contacts tab with relative ease. </a:t>
            </a:r>
          </a:p>
          <a:p>
            <a:r>
              <a:rPr lang="en-US" sz="2400" dirty="0"/>
              <a:t>There’s also a neat feature that allows users to chat and video call with colleagues by clicking the chat button in the top right corner. In the employee directory you can see all your colleagues who have joined, along with their contact details.</a:t>
            </a:r>
          </a:p>
          <a:p>
            <a:r>
              <a:rPr lang="en-US" sz="2400" dirty="0"/>
              <a:t>Workspaces are great to break out project teams or departments, structure you work, and get things done together.</a:t>
            </a:r>
            <a:br>
              <a:rPr lang="en-US" sz="2400" dirty="0"/>
            </a:br>
            <a:endParaRPr sz="2400" dirty="0">
              <a:solidFill>
                <a:srgbClr val="404040"/>
              </a:solidFill>
            </a:endParaRPr>
          </a:p>
        </p:txBody>
      </p:sp>
      <p:sp>
        <p:nvSpPr>
          <p:cNvPr id="80" name="Google Shape;80;p19"/>
          <p:cNvSpPr txBox="1"/>
          <p:nvPr/>
        </p:nvSpPr>
        <p:spPr>
          <a:xfrm>
            <a:off x="457200" y="191009"/>
            <a:ext cx="8125968" cy="646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600" b="1" dirty="0">
                <a:solidFill>
                  <a:schemeClr val="dk1"/>
                </a:solidFill>
              </a:rPr>
              <a:t>Employee Network</a:t>
            </a:r>
            <a:endParaRPr sz="3600" b="1" dirty="0">
              <a:solidFill>
                <a:schemeClr val="dk1"/>
              </a:solidFill>
            </a:endParaRPr>
          </a:p>
        </p:txBody>
      </p:sp>
      <p:sp>
        <p:nvSpPr>
          <p:cNvPr id="81" name="Google Shape;81;p19"/>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9">
                                            <p:txEl>
                                              <p:pRg st="0" end="0"/>
                                            </p:txEl>
                                          </p:spTgt>
                                        </p:tgtEl>
                                        <p:attrNameLst>
                                          <p:attrName>style.visibility</p:attrName>
                                        </p:attrNameLst>
                                      </p:cBhvr>
                                      <p:to>
                                        <p:strVal val="visible"/>
                                      </p:to>
                                    </p:set>
                                    <p:animEffect transition="in" filter="fade">
                                      <p:cBhvr>
                                        <p:cTn id="7" dur="500"/>
                                        <p:tgtEl>
                                          <p:spTgt spid="7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9">
                                            <p:txEl>
                                              <p:pRg st="1" end="1"/>
                                            </p:txEl>
                                          </p:spTgt>
                                        </p:tgtEl>
                                        <p:attrNameLst>
                                          <p:attrName>style.visibility</p:attrName>
                                        </p:attrNameLst>
                                      </p:cBhvr>
                                      <p:to>
                                        <p:strVal val="visible"/>
                                      </p:to>
                                    </p:set>
                                    <p:animEffect transition="in" filter="fade">
                                      <p:cBhvr>
                                        <p:cTn id="10" dur="500"/>
                                        <p:tgtEl>
                                          <p:spTgt spid="7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9">
                                            <p:txEl>
                                              <p:pRg st="2" end="2"/>
                                            </p:txEl>
                                          </p:spTgt>
                                        </p:tgtEl>
                                        <p:attrNameLst>
                                          <p:attrName>style.visibility</p:attrName>
                                        </p:attrNameLst>
                                      </p:cBhvr>
                                      <p:to>
                                        <p:strVal val="visible"/>
                                      </p:to>
                                    </p:set>
                                    <p:animEffect transition="in" filter="fade">
                                      <p:cBhvr>
                                        <p:cTn id="13" dur="500"/>
                                        <p:tgtEl>
                                          <p:spTgt spid="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5"/>
        <p:cNvGrpSpPr/>
        <p:nvPr/>
      </p:nvGrpSpPr>
      <p:grpSpPr>
        <a:xfrm>
          <a:off x="0" y="0"/>
          <a:ext cx="0" cy="0"/>
          <a:chOff x="0" y="0"/>
          <a:chExt cx="0" cy="0"/>
        </a:xfrm>
      </p:grpSpPr>
      <p:sp>
        <p:nvSpPr>
          <p:cNvPr id="86" name="Google Shape;86;p20"/>
          <p:cNvSpPr txBox="1">
            <a:spLocks noGrp="1"/>
          </p:cNvSpPr>
          <p:nvPr>
            <p:ph type="body" idx="1"/>
          </p:nvPr>
        </p:nvSpPr>
        <p:spPr>
          <a:xfrm>
            <a:off x="395145" y="1413855"/>
            <a:ext cx="8353710" cy="4362222"/>
          </a:xfrm>
          <a:prstGeom prst="rect">
            <a:avLst/>
          </a:prstGeom>
          <a:noFill/>
          <a:ln>
            <a:noFill/>
          </a:ln>
        </p:spPr>
        <p:txBody>
          <a:bodyPr spcFirstLastPara="1" wrap="square" lIns="91425" tIns="45700" rIns="91425" bIns="45700" anchor="t" anchorCtr="0">
            <a:noAutofit/>
          </a:bodyPr>
          <a:lstStyle/>
          <a:p>
            <a:r>
              <a:rPr lang="en-US" sz="2400" dirty="0"/>
              <a:t>The next tab is the Calendar. Users can use the setting menu to personalize what they see on the calendar. Choose to see only items directly related to you, like meeting invites, or to view everything date-related from all your Podio apps with a range of choices in between.</a:t>
            </a:r>
          </a:p>
          <a:p>
            <a:r>
              <a:rPr lang="en-US" sz="2400" dirty="0"/>
              <a:t>The other tab is Tasks, it is showing you list of all tasks you have on Podio. Use it for concrete next actions for yourself or assign tasks to other members of you team. Users can view everything from delegated tasks to completed tasks.</a:t>
            </a:r>
          </a:p>
          <a:p>
            <a:pPr marL="50800" indent="0">
              <a:buNone/>
            </a:pPr>
            <a:br>
              <a:rPr lang="en-US" sz="2400" dirty="0"/>
            </a:br>
            <a:endParaRPr sz="2400" dirty="0">
              <a:solidFill>
                <a:srgbClr val="404040"/>
              </a:solidFill>
            </a:endParaRPr>
          </a:p>
        </p:txBody>
      </p:sp>
      <p:sp>
        <p:nvSpPr>
          <p:cNvPr id="87" name="Google Shape;87;p20"/>
          <p:cNvSpPr txBox="1"/>
          <p:nvPr/>
        </p:nvSpPr>
        <p:spPr>
          <a:xfrm>
            <a:off x="457200" y="191009"/>
            <a:ext cx="7992900" cy="646200"/>
          </a:xfrm>
          <a:prstGeom prst="rect">
            <a:avLst/>
          </a:prstGeom>
          <a:noFill/>
          <a:ln>
            <a:noFill/>
          </a:ln>
        </p:spPr>
        <p:txBody>
          <a:bodyPr spcFirstLastPara="1" wrap="square" lIns="91425" tIns="45700" rIns="91425" bIns="45700" anchor="t" anchorCtr="0">
            <a:noAutofit/>
          </a:bodyPr>
          <a:lstStyle/>
          <a:p>
            <a:pPr lvl="0"/>
            <a:r>
              <a:rPr lang="en-US" sz="3600" b="1" dirty="0">
                <a:solidFill>
                  <a:schemeClr val="dk1"/>
                </a:solidFill>
              </a:rPr>
              <a:t>Employee Network (cont.)</a:t>
            </a:r>
          </a:p>
        </p:txBody>
      </p:sp>
      <p:sp>
        <p:nvSpPr>
          <p:cNvPr id="88" name="Google Shape;88;p20"/>
          <p:cNvSpPr txBox="1"/>
          <p:nvPr/>
        </p:nvSpPr>
        <p:spPr>
          <a:xfrm>
            <a:off x="457200" y="833349"/>
            <a:ext cx="6565500" cy="36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animEffect transition="in" filter="fade">
                                      <p:cBhvr>
                                        <p:cTn id="7" dur="500"/>
                                        <p:tgtEl>
                                          <p:spTgt spid="8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6">
                                            <p:txEl>
                                              <p:pRg st="1" end="1"/>
                                            </p:txEl>
                                          </p:spTgt>
                                        </p:tgtEl>
                                        <p:attrNameLst>
                                          <p:attrName>style.visibility</p:attrName>
                                        </p:attrNameLst>
                                      </p:cBhvr>
                                      <p:to>
                                        <p:strVal val="visible"/>
                                      </p:to>
                                    </p:set>
                                    <p:animEffect transition="in" filter="fade">
                                      <p:cBhvr>
                                        <p:cTn id="10" dur="500"/>
                                        <p:tgtEl>
                                          <p:spTgt spid="86">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6">
                                            <p:txEl>
                                              <p:pRg st="2" end="2"/>
                                            </p:txEl>
                                          </p:spTgt>
                                        </p:tgtEl>
                                        <p:attrNameLst>
                                          <p:attrName>style.visibility</p:attrName>
                                        </p:attrNameLst>
                                      </p:cBhvr>
                                      <p:to>
                                        <p:strVal val="visible"/>
                                      </p:to>
                                    </p:set>
                                    <p:animEffect transition="in" filter="fade">
                                      <p:cBhvr>
                                        <p:cTn id="13" dur="500"/>
                                        <p:tgtEl>
                                          <p:spTgt spid="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696</TotalTime>
  <Words>1933</Words>
  <Application>Microsoft Office PowerPoint</Application>
  <PresentationFormat>On-screen Show (4:3)</PresentationFormat>
  <Paragraphs>385</Paragraphs>
  <Slides>34</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Wingdings</vt:lpstr>
      <vt:lpstr>Arial</vt:lpstr>
      <vt:lpstr>Times New Roman</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Pham, Quy Phuc</cp:lastModifiedBy>
  <cp:revision>72</cp:revision>
  <dcterms:modified xsi:type="dcterms:W3CDTF">2019-03-29T04:19:00Z</dcterms:modified>
</cp:coreProperties>
</file>