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82" r:id="rId3"/>
    <p:sldId id="486" r:id="rId4"/>
    <p:sldId id="483" r:id="rId5"/>
    <p:sldId id="484" r:id="rId6"/>
    <p:sldId id="485" r:id="rId7"/>
    <p:sldId id="487" r:id="rId8"/>
    <p:sldId id="488" r:id="rId9"/>
    <p:sldId id="489" r:id="rId10"/>
  </p:sldIdLst>
  <p:sldSz cx="9906000" cy="6858000" type="A4"/>
  <p:notesSz cx="6796088" cy="9929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4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FFFF00"/>
    <a:srgbClr val="CC3300"/>
    <a:srgbClr val="FFC000"/>
    <a:srgbClr val="00CCFF"/>
    <a:srgbClr val="92D050"/>
    <a:srgbClr val="D5F2D4"/>
    <a:srgbClr val="CCE0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1553" autoAdjust="0"/>
  </p:normalViewPr>
  <p:slideViewPr>
    <p:cSldViewPr>
      <p:cViewPr varScale="1">
        <p:scale>
          <a:sx n="70" d="100"/>
          <a:sy n="70" d="100"/>
        </p:scale>
        <p:origin x="78" y="21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D40353EC-A35A-4D7D-AC4B-C72D70E1B0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10642701-ED9D-4ADD-968F-880B4905B34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EC05CD34-A6DA-4036-A8D7-D2F835AA6A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C1335ABB-C328-454E-811C-902766EB462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1338"/>
            <a:ext cx="294481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200"/>
            </a:lvl1pPr>
          </a:lstStyle>
          <a:p>
            <a:pPr>
              <a:defRPr/>
            </a:pPr>
            <a:fld id="{1E7E7DCE-6590-40EA-A6A5-E58433F12130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5676F011-7E46-476D-AECD-480976CC6C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D5514638-B9BD-4898-BE5C-2419758311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53E6621-3D48-4D5B-BAC4-3630101026B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4538"/>
            <a:ext cx="5380038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61" name="Rectangle 5">
            <a:extLst>
              <a:ext uri="{FF2B5EF4-FFF2-40B4-BE49-F238E27FC236}">
                <a16:creationId xmlns:a16="http://schemas.microsoft.com/office/drawing/2014/main" id="{47511E9D-9CB8-4272-8C1E-164DB47D0C7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7188" cy="446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21862" name="Rectangle 6">
            <a:extLst>
              <a:ext uri="{FF2B5EF4-FFF2-40B4-BE49-F238E27FC236}">
                <a16:creationId xmlns:a16="http://schemas.microsoft.com/office/drawing/2014/main" id="{C9585F9B-E61C-470F-A3D1-9B6CD7567D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21863" name="Rectangle 7">
            <a:extLst>
              <a:ext uri="{FF2B5EF4-FFF2-40B4-BE49-F238E27FC236}">
                <a16:creationId xmlns:a16="http://schemas.microsoft.com/office/drawing/2014/main" id="{F6976F27-1E04-46CB-B4EA-9C7DF1E206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1338"/>
            <a:ext cx="294481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200"/>
            </a:lvl1pPr>
          </a:lstStyle>
          <a:p>
            <a:pPr>
              <a:defRPr/>
            </a:pPr>
            <a:fld id="{8CA1450C-03F0-470D-ABB7-5866E1C87574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9BBD272-4CD1-4A7D-B4B8-7438F5583F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429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429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429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429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8812464-E570-4333-8F7D-1C862EEB5AAC}" type="slidenum">
              <a:rPr lang="ja-JP" altLang="en-US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dirty="0">
              <a:ea typeface="ＭＳ Ｐゴシック" panose="020B0600070205080204" pitchFamily="50" charset="-128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9EC7675-6255-4EB0-9262-B5BF837C60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3097172-294A-4354-BAEB-CF6144CAB6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8DE6C92A-4019-4469-9FDE-7A775C2B5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" y="3716338"/>
            <a:ext cx="8456613" cy="0"/>
          </a:xfrm>
          <a:prstGeom prst="line">
            <a:avLst/>
          </a:prstGeom>
          <a:noFill/>
          <a:ln w="28575">
            <a:solidFill>
              <a:srgbClr val="3AAE3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49DB6334-5776-4FBE-B368-2113019D46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92563" y="3429000"/>
            <a:ext cx="22939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ja-JP" sz="1600" dirty="0">
                <a:latin typeface="ＭＳ Ｐゴシック" pitchFamily="50" charset="-128"/>
              </a:rPr>
              <a:t>URL: http://www.tome.jp</a:t>
            </a:r>
            <a:endParaRPr lang="ja-JP" altLang="en-US" sz="1600" dirty="0">
              <a:latin typeface="ＭＳ Ｐゴシック" pitchFamily="50" charset="-128"/>
            </a:endParaRP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B809D34-F716-49FC-946B-A825712B300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266113" y="1700213"/>
            <a:ext cx="0" cy="3240087"/>
          </a:xfrm>
          <a:prstGeom prst="line">
            <a:avLst/>
          </a:prstGeom>
          <a:noFill/>
          <a:ln w="28575">
            <a:solidFill>
              <a:srgbClr val="3AAE3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/>
          </a:p>
        </p:txBody>
      </p:sp>
      <p:grpSp>
        <p:nvGrpSpPr>
          <p:cNvPr id="7" name="Group 38">
            <a:extLst>
              <a:ext uri="{FF2B5EF4-FFF2-40B4-BE49-F238E27FC236}">
                <a16:creationId xmlns:a16="http://schemas.microsoft.com/office/drawing/2014/main" id="{4A76E96F-DC9E-4DE5-86D8-C893D538738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337550" y="3975100"/>
            <a:ext cx="142875" cy="892175"/>
            <a:chOff x="5252" y="2187"/>
            <a:chExt cx="90" cy="562"/>
          </a:xfrm>
        </p:grpSpPr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0DA77629-DAB9-4078-97F0-9669DAD8C4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52" y="2187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dirty="0"/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45CF278A-6817-4836-97BB-03F07F8954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52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dirty="0"/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6FE451E6-CD81-4924-AA3A-07E22124CF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52" y="2423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dirty="0"/>
            </a:p>
          </p:txBody>
        </p:sp>
        <p:sp>
          <p:nvSpPr>
            <p:cNvPr id="11" name="Oval 16">
              <a:extLst>
                <a:ext uri="{FF2B5EF4-FFF2-40B4-BE49-F238E27FC236}">
                  <a16:creationId xmlns:a16="http://schemas.microsoft.com/office/drawing/2014/main" id="{85611FD7-F0ED-47CD-918E-627D47C0E6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52" y="2541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dirty="0"/>
            </a:p>
          </p:txBody>
        </p: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4A8E835B-B3FF-4327-8EB2-2B6C92AC2F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52" y="2659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dirty="0"/>
            </a:p>
          </p:txBody>
        </p:sp>
      </p:grpSp>
      <p:grpSp>
        <p:nvGrpSpPr>
          <p:cNvPr id="13" name="Group 40">
            <a:extLst>
              <a:ext uri="{FF2B5EF4-FFF2-40B4-BE49-F238E27FC236}">
                <a16:creationId xmlns:a16="http://schemas.microsoft.com/office/drawing/2014/main" id="{4BD12261-240F-413A-9579-F9CA9801F6F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721725" y="3787775"/>
            <a:ext cx="142875" cy="517525"/>
            <a:chOff x="5524" y="2069"/>
            <a:chExt cx="90" cy="326"/>
          </a:xfrm>
        </p:grpSpPr>
        <p:sp>
          <p:nvSpPr>
            <p:cNvPr id="14" name="Oval 30">
              <a:extLst>
                <a:ext uri="{FF2B5EF4-FFF2-40B4-BE49-F238E27FC236}">
                  <a16:creationId xmlns:a16="http://schemas.microsoft.com/office/drawing/2014/main" id="{6F3E29F0-442F-47C2-8715-067833EFFA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24" y="2069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dirty="0"/>
            </a:p>
          </p:txBody>
        </p:sp>
        <p:sp>
          <p:nvSpPr>
            <p:cNvPr id="15" name="Oval 31">
              <a:extLst>
                <a:ext uri="{FF2B5EF4-FFF2-40B4-BE49-F238E27FC236}">
                  <a16:creationId xmlns:a16="http://schemas.microsoft.com/office/drawing/2014/main" id="{349257D9-936C-4C67-AFEA-E20430AF02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24" y="2187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dirty="0"/>
            </a:p>
          </p:txBody>
        </p:sp>
        <p:sp>
          <p:nvSpPr>
            <p:cNvPr id="16" name="Oval 32">
              <a:extLst>
                <a:ext uri="{FF2B5EF4-FFF2-40B4-BE49-F238E27FC236}">
                  <a16:creationId xmlns:a16="http://schemas.microsoft.com/office/drawing/2014/main" id="{AAF4511F-627E-48FC-8A6A-FBDE1D8541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24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dirty="0"/>
            </a:p>
          </p:txBody>
        </p:sp>
      </p:grpSp>
      <p:grpSp>
        <p:nvGrpSpPr>
          <p:cNvPr id="17" name="Group 41">
            <a:extLst>
              <a:ext uri="{FF2B5EF4-FFF2-40B4-BE49-F238E27FC236}">
                <a16:creationId xmlns:a16="http://schemas.microsoft.com/office/drawing/2014/main" id="{D0134A98-19A5-45A2-8B43-1580AF9AFDA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913813" y="3787775"/>
            <a:ext cx="142875" cy="330200"/>
            <a:chOff x="5660" y="2069"/>
            <a:chExt cx="90" cy="208"/>
          </a:xfrm>
        </p:grpSpPr>
        <p:sp>
          <p:nvSpPr>
            <p:cNvPr id="18" name="Oval 34">
              <a:extLst>
                <a:ext uri="{FF2B5EF4-FFF2-40B4-BE49-F238E27FC236}">
                  <a16:creationId xmlns:a16="http://schemas.microsoft.com/office/drawing/2014/main" id="{79415514-9149-4656-A8EF-C695804004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60" y="2069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dirty="0"/>
            </a:p>
          </p:txBody>
        </p:sp>
        <p:sp>
          <p:nvSpPr>
            <p:cNvPr id="19" name="Oval 35">
              <a:extLst>
                <a:ext uri="{FF2B5EF4-FFF2-40B4-BE49-F238E27FC236}">
                  <a16:creationId xmlns:a16="http://schemas.microsoft.com/office/drawing/2014/main" id="{5CA5FB39-EC1D-49B0-872F-A3FABCA533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60" y="2187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dirty="0"/>
            </a:p>
          </p:txBody>
        </p:sp>
      </p:grpSp>
      <p:grpSp>
        <p:nvGrpSpPr>
          <p:cNvPr id="20" name="Group 39">
            <a:extLst>
              <a:ext uri="{FF2B5EF4-FFF2-40B4-BE49-F238E27FC236}">
                <a16:creationId xmlns:a16="http://schemas.microsoft.com/office/drawing/2014/main" id="{09E219EF-C89C-4F70-86E6-DB13B0BA76C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9638" y="3787775"/>
            <a:ext cx="142875" cy="892175"/>
            <a:chOff x="5388" y="2069"/>
            <a:chExt cx="90" cy="562"/>
          </a:xfrm>
        </p:grpSpPr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24FDCA15-0519-4B3C-9683-4074A2AB60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88" y="2069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dirty="0"/>
            </a:p>
          </p:txBody>
        </p:sp>
        <p:sp>
          <p:nvSpPr>
            <p:cNvPr id="22" name="Oval 27">
              <a:extLst>
                <a:ext uri="{FF2B5EF4-FFF2-40B4-BE49-F238E27FC236}">
                  <a16:creationId xmlns:a16="http://schemas.microsoft.com/office/drawing/2014/main" id="{A86B80BD-D9EB-4F12-A5B0-93B83D9D80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88" y="2187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dirty="0"/>
            </a:p>
          </p:txBody>
        </p:sp>
        <p:sp>
          <p:nvSpPr>
            <p:cNvPr id="23" name="Oval 28">
              <a:extLst>
                <a:ext uri="{FF2B5EF4-FFF2-40B4-BE49-F238E27FC236}">
                  <a16:creationId xmlns:a16="http://schemas.microsoft.com/office/drawing/2014/main" id="{E5549E55-73F9-45E7-BD81-0FCC910779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88" y="2305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dirty="0"/>
            </a:p>
          </p:txBody>
        </p:sp>
        <p:sp>
          <p:nvSpPr>
            <p:cNvPr id="24" name="Oval 29">
              <a:extLst>
                <a:ext uri="{FF2B5EF4-FFF2-40B4-BE49-F238E27FC236}">
                  <a16:creationId xmlns:a16="http://schemas.microsoft.com/office/drawing/2014/main" id="{29194E7A-814D-4CD3-8D02-4C7729F8E4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88" y="2423"/>
              <a:ext cx="90" cy="9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dirty="0"/>
            </a:p>
          </p:txBody>
        </p:sp>
        <p:sp>
          <p:nvSpPr>
            <p:cNvPr id="25" name="Oval 37">
              <a:extLst>
                <a:ext uri="{FF2B5EF4-FFF2-40B4-BE49-F238E27FC236}">
                  <a16:creationId xmlns:a16="http://schemas.microsoft.com/office/drawing/2014/main" id="{22A3CC1A-62AE-47F3-878D-3D7CD764A4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88" y="2541"/>
              <a:ext cx="90" cy="90"/>
            </a:xfrm>
            <a:prstGeom prst="ellipse">
              <a:avLst/>
            </a:prstGeom>
            <a:solidFill>
              <a:srgbClr val="CCFF33"/>
            </a:solidFill>
            <a:ln w="9525">
              <a:solidFill>
                <a:srgbClr val="CCFF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dirty="0"/>
            </a:p>
          </p:txBody>
        </p:sp>
      </p:grpSp>
      <p:pic>
        <p:nvPicPr>
          <p:cNvPr id="26" name="Picture 42" descr="logo_背景透明_G_20110830">
            <a:extLst>
              <a:ext uri="{FF2B5EF4-FFF2-40B4-BE49-F238E27FC236}">
                <a16:creationId xmlns:a16="http://schemas.microsoft.com/office/drawing/2014/main" id="{06DDBC40-3028-4E6E-85CD-3CEC4EF81B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3284538"/>
            <a:ext cx="84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3">
            <a:extLst>
              <a:ext uri="{FF2B5EF4-FFF2-40B4-BE49-F238E27FC236}">
                <a16:creationId xmlns:a16="http://schemas.microsoft.com/office/drawing/2014/main" id="{A1DBB9B4-E2D5-49A5-8BB6-2F5D92CC56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192463"/>
            <a:ext cx="300513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56D06F08-BE1B-41CC-AB2A-5065978352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3397250"/>
            <a:ext cx="23685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665288"/>
            <a:ext cx="7346950" cy="1187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4100"/>
            </a:lvl1pPr>
          </a:lstStyle>
          <a:p>
            <a:pPr lvl="0"/>
            <a:r>
              <a:rPr lang="en-US" altLang="ja-JP" noProof="0"/>
              <a:t>マスタ タイトルの書式設定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2238" y="3730625"/>
            <a:ext cx="67691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ja-JP" noProof="0"/>
              <a:t>マスタ サブタイトルの書式設定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CAFA3941-F0D1-48A3-8F4F-9A629C6FA5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8588" y="6597650"/>
            <a:ext cx="2311400" cy="215900"/>
          </a:xfrm>
        </p:spPr>
        <p:txBody>
          <a:bodyPr/>
          <a:lstStyle>
            <a:lvl1pPr>
              <a:defRPr kumimoji="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1622336E-933E-4361-A0B9-63B13E50B7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597650"/>
            <a:ext cx="3136900" cy="260350"/>
          </a:xfrm>
        </p:spPr>
        <p:txBody>
          <a:bodyPr/>
          <a:lstStyle>
            <a:lvl1pPr>
              <a:defRPr kumimoji="0"/>
            </a:lvl1pPr>
          </a:lstStyle>
          <a:p>
            <a:pPr>
              <a:defRPr/>
            </a:pPr>
            <a:r>
              <a:rPr lang="en-US" altLang="ja-JP" dirty="0"/>
              <a:t>TOME R&amp;D Inc.</a:t>
            </a:r>
            <a:endParaRPr lang="ja-JP" altLang="en-US" dirty="0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5AD11DC2-BE45-4485-A45D-DE839D4AAF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66013" y="6597650"/>
            <a:ext cx="2311400" cy="215900"/>
          </a:xfrm>
        </p:spPr>
        <p:txBody>
          <a:bodyPr/>
          <a:lstStyle>
            <a:lvl1pPr>
              <a:defRPr sz="1600">
                <a:latin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A1815705-859E-47EB-BF03-B9A5CDFB256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575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>
                <a:latin typeface="+mn-lt"/>
              </a:defRPr>
            </a:lvl2pPr>
            <a:lvl3pPr>
              <a:defRPr sz="21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4EAC41-8068-4050-BF84-611DE24ABD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dirty="0"/>
              <a:t>　　</a:t>
            </a:r>
            <a:fld id="{0DC868D4-3EDE-4E9B-8270-4E3E17419CEA}" type="slidenum">
              <a:rPr lang="en-US" altLang="ja-JP" sz="1600" smtClean="0">
                <a:latin typeface="ＭＳ Ｐゴシック" panose="020B0600070205080204" pitchFamily="50" charset="-128"/>
              </a:rPr>
              <a:pPr>
                <a:defRPr/>
              </a:pPr>
              <a:t>‹#›</a:t>
            </a:fld>
            <a:endParaRPr lang="en-US" altLang="ja-JP" sz="1600" dirty="0">
              <a:latin typeface="ＭＳ Ｐゴシック" panose="020B0600070205080204" pitchFamily="50" charset="-128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565284-BBAC-4994-8B69-37DB4615AFD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E00DDF-8252-4AA8-82FA-FA8BA016243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TOME R&amp;D </a:t>
            </a:r>
            <a:r>
              <a:rPr lang="ja-JP" altLang="en-US" dirty="0"/>
              <a:t>Inc.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9308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116632"/>
            <a:ext cx="8420100" cy="75029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DFE261-BE00-4A97-8D28-C21EB0B51D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dirty="0"/>
              <a:t>　　</a:t>
            </a:r>
            <a:fld id="{707852C2-E2F2-4598-8834-8A4E084D2016}" type="slidenum">
              <a:rPr lang="en-US" altLang="ja-JP" sz="1600" smtClean="0">
                <a:latin typeface="ＭＳ Ｐゴシック" panose="020B0600070205080204" pitchFamily="50" charset="-128"/>
              </a:rPr>
              <a:pPr>
                <a:defRPr/>
              </a:pPr>
              <a:t>‹#›</a:t>
            </a:fld>
            <a:endParaRPr lang="en-US" altLang="ja-JP" sz="1600" dirty="0">
              <a:latin typeface="ＭＳ Ｐゴシック" panose="020B0600070205080204" pitchFamily="50" charset="-128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AFFB87-FBA7-48D1-8918-169C6281581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470C59-DDBF-4147-9B05-CE9A5ACBC34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TOME R&amp;D </a:t>
            </a:r>
            <a:r>
              <a:rPr lang="ja-JP" altLang="en-US" dirty="0"/>
              <a:t>Inc.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050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719263"/>
            <a:ext cx="43815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719263"/>
            <a:ext cx="43815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9F3E3E-7CD5-425D-ABED-BBC9B7068F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dirty="0"/>
              <a:t>　　</a:t>
            </a:r>
            <a:fld id="{8C2E0D67-4820-4579-A372-9D82C54562E2}" type="slidenum">
              <a:rPr lang="en-US" altLang="ja-JP" sz="1600" smtClean="0">
                <a:latin typeface="ＭＳ Ｐゴシック" panose="020B0600070205080204" pitchFamily="50" charset="-128"/>
              </a:rPr>
              <a:pPr>
                <a:defRPr/>
              </a:pPr>
              <a:t>‹#›</a:t>
            </a:fld>
            <a:endParaRPr lang="en-US" altLang="ja-JP" sz="1600" dirty="0">
              <a:latin typeface="ＭＳ Ｐゴシック" panose="020B0600070205080204" pitchFamily="50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AF8AF-D013-4837-93BF-D621C09BA12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6939FA-21BF-4F85-9C77-08B96479FD8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TOME R&amp;D </a:t>
            </a:r>
            <a:r>
              <a:rPr lang="ja-JP" altLang="en-US" dirty="0"/>
              <a:t>Inc.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0996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89154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0F50EF8-D180-4D2C-9CCC-CF96E155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dirty="0"/>
              <a:t>　　</a:t>
            </a:r>
            <a:fld id="{79BCC311-C183-4134-A69A-9B41F3010A3E}" type="slidenum">
              <a:rPr lang="en-US" altLang="ja-JP" sz="1600" smtClean="0">
                <a:latin typeface="ＭＳ Ｐゴシック" panose="020B0600070205080204" pitchFamily="50" charset="-128"/>
              </a:rPr>
              <a:pPr>
                <a:defRPr/>
              </a:pPr>
              <a:t>‹#›</a:t>
            </a:fld>
            <a:endParaRPr lang="en-US" altLang="ja-JP" sz="1600" dirty="0">
              <a:latin typeface="ＭＳ Ｐゴシック" panose="020B0600070205080204" pitchFamily="50" charset="-128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B828657-D87D-44E7-A52C-50F3D57F44A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CE8D237-B485-4AAB-A92C-D1E7CB3EA31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TOME R&amp;D </a:t>
            </a:r>
            <a:r>
              <a:rPr lang="ja-JP" altLang="en-US" dirty="0"/>
              <a:t>Inc.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940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6C1A0F-63C4-4BAC-912E-0C3FED801C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dirty="0"/>
              <a:t>　　</a:t>
            </a:r>
            <a:fld id="{E8C568D9-0902-44D2-8084-5327ECD11366}" type="slidenum">
              <a:rPr lang="en-US" altLang="ja-JP" sz="1600" smtClean="0">
                <a:latin typeface="ＭＳ Ｐゴシック" panose="020B0600070205080204" pitchFamily="50" charset="-128"/>
              </a:rPr>
              <a:pPr>
                <a:defRPr/>
              </a:pPr>
              <a:t>‹#›</a:t>
            </a:fld>
            <a:endParaRPr lang="en-US" altLang="ja-JP" sz="1600" dirty="0">
              <a:latin typeface="ＭＳ Ｐゴシック" panose="020B0600070205080204" pitchFamily="50" charset="-128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CC922B-F404-4B8B-A14A-386FFABFAA5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679E6C-731B-4C9A-BB9D-A6FB51730DC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TOME R&amp;D </a:t>
            </a:r>
            <a:r>
              <a:rPr lang="ja-JP" altLang="en-US" dirty="0"/>
              <a:t>Inc.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903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864E6C7-A20E-444B-AF55-D448239CA4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dirty="0"/>
              <a:t>　　</a:t>
            </a:r>
            <a:fld id="{9C8959DD-7508-4E10-AAA8-E8FAE6ADA3B8}" type="slidenum">
              <a:rPr lang="en-US" altLang="ja-JP" sz="1600" smtClean="0">
                <a:latin typeface="ＭＳ Ｐゴシック" panose="020B0600070205080204" pitchFamily="50" charset="-128"/>
              </a:rPr>
              <a:pPr>
                <a:defRPr/>
              </a:pPr>
              <a:t>‹#›</a:t>
            </a:fld>
            <a:endParaRPr lang="en-US" altLang="ja-JP" sz="1600" dirty="0">
              <a:latin typeface="ＭＳ Ｐゴシック" panose="020B0600070205080204" pitchFamily="50" charset="-128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8C9EE56-6025-451F-A7FE-9D0D10A51AA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3EDEBAC-1955-4430-A633-6993BA41B9F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TOME R&amp;D </a:t>
            </a:r>
            <a:r>
              <a:rPr lang="ja-JP" altLang="en-US" dirty="0"/>
              <a:t>Inc.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9498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673C7F-600B-483A-8B3D-29880657A6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dirty="0"/>
              <a:t>　　</a:t>
            </a:r>
            <a:fld id="{3CA82011-7CA0-4664-AF5F-6A6016051334}" type="slidenum">
              <a:rPr lang="en-US" altLang="ja-JP" sz="1600" smtClean="0">
                <a:latin typeface="ＭＳ Ｐゴシック" panose="020B0600070205080204" pitchFamily="50" charset="-128"/>
              </a:rPr>
              <a:pPr>
                <a:defRPr/>
              </a:pPr>
              <a:t>‹#›</a:t>
            </a:fld>
            <a:endParaRPr lang="en-US" altLang="ja-JP" sz="1600" dirty="0">
              <a:latin typeface="ＭＳ Ｐゴシック" panose="020B0600070205080204" pitchFamily="50" charset="-128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FFAE61-0FA8-48C3-B149-E309D347BF5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27034C-8075-44F0-B8CC-D3271F63FD3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TOME R&amp;D </a:t>
            </a:r>
            <a:r>
              <a:rPr lang="ja-JP" altLang="en-US" dirty="0"/>
              <a:t>Inc.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538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0FB4B35-4350-4CBC-93BD-3D716BDC0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188913"/>
            <a:ext cx="781843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FFC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マスタ 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6DC04C5-EF5A-4EA3-BE6A-EC753238D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719263"/>
            <a:ext cx="89154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マスタ テキストの書式設定</a:t>
            </a:r>
          </a:p>
          <a:p>
            <a:pPr lvl="1"/>
            <a:r>
              <a:rPr lang="en-US" altLang="ja-JP"/>
              <a:t>第 2 レベル</a:t>
            </a:r>
          </a:p>
          <a:p>
            <a:pPr lvl="2"/>
            <a:r>
              <a:rPr lang="en-US" altLang="ja-JP"/>
              <a:t>第 3 レベル</a:t>
            </a:r>
          </a:p>
          <a:p>
            <a:pPr lvl="3"/>
            <a:r>
              <a:rPr lang="en-US" altLang="ja-JP"/>
              <a:t>第 4 レベル</a:t>
            </a:r>
          </a:p>
          <a:p>
            <a:pPr lvl="4"/>
            <a:r>
              <a:rPr lang="en-US" altLang="ja-JP"/>
              <a:t>第 5 レベル</a:t>
            </a:r>
          </a:p>
        </p:txBody>
      </p:sp>
      <p:sp>
        <p:nvSpPr>
          <p:cNvPr id="245764" name="Rectangle 4">
            <a:extLst>
              <a:ext uri="{FF2B5EF4-FFF2-40B4-BE49-F238E27FC236}">
                <a16:creationId xmlns:a16="http://schemas.microsoft.com/office/drawing/2014/main" id="{48DF1663-D244-44FC-A2E5-3E67BD43BD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37450" y="6524625"/>
            <a:ext cx="23114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r>
              <a:rPr lang="ja-JP" altLang="en-US" dirty="0"/>
              <a:t>　　</a:t>
            </a:r>
            <a:fld id="{636BEA4E-1B77-4F55-BD3D-AE73EF1EB547}" type="slidenum">
              <a:rPr lang="en-US" altLang="ja-JP" sz="1600" smtClean="0">
                <a:latin typeface="ＭＳ Ｐゴシック" panose="020B0600070205080204" pitchFamily="50" charset="-128"/>
              </a:rPr>
              <a:pPr>
                <a:defRPr/>
              </a:pPr>
              <a:t>‹#›</a:t>
            </a:fld>
            <a:endParaRPr lang="en-US" altLang="ja-JP" sz="1600" dirty="0">
              <a:latin typeface="ＭＳ Ｐゴシック" panose="020B0600070205080204" pitchFamily="50" charset="-128"/>
            </a:endParaRPr>
          </a:p>
        </p:txBody>
      </p:sp>
      <p:sp>
        <p:nvSpPr>
          <p:cNvPr id="245765" name="Rectangle 5">
            <a:extLst>
              <a:ext uri="{FF2B5EF4-FFF2-40B4-BE49-F238E27FC236}">
                <a16:creationId xmlns:a16="http://schemas.microsoft.com/office/drawing/2014/main" id="{7F597E9A-6584-4197-BDA0-746A50DBF4C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150" y="6524625"/>
            <a:ext cx="2311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45766" name="Rectangle 6">
            <a:extLst>
              <a:ext uri="{FF2B5EF4-FFF2-40B4-BE49-F238E27FC236}">
                <a16:creationId xmlns:a16="http://schemas.microsoft.com/office/drawing/2014/main" id="{BA41FC80-8838-4C92-9CB8-FB015382510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24625"/>
            <a:ext cx="31369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r>
              <a:rPr lang="en-US" altLang="ja-JP" dirty="0"/>
              <a:t>TOME R&amp;D </a:t>
            </a:r>
            <a:r>
              <a:rPr lang="ja-JP" altLang="en-US" dirty="0"/>
              <a:t>Inc.</a:t>
            </a:r>
            <a:endParaRPr lang="en-US" altLang="ja-JP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CD991047-2E6F-436A-9F92-69DC84C3CC0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15925" y="836613"/>
            <a:ext cx="9145588" cy="0"/>
          </a:xfrm>
          <a:prstGeom prst="line">
            <a:avLst/>
          </a:prstGeom>
          <a:noFill/>
          <a:ln w="28575">
            <a:solidFill>
              <a:srgbClr val="3AAE3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/>
          </a:p>
        </p:txBody>
      </p:sp>
      <p:pic>
        <p:nvPicPr>
          <p:cNvPr id="1032" name="Picture 9" descr="logo_背景透明_G_20110830">
            <a:extLst>
              <a:ext uri="{FF2B5EF4-FFF2-40B4-BE49-F238E27FC236}">
                <a16:creationId xmlns:a16="http://schemas.microsoft.com/office/drawing/2014/main" id="{39BDD91A-0E55-404C-8355-A1BE98DD71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788" y="379413"/>
            <a:ext cx="84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rgbClr val="3AAE36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2607E0C-14B4-46AD-BC0D-4F642650A2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85825" y="1557338"/>
            <a:ext cx="7307263" cy="1295400"/>
          </a:xfrm>
        </p:spPr>
        <p:txBody>
          <a:bodyPr/>
          <a:lstStyle/>
          <a:p>
            <a:pPr eaLnBrk="1" hangingPunct="1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MOOX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のモデル化概要</a:t>
            </a:r>
            <a:endParaRPr lang="en-US" altLang="ja-JP" dirty="0"/>
          </a:p>
        </p:txBody>
      </p:sp>
      <p:sp>
        <p:nvSpPr>
          <p:cNvPr id="3075" name="Text Box 5">
            <a:extLst>
              <a:ext uri="{FF2B5EF4-FFF2-40B4-BE49-F238E27FC236}">
                <a16:creationId xmlns:a16="http://schemas.microsoft.com/office/drawing/2014/main" id="{F8B4869F-0680-4C87-A2E5-C7333EB7A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3802063"/>
            <a:ext cx="36671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>
              <a:defRPr/>
            </a:pPr>
            <a:r>
              <a:rPr lang="ja-JP" altLang="en-US" sz="1200" dirty="0">
                <a:solidFill>
                  <a:schemeClr val="accent4"/>
                </a:solidFill>
              </a:rPr>
              <a:t>とめ　は株式会社とめ研究所の登録商標です</a:t>
            </a:r>
          </a:p>
        </p:txBody>
      </p:sp>
      <p:sp>
        <p:nvSpPr>
          <p:cNvPr id="5124" name="Text Box 6">
            <a:extLst>
              <a:ext uri="{FF2B5EF4-FFF2-40B4-BE49-F238E27FC236}">
                <a16:creationId xmlns:a16="http://schemas.microsoft.com/office/drawing/2014/main" id="{49DBD08D-B1DF-4D87-937D-72F1FDD40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04800"/>
            <a:ext cx="481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FF"/>
              </a:buClr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0066FF"/>
              </a:buClr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ja-JP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F9EC580F-25D4-4633-AC51-A1A4AB7EE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6400800"/>
            <a:ext cx="1646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FF"/>
              </a:buClr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0066FF"/>
              </a:buClr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ja-JP" sz="1800" dirty="0">
                <a:latin typeface="Arial" panose="020B0604020202020204" pitchFamily="34" charset="0"/>
              </a:rPr>
              <a:t>2020</a:t>
            </a:r>
            <a:r>
              <a:rPr lang="ja-JP" altLang="en-US" sz="1800" dirty="0">
                <a:latin typeface="Arial" panose="020B0604020202020204" pitchFamily="34" charset="0"/>
              </a:rPr>
              <a:t>年</a:t>
            </a:r>
            <a:r>
              <a:rPr lang="en-US" altLang="ja-JP" sz="1800" dirty="0">
                <a:latin typeface="Arial" panose="020B0604020202020204" pitchFamily="34" charset="0"/>
              </a:rPr>
              <a:t>5</a:t>
            </a:r>
            <a:r>
              <a:rPr lang="ja-JP" altLang="en-US" sz="1800" dirty="0">
                <a:latin typeface="Arial" panose="020B0604020202020204" pitchFamily="34" charset="0"/>
              </a:rPr>
              <a:t>月</a:t>
            </a:r>
            <a:r>
              <a:rPr lang="en-US" altLang="ja-JP" sz="1800" dirty="0">
                <a:latin typeface="Arial" panose="020B0604020202020204" pitchFamily="34" charset="0"/>
              </a:rPr>
              <a:t>1</a:t>
            </a:r>
            <a:r>
              <a:rPr lang="ja-JP" altLang="en-US" sz="1800" dirty="0">
                <a:latin typeface="Arial" panose="020B0604020202020204" pitchFamily="34" charset="0"/>
              </a:rPr>
              <a:t>日</a:t>
            </a:r>
            <a:endParaRPr lang="en-US" altLang="ja-JP" sz="1800" dirty="0">
              <a:latin typeface="Arial" panose="020B0604020202020204" pitchFamily="34" charset="0"/>
            </a:endParaRPr>
          </a:p>
        </p:txBody>
      </p:sp>
      <p:sp>
        <p:nvSpPr>
          <p:cNvPr id="3078" name="Text Box 13">
            <a:extLst>
              <a:ext uri="{FF2B5EF4-FFF2-40B4-BE49-F238E27FC236}">
                <a16:creationId xmlns:a16="http://schemas.microsoft.com/office/drawing/2014/main" id="{EB03D807-0688-4DC8-986F-1DB73A6EE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149725"/>
            <a:ext cx="28765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400" dirty="0">
                <a:solidFill>
                  <a:schemeClr val="accent4"/>
                </a:solidFill>
                <a:latin typeface="ＭＳ Ｐゴシック" pitchFamily="50" charset="-128"/>
              </a:rPr>
              <a:t>株式会社とめ研究所</a:t>
            </a:r>
          </a:p>
        </p:txBody>
      </p:sp>
      <p:sp>
        <p:nvSpPr>
          <p:cNvPr id="5127" name="Text Box 15">
            <a:extLst>
              <a:ext uri="{FF2B5EF4-FFF2-40B4-BE49-F238E27FC236}">
                <a16:creationId xmlns:a16="http://schemas.microsoft.com/office/drawing/2014/main" id="{1E6B135A-46DF-45E2-8330-EDFD82EEC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188913"/>
            <a:ext cx="954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FF"/>
              </a:buClr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rgbClr val="0066FF"/>
              </a:buClr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ja-JP" sz="2000" dirty="0">
                <a:latin typeface="Arial" panose="020B0604020202020204" pitchFamily="34" charset="0"/>
              </a:rPr>
              <a:t>【</a:t>
            </a:r>
            <a:r>
              <a:rPr lang="ja-JP" altLang="en-US" sz="2000" dirty="0">
                <a:latin typeface="Arial" panose="020B0604020202020204" pitchFamily="34" charset="0"/>
              </a:rPr>
              <a:t>秘密</a:t>
            </a:r>
            <a:r>
              <a:rPr lang="en-US" altLang="ja-JP" sz="2000" dirty="0">
                <a:latin typeface="Arial" panose="020B0604020202020204" pitchFamily="34" charset="0"/>
              </a:rPr>
              <a:t>】</a:t>
            </a:r>
            <a:endParaRPr lang="ja-JP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B0E0E-49CA-445A-B6DE-74EB583F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MOOX</a:t>
            </a:r>
            <a:r>
              <a:rPr kumimoji="1" lang="ja-JP" altLang="en-US" dirty="0"/>
              <a:t>車体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4F53E5-DCB1-4FB0-ADE4-B08BB3A65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　　</a:t>
            </a:r>
            <a:fld id="{0DC868D4-3EDE-4E9B-8270-4E3E17419CEA}" type="slidenum">
              <a:rPr lang="en-US" altLang="ja-JP" sz="1600" smtClean="0">
                <a:latin typeface="ＭＳ Ｐゴシック" panose="020B0600070205080204" pitchFamily="50" charset="-128"/>
              </a:rPr>
              <a:pPr>
                <a:defRPr/>
              </a:pPr>
              <a:t>2</a:t>
            </a:fld>
            <a:endParaRPr lang="en-US" altLang="ja-JP" sz="1600" dirty="0">
              <a:latin typeface="ＭＳ Ｐゴシック" panose="020B060007020508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E04E07-FAAF-450A-B181-2AD1CDC1E6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TOME R&amp;D </a:t>
            </a:r>
            <a:r>
              <a:rPr lang="ja-JP" altLang="en-US"/>
              <a:t>Inc.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3FD043E-9469-4AB9-8767-A376F2D1E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1021410"/>
            <a:ext cx="7818439" cy="582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8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3BBE7A-AF70-44A6-A78C-61D67A37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車体のモデル化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A01BC8-F7EB-4B19-8B39-F4CFC92228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　　</a:t>
            </a:r>
            <a:fld id="{0DC868D4-3EDE-4E9B-8270-4E3E17419CEA}" type="slidenum">
              <a:rPr lang="en-US" altLang="ja-JP" sz="1600" smtClean="0">
                <a:latin typeface="ＭＳ Ｐゴシック" panose="020B0600070205080204" pitchFamily="50" charset="-128"/>
              </a:rPr>
              <a:pPr>
                <a:defRPr/>
              </a:pPr>
              <a:t>3</a:t>
            </a:fld>
            <a:endParaRPr lang="en-US" altLang="ja-JP" sz="1600" dirty="0">
              <a:latin typeface="ＭＳ Ｐゴシック" panose="020B060007020508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AF0C89-AD88-461D-A5F6-1A907F1BB8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TOME R&amp;D </a:t>
            </a:r>
            <a:r>
              <a:rPr lang="ja-JP" altLang="en-US"/>
              <a:t>Inc.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547147-0B56-441F-8C8E-58CAD9181F44}"/>
              </a:ext>
            </a:extLst>
          </p:cNvPr>
          <p:cNvSpPr txBox="1"/>
          <p:nvPr/>
        </p:nvSpPr>
        <p:spPr>
          <a:xfrm>
            <a:off x="453679" y="992258"/>
            <a:ext cx="5758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・車体のモデル化</a:t>
            </a:r>
            <a:endParaRPr kumimoji="1" lang="en-US" altLang="ja-JP" dirty="0"/>
          </a:p>
          <a:p>
            <a:r>
              <a:rPr lang="ja-JP" altLang="en-US" dirty="0"/>
              <a:t>　・車体は外接する直方体で近似した</a:t>
            </a:r>
            <a:endParaRPr kumimoji="1" lang="ja-JP" altLang="en-US" dirty="0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7930089B-9679-4543-9357-AA1B1FEE89B8}"/>
              </a:ext>
            </a:extLst>
          </p:cNvPr>
          <p:cNvSpPr/>
          <p:nvPr/>
        </p:nvSpPr>
        <p:spPr>
          <a:xfrm rot="11338912">
            <a:off x="6382728" y="2734821"/>
            <a:ext cx="1008112" cy="1806542"/>
          </a:xfrm>
          <a:prstGeom prst="triangle">
            <a:avLst>
              <a:gd name="adj" fmla="val 22458"/>
            </a:avLst>
          </a:prstGeom>
          <a:solidFill>
            <a:srgbClr val="0066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7BF116-424B-43B2-9BF8-894893617F6D}"/>
              </a:ext>
            </a:extLst>
          </p:cNvPr>
          <p:cNvSpPr/>
          <p:nvPr/>
        </p:nvSpPr>
        <p:spPr>
          <a:xfrm>
            <a:off x="3512345" y="4622586"/>
            <a:ext cx="3384376" cy="1224136"/>
          </a:xfrm>
          <a:prstGeom prst="rect">
            <a:avLst/>
          </a:prstGeom>
          <a:solidFill>
            <a:srgbClr val="0066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1 つの角を切り取る 13">
            <a:extLst>
              <a:ext uri="{FF2B5EF4-FFF2-40B4-BE49-F238E27FC236}">
                <a16:creationId xmlns:a16="http://schemas.microsoft.com/office/drawing/2014/main" id="{0951FAE2-A1CF-4F50-B2BB-EEE49B98958F}"/>
              </a:ext>
            </a:extLst>
          </p:cNvPr>
          <p:cNvSpPr/>
          <p:nvPr/>
        </p:nvSpPr>
        <p:spPr>
          <a:xfrm>
            <a:off x="7041232" y="4608982"/>
            <a:ext cx="792088" cy="1224136"/>
          </a:xfrm>
          <a:prstGeom prst="snip1Rect">
            <a:avLst>
              <a:gd name="adj" fmla="val 3751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1 つの角を切り取る 14">
            <a:extLst>
              <a:ext uri="{FF2B5EF4-FFF2-40B4-BE49-F238E27FC236}">
                <a16:creationId xmlns:a16="http://schemas.microsoft.com/office/drawing/2014/main" id="{AB3A7B2E-751C-4DB4-9D4F-0EE07B196836}"/>
              </a:ext>
            </a:extLst>
          </p:cNvPr>
          <p:cNvSpPr/>
          <p:nvPr/>
        </p:nvSpPr>
        <p:spPr>
          <a:xfrm flipH="1">
            <a:off x="2592462" y="4608982"/>
            <a:ext cx="792088" cy="1224136"/>
          </a:xfrm>
          <a:prstGeom prst="snip1Rect">
            <a:avLst>
              <a:gd name="adj" fmla="val 3751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B7C242A3-430D-448D-A607-3DCCCF723B8A}"/>
              </a:ext>
            </a:extLst>
          </p:cNvPr>
          <p:cNvSpPr/>
          <p:nvPr/>
        </p:nvSpPr>
        <p:spPr>
          <a:xfrm>
            <a:off x="2736478" y="5667201"/>
            <a:ext cx="504056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B7EA79B-A982-42AD-9B47-31454162B424}"/>
              </a:ext>
            </a:extLst>
          </p:cNvPr>
          <p:cNvSpPr/>
          <p:nvPr/>
        </p:nvSpPr>
        <p:spPr>
          <a:xfrm>
            <a:off x="7185248" y="5667201"/>
            <a:ext cx="504056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平行四辺形 25">
            <a:extLst>
              <a:ext uri="{FF2B5EF4-FFF2-40B4-BE49-F238E27FC236}">
                <a16:creationId xmlns:a16="http://schemas.microsoft.com/office/drawing/2014/main" id="{26F96D80-3B42-4E12-AC11-D57C87A4FCCE}"/>
              </a:ext>
            </a:extLst>
          </p:cNvPr>
          <p:cNvSpPr/>
          <p:nvPr/>
        </p:nvSpPr>
        <p:spPr>
          <a:xfrm>
            <a:off x="2861954" y="2059606"/>
            <a:ext cx="5291894" cy="568375"/>
          </a:xfrm>
          <a:prstGeom prst="parallelogram">
            <a:avLst>
              <a:gd name="adj" fmla="val 101914"/>
            </a:avLst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平行四辺形 26">
            <a:extLst>
              <a:ext uri="{FF2B5EF4-FFF2-40B4-BE49-F238E27FC236}">
                <a16:creationId xmlns:a16="http://schemas.microsoft.com/office/drawing/2014/main" id="{6C36A620-EA4C-4FC8-A324-84637F642185}"/>
              </a:ext>
            </a:extLst>
          </p:cNvPr>
          <p:cNvSpPr/>
          <p:nvPr/>
        </p:nvSpPr>
        <p:spPr>
          <a:xfrm rot="500590">
            <a:off x="6552618" y="2217298"/>
            <a:ext cx="1575459" cy="495792"/>
          </a:xfrm>
          <a:prstGeom prst="parallelogram">
            <a:avLst>
              <a:gd name="adj" fmla="val 101914"/>
            </a:avLst>
          </a:prstGeom>
          <a:solidFill>
            <a:schemeClr val="accent1"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平行四辺形 28">
            <a:extLst>
              <a:ext uri="{FF2B5EF4-FFF2-40B4-BE49-F238E27FC236}">
                <a16:creationId xmlns:a16="http://schemas.microsoft.com/office/drawing/2014/main" id="{DE18D38A-0B57-4D93-AC6A-89BE77057B06}"/>
              </a:ext>
            </a:extLst>
          </p:cNvPr>
          <p:cNvSpPr/>
          <p:nvPr/>
        </p:nvSpPr>
        <p:spPr>
          <a:xfrm>
            <a:off x="4024722" y="2105620"/>
            <a:ext cx="3016510" cy="498915"/>
          </a:xfrm>
          <a:prstGeom prst="parallelogram">
            <a:avLst>
              <a:gd name="adj" fmla="val 134877"/>
            </a:avLst>
          </a:prstGeom>
          <a:solidFill>
            <a:schemeClr val="accent1"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平行四辺形 30">
            <a:extLst>
              <a:ext uri="{FF2B5EF4-FFF2-40B4-BE49-F238E27FC236}">
                <a16:creationId xmlns:a16="http://schemas.microsoft.com/office/drawing/2014/main" id="{74E5FEE2-5D33-4933-BCF9-8755E7F74B3D}"/>
              </a:ext>
            </a:extLst>
          </p:cNvPr>
          <p:cNvSpPr/>
          <p:nvPr/>
        </p:nvSpPr>
        <p:spPr>
          <a:xfrm rot="21251259">
            <a:off x="2901597" y="2186480"/>
            <a:ext cx="1659042" cy="440620"/>
          </a:xfrm>
          <a:prstGeom prst="parallelogram">
            <a:avLst>
              <a:gd name="adj" fmla="val 161981"/>
            </a:avLst>
          </a:prstGeom>
          <a:solidFill>
            <a:schemeClr val="accent1"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平行四辺形 36">
            <a:extLst>
              <a:ext uri="{FF2B5EF4-FFF2-40B4-BE49-F238E27FC236}">
                <a16:creationId xmlns:a16="http://schemas.microsoft.com/office/drawing/2014/main" id="{2B50708F-24B3-4ACE-83A9-CED57F2DD1F7}"/>
              </a:ext>
            </a:extLst>
          </p:cNvPr>
          <p:cNvSpPr/>
          <p:nvPr/>
        </p:nvSpPr>
        <p:spPr>
          <a:xfrm rot="6358459" flipV="1">
            <a:off x="6438120" y="3287308"/>
            <a:ext cx="2378514" cy="414360"/>
          </a:xfrm>
          <a:prstGeom prst="parallelogram">
            <a:avLst>
              <a:gd name="adj" fmla="val 133815"/>
            </a:avLst>
          </a:prstGeom>
          <a:solidFill>
            <a:schemeClr val="accent1"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平行四辺形 37">
            <a:extLst>
              <a:ext uri="{FF2B5EF4-FFF2-40B4-BE49-F238E27FC236}">
                <a16:creationId xmlns:a16="http://schemas.microsoft.com/office/drawing/2014/main" id="{7B08F68E-FA99-4EC1-9FA9-21CE45B0F861}"/>
              </a:ext>
            </a:extLst>
          </p:cNvPr>
          <p:cNvSpPr/>
          <p:nvPr/>
        </p:nvSpPr>
        <p:spPr>
          <a:xfrm>
            <a:off x="7253931" y="4246775"/>
            <a:ext cx="723405" cy="321946"/>
          </a:xfrm>
          <a:prstGeom prst="parallelogram">
            <a:avLst>
              <a:gd name="adj" fmla="val 12754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平行四辺形 38">
            <a:extLst>
              <a:ext uri="{FF2B5EF4-FFF2-40B4-BE49-F238E27FC236}">
                <a16:creationId xmlns:a16="http://schemas.microsoft.com/office/drawing/2014/main" id="{30F5FC0C-B189-45D5-B8CC-F7E8F99CC313}"/>
              </a:ext>
            </a:extLst>
          </p:cNvPr>
          <p:cNvSpPr/>
          <p:nvPr/>
        </p:nvSpPr>
        <p:spPr>
          <a:xfrm rot="19336864">
            <a:off x="7556509" y="4844869"/>
            <a:ext cx="1056848" cy="725294"/>
          </a:xfrm>
          <a:prstGeom prst="parallelogram">
            <a:avLst>
              <a:gd name="adj" fmla="val 7818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平行四辺形 39">
            <a:extLst>
              <a:ext uri="{FF2B5EF4-FFF2-40B4-BE49-F238E27FC236}">
                <a16:creationId xmlns:a16="http://schemas.microsoft.com/office/drawing/2014/main" id="{1AC2F59A-8EAB-4F16-9DDB-E76906DC4348}"/>
              </a:ext>
            </a:extLst>
          </p:cNvPr>
          <p:cNvSpPr/>
          <p:nvPr/>
        </p:nvSpPr>
        <p:spPr>
          <a:xfrm>
            <a:off x="2934707" y="4224369"/>
            <a:ext cx="792088" cy="321946"/>
          </a:xfrm>
          <a:prstGeom prst="parallelogram">
            <a:avLst>
              <a:gd name="adj" fmla="val 12754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742C0416-15D1-49D7-B76C-2C9108836FB5}"/>
              </a:ext>
            </a:extLst>
          </p:cNvPr>
          <p:cNvSpPr/>
          <p:nvPr/>
        </p:nvSpPr>
        <p:spPr>
          <a:xfrm rot="10395147">
            <a:off x="2967115" y="2739246"/>
            <a:ext cx="1008112" cy="1818439"/>
          </a:xfrm>
          <a:prstGeom prst="triangle">
            <a:avLst>
              <a:gd name="adj" fmla="val 67323"/>
            </a:avLst>
          </a:prstGeom>
          <a:solidFill>
            <a:srgbClr val="0066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台形 7">
            <a:extLst>
              <a:ext uri="{FF2B5EF4-FFF2-40B4-BE49-F238E27FC236}">
                <a16:creationId xmlns:a16="http://schemas.microsoft.com/office/drawing/2014/main" id="{139C7C6F-A762-40BB-9938-6C1D29C95BCB}"/>
              </a:ext>
            </a:extLst>
          </p:cNvPr>
          <p:cNvSpPr/>
          <p:nvPr/>
        </p:nvSpPr>
        <p:spPr>
          <a:xfrm>
            <a:off x="3512345" y="2686320"/>
            <a:ext cx="3384376" cy="1864258"/>
          </a:xfrm>
          <a:prstGeom prst="trapezoid">
            <a:avLst/>
          </a:prstGeom>
          <a:solidFill>
            <a:srgbClr val="0066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F9E8488-CFA8-439A-833C-1199EC5541AF}"/>
              </a:ext>
            </a:extLst>
          </p:cNvPr>
          <p:cNvSpPr/>
          <p:nvPr/>
        </p:nvSpPr>
        <p:spPr>
          <a:xfrm>
            <a:off x="2861582" y="2653598"/>
            <a:ext cx="4675868" cy="317952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平行四辺形 40">
            <a:extLst>
              <a:ext uri="{FF2B5EF4-FFF2-40B4-BE49-F238E27FC236}">
                <a16:creationId xmlns:a16="http://schemas.microsoft.com/office/drawing/2014/main" id="{92E63C5C-9574-4C38-880E-D8B2A915F8F8}"/>
              </a:ext>
            </a:extLst>
          </p:cNvPr>
          <p:cNvSpPr/>
          <p:nvPr/>
        </p:nvSpPr>
        <p:spPr>
          <a:xfrm rot="2592445">
            <a:off x="7707952" y="4332503"/>
            <a:ext cx="449700" cy="487895"/>
          </a:xfrm>
          <a:prstGeom prst="parallelogram">
            <a:avLst>
              <a:gd name="adj" fmla="val 1888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平行四辺形 5">
            <a:extLst>
              <a:ext uri="{FF2B5EF4-FFF2-40B4-BE49-F238E27FC236}">
                <a16:creationId xmlns:a16="http://schemas.microsoft.com/office/drawing/2014/main" id="{70010CEC-DEDC-4B66-B650-046C7BE34F5D}"/>
              </a:ext>
            </a:extLst>
          </p:cNvPr>
          <p:cNvSpPr/>
          <p:nvPr/>
        </p:nvSpPr>
        <p:spPr>
          <a:xfrm rot="5400000" flipV="1">
            <a:off x="5953632" y="3632901"/>
            <a:ext cx="3772268" cy="628165"/>
          </a:xfrm>
          <a:prstGeom prst="parallelogram">
            <a:avLst>
              <a:gd name="adj" fmla="val 101914"/>
            </a:avLst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28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3BBE7A-AF70-44A6-A78C-61D67A37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車体側面のモデル化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A01BC8-F7EB-4B19-8B39-F4CFC92228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　　</a:t>
            </a:r>
            <a:fld id="{0DC868D4-3EDE-4E9B-8270-4E3E17419CEA}" type="slidenum">
              <a:rPr lang="en-US" altLang="ja-JP" sz="1600" smtClean="0">
                <a:latin typeface="ＭＳ Ｐゴシック" panose="020B0600070205080204" pitchFamily="50" charset="-128"/>
              </a:rPr>
              <a:pPr>
                <a:defRPr/>
              </a:pPr>
              <a:t>4</a:t>
            </a:fld>
            <a:endParaRPr lang="en-US" altLang="ja-JP" sz="1600" dirty="0">
              <a:latin typeface="ＭＳ Ｐゴシック" panose="020B060007020508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AF0C89-AD88-461D-A5F6-1A907F1BB8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TOME R&amp;D </a:t>
            </a:r>
            <a:r>
              <a:rPr lang="ja-JP" altLang="en-US"/>
              <a:t>Inc.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547147-0B56-441F-8C8E-58CAD9181F44}"/>
              </a:ext>
            </a:extLst>
          </p:cNvPr>
          <p:cNvSpPr txBox="1"/>
          <p:nvPr/>
        </p:nvSpPr>
        <p:spPr>
          <a:xfrm>
            <a:off x="453679" y="992258"/>
            <a:ext cx="5758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・車体側面のモデル化</a:t>
            </a:r>
            <a:endParaRPr kumimoji="1" lang="en-US" altLang="ja-JP" dirty="0"/>
          </a:p>
          <a:p>
            <a:r>
              <a:rPr lang="ja-JP" altLang="en-US" dirty="0"/>
              <a:t>　・矢印の位置の座標を使って外接矩形化する</a:t>
            </a:r>
            <a:endParaRPr lang="en-US" altLang="ja-JP" dirty="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A94F032-68AD-4B03-871C-513A47869C3E}"/>
              </a:ext>
            </a:extLst>
          </p:cNvPr>
          <p:cNvGrpSpPr/>
          <p:nvPr/>
        </p:nvGrpSpPr>
        <p:grpSpPr>
          <a:xfrm>
            <a:off x="421990" y="2030097"/>
            <a:ext cx="9426860" cy="4495247"/>
            <a:chOff x="421990" y="2030097"/>
            <a:chExt cx="9426860" cy="4495247"/>
          </a:xfrm>
        </p:grpSpPr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7930089B-9679-4543-9357-AA1B1FEE89B8}"/>
                </a:ext>
              </a:extLst>
            </p:cNvPr>
            <p:cNvSpPr/>
            <p:nvPr/>
          </p:nvSpPr>
          <p:spPr>
            <a:xfrm rot="11338912">
              <a:off x="6382728" y="2734821"/>
              <a:ext cx="1008112" cy="1806542"/>
            </a:xfrm>
            <a:prstGeom prst="triangle">
              <a:avLst>
                <a:gd name="adj" fmla="val 22458"/>
              </a:avLst>
            </a:prstGeom>
            <a:solidFill>
              <a:srgbClr val="0066FF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台形 7">
              <a:extLst>
                <a:ext uri="{FF2B5EF4-FFF2-40B4-BE49-F238E27FC236}">
                  <a16:creationId xmlns:a16="http://schemas.microsoft.com/office/drawing/2014/main" id="{139C7C6F-A762-40BB-9938-6C1D29C95BCB}"/>
                </a:ext>
              </a:extLst>
            </p:cNvPr>
            <p:cNvSpPr/>
            <p:nvPr/>
          </p:nvSpPr>
          <p:spPr>
            <a:xfrm>
              <a:off x="3512345" y="2686320"/>
              <a:ext cx="3384376" cy="1864258"/>
            </a:xfrm>
            <a:prstGeom prst="trapezoid">
              <a:avLst/>
            </a:prstGeom>
            <a:solidFill>
              <a:srgbClr val="0066FF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742C0416-15D1-49D7-B76C-2C9108836FB5}"/>
                </a:ext>
              </a:extLst>
            </p:cNvPr>
            <p:cNvSpPr/>
            <p:nvPr/>
          </p:nvSpPr>
          <p:spPr>
            <a:xfrm rot="10395147">
              <a:off x="2967115" y="2739246"/>
              <a:ext cx="1008112" cy="1818439"/>
            </a:xfrm>
            <a:prstGeom prst="triangle">
              <a:avLst>
                <a:gd name="adj" fmla="val 67323"/>
              </a:avLst>
            </a:prstGeom>
            <a:solidFill>
              <a:srgbClr val="0066FF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E7BF116-424B-43B2-9BF8-894893617F6D}"/>
                </a:ext>
              </a:extLst>
            </p:cNvPr>
            <p:cNvSpPr/>
            <p:nvPr/>
          </p:nvSpPr>
          <p:spPr>
            <a:xfrm>
              <a:off x="3512345" y="4622586"/>
              <a:ext cx="3384376" cy="1224136"/>
            </a:xfrm>
            <a:prstGeom prst="rect">
              <a:avLst/>
            </a:prstGeom>
            <a:solidFill>
              <a:srgbClr val="0066FF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1 つの角を切り取る 13">
              <a:extLst>
                <a:ext uri="{FF2B5EF4-FFF2-40B4-BE49-F238E27FC236}">
                  <a16:creationId xmlns:a16="http://schemas.microsoft.com/office/drawing/2014/main" id="{0951FAE2-A1CF-4F50-B2BB-EEE49B98958F}"/>
                </a:ext>
              </a:extLst>
            </p:cNvPr>
            <p:cNvSpPr/>
            <p:nvPr/>
          </p:nvSpPr>
          <p:spPr>
            <a:xfrm>
              <a:off x="7041232" y="4608982"/>
              <a:ext cx="792088" cy="1224136"/>
            </a:xfrm>
            <a:prstGeom prst="snip1Rect">
              <a:avLst>
                <a:gd name="adj" fmla="val 37511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四角形: 1 つの角を切り取る 14">
              <a:extLst>
                <a:ext uri="{FF2B5EF4-FFF2-40B4-BE49-F238E27FC236}">
                  <a16:creationId xmlns:a16="http://schemas.microsoft.com/office/drawing/2014/main" id="{AB3A7B2E-751C-4DB4-9D4F-0EE07B196836}"/>
                </a:ext>
              </a:extLst>
            </p:cNvPr>
            <p:cNvSpPr/>
            <p:nvPr/>
          </p:nvSpPr>
          <p:spPr>
            <a:xfrm flipH="1">
              <a:off x="2592462" y="4608982"/>
              <a:ext cx="792088" cy="1224136"/>
            </a:xfrm>
            <a:prstGeom prst="snip1Rect">
              <a:avLst>
                <a:gd name="adj" fmla="val 37511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B7C242A3-430D-448D-A607-3DCCCF723B8A}"/>
                </a:ext>
              </a:extLst>
            </p:cNvPr>
            <p:cNvSpPr/>
            <p:nvPr/>
          </p:nvSpPr>
          <p:spPr>
            <a:xfrm>
              <a:off x="2736478" y="5667201"/>
              <a:ext cx="504056" cy="4320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CB7EA79B-A982-42AD-9B47-31454162B424}"/>
                </a:ext>
              </a:extLst>
            </p:cNvPr>
            <p:cNvSpPr/>
            <p:nvPr/>
          </p:nvSpPr>
          <p:spPr>
            <a:xfrm>
              <a:off x="7185248" y="5667201"/>
              <a:ext cx="504056" cy="4320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F9E8488-CFA8-439A-833C-1199EC5541AF}"/>
                </a:ext>
              </a:extLst>
            </p:cNvPr>
            <p:cNvSpPr/>
            <p:nvPr/>
          </p:nvSpPr>
          <p:spPr>
            <a:xfrm>
              <a:off x="2863777" y="2667203"/>
              <a:ext cx="4661903" cy="317952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744035C3-6C9D-4648-9C12-E187DE942668}"/>
                </a:ext>
              </a:extLst>
            </p:cNvPr>
            <p:cNvCxnSpPr>
              <a:cxnSpLocks/>
            </p:cNvCxnSpPr>
            <p:nvPr/>
          </p:nvCxnSpPr>
          <p:spPr>
            <a:xfrm>
              <a:off x="2380320" y="2686319"/>
              <a:ext cx="356158" cy="1330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3E7C696B-08E9-4E75-9849-2D50B1F831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7509" y="5846363"/>
              <a:ext cx="14752" cy="28839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5602DB9B-2CFC-4531-AD64-1371EC6738D0}"/>
                </a:ext>
              </a:extLst>
            </p:cNvPr>
            <p:cNvCxnSpPr>
              <a:cxnSpLocks/>
            </p:cNvCxnSpPr>
            <p:nvPr/>
          </p:nvCxnSpPr>
          <p:spPr>
            <a:xfrm>
              <a:off x="5229743" y="2373581"/>
              <a:ext cx="0" cy="2936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6EB1089E-8AA8-4EAF-9993-D709FC2A5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6114" y="2606211"/>
              <a:ext cx="331899" cy="2317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9456608-8371-47B0-9005-D43C3DDDDBC8}"/>
                </a:ext>
              </a:extLst>
            </p:cNvPr>
            <p:cNvSpPr txBox="1"/>
            <p:nvPr/>
          </p:nvSpPr>
          <p:spPr>
            <a:xfrm>
              <a:off x="421990" y="2425316"/>
              <a:ext cx="2005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最も張り出した点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47020FD3-81E2-4F07-A53C-A7524B434EAB}"/>
                </a:ext>
              </a:extLst>
            </p:cNvPr>
            <p:cNvSpPr txBox="1"/>
            <p:nvPr/>
          </p:nvSpPr>
          <p:spPr>
            <a:xfrm>
              <a:off x="7843156" y="2308223"/>
              <a:ext cx="2005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最も張り出した点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B7A4AF5E-30BA-40A3-B564-3E66B0268CF6}"/>
                </a:ext>
              </a:extLst>
            </p:cNvPr>
            <p:cNvSpPr txBox="1"/>
            <p:nvPr/>
          </p:nvSpPr>
          <p:spPr>
            <a:xfrm>
              <a:off x="4226896" y="2030097"/>
              <a:ext cx="2005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天井</a:t>
              </a: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82970A18-014C-4C4A-83F9-6324D133E706}"/>
                </a:ext>
              </a:extLst>
            </p:cNvPr>
            <p:cNvSpPr txBox="1"/>
            <p:nvPr/>
          </p:nvSpPr>
          <p:spPr>
            <a:xfrm>
              <a:off x="4226896" y="6186790"/>
              <a:ext cx="2005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床面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83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480C0-F7E1-4EF6-A959-D7A24F05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車体前面、後面のモデル化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7D8258-8268-437E-8ECE-5AC87E7B1E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　　</a:t>
            </a:r>
            <a:fld id="{0DC868D4-3EDE-4E9B-8270-4E3E17419CEA}" type="slidenum">
              <a:rPr lang="en-US" altLang="ja-JP" sz="1600" smtClean="0">
                <a:latin typeface="ＭＳ Ｐゴシック" panose="020B0600070205080204" pitchFamily="50" charset="-128"/>
              </a:rPr>
              <a:pPr>
                <a:defRPr/>
              </a:pPr>
              <a:t>5</a:t>
            </a:fld>
            <a:endParaRPr lang="en-US" altLang="ja-JP" sz="1600" dirty="0">
              <a:latin typeface="ＭＳ Ｐゴシック" panose="020B060007020508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DBEAFA-0DCF-492E-8EEF-397963F0F3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TOME R&amp;D </a:t>
            </a:r>
            <a:r>
              <a:rPr lang="ja-JP" altLang="en-US"/>
              <a:t>Inc.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684F07E-4947-4470-9690-D796B1AB294F}"/>
              </a:ext>
            </a:extLst>
          </p:cNvPr>
          <p:cNvSpPr txBox="1"/>
          <p:nvPr/>
        </p:nvSpPr>
        <p:spPr>
          <a:xfrm>
            <a:off x="453679" y="992258"/>
            <a:ext cx="5758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・車体前面・後面のモデル化</a:t>
            </a:r>
            <a:endParaRPr kumimoji="1" lang="en-US" altLang="ja-JP" dirty="0"/>
          </a:p>
          <a:p>
            <a:r>
              <a:rPr lang="ja-JP" altLang="en-US" dirty="0"/>
              <a:t>　・矢印の位置の座標を使って外接矩形化する</a:t>
            </a:r>
            <a:endParaRPr lang="en-US" altLang="ja-JP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7B58B4C-826D-4842-883D-21B40E0A1F2D}"/>
              </a:ext>
            </a:extLst>
          </p:cNvPr>
          <p:cNvGrpSpPr/>
          <p:nvPr/>
        </p:nvGrpSpPr>
        <p:grpSpPr>
          <a:xfrm>
            <a:off x="2968296" y="2318129"/>
            <a:ext cx="7025264" cy="4495247"/>
            <a:chOff x="3008784" y="2318129"/>
            <a:chExt cx="7025264" cy="4495247"/>
          </a:xfrm>
        </p:grpSpPr>
        <p:sp>
          <p:nvSpPr>
            <p:cNvPr id="7" name="台形 6">
              <a:extLst>
                <a:ext uri="{FF2B5EF4-FFF2-40B4-BE49-F238E27FC236}">
                  <a16:creationId xmlns:a16="http://schemas.microsoft.com/office/drawing/2014/main" id="{13238E4E-25CB-4D88-AE15-B2E9405D8CCF}"/>
                </a:ext>
              </a:extLst>
            </p:cNvPr>
            <p:cNvSpPr/>
            <p:nvPr/>
          </p:nvSpPr>
          <p:spPr>
            <a:xfrm flipV="1">
              <a:off x="5361720" y="3016085"/>
              <a:ext cx="2376264" cy="1905551"/>
            </a:xfrm>
            <a:prstGeom prst="trapezoid">
              <a:avLst>
                <a:gd name="adj" fmla="val 5063"/>
              </a:avLst>
            </a:prstGeom>
            <a:solidFill>
              <a:srgbClr val="0066FF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台形 7">
              <a:extLst>
                <a:ext uri="{FF2B5EF4-FFF2-40B4-BE49-F238E27FC236}">
                  <a16:creationId xmlns:a16="http://schemas.microsoft.com/office/drawing/2014/main" id="{B2754930-E0C8-4749-82CE-7D0C08524A2D}"/>
                </a:ext>
              </a:extLst>
            </p:cNvPr>
            <p:cNvSpPr/>
            <p:nvPr/>
          </p:nvSpPr>
          <p:spPr>
            <a:xfrm>
              <a:off x="5224364" y="4917989"/>
              <a:ext cx="2650976" cy="604193"/>
            </a:xfrm>
            <a:prstGeom prst="trapezoid">
              <a:avLst>
                <a:gd name="adj" fmla="val 10286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7B61EA8-0FAA-4FFC-9DD7-0E9C6B2A3C46}"/>
                </a:ext>
              </a:extLst>
            </p:cNvPr>
            <p:cNvSpPr/>
            <p:nvPr/>
          </p:nvSpPr>
          <p:spPr>
            <a:xfrm>
              <a:off x="5224364" y="5591412"/>
              <a:ext cx="2650976" cy="60419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AB4AC23-D2B9-4B5D-8841-AA7E830673CC}"/>
                </a:ext>
              </a:extLst>
            </p:cNvPr>
            <p:cNvSpPr/>
            <p:nvPr/>
          </p:nvSpPr>
          <p:spPr>
            <a:xfrm>
              <a:off x="5224364" y="6195605"/>
              <a:ext cx="288032" cy="2599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E25F37D-00B0-4FCD-B981-7205966615F3}"/>
                </a:ext>
              </a:extLst>
            </p:cNvPr>
            <p:cNvSpPr/>
            <p:nvPr/>
          </p:nvSpPr>
          <p:spPr>
            <a:xfrm>
              <a:off x="7587308" y="6195605"/>
              <a:ext cx="288032" cy="2599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2AF420E-A75F-4429-8B4C-72B9DD539A30}"/>
                </a:ext>
              </a:extLst>
            </p:cNvPr>
            <p:cNvSpPr/>
            <p:nvPr/>
          </p:nvSpPr>
          <p:spPr>
            <a:xfrm>
              <a:off x="5361720" y="3009950"/>
              <a:ext cx="2376264" cy="317952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3944D9A3-1EC5-4216-8447-EB4F412F661A}"/>
                </a:ext>
              </a:extLst>
            </p:cNvPr>
            <p:cNvCxnSpPr>
              <a:cxnSpLocks/>
            </p:cNvCxnSpPr>
            <p:nvPr/>
          </p:nvCxnSpPr>
          <p:spPr>
            <a:xfrm>
              <a:off x="4967114" y="2833136"/>
              <a:ext cx="356158" cy="1330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FB8A7AFD-8896-4B51-B659-440F12F4C2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6355" y="6134395"/>
              <a:ext cx="14752" cy="28839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5EA1E1D9-3E64-422B-85F6-6F13D73AF4D7}"/>
                </a:ext>
              </a:extLst>
            </p:cNvPr>
            <p:cNvCxnSpPr>
              <a:cxnSpLocks/>
            </p:cNvCxnSpPr>
            <p:nvPr/>
          </p:nvCxnSpPr>
          <p:spPr>
            <a:xfrm>
              <a:off x="6598589" y="2661613"/>
              <a:ext cx="0" cy="2936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27D14BBF-9545-4FC8-A47E-731144094D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1312" y="2760133"/>
              <a:ext cx="331899" cy="2317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2EFD3986-C2DF-44F5-99F3-6979E148042B}"/>
                </a:ext>
              </a:extLst>
            </p:cNvPr>
            <p:cNvSpPr txBox="1"/>
            <p:nvPr/>
          </p:nvSpPr>
          <p:spPr>
            <a:xfrm>
              <a:off x="3008784" y="2572133"/>
              <a:ext cx="2005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最も張り出した点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5418B295-61AE-41A4-8934-6415F1012A2B}"/>
                </a:ext>
              </a:extLst>
            </p:cNvPr>
            <p:cNvSpPr txBox="1"/>
            <p:nvPr/>
          </p:nvSpPr>
          <p:spPr>
            <a:xfrm>
              <a:off x="8028354" y="2462145"/>
              <a:ext cx="2005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最も張り出した点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A06E4B4A-39DE-42BC-975A-F889DF83C324}"/>
                </a:ext>
              </a:extLst>
            </p:cNvPr>
            <p:cNvSpPr txBox="1"/>
            <p:nvPr/>
          </p:nvSpPr>
          <p:spPr>
            <a:xfrm>
              <a:off x="5595742" y="2318129"/>
              <a:ext cx="2005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天井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877C8AA4-DE5A-4CC1-A8FD-ACBEE86E776E}"/>
                </a:ext>
              </a:extLst>
            </p:cNvPr>
            <p:cNvSpPr txBox="1"/>
            <p:nvPr/>
          </p:nvSpPr>
          <p:spPr>
            <a:xfrm>
              <a:off x="5595742" y="6474822"/>
              <a:ext cx="2005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床面</a:t>
              </a:r>
            </a:p>
          </p:txBody>
        </p:sp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EB216EF1-7FFD-4734-B00D-E28C3255ECEE}"/>
                </a:ext>
              </a:extLst>
            </p:cNvPr>
            <p:cNvSpPr/>
            <p:nvPr/>
          </p:nvSpPr>
          <p:spPr>
            <a:xfrm>
              <a:off x="7313404" y="5592307"/>
              <a:ext cx="288032" cy="480877"/>
            </a:xfrm>
            <a:prstGeom prst="roundRect">
              <a:avLst/>
            </a:prstGeom>
            <a:solidFill>
              <a:srgbClr val="FFFF00">
                <a:alpha val="89804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961C85AE-6461-47C1-9DEB-4ED1AE5ED378}"/>
                </a:ext>
              </a:extLst>
            </p:cNvPr>
            <p:cNvSpPr/>
            <p:nvPr/>
          </p:nvSpPr>
          <p:spPr>
            <a:xfrm>
              <a:off x="5451726" y="5604241"/>
              <a:ext cx="288032" cy="480877"/>
            </a:xfrm>
            <a:prstGeom prst="roundRect">
              <a:avLst/>
            </a:prstGeom>
            <a:solidFill>
              <a:srgbClr val="FFFF00">
                <a:alpha val="89804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064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B2F359-C4C4-42DA-A93D-87424F73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サイドモニター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C481B7-2459-427A-87D8-6A4286CE8B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　　</a:t>
            </a:r>
            <a:fld id="{0DC868D4-3EDE-4E9B-8270-4E3E17419CEA}" type="slidenum">
              <a:rPr lang="en-US" altLang="ja-JP" sz="1600" smtClean="0">
                <a:latin typeface="ＭＳ Ｐゴシック" panose="020B0600070205080204" pitchFamily="50" charset="-128"/>
              </a:rPr>
              <a:pPr>
                <a:defRPr/>
              </a:pPr>
              <a:t>6</a:t>
            </a:fld>
            <a:endParaRPr lang="en-US" altLang="ja-JP" sz="1600" dirty="0">
              <a:latin typeface="ＭＳ Ｐゴシック" panose="020B060007020508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BA7C47-698F-4897-A1A1-6DA3BA80B7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TOME R&amp;D </a:t>
            </a:r>
            <a:r>
              <a:rPr lang="ja-JP" altLang="en-US"/>
              <a:t>Inc.</a:t>
            </a:r>
            <a:endParaRPr lang="en-US" altLang="ja-JP" dirty="0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4F092A52-5FDD-4CFC-9AD5-EC0A049A24D1}"/>
              </a:ext>
            </a:extLst>
          </p:cNvPr>
          <p:cNvGrpSpPr/>
          <p:nvPr/>
        </p:nvGrpSpPr>
        <p:grpSpPr>
          <a:xfrm>
            <a:off x="496218" y="2879976"/>
            <a:ext cx="4803671" cy="2565248"/>
            <a:chOff x="-39767" y="1665219"/>
            <a:chExt cx="4803671" cy="2565248"/>
          </a:xfrm>
        </p:grpSpPr>
        <p:sp>
          <p:nvSpPr>
            <p:cNvPr id="6" name="台形 5">
              <a:extLst>
                <a:ext uri="{FF2B5EF4-FFF2-40B4-BE49-F238E27FC236}">
                  <a16:creationId xmlns:a16="http://schemas.microsoft.com/office/drawing/2014/main" id="{F9F92EA2-0CF1-452C-9E54-002D65E63B40}"/>
                </a:ext>
              </a:extLst>
            </p:cNvPr>
            <p:cNvSpPr/>
            <p:nvPr/>
          </p:nvSpPr>
          <p:spPr>
            <a:xfrm>
              <a:off x="828266" y="3622030"/>
              <a:ext cx="3136900" cy="383034"/>
            </a:xfrm>
            <a:prstGeom prst="trapezoid">
              <a:avLst>
                <a:gd name="adj" fmla="val 179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BAA0F81-7DCD-4AA2-809D-812DEE38E3AE}"/>
                </a:ext>
              </a:extLst>
            </p:cNvPr>
            <p:cNvSpPr/>
            <p:nvPr/>
          </p:nvSpPr>
          <p:spPr>
            <a:xfrm>
              <a:off x="920552" y="2060848"/>
              <a:ext cx="2952328" cy="1561182"/>
            </a:xfrm>
            <a:prstGeom prst="rect">
              <a:avLst/>
            </a:prstGeom>
            <a:solidFill>
              <a:srgbClr val="0066FF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乗算記号 7">
              <a:extLst>
                <a:ext uri="{FF2B5EF4-FFF2-40B4-BE49-F238E27FC236}">
                  <a16:creationId xmlns:a16="http://schemas.microsoft.com/office/drawing/2014/main" id="{6F88A0E0-13D6-428B-BA98-2DF2DEAFA796}"/>
                </a:ext>
              </a:extLst>
            </p:cNvPr>
            <p:cNvSpPr/>
            <p:nvPr/>
          </p:nvSpPr>
          <p:spPr>
            <a:xfrm>
              <a:off x="804237" y="3495923"/>
              <a:ext cx="216024" cy="19303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091E948-922C-43D6-A842-D3677787FA07}"/>
                </a:ext>
              </a:extLst>
            </p:cNvPr>
            <p:cNvSpPr/>
            <p:nvPr/>
          </p:nvSpPr>
          <p:spPr>
            <a:xfrm>
              <a:off x="910816" y="2055140"/>
              <a:ext cx="2952328" cy="156118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乗算記号 9">
              <a:extLst>
                <a:ext uri="{FF2B5EF4-FFF2-40B4-BE49-F238E27FC236}">
                  <a16:creationId xmlns:a16="http://schemas.microsoft.com/office/drawing/2014/main" id="{AE727C2C-59AE-44B9-8993-E04A5C69040E}"/>
                </a:ext>
              </a:extLst>
            </p:cNvPr>
            <p:cNvSpPr/>
            <p:nvPr/>
          </p:nvSpPr>
          <p:spPr>
            <a:xfrm>
              <a:off x="818530" y="1970981"/>
              <a:ext cx="216024" cy="19303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乗算記号 10">
              <a:extLst>
                <a:ext uri="{FF2B5EF4-FFF2-40B4-BE49-F238E27FC236}">
                  <a16:creationId xmlns:a16="http://schemas.microsoft.com/office/drawing/2014/main" id="{0A4E93D6-7E1B-476F-B5A3-25C35EEC1137}"/>
                </a:ext>
              </a:extLst>
            </p:cNvPr>
            <p:cNvSpPr/>
            <p:nvPr/>
          </p:nvSpPr>
          <p:spPr>
            <a:xfrm>
              <a:off x="3801275" y="3495923"/>
              <a:ext cx="216024" cy="19303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乗算記号 11">
              <a:extLst>
                <a:ext uri="{FF2B5EF4-FFF2-40B4-BE49-F238E27FC236}">
                  <a16:creationId xmlns:a16="http://schemas.microsoft.com/office/drawing/2014/main" id="{50C255C9-DFC8-4B85-A448-4D095998F359}"/>
                </a:ext>
              </a:extLst>
            </p:cNvPr>
            <p:cNvSpPr/>
            <p:nvPr/>
          </p:nvSpPr>
          <p:spPr>
            <a:xfrm>
              <a:off x="3752032" y="1946598"/>
              <a:ext cx="216024" cy="19303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6867A6D-C7DF-415D-99F5-65C33C10D9D0}"/>
                </a:ext>
              </a:extLst>
            </p:cNvPr>
            <p:cNvSpPr/>
            <p:nvPr/>
          </p:nvSpPr>
          <p:spPr>
            <a:xfrm>
              <a:off x="1630896" y="4014443"/>
              <a:ext cx="1512168" cy="216024"/>
            </a:xfrm>
            <a:prstGeom prst="rect">
              <a:avLst/>
            </a:prstGeom>
            <a:solidFill>
              <a:srgbClr val="CC3300"/>
            </a:solidFill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38F6A99D-6CB7-40C6-8088-D989D2CBA6F8}"/>
                </a:ext>
              </a:extLst>
            </p:cNvPr>
            <p:cNvCxnSpPr>
              <a:cxnSpLocks/>
              <a:stCxn id="24" idx="3"/>
              <a:endCxn id="10" idx="0"/>
            </p:cNvCxnSpPr>
            <p:nvPr/>
          </p:nvCxnSpPr>
          <p:spPr>
            <a:xfrm>
              <a:off x="672821" y="1896922"/>
              <a:ext cx="197593" cy="1204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0617F09-AB2C-42FD-A3DB-974E7EFB2AB5}"/>
                </a:ext>
              </a:extLst>
            </p:cNvPr>
            <p:cNvSpPr txBox="1"/>
            <p:nvPr/>
          </p:nvSpPr>
          <p:spPr>
            <a:xfrm>
              <a:off x="0" y="1727645"/>
              <a:ext cx="672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四隅</a:t>
              </a:r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86479650-E645-4D16-A46A-908E21E625B6}"/>
                </a:ext>
              </a:extLst>
            </p:cNvPr>
            <p:cNvCxnSpPr>
              <a:cxnSpLocks/>
              <a:stCxn id="26" idx="3"/>
              <a:endCxn id="8" idx="3"/>
            </p:cNvCxnSpPr>
            <p:nvPr/>
          </p:nvCxnSpPr>
          <p:spPr>
            <a:xfrm flipV="1">
              <a:off x="633054" y="3642592"/>
              <a:ext cx="223067" cy="463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58166A9-9336-43D8-AFC4-DEE900B1AB7C}"/>
                </a:ext>
              </a:extLst>
            </p:cNvPr>
            <p:cNvSpPr txBox="1"/>
            <p:nvPr/>
          </p:nvSpPr>
          <p:spPr>
            <a:xfrm>
              <a:off x="-39767" y="3519676"/>
              <a:ext cx="672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四隅</a:t>
              </a: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F0EADD2-1AFE-46B0-98B0-9F473EAA19BE}"/>
                </a:ext>
              </a:extLst>
            </p:cNvPr>
            <p:cNvCxnSpPr>
              <a:cxnSpLocks/>
              <a:stCxn id="33" idx="1"/>
              <a:endCxn id="12" idx="1"/>
            </p:cNvCxnSpPr>
            <p:nvPr/>
          </p:nvCxnSpPr>
          <p:spPr>
            <a:xfrm flipH="1">
              <a:off x="3916172" y="1834496"/>
              <a:ext cx="174911" cy="1584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ABA57A2E-6F65-441E-B53F-4CA0AE2509B7}"/>
                </a:ext>
              </a:extLst>
            </p:cNvPr>
            <p:cNvSpPr txBox="1"/>
            <p:nvPr/>
          </p:nvSpPr>
          <p:spPr>
            <a:xfrm>
              <a:off x="4091083" y="1665219"/>
              <a:ext cx="672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四隅</a:t>
              </a: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426D901F-6061-45DB-BE94-9C5098F027C0}"/>
                </a:ext>
              </a:extLst>
            </p:cNvPr>
            <p:cNvCxnSpPr>
              <a:cxnSpLocks/>
              <a:stCxn id="35" idx="1"/>
              <a:endCxn id="11" idx="2"/>
            </p:cNvCxnSpPr>
            <p:nvPr/>
          </p:nvCxnSpPr>
          <p:spPr>
            <a:xfrm flipH="1" flipV="1">
              <a:off x="3965415" y="3642592"/>
              <a:ext cx="125667" cy="2330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7047523B-77F0-4062-B40F-44447D019276}"/>
                </a:ext>
              </a:extLst>
            </p:cNvPr>
            <p:cNvSpPr txBox="1"/>
            <p:nvPr/>
          </p:nvSpPr>
          <p:spPr>
            <a:xfrm>
              <a:off x="4091082" y="3706411"/>
              <a:ext cx="672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四隅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0D881589-91CA-492B-BDB0-C15C346C8CDA}"/>
              </a:ext>
            </a:extLst>
          </p:cNvPr>
          <p:cNvGrpSpPr/>
          <p:nvPr/>
        </p:nvGrpSpPr>
        <p:grpSpPr>
          <a:xfrm>
            <a:off x="6301351" y="2765765"/>
            <a:ext cx="3015970" cy="2679459"/>
            <a:chOff x="5765366" y="1551008"/>
            <a:chExt cx="3015970" cy="2679459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D4AA73C-0E03-4ED8-92E7-50B6FBCC4EE9}"/>
                </a:ext>
              </a:extLst>
            </p:cNvPr>
            <p:cNvSpPr/>
            <p:nvPr/>
          </p:nvSpPr>
          <p:spPr>
            <a:xfrm>
              <a:off x="5765366" y="4014443"/>
              <a:ext cx="2311400" cy="216024"/>
            </a:xfrm>
            <a:prstGeom prst="rect">
              <a:avLst/>
            </a:prstGeom>
            <a:solidFill>
              <a:srgbClr val="CC3300"/>
            </a:solidFill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台形 14">
              <a:extLst>
                <a:ext uri="{FF2B5EF4-FFF2-40B4-BE49-F238E27FC236}">
                  <a16:creationId xmlns:a16="http://schemas.microsoft.com/office/drawing/2014/main" id="{DECAB448-10E9-46C5-846F-824E29984B86}"/>
                </a:ext>
              </a:extLst>
            </p:cNvPr>
            <p:cNvSpPr/>
            <p:nvPr/>
          </p:nvSpPr>
          <p:spPr>
            <a:xfrm>
              <a:off x="5765366" y="3631409"/>
              <a:ext cx="514598" cy="383034"/>
            </a:xfrm>
            <a:prstGeom prst="trapezoid">
              <a:avLst>
                <a:gd name="adj" fmla="val 15053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5434C87D-AFD9-4C95-98B2-153EB4D631F6}"/>
                </a:ext>
              </a:extLst>
            </p:cNvPr>
            <p:cNvSpPr/>
            <p:nvPr/>
          </p:nvSpPr>
          <p:spPr>
            <a:xfrm>
              <a:off x="5925738" y="2058889"/>
              <a:ext cx="170307" cy="1561182"/>
            </a:xfrm>
            <a:prstGeom prst="rect">
              <a:avLst/>
            </a:prstGeom>
            <a:solidFill>
              <a:srgbClr val="0066FF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A5FE376-E5AB-4A07-9DF5-8ED1AB1FDB92}"/>
                </a:ext>
              </a:extLst>
            </p:cNvPr>
            <p:cNvSpPr/>
            <p:nvPr/>
          </p:nvSpPr>
          <p:spPr>
            <a:xfrm flipH="1">
              <a:off x="6059409" y="2047306"/>
              <a:ext cx="45719" cy="15611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乗算記号 19">
              <a:extLst>
                <a:ext uri="{FF2B5EF4-FFF2-40B4-BE49-F238E27FC236}">
                  <a16:creationId xmlns:a16="http://schemas.microsoft.com/office/drawing/2014/main" id="{0FD74685-957E-4C2D-A1F0-60EE9CC90F20}"/>
                </a:ext>
              </a:extLst>
            </p:cNvPr>
            <p:cNvSpPr/>
            <p:nvPr/>
          </p:nvSpPr>
          <p:spPr>
            <a:xfrm>
              <a:off x="5974256" y="1956583"/>
              <a:ext cx="216024" cy="19303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乗算記号 17">
              <a:extLst>
                <a:ext uri="{FF2B5EF4-FFF2-40B4-BE49-F238E27FC236}">
                  <a16:creationId xmlns:a16="http://schemas.microsoft.com/office/drawing/2014/main" id="{46920F96-5CFE-4A2F-8BD9-CD81D0C2A741}"/>
                </a:ext>
              </a:extLst>
            </p:cNvPr>
            <p:cNvSpPr/>
            <p:nvPr/>
          </p:nvSpPr>
          <p:spPr>
            <a:xfrm>
              <a:off x="5961112" y="3501008"/>
              <a:ext cx="216024" cy="19303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473BD811-9DCF-488E-B215-6FA33CBA26A0}"/>
                </a:ext>
              </a:extLst>
            </p:cNvPr>
            <p:cNvSpPr txBox="1"/>
            <p:nvPr/>
          </p:nvSpPr>
          <p:spPr>
            <a:xfrm>
              <a:off x="6317382" y="1551008"/>
              <a:ext cx="231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ディスプレイ表面の上端</a:t>
              </a:r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B64C933A-E661-4239-9CBA-7FD58D7CA3D9}"/>
                </a:ext>
              </a:extLst>
            </p:cNvPr>
            <p:cNvCxnSpPr>
              <a:cxnSpLocks/>
              <a:stCxn id="47" idx="1"/>
              <a:endCxn id="20" idx="1"/>
            </p:cNvCxnSpPr>
            <p:nvPr/>
          </p:nvCxnSpPr>
          <p:spPr>
            <a:xfrm flipH="1">
              <a:off x="6138396" y="1720285"/>
              <a:ext cx="178986" cy="2826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060B7EFC-F1EF-4D6C-BB31-A5CBBE101852}"/>
                </a:ext>
              </a:extLst>
            </p:cNvPr>
            <p:cNvSpPr txBox="1"/>
            <p:nvPr/>
          </p:nvSpPr>
          <p:spPr>
            <a:xfrm>
              <a:off x="6469936" y="3560920"/>
              <a:ext cx="231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ディスプレイ表面の下端</a:t>
              </a:r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D18D7669-6D45-4E58-B98E-6364BBF68832}"/>
                </a:ext>
              </a:extLst>
            </p:cNvPr>
            <p:cNvCxnSpPr>
              <a:cxnSpLocks/>
              <a:stCxn id="53" idx="1"/>
              <a:endCxn id="18" idx="2"/>
            </p:cNvCxnSpPr>
            <p:nvPr/>
          </p:nvCxnSpPr>
          <p:spPr>
            <a:xfrm flipH="1" flipV="1">
              <a:off x="6125252" y="3647677"/>
              <a:ext cx="344684" cy="825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8C6DB23-CAB9-4163-B94A-D4599D504248}"/>
              </a:ext>
            </a:extLst>
          </p:cNvPr>
          <p:cNvSpPr txBox="1"/>
          <p:nvPr/>
        </p:nvSpPr>
        <p:spPr>
          <a:xfrm>
            <a:off x="453679" y="992258"/>
            <a:ext cx="5758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・サイドモニターのモデル化</a:t>
            </a:r>
            <a:endParaRPr kumimoji="1" lang="en-US" altLang="ja-JP" dirty="0"/>
          </a:p>
          <a:p>
            <a:r>
              <a:rPr lang="ja-JP" altLang="en-US" dirty="0"/>
              <a:t>　・矢印の位置の座標を使った外接矩形</a:t>
            </a:r>
            <a:endParaRPr lang="en-US" altLang="ja-JP" dirty="0"/>
          </a:p>
          <a:p>
            <a:r>
              <a:rPr lang="ja-JP" altLang="en-US" dirty="0"/>
              <a:t>　・ディスプレイ表面に設定</a:t>
            </a:r>
            <a:endParaRPr lang="en-US" altLang="ja-JP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37041AE-92B7-4AD4-8716-201FBD3D4541}"/>
              </a:ext>
            </a:extLst>
          </p:cNvPr>
          <p:cNvCxnSpPr>
            <a:cxnSpLocks/>
          </p:cNvCxnSpPr>
          <p:nvPr/>
        </p:nvCxnSpPr>
        <p:spPr>
          <a:xfrm flipH="1">
            <a:off x="5454756" y="2310268"/>
            <a:ext cx="18301" cy="420841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14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台形 25">
            <a:extLst>
              <a:ext uri="{FF2B5EF4-FFF2-40B4-BE49-F238E27FC236}">
                <a16:creationId xmlns:a16="http://schemas.microsoft.com/office/drawing/2014/main" id="{4DFF4509-6960-48D5-91D2-41F41E8C2CD7}"/>
              </a:ext>
            </a:extLst>
          </p:cNvPr>
          <p:cNvSpPr/>
          <p:nvPr/>
        </p:nvSpPr>
        <p:spPr>
          <a:xfrm>
            <a:off x="5837103" y="4444684"/>
            <a:ext cx="2650976" cy="604193"/>
          </a:xfrm>
          <a:prstGeom prst="trapezoid">
            <a:avLst>
              <a:gd name="adj" fmla="val 1028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337E0DF-9776-4CD1-ADCC-65E607C0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バックモニター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0FDC94-CFCA-4BF8-A10A-414770F8D1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　　</a:t>
            </a:r>
            <a:fld id="{0DC868D4-3EDE-4E9B-8270-4E3E17419CEA}" type="slidenum">
              <a:rPr lang="en-US" altLang="ja-JP" sz="1600" smtClean="0">
                <a:latin typeface="ＭＳ Ｐゴシック" panose="020B0600070205080204" pitchFamily="50" charset="-128"/>
              </a:rPr>
              <a:pPr>
                <a:defRPr/>
              </a:pPr>
              <a:t>7</a:t>
            </a:fld>
            <a:endParaRPr lang="en-US" altLang="ja-JP" sz="1600" dirty="0">
              <a:latin typeface="ＭＳ Ｐゴシック" panose="020B060007020508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51C0DB-4E48-43EC-A72E-61B2C4B745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TOME R&amp;D </a:t>
            </a:r>
            <a:r>
              <a:rPr lang="ja-JP" altLang="en-US"/>
              <a:t>Inc.</a:t>
            </a:r>
            <a:endParaRPr lang="en-US" altLang="ja-JP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DDF2686-3CDF-445D-AE2F-74BC4051FCBF}"/>
              </a:ext>
            </a:extLst>
          </p:cNvPr>
          <p:cNvGrpSpPr/>
          <p:nvPr/>
        </p:nvGrpSpPr>
        <p:grpSpPr>
          <a:xfrm>
            <a:off x="632520" y="2492896"/>
            <a:ext cx="2864595" cy="3412929"/>
            <a:chOff x="4968725" y="2686320"/>
            <a:chExt cx="2864595" cy="3412929"/>
          </a:xfrm>
        </p:grpSpPr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2A961640-6FEB-4DC5-9ACE-6E9BB5AF7DA5}"/>
                </a:ext>
              </a:extLst>
            </p:cNvPr>
            <p:cNvSpPr/>
            <p:nvPr/>
          </p:nvSpPr>
          <p:spPr>
            <a:xfrm rot="11338912">
              <a:off x="6382728" y="2734821"/>
              <a:ext cx="1008112" cy="1806542"/>
            </a:xfrm>
            <a:prstGeom prst="triangle">
              <a:avLst>
                <a:gd name="adj" fmla="val 22458"/>
              </a:avLst>
            </a:prstGeom>
            <a:solidFill>
              <a:srgbClr val="0066FF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台形 7">
              <a:extLst>
                <a:ext uri="{FF2B5EF4-FFF2-40B4-BE49-F238E27FC236}">
                  <a16:creationId xmlns:a16="http://schemas.microsoft.com/office/drawing/2014/main" id="{D894A7F9-6BD7-4076-AB67-824EBEC28C7A}"/>
                </a:ext>
              </a:extLst>
            </p:cNvPr>
            <p:cNvSpPr/>
            <p:nvPr/>
          </p:nvSpPr>
          <p:spPr>
            <a:xfrm>
              <a:off x="4968725" y="2686320"/>
              <a:ext cx="1927995" cy="1864258"/>
            </a:xfrm>
            <a:prstGeom prst="trapezoid">
              <a:avLst>
                <a:gd name="adj" fmla="val 26362"/>
              </a:avLst>
            </a:prstGeom>
            <a:solidFill>
              <a:srgbClr val="0066FF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2E3E7EA-34B2-4C57-9F54-3A56F772FE6A}"/>
                </a:ext>
              </a:extLst>
            </p:cNvPr>
            <p:cNvSpPr/>
            <p:nvPr/>
          </p:nvSpPr>
          <p:spPr>
            <a:xfrm>
              <a:off x="4968725" y="4622586"/>
              <a:ext cx="1927996" cy="1224136"/>
            </a:xfrm>
            <a:prstGeom prst="rect">
              <a:avLst/>
            </a:prstGeom>
            <a:solidFill>
              <a:srgbClr val="0066FF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1 つの角を切り取る 10">
              <a:extLst>
                <a:ext uri="{FF2B5EF4-FFF2-40B4-BE49-F238E27FC236}">
                  <a16:creationId xmlns:a16="http://schemas.microsoft.com/office/drawing/2014/main" id="{49532672-64ED-43CD-885C-CC8212AB624E}"/>
                </a:ext>
              </a:extLst>
            </p:cNvPr>
            <p:cNvSpPr/>
            <p:nvPr/>
          </p:nvSpPr>
          <p:spPr>
            <a:xfrm>
              <a:off x="7041232" y="4608982"/>
              <a:ext cx="792088" cy="1224136"/>
            </a:xfrm>
            <a:prstGeom prst="snip1Rect">
              <a:avLst>
                <a:gd name="adj" fmla="val 37511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A5C94A48-4EE3-416E-A605-71567D681508}"/>
                </a:ext>
              </a:extLst>
            </p:cNvPr>
            <p:cNvSpPr/>
            <p:nvPr/>
          </p:nvSpPr>
          <p:spPr>
            <a:xfrm>
              <a:off x="7185248" y="5667201"/>
              <a:ext cx="504056" cy="4320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B261DE1-6A09-4602-BABE-D3E55B67C0C9}"/>
                </a:ext>
              </a:extLst>
            </p:cNvPr>
            <p:cNvSpPr/>
            <p:nvPr/>
          </p:nvSpPr>
          <p:spPr>
            <a:xfrm flipH="1">
              <a:off x="7018237" y="2830336"/>
              <a:ext cx="45719" cy="166695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台形 24">
            <a:extLst>
              <a:ext uri="{FF2B5EF4-FFF2-40B4-BE49-F238E27FC236}">
                <a16:creationId xmlns:a16="http://schemas.microsoft.com/office/drawing/2014/main" id="{6522D5BA-3878-477D-AB14-BFF47B59AB5F}"/>
              </a:ext>
            </a:extLst>
          </p:cNvPr>
          <p:cNvSpPr/>
          <p:nvPr/>
        </p:nvSpPr>
        <p:spPr>
          <a:xfrm flipV="1">
            <a:off x="5974459" y="2542780"/>
            <a:ext cx="2376264" cy="1905551"/>
          </a:xfrm>
          <a:prstGeom prst="trapezoid">
            <a:avLst>
              <a:gd name="adj" fmla="val 5063"/>
            </a:avLst>
          </a:prstGeom>
          <a:solidFill>
            <a:srgbClr val="0066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6C201A6-281A-4EC9-BEAE-B9EA5E293177}"/>
              </a:ext>
            </a:extLst>
          </p:cNvPr>
          <p:cNvSpPr/>
          <p:nvPr/>
        </p:nvSpPr>
        <p:spPr>
          <a:xfrm>
            <a:off x="5837103" y="5118107"/>
            <a:ext cx="2650976" cy="60419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3BFCA86-A914-419D-AF63-D3D82F6CDD6E}"/>
              </a:ext>
            </a:extLst>
          </p:cNvPr>
          <p:cNvSpPr/>
          <p:nvPr/>
        </p:nvSpPr>
        <p:spPr>
          <a:xfrm>
            <a:off x="5837103" y="5722300"/>
            <a:ext cx="288032" cy="259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2B99C84-B442-4725-95F3-DA7CD232D967}"/>
              </a:ext>
            </a:extLst>
          </p:cNvPr>
          <p:cNvSpPr/>
          <p:nvPr/>
        </p:nvSpPr>
        <p:spPr>
          <a:xfrm>
            <a:off x="8200047" y="5722300"/>
            <a:ext cx="288032" cy="259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A50DC3F-B8AC-4020-9040-9711646B71CF}"/>
              </a:ext>
            </a:extLst>
          </p:cNvPr>
          <p:cNvSpPr/>
          <p:nvPr/>
        </p:nvSpPr>
        <p:spPr>
          <a:xfrm>
            <a:off x="6125135" y="2636913"/>
            <a:ext cx="2074910" cy="166694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F68D173-BA7D-4077-97CC-7A1740FA13B7}"/>
              </a:ext>
            </a:extLst>
          </p:cNvPr>
          <p:cNvCxnSpPr>
            <a:cxnSpLocks/>
          </p:cNvCxnSpPr>
          <p:nvPr/>
        </p:nvCxnSpPr>
        <p:spPr>
          <a:xfrm flipH="1" flipV="1">
            <a:off x="7144964" y="4314819"/>
            <a:ext cx="14752" cy="2883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722610D-F126-4BFA-BECB-8D94D8FA5118}"/>
              </a:ext>
            </a:extLst>
          </p:cNvPr>
          <p:cNvSpPr txBox="1"/>
          <p:nvPr/>
        </p:nvSpPr>
        <p:spPr>
          <a:xfrm>
            <a:off x="6194351" y="4655246"/>
            <a:ext cx="2005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ディスプレイ</a:t>
            </a:r>
            <a:r>
              <a:rPr kumimoji="1" lang="ja-JP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下端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AB4C0AE-8F5F-405C-91D7-98D7A928CB37}"/>
              </a:ext>
            </a:extLst>
          </p:cNvPr>
          <p:cNvSpPr txBox="1"/>
          <p:nvPr/>
        </p:nvSpPr>
        <p:spPr>
          <a:xfrm>
            <a:off x="6156869" y="1844824"/>
            <a:ext cx="2005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ディスプレイ</a:t>
            </a:r>
            <a:r>
              <a:rPr kumimoji="1" lang="ja-JP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上端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131BFDA-85FA-4E36-8B29-48829A2C815A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159716" y="2183378"/>
            <a:ext cx="0" cy="4264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4199DBC-5171-43AC-AD66-E14A4D32EF2F}"/>
              </a:ext>
            </a:extLst>
          </p:cNvPr>
          <p:cNvCxnSpPr>
            <a:cxnSpLocks/>
            <a:stCxn id="47" idx="1"/>
            <a:endCxn id="15" idx="2"/>
          </p:cNvCxnSpPr>
          <p:nvPr/>
        </p:nvCxnSpPr>
        <p:spPr>
          <a:xfrm flipH="1">
            <a:off x="2704891" y="4166041"/>
            <a:ext cx="257161" cy="137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842B2B8-A8EE-4884-95C4-7F81A412FB84}"/>
              </a:ext>
            </a:extLst>
          </p:cNvPr>
          <p:cNvSpPr txBox="1"/>
          <p:nvPr/>
        </p:nvSpPr>
        <p:spPr>
          <a:xfrm>
            <a:off x="2962052" y="3996764"/>
            <a:ext cx="182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ディスプレイ</a:t>
            </a:r>
            <a:r>
              <a:rPr kumimoji="1" lang="ja-JP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下端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7A12FE4-B213-47D8-8029-20DC660AB8E7}"/>
              </a:ext>
            </a:extLst>
          </p:cNvPr>
          <p:cNvSpPr txBox="1"/>
          <p:nvPr/>
        </p:nvSpPr>
        <p:spPr>
          <a:xfrm>
            <a:off x="453679" y="992258"/>
            <a:ext cx="6568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・バックモニターのモデル化</a:t>
            </a:r>
            <a:endParaRPr kumimoji="1" lang="en-US" altLang="ja-JP" dirty="0"/>
          </a:p>
          <a:p>
            <a:r>
              <a:rPr lang="ja-JP" altLang="en-US" dirty="0"/>
              <a:t>　・矢印の位置の座標を使って外接矩形化する</a:t>
            </a:r>
            <a:endParaRPr lang="en-US" altLang="ja-JP" dirty="0"/>
          </a:p>
          <a:p>
            <a:r>
              <a:rPr lang="ja-JP" altLang="en-US" dirty="0"/>
              <a:t>　・ディスプレイの前面に設定（曲面は処理が複雑化する）</a:t>
            </a:r>
            <a:endParaRPr lang="en-US" altLang="ja-JP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BBCE5BA-38E8-4ACC-A8F5-C50BA476ABB5}"/>
              </a:ext>
            </a:extLst>
          </p:cNvPr>
          <p:cNvCxnSpPr>
            <a:cxnSpLocks/>
          </p:cNvCxnSpPr>
          <p:nvPr/>
        </p:nvCxnSpPr>
        <p:spPr>
          <a:xfrm flipH="1">
            <a:off x="4705332" y="2326806"/>
            <a:ext cx="18301" cy="420841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30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B2F359-C4C4-42DA-A93D-87424F73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原点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C481B7-2459-427A-87D8-6A4286CE8B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　　</a:t>
            </a:r>
            <a:fld id="{0DC868D4-3EDE-4E9B-8270-4E3E17419CEA}" type="slidenum">
              <a:rPr lang="en-US" altLang="ja-JP" sz="1600" smtClean="0">
                <a:latin typeface="ＭＳ Ｐゴシック" panose="020B0600070205080204" pitchFamily="50" charset="-128"/>
              </a:rPr>
              <a:pPr>
                <a:defRPr/>
              </a:pPr>
              <a:t>8</a:t>
            </a:fld>
            <a:endParaRPr lang="en-US" altLang="ja-JP" sz="1600" dirty="0">
              <a:latin typeface="ＭＳ Ｐゴシック" panose="020B060007020508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BA7C47-698F-4897-A1A1-6DA3BA80B7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TOME R&amp;D </a:t>
            </a:r>
            <a:r>
              <a:rPr lang="ja-JP" altLang="en-US"/>
              <a:t>Inc.</a:t>
            </a:r>
            <a:endParaRPr lang="en-US" altLang="ja-JP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8C6DB23-CAB9-4163-B94A-D4599D504248}"/>
              </a:ext>
            </a:extLst>
          </p:cNvPr>
          <p:cNvSpPr txBox="1"/>
          <p:nvPr/>
        </p:nvSpPr>
        <p:spPr>
          <a:xfrm>
            <a:off x="453679" y="992258"/>
            <a:ext cx="8243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・車内原点はテーブル上の端</a:t>
            </a:r>
            <a:r>
              <a:rPr kumimoji="1" lang="en-US" altLang="ja-JP" dirty="0"/>
              <a:t>(CES2020)</a:t>
            </a:r>
          </a:p>
          <a:p>
            <a:pPr lvl="1"/>
            <a:r>
              <a:rPr lang="ja-JP" altLang="en-US" dirty="0"/>
              <a:t>・車内原点は変わる可能性がある</a:t>
            </a:r>
            <a:endParaRPr lang="en-US" altLang="ja-JP" dirty="0"/>
          </a:p>
          <a:p>
            <a:pPr lvl="1"/>
            <a:r>
              <a:rPr lang="ja-JP" altLang="en-US" dirty="0"/>
              <a:t>・</a:t>
            </a:r>
            <a:r>
              <a:rPr lang="en-US" altLang="ja-JP" dirty="0">
                <a:solidFill>
                  <a:srgbClr val="0066FF"/>
                </a:solidFill>
              </a:rPr>
              <a:t>CAD</a:t>
            </a:r>
            <a:r>
              <a:rPr lang="ja-JP" altLang="en-US" dirty="0">
                <a:solidFill>
                  <a:srgbClr val="0066FF"/>
                </a:solidFill>
              </a:rPr>
              <a:t>座標系</a:t>
            </a:r>
            <a:r>
              <a:rPr lang="en-US" altLang="ja-JP" dirty="0">
                <a:solidFill>
                  <a:srgbClr val="0066FF"/>
                </a:solidFill>
              </a:rPr>
              <a:t>(</a:t>
            </a:r>
            <a:r>
              <a:rPr lang="ja-JP" altLang="en-US" dirty="0">
                <a:solidFill>
                  <a:srgbClr val="0066FF"/>
                </a:solidFill>
              </a:rPr>
              <a:t>青</a:t>
            </a:r>
            <a:r>
              <a:rPr lang="en-US" altLang="ja-JP" dirty="0">
                <a:solidFill>
                  <a:srgbClr val="0066FF"/>
                </a:solidFill>
              </a:rPr>
              <a:t>)</a:t>
            </a:r>
            <a:r>
              <a:rPr lang="ja-JP" altLang="en-US" dirty="0"/>
              <a:t>と</a:t>
            </a:r>
            <a:r>
              <a:rPr lang="en-US" altLang="ja-JP" dirty="0">
                <a:solidFill>
                  <a:srgbClr val="FF0000"/>
                </a:solidFill>
              </a:rPr>
              <a:t>MOOX</a:t>
            </a:r>
            <a:r>
              <a:rPr lang="ja-JP" altLang="en-US" dirty="0">
                <a:solidFill>
                  <a:srgbClr val="FF0000"/>
                </a:solidFill>
              </a:rPr>
              <a:t>座標系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/>
              <a:t>は原点と軸が異なる</a:t>
            </a:r>
            <a:endParaRPr lang="en-US" altLang="ja-JP" dirty="0"/>
          </a:p>
          <a:p>
            <a:pPr lvl="1"/>
            <a:r>
              <a:rPr lang="ja-JP" altLang="en-US" dirty="0"/>
              <a:t>・原点を動かす場合、校正用の基準点</a:t>
            </a:r>
            <a:r>
              <a:rPr lang="en-US" altLang="ja-JP" dirty="0"/>
              <a:t>(</a:t>
            </a:r>
            <a:r>
              <a:rPr lang="ja-JP" altLang="en-US" dirty="0"/>
              <a:t>後部モニターの右下位置など</a:t>
            </a:r>
            <a:r>
              <a:rPr lang="en-US" altLang="ja-JP" dirty="0"/>
              <a:t>)</a:t>
            </a:r>
            <a:r>
              <a:rPr lang="ja-JP" altLang="en-US" dirty="0"/>
              <a:t>による補正が必要</a:t>
            </a:r>
            <a:endParaRPr lang="en-US" altLang="ja-JP" dirty="0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8537C5B9-B53F-40CD-A5CA-1BDBB03FE56D}"/>
              </a:ext>
            </a:extLst>
          </p:cNvPr>
          <p:cNvGrpSpPr/>
          <p:nvPr/>
        </p:nvGrpSpPr>
        <p:grpSpPr>
          <a:xfrm>
            <a:off x="1426221" y="2715790"/>
            <a:ext cx="3136900" cy="2169619"/>
            <a:chOff x="1441332" y="3275605"/>
            <a:chExt cx="3136900" cy="2169619"/>
          </a:xfrm>
        </p:grpSpPr>
        <p:sp>
          <p:nvSpPr>
            <p:cNvPr id="6" name="台形 5">
              <a:extLst>
                <a:ext uri="{FF2B5EF4-FFF2-40B4-BE49-F238E27FC236}">
                  <a16:creationId xmlns:a16="http://schemas.microsoft.com/office/drawing/2014/main" id="{F9F92EA2-0CF1-452C-9E54-002D65E63B40}"/>
                </a:ext>
              </a:extLst>
            </p:cNvPr>
            <p:cNvSpPr/>
            <p:nvPr/>
          </p:nvSpPr>
          <p:spPr>
            <a:xfrm>
              <a:off x="1441332" y="4836787"/>
              <a:ext cx="3136900" cy="383034"/>
            </a:xfrm>
            <a:prstGeom prst="trapezoid">
              <a:avLst>
                <a:gd name="adj" fmla="val 179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BAA0F81-7DCD-4AA2-809D-812DEE38E3AE}"/>
                </a:ext>
              </a:extLst>
            </p:cNvPr>
            <p:cNvSpPr/>
            <p:nvPr/>
          </p:nvSpPr>
          <p:spPr>
            <a:xfrm>
              <a:off x="1533618" y="3275605"/>
              <a:ext cx="2952328" cy="1561182"/>
            </a:xfrm>
            <a:prstGeom prst="rect">
              <a:avLst/>
            </a:prstGeom>
            <a:solidFill>
              <a:srgbClr val="0066FF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6867A6D-C7DF-415D-99F5-65C33C10D9D0}"/>
                </a:ext>
              </a:extLst>
            </p:cNvPr>
            <p:cNvSpPr/>
            <p:nvPr/>
          </p:nvSpPr>
          <p:spPr>
            <a:xfrm>
              <a:off x="2243962" y="5229200"/>
              <a:ext cx="1512168" cy="216024"/>
            </a:xfrm>
            <a:prstGeom prst="rect">
              <a:avLst/>
            </a:prstGeom>
            <a:solidFill>
              <a:srgbClr val="CC3300"/>
            </a:solidFill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86479650-E645-4D16-A46A-908E21E625B6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2243961" y="4368949"/>
              <a:ext cx="0" cy="5159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ローチャート: 組合せ 27">
              <a:extLst>
                <a:ext uri="{FF2B5EF4-FFF2-40B4-BE49-F238E27FC236}">
                  <a16:creationId xmlns:a16="http://schemas.microsoft.com/office/drawing/2014/main" id="{FD87A566-CC3C-44C0-BD63-A9DA75DB5BAE}"/>
                </a:ext>
              </a:extLst>
            </p:cNvPr>
            <p:cNvSpPr/>
            <p:nvPr/>
          </p:nvSpPr>
          <p:spPr>
            <a:xfrm>
              <a:off x="2099945" y="4977847"/>
              <a:ext cx="288032" cy="216024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58166A9-9336-43D8-AFC4-DEE900B1AB7C}"/>
                </a:ext>
              </a:extLst>
            </p:cNvPr>
            <p:cNvSpPr txBox="1"/>
            <p:nvPr/>
          </p:nvSpPr>
          <p:spPr>
            <a:xfrm>
              <a:off x="1907550" y="4030395"/>
              <a:ext cx="672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原点</a:t>
              </a: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7C995CF-CFF7-4CC2-9E36-AD2236C308A5}"/>
              </a:ext>
            </a:extLst>
          </p:cNvPr>
          <p:cNvGrpSpPr/>
          <p:nvPr/>
        </p:nvGrpSpPr>
        <p:grpSpPr>
          <a:xfrm>
            <a:off x="5365750" y="2678502"/>
            <a:ext cx="2647810" cy="2171578"/>
            <a:chOff x="5365750" y="2678502"/>
            <a:chExt cx="2647810" cy="2171578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D4AA73C-0E03-4ED8-92E7-50B6FBCC4EE9}"/>
                </a:ext>
              </a:extLst>
            </p:cNvPr>
            <p:cNvSpPr/>
            <p:nvPr/>
          </p:nvSpPr>
          <p:spPr>
            <a:xfrm>
              <a:off x="5365750" y="4634056"/>
              <a:ext cx="2311400" cy="216024"/>
            </a:xfrm>
            <a:prstGeom prst="rect">
              <a:avLst/>
            </a:prstGeom>
            <a:solidFill>
              <a:srgbClr val="CC3300"/>
            </a:solidFill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台形 14">
              <a:extLst>
                <a:ext uri="{FF2B5EF4-FFF2-40B4-BE49-F238E27FC236}">
                  <a16:creationId xmlns:a16="http://schemas.microsoft.com/office/drawing/2014/main" id="{DECAB448-10E9-46C5-846F-824E29984B86}"/>
                </a:ext>
              </a:extLst>
            </p:cNvPr>
            <p:cNvSpPr/>
            <p:nvPr/>
          </p:nvSpPr>
          <p:spPr>
            <a:xfrm>
              <a:off x="5365750" y="4251022"/>
              <a:ext cx="514598" cy="383034"/>
            </a:xfrm>
            <a:prstGeom prst="trapezoid">
              <a:avLst>
                <a:gd name="adj" fmla="val 15053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5434C87D-AFD9-4C95-98B2-153EB4D631F6}"/>
                </a:ext>
              </a:extLst>
            </p:cNvPr>
            <p:cNvSpPr/>
            <p:nvPr/>
          </p:nvSpPr>
          <p:spPr>
            <a:xfrm>
              <a:off x="5526122" y="2678502"/>
              <a:ext cx="170307" cy="1561182"/>
            </a:xfrm>
            <a:prstGeom prst="rect">
              <a:avLst/>
            </a:prstGeom>
            <a:solidFill>
              <a:srgbClr val="0066FF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ローチャート: 組合せ 41">
              <a:extLst>
                <a:ext uri="{FF2B5EF4-FFF2-40B4-BE49-F238E27FC236}">
                  <a16:creationId xmlns:a16="http://schemas.microsoft.com/office/drawing/2014/main" id="{46E9FBFA-4EA8-49EF-B61A-0FE298E2FE4B}"/>
                </a:ext>
              </a:extLst>
            </p:cNvPr>
            <p:cNvSpPr/>
            <p:nvPr/>
          </p:nvSpPr>
          <p:spPr>
            <a:xfrm>
              <a:off x="7533134" y="4418032"/>
              <a:ext cx="288032" cy="216024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BFD022EA-8577-4CAF-911A-3949677E5E82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7677150" y="3809134"/>
              <a:ext cx="0" cy="5159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1F74C81-294C-422B-A68F-9E41A3893C16}"/>
                </a:ext>
              </a:extLst>
            </p:cNvPr>
            <p:cNvSpPr txBox="1"/>
            <p:nvPr/>
          </p:nvSpPr>
          <p:spPr>
            <a:xfrm>
              <a:off x="7340739" y="3470580"/>
              <a:ext cx="672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原点</a:t>
              </a:r>
            </a:p>
          </p:txBody>
        </p:sp>
      </p:grp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1459A63-AE30-499D-9AC4-184D0880173C}"/>
              </a:ext>
            </a:extLst>
          </p:cNvPr>
          <p:cNvCxnSpPr>
            <a:cxnSpLocks/>
          </p:cNvCxnSpPr>
          <p:nvPr/>
        </p:nvCxnSpPr>
        <p:spPr>
          <a:xfrm flipH="1">
            <a:off x="848544" y="4660006"/>
            <a:ext cx="18564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64A395B-4B8B-479C-A8DA-3B501EB3EF7C}"/>
              </a:ext>
            </a:extLst>
          </p:cNvPr>
          <p:cNvCxnSpPr>
            <a:cxnSpLocks/>
          </p:cNvCxnSpPr>
          <p:nvPr/>
        </p:nvCxnSpPr>
        <p:spPr>
          <a:xfrm flipH="1" flipV="1">
            <a:off x="2216076" y="3141963"/>
            <a:ext cx="12774" cy="2159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4C312E-B1C4-4958-8B00-896A0015C707}"/>
              </a:ext>
            </a:extLst>
          </p:cNvPr>
          <p:cNvSpPr txBox="1"/>
          <p:nvPr/>
        </p:nvSpPr>
        <p:spPr>
          <a:xfrm>
            <a:off x="2011810" y="2938100"/>
            <a:ext cx="6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DE2E86D-93B2-42FC-8EB5-F78DDBADC016}"/>
              </a:ext>
            </a:extLst>
          </p:cNvPr>
          <p:cNvSpPr txBox="1"/>
          <p:nvPr/>
        </p:nvSpPr>
        <p:spPr>
          <a:xfrm>
            <a:off x="457859" y="4320765"/>
            <a:ext cx="6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5710BC5-A10A-4FD5-BEF9-86A8A80866D3}"/>
              </a:ext>
            </a:extLst>
          </p:cNvPr>
          <p:cNvCxnSpPr>
            <a:cxnSpLocks/>
          </p:cNvCxnSpPr>
          <p:nvPr/>
        </p:nvCxnSpPr>
        <p:spPr>
          <a:xfrm flipH="1">
            <a:off x="4851959" y="4621012"/>
            <a:ext cx="3417021" cy="1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86A6A8B-7D96-4567-9791-7FC49D8220C6}"/>
              </a:ext>
            </a:extLst>
          </p:cNvPr>
          <p:cNvCxnSpPr>
            <a:cxnSpLocks/>
          </p:cNvCxnSpPr>
          <p:nvPr/>
        </p:nvCxnSpPr>
        <p:spPr>
          <a:xfrm flipH="1" flipV="1">
            <a:off x="7677149" y="3171399"/>
            <a:ext cx="12774" cy="2159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8177677-84CF-4928-8634-C6E725BBE5CC}"/>
              </a:ext>
            </a:extLst>
          </p:cNvPr>
          <p:cNvSpPr txBox="1"/>
          <p:nvPr/>
        </p:nvSpPr>
        <p:spPr>
          <a:xfrm>
            <a:off x="7481404" y="2868463"/>
            <a:ext cx="6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CB8B166-051B-40F1-BC7C-646C3B9700A2}"/>
              </a:ext>
            </a:extLst>
          </p:cNvPr>
          <p:cNvSpPr txBox="1"/>
          <p:nvPr/>
        </p:nvSpPr>
        <p:spPr>
          <a:xfrm>
            <a:off x="4596905" y="4279315"/>
            <a:ext cx="6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AB7A55D-57B3-43F7-A48B-5764AD985FC8}"/>
              </a:ext>
            </a:extLst>
          </p:cNvPr>
          <p:cNvCxnSpPr>
            <a:cxnSpLocks/>
          </p:cNvCxnSpPr>
          <p:nvPr/>
        </p:nvCxnSpPr>
        <p:spPr>
          <a:xfrm>
            <a:off x="204763" y="6381328"/>
            <a:ext cx="2024087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23EB7D4-0BF7-4FB2-BB55-35F6B1A62760}"/>
              </a:ext>
            </a:extLst>
          </p:cNvPr>
          <p:cNvCxnSpPr>
            <a:cxnSpLocks/>
          </p:cNvCxnSpPr>
          <p:nvPr/>
        </p:nvCxnSpPr>
        <p:spPr>
          <a:xfrm flipV="1">
            <a:off x="453679" y="3809134"/>
            <a:ext cx="0" cy="286022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6BB4288-AB1A-44AA-BBDC-4ABCDBFC0473}"/>
              </a:ext>
            </a:extLst>
          </p:cNvPr>
          <p:cNvSpPr txBox="1"/>
          <p:nvPr/>
        </p:nvSpPr>
        <p:spPr>
          <a:xfrm>
            <a:off x="-78061" y="3724957"/>
            <a:ext cx="6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E38FE33-13B3-4815-8AC2-6D2C4946D24D}"/>
              </a:ext>
            </a:extLst>
          </p:cNvPr>
          <p:cNvSpPr txBox="1"/>
          <p:nvPr/>
        </p:nvSpPr>
        <p:spPr>
          <a:xfrm>
            <a:off x="1876314" y="6381328"/>
            <a:ext cx="6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E4E02A3-DFD5-4959-81D7-C8711FBC37D3}"/>
              </a:ext>
            </a:extLst>
          </p:cNvPr>
          <p:cNvCxnSpPr>
            <a:cxnSpLocks/>
          </p:cNvCxnSpPr>
          <p:nvPr/>
        </p:nvCxnSpPr>
        <p:spPr>
          <a:xfrm flipH="1">
            <a:off x="4960938" y="6381328"/>
            <a:ext cx="467258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3114DF5-AB27-43A0-AA8E-C4EBB42653D7}"/>
              </a:ext>
            </a:extLst>
          </p:cNvPr>
          <p:cNvCxnSpPr>
            <a:cxnSpLocks/>
          </p:cNvCxnSpPr>
          <p:nvPr/>
        </p:nvCxnSpPr>
        <p:spPr>
          <a:xfrm flipV="1">
            <a:off x="9345488" y="3785049"/>
            <a:ext cx="0" cy="286022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51BFD4F-C066-4302-9686-2843C5498081}"/>
              </a:ext>
            </a:extLst>
          </p:cNvPr>
          <p:cNvSpPr txBox="1"/>
          <p:nvPr/>
        </p:nvSpPr>
        <p:spPr>
          <a:xfrm>
            <a:off x="8807200" y="3670602"/>
            <a:ext cx="6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2ED65A5-0E45-4365-B96B-6F4DE4F5C2B9}"/>
              </a:ext>
            </a:extLst>
          </p:cNvPr>
          <p:cNvSpPr txBox="1"/>
          <p:nvPr/>
        </p:nvSpPr>
        <p:spPr>
          <a:xfrm>
            <a:off x="4705332" y="6381328"/>
            <a:ext cx="6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6153ECF5-86C3-40CD-BB44-E2A22CC447DF}"/>
              </a:ext>
            </a:extLst>
          </p:cNvPr>
          <p:cNvCxnSpPr>
            <a:cxnSpLocks/>
            <a:endCxn id="47" idx="1"/>
          </p:cNvCxnSpPr>
          <p:nvPr/>
        </p:nvCxnSpPr>
        <p:spPr>
          <a:xfrm flipH="1">
            <a:off x="4705332" y="2326806"/>
            <a:ext cx="18301" cy="420841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19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0E047-A524-4A19-AF34-4D09FC0F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座標の管理</a:t>
            </a:r>
            <a:r>
              <a:rPr kumimoji="1" lang="en-US" altLang="ja-JP" dirty="0"/>
              <a:t>(</a:t>
            </a:r>
            <a:r>
              <a:rPr kumimoji="1" lang="ja-JP" altLang="en-US" dirty="0"/>
              <a:t>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F9B7EA-1708-46A8-A460-DC29B6AEB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　　</a:t>
            </a:r>
            <a:fld id="{0DC868D4-3EDE-4E9B-8270-4E3E17419CEA}" type="slidenum">
              <a:rPr lang="en-US" altLang="ja-JP" sz="1600" smtClean="0">
                <a:latin typeface="ＭＳ Ｐゴシック" panose="020B0600070205080204" pitchFamily="50" charset="-128"/>
              </a:rPr>
              <a:pPr>
                <a:defRPr/>
              </a:pPr>
              <a:t>9</a:t>
            </a:fld>
            <a:endParaRPr lang="en-US" altLang="ja-JP" sz="1600" dirty="0">
              <a:latin typeface="ＭＳ Ｐゴシック" panose="020B060007020508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E42B4-319B-48C6-AA86-CF47026763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TOME R&amp;D </a:t>
            </a:r>
            <a:r>
              <a:rPr lang="ja-JP" altLang="en-US"/>
              <a:t>Inc.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5D50D6B-6904-413E-AC19-AD9AFA2A1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4" y="2733683"/>
            <a:ext cx="5688632" cy="339604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8BA030-DED4-4186-8E35-A720B4CCE0B8}"/>
              </a:ext>
            </a:extLst>
          </p:cNvPr>
          <p:cNvSpPr txBox="1"/>
          <p:nvPr/>
        </p:nvSpPr>
        <p:spPr>
          <a:xfrm>
            <a:off x="466750" y="977920"/>
            <a:ext cx="7379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・原点を入力すると相対座標を算出するエクセルファイルを準備</a:t>
            </a:r>
            <a:endParaRPr lang="en-US" altLang="ja-JP" dirty="0"/>
          </a:p>
          <a:p>
            <a:pPr lvl="1"/>
            <a:r>
              <a:rPr lang="ja-JP" altLang="en-US" dirty="0"/>
              <a:t>・</a:t>
            </a:r>
            <a:r>
              <a:rPr lang="en-US" altLang="ja-JP" dirty="0"/>
              <a:t>CAD</a:t>
            </a:r>
            <a:r>
              <a:rPr lang="ja-JP" altLang="en-US" dirty="0"/>
              <a:t>座標系の各要素点を入力することで相対座標を算出</a:t>
            </a:r>
            <a:endParaRPr lang="en-US" altLang="ja-JP" dirty="0"/>
          </a:p>
          <a:p>
            <a:pPr lvl="1"/>
            <a:r>
              <a:rPr lang="ja-JP" altLang="en-US" dirty="0"/>
              <a:t>・設定ファイルに記述することで視野推定コードで使用可</a:t>
            </a:r>
            <a:endParaRPr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C48345B-2946-4F4C-9A7A-6B88F2173C41}"/>
              </a:ext>
            </a:extLst>
          </p:cNvPr>
          <p:cNvSpPr/>
          <p:nvPr/>
        </p:nvSpPr>
        <p:spPr>
          <a:xfrm>
            <a:off x="7248120" y="2364351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BodyStatusConfig.ini</a:t>
            </a:r>
            <a:endParaRPr lang="ja-JP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333B04-B948-4673-A95E-DC5E5499C5FF}"/>
              </a:ext>
            </a:extLst>
          </p:cNvPr>
          <p:cNvSpPr/>
          <p:nvPr/>
        </p:nvSpPr>
        <p:spPr>
          <a:xfrm>
            <a:off x="2360712" y="2364351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moox_set.xlsx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90F14F1-CC61-4393-BE28-74E7807F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751" y="2793667"/>
            <a:ext cx="1506364" cy="3276078"/>
          </a:xfrm>
          <a:prstGeom prst="rect">
            <a:avLst/>
          </a:prstGeom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B1E4E265-0747-47B2-AEE5-AD729E2E2970}"/>
              </a:ext>
            </a:extLst>
          </p:cNvPr>
          <p:cNvSpPr/>
          <p:nvPr/>
        </p:nvSpPr>
        <p:spPr>
          <a:xfrm>
            <a:off x="6485809" y="4150088"/>
            <a:ext cx="854960" cy="551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587005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とめ研カラー">
      <a:dk1>
        <a:srgbClr val="000000"/>
      </a:dk1>
      <a:lt1>
        <a:srgbClr val="FFFFFF"/>
      </a:lt1>
      <a:dk2>
        <a:srgbClr val="3AAE36"/>
      </a:dk2>
      <a:lt2>
        <a:srgbClr val="E9E15E"/>
      </a:lt2>
      <a:accent1>
        <a:srgbClr val="0066FF"/>
      </a:accent1>
      <a:accent2>
        <a:srgbClr val="3AAE36"/>
      </a:accent2>
      <a:accent3>
        <a:srgbClr val="E9E15E"/>
      </a:accent3>
      <a:accent4>
        <a:srgbClr val="000000"/>
      </a:accent4>
      <a:accent5>
        <a:srgbClr val="C8C860"/>
      </a:accent5>
      <a:accent6>
        <a:srgbClr val="456767"/>
      </a:accent6>
      <a:hlink>
        <a:srgbClr val="3261DA"/>
      </a:hlink>
      <a:folHlink>
        <a:srgbClr val="595959"/>
      </a:folHlink>
    </a:clrScheme>
    <a:fontScheme name="1_Network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378</Words>
  <Application>Microsoft Office PowerPoint</Application>
  <PresentationFormat>A4 210 x 297 mm</PresentationFormat>
  <Paragraphs>78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Times New Roman</vt:lpstr>
      <vt:lpstr>Wingdings</vt:lpstr>
      <vt:lpstr>1_Network</vt:lpstr>
      <vt:lpstr>MOOXのモデル化概要</vt:lpstr>
      <vt:lpstr>MOOX車体</vt:lpstr>
      <vt:lpstr>車体のモデル化</vt:lpstr>
      <vt:lpstr>車体側面のモデル化</vt:lpstr>
      <vt:lpstr>車体前面、後面のモデル化</vt:lpstr>
      <vt:lpstr>サイドモニター</vt:lpstr>
      <vt:lpstr>バックモニター</vt:lpstr>
      <vt:lpstr>原点</vt:lpstr>
      <vt:lpstr>座標の管理(案)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2018-08-06T06:15:19Z</dcterms:created>
  <dcterms:modified xsi:type="dcterms:W3CDTF">2020-05-01T08:08:35Z</dcterms:modified>
  <cp:category/>
</cp:coreProperties>
</file>