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2"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0188" autoAdjust="0"/>
  </p:normalViewPr>
  <p:slideViewPr>
    <p:cSldViewPr snapToGrid="0">
      <p:cViewPr varScale="1">
        <p:scale>
          <a:sx n="43" d="100"/>
          <a:sy n="43" d="100"/>
        </p:scale>
        <p:origin x="2222" y="43"/>
      </p:cViewPr>
      <p:guideLst/>
    </p:cSldViewPr>
  </p:slideViewPr>
  <p:outlineViewPr>
    <p:cViewPr>
      <p:scale>
        <a:sx n="33" d="100"/>
        <a:sy n="33" d="100"/>
      </p:scale>
      <p:origin x="0" y="-276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876A3-4010-49D4-B69E-25E3699C46EF}" type="datetimeFigureOut">
              <a:rPr lang="en-ZA" smtClean="0"/>
              <a:t>2019/08/04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D2EA4-C95B-48C8-9943-0C390DF27924}" type="slidenum">
              <a:rPr lang="en-ZA" smtClean="0"/>
              <a:t>‹#›</a:t>
            </a:fld>
            <a:endParaRPr lang="en-ZA"/>
          </a:p>
        </p:txBody>
      </p:sp>
    </p:spTree>
    <p:extLst>
      <p:ext uri="{BB962C8B-B14F-4D97-AF65-F5344CB8AC3E}">
        <p14:creationId xmlns:p14="http://schemas.microsoft.com/office/powerpoint/2010/main" val="377968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Customers are measured on a few variables</a:t>
            </a:r>
          </a:p>
          <a:p>
            <a:pPr lvl="1"/>
            <a:r>
              <a:rPr lang="en-US" sz="1200" b="0" i="0" kern="1200" dirty="0">
                <a:solidFill>
                  <a:schemeClr val="tx1"/>
                </a:solidFill>
                <a:effectLst/>
                <a:latin typeface="+mn-lt"/>
                <a:ea typeface="+mn-ea"/>
                <a:cs typeface="+mn-cs"/>
              </a:rPr>
              <a:t>Marital Status  </a:t>
            </a:r>
          </a:p>
          <a:p>
            <a:pPr lvl="1"/>
            <a:r>
              <a:rPr lang="en-US" sz="1200" b="0" i="0" kern="1200" dirty="0">
                <a:solidFill>
                  <a:schemeClr val="tx1"/>
                </a:solidFill>
                <a:effectLst/>
                <a:latin typeface="+mn-lt"/>
                <a:ea typeface="+mn-ea"/>
                <a:cs typeface="+mn-cs"/>
              </a:rPr>
              <a:t>Gender         </a:t>
            </a:r>
          </a:p>
          <a:p>
            <a:pPr lvl="1"/>
            <a:r>
              <a:rPr lang="en-US" sz="1200" b="0" i="0" kern="1200" dirty="0">
                <a:solidFill>
                  <a:schemeClr val="tx1"/>
                </a:solidFill>
                <a:effectLst/>
                <a:latin typeface="+mn-lt"/>
                <a:ea typeface="+mn-ea"/>
                <a:cs typeface="+mn-cs"/>
              </a:rPr>
              <a:t>Income         </a:t>
            </a:r>
          </a:p>
          <a:p>
            <a:pPr lvl="1"/>
            <a:r>
              <a:rPr lang="en-US" sz="1200" b="0" i="0" kern="1200" dirty="0">
                <a:solidFill>
                  <a:schemeClr val="tx1"/>
                </a:solidFill>
                <a:effectLst/>
                <a:latin typeface="+mn-lt"/>
                <a:ea typeface="+mn-ea"/>
                <a:cs typeface="+mn-cs"/>
              </a:rPr>
              <a:t>Children       </a:t>
            </a:r>
          </a:p>
          <a:p>
            <a:pPr lvl="1"/>
            <a:r>
              <a:rPr lang="en-US" sz="1200" b="0" i="0" kern="1200" dirty="0">
                <a:solidFill>
                  <a:schemeClr val="tx1"/>
                </a:solidFill>
                <a:effectLst/>
                <a:latin typeface="+mn-lt"/>
                <a:ea typeface="+mn-ea"/>
                <a:cs typeface="+mn-cs"/>
              </a:rPr>
              <a:t>Education      </a:t>
            </a:r>
          </a:p>
          <a:p>
            <a:pPr lvl="1"/>
            <a:r>
              <a:rPr lang="en-US" sz="1200" b="0" i="0" kern="1200" dirty="0">
                <a:solidFill>
                  <a:schemeClr val="tx1"/>
                </a:solidFill>
                <a:effectLst/>
                <a:latin typeface="+mn-lt"/>
                <a:ea typeface="+mn-ea"/>
                <a:cs typeface="+mn-cs"/>
              </a:rPr>
              <a:t>Occupation     </a:t>
            </a:r>
          </a:p>
          <a:p>
            <a:pPr lvl="1"/>
            <a:r>
              <a:rPr lang="en-US" sz="1200" b="0" i="0" kern="1200" dirty="0">
                <a:solidFill>
                  <a:schemeClr val="tx1"/>
                </a:solidFill>
                <a:effectLst/>
                <a:latin typeface="+mn-lt"/>
                <a:ea typeface="+mn-ea"/>
                <a:cs typeface="+mn-cs"/>
              </a:rPr>
              <a:t>Home Owner      </a:t>
            </a:r>
          </a:p>
          <a:p>
            <a:pPr lvl="1"/>
            <a:r>
              <a:rPr lang="en-US" sz="1200" b="0" i="0" kern="1200" dirty="0">
                <a:solidFill>
                  <a:schemeClr val="tx1"/>
                </a:solidFill>
                <a:effectLst/>
                <a:latin typeface="+mn-lt"/>
                <a:ea typeface="+mn-ea"/>
                <a:cs typeface="+mn-cs"/>
              </a:rPr>
              <a:t>Cars           </a:t>
            </a:r>
          </a:p>
          <a:p>
            <a:pPr lvl="1"/>
            <a:r>
              <a:rPr lang="en-US" sz="1200" b="0" i="0" kern="1200" dirty="0">
                <a:solidFill>
                  <a:schemeClr val="tx1"/>
                </a:solidFill>
                <a:effectLst/>
                <a:latin typeface="+mn-lt"/>
                <a:ea typeface="+mn-ea"/>
                <a:cs typeface="+mn-cs"/>
              </a:rPr>
              <a:t>Commute Distance</a:t>
            </a:r>
          </a:p>
          <a:p>
            <a:pPr lvl="1"/>
            <a:r>
              <a:rPr lang="en-US" sz="1200" b="0" i="0" kern="1200" dirty="0">
                <a:solidFill>
                  <a:schemeClr val="tx1"/>
                </a:solidFill>
                <a:effectLst/>
                <a:latin typeface="+mn-lt"/>
                <a:ea typeface="+mn-ea"/>
                <a:cs typeface="+mn-cs"/>
              </a:rPr>
              <a:t>Region         </a:t>
            </a:r>
          </a:p>
          <a:p>
            <a:pPr lvl="1"/>
            <a:r>
              <a:rPr lang="en-US" sz="1200" b="0" i="0" kern="1200" dirty="0">
                <a:solidFill>
                  <a:schemeClr val="tx1"/>
                </a:solidFill>
                <a:effectLst/>
                <a:latin typeface="+mn-lt"/>
                <a:ea typeface="+mn-ea"/>
                <a:cs typeface="+mn-cs"/>
              </a:rPr>
              <a:t>Age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analyzing these variables some patterns in buying behavior became apparent. </a:t>
            </a:r>
          </a:p>
          <a:p>
            <a:r>
              <a:rPr lang="en-US" sz="1200" b="0" i="0" kern="1200" dirty="0">
                <a:solidFill>
                  <a:schemeClr val="tx1"/>
                </a:solidFill>
                <a:effectLst/>
                <a:latin typeface="+mn-lt"/>
                <a:ea typeface="+mn-ea"/>
                <a:cs typeface="+mn-cs"/>
              </a:rPr>
              <a:t>The above graphs show a group of numeric attributes. Some things to note are, </a:t>
            </a:r>
          </a:p>
          <a:p>
            <a:r>
              <a:rPr lang="en-US" sz="1200" b="0" i="0" kern="1200" dirty="0">
                <a:solidFill>
                  <a:schemeClr val="tx1"/>
                </a:solidFill>
                <a:effectLst/>
                <a:latin typeface="+mn-lt"/>
                <a:ea typeface="+mn-ea"/>
                <a:cs typeface="+mn-cs"/>
              </a:rPr>
              <a:t>People with fewer children tended to buy bikes</a:t>
            </a:r>
          </a:p>
          <a:p>
            <a:r>
              <a:rPr lang="en-US" sz="1200" b="0" i="0" kern="1200" dirty="0">
                <a:solidFill>
                  <a:schemeClr val="tx1"/>
                </a:solidFill>
                <a:effectLst/>
                <a:latin typeface="+mn-lt"/>
                <a:ea typeface="+mn-ea"/>
                <a:cs typeface="+mn-cs"/>
              </a:rPr>
              <a:t>People with 1 or no cars were a large segment and bought the largest portion of bikes</a:t>
            </a:r>
          </a:p>
          <a:p>
            <a:r>
              <a:rPr lang="en-US" sz="1200" b="0" i="0" kern="1200" dirty="0">
                <a:solidFill>
                  <a:schemeClr val="tx1"/>
                </a:solidFill>
                <a:effectLst/>
                <a:latin typeface="+mn-lt"/>
                <a:ea typeface="+mn-ea"/>
                <a:cs typeface="+mn-cs"/>
              </a:rPr>
              <a:t>From 30 to 40 is the biggest proportion of customers to buy a bike.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things that were noted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C24D2EA4-C95B-48C8-9943-0C390DF27924}" type="slidenum">
              <a:rPr lang="en-ZA" smtClean="0"/>
              <a:t>3</a:t>
            </a:fld>
            <a:endParaRPr lang="en-ZA"/>
          </a:p>
        </p:txBody>
      </p:sp>
    </p:spTree>
    <p:extLst>
      <p:ext uri="{BB962C8B-B14F-4D97-AF65-F5344CB8AC3E}">
        <p14:creationId xmlns:p14="http://schemas.microsoft.com/office/powerpoint/2010/main" val="200637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than half of single customers bought a bike.</a:t>
            </a:r>
          </a:p>
          <a:p>
            <a:r>
              <a:rPr lang="en-US" sz="1200" b="0" i="0" kern="1200" dirty="0">
                <a:solidFill>
                  <a:schemeClr val="tx1"/>
                </a:solidFill>
                <a:effectLst/>
                <a:latin typeface="+mn-lt"/>
                <a:ea typeface="+mn-ea"/>
                <a:cs typeface="+mn-cs"/>
              </a:rPr>
              <a:t>A bigger percentage of pacific coast customers bought bike, but in straight up number North America had better sales</a:t>
            </a:r>
          </a:p>
          <a:p>
            <a:r>
              <a:rPr lang="en-US" sz="1200" b="0" i="0" kern="1200" dirty="0">
                <a:solidFill>
                  <a:schemeClr val="tx1"/>
                </a:solidFill>
                <a:effectLst/>
                <a:latin typeface="+mn-lt"/>
                <a:ea typeface="+mn-ea"/>
                <a:cs typeface="+mn-cs"/>
              </a:rPr>
              <a:t>Skilled manual and professionals are the largest customer base, but professionals are more likely to buy. Target at work functions? Team building?</a:t>
            </a:r>
          </a:p>
          <a:p>
            <a:r>
              <a:rPr lang="en-US" sz="1200" b="0" i="0" kern="1200" dirty="0">
                <a:solidFill>
                  <a:schemeClr val="tx1"/>
                </a:solidFill>
                <a:effectLst/>
                <a:latin typeface="+mn-lt"/>
                <a:ea typeface="+mn-ea"/>
                <a:cs typeface="+mn-cs"/>
              </a:rPr>
              <a:t>Homeowners are bigger client base but this doesn’t seem useful for predicting their purchases</a:t>
            </a:r>
          </a:p>
          <a:p>
            <a:r>
              <a:rPr lang="en-US" sz="1200" b="0" i="0" kern="1200" dirty="0">
                <a:solidFill>
                  <a:schemeClr val="tx1"/>
                </a:solidFill>
                <a:effectLst/>
                <a:latin typeface="+mn-lt"/>
                <a:ea typeface="+mn-ea"/>
                <a:cs typeface="+mn-cs"/>
              </a:rPr>
              <a:t>Similarly male and female customers to not seem to indicate likelihood to buy.</a:t>
            </a: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C24D2EA4-C95B-48C8-9943-0C390DF27924}" type="slidenum">
              <a:rPr lang="en-ZA" smtClean="0"/>
              <a:t>4</a:t>
            </a:fld>
            <a:endParaRPr lang="en-ZA"/>
          </a:p>
        </p:txBody>
      </p:sp>
    </p:spTree>
    <p:extLst>
      <p:ext uri="{BB962C8B-B14F-4D97-AF65-F5344CB8AC3E}">
        <p14:creationId xmlns:p14="http://schemas.microsoft.com/office/powerpoint/2010/main" val="246967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Bachelors earners are the largest customer segment, and bought the most bikes. Advertise at graduations?</a:t>
            </a:r>
          </a:p>
          <a:p>
            <a:r>
              <a:rPr lang="en-US" sz="1200" b="0" i="0" kern="1200" dirty="0">
                <a:solidFill>
                  <a:schemeClr val="tx1"/>
                </a:solidFill>
                <a:effectLst/>
                <a:latin typeface="+mn-lt"/>
                <a:ea typeface="+mn-ea"/>
                <a:cs typeface="+mn-cs"/>
              </a:rPr>
              <a:t>People with shorter commute distances are larger customer segment and they are more likely to buy bikes.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Who should marketing be aimed at</a:t>
            </a:r>
          </a:p>
          <a:p>
            <a:endParaRPr lang="en-US" sz="1200" b="0" i="0" kern="1200" dirty="0">
              <a:solidFill>
                <a:schemeClr val="tx1"/>
              </a:solidFill>
              <a:effectLst/>
              <a:latin typeface="+mn-lt"/>
              <a:ea typeface="+mn-ea"/>
              <a:cs typeface="+mn-cs"/>
            </a:endParaRPr>
          </a:p>
          <a:p>
            <a:r>
              <a:rPr lang="en-ZA" dirty="0"/>
              <a:t>From the analysis the most lucrative demographic to market to would be 30s-50s, professionals, people with graduate or bachelors degrees, customers earning less than a 100 000 and customers with less than 2 children.</a:t>
            </a:r>
          </a:p>
          <a:p>
            <a:r>
              <a:rPr lang="en-ZA" dirty="0"/>
              <a:t>The may also be value in growing the single demographic as that group appear more likely to buy a bike. </a:t>
            </a:r>
          </a:p>
          <a:p>
            <a:endParaRPr lang="en-ZA" dirty="0"/>
          </a:p>
          <a:p>
            <a:r>
              <a:rPr lang="en-ZA" dirty="0"/>
              <a:t>As most of the target market are working class reaching out to corporates for to offer test drives to employees could be an exciting way to get new customers interested</a:t>
            </a:r>
          </a:p>
          <a:p>
            <a:r>
              <a:rPr lang="en-ZA" dirty="0"/>
              <a:t>Billboards along routes where traffic is likely to build help is likely to reach many interested customers in the above demographic.</a:t>
            </a: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C24D2EA4-C95B-48C8-9943-0C390DF27924}" type="slidenum">
              <a:rPr lang="en-ZA" smtClean="0"/>
              <a:t>5</a:t>
            </a:fld>
            <a:endParaRPr lang="en-ZA"/>
          </a:p>
        </p:txBody>
      </p:sp>
    </p:spTree>
    <p:extLst>
      <p:ext uri="{BB962C8B-B14F-4D97-AF65-F5344CB8AC3E}">
        <p14:creationId xmlns:p14="http://schemas.microsoft.com/office/powerpoint/2010/main" val="88177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Investigated using KNNs and random forest. The </a:t>
            </a:r>
            <a:r>
              <a:rPr lang="en-ZA" dirty="0" err="1"/>
              <a:t>knn</a:t>
            </a:r>
            <a:r>
              <a:rPr lang="en-ZA" dirty="0"/>
              <a:t> had accuracy of (72)  but a lower score on the test set (64), this suggests some overfitting. The random forest on the validation set also got 72 on validation and 70 suggesting this will generalize better to new data. </a:t>
            </a:r>
          </a:p>
          <a:p>
            <a:endParaRPr lang="en-ZA" dirty="0"/>
          </a:p>
          <a:p>
            <a:r>
              <a:rPr lang="en-ZA" dirty="0"/>
              <a:t>The models were both assessed using cross validation on various hyperparameters, The chosen model hyperparameters were then assessed on 5 k-fold cross validation. This was to ensure there was not a high variance in the model performance indicating an overfit model. </a:t>
            </a:r>
          </a:p>
          <a:p>
            <a:endParaRPr lang="en-ZA" dirty="0"/>
          </a:p>
        </p:txBody>
      </p:sp>
      <p:sp>
        <p:nvSpPr>
          <p:cNvPr id="4" name="Slide Number Placeholder 3"/>
          <p:cNvSpPr>
            <a:spLocks noGrp="1"/>
          </p:cNvSpPr>
          <p:nvPr>
            <p:ph type="sldNum" sz="quarter" idx="5"/>
          </p:nvPr>
        </p:nvSpPr>
        <p:spPr/>
        <p:txBody>
          <a:bodyPr/>
          <a:lstStyle/>
          <a:p>
            <a:fld id="{C24D2EA4-C95B-48C8-9943-0C390DF27924}" type="slidenum">
              <a:rPr lang="en-ZA" smtClean="0"/>
              <a:t>6</a:t>
            </a:fld>
            <a:endParaRPr lang="en-ZA"/>
          </a:p>
        </p:txBody>
      </p:sp>
    </p:spTree>
    <p:extLst>
      <p:ext uri="{BB962C8B-B14F-4D97-AF65-F5344CB8AC3E}">
        <p14:creationId xmlns:p14="http://schemas.microsoft.com/office/powerpoint/2010/main" val="3986767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ZA" dirty="0"/>
          </a:p>
          <a:p>
            <a:endParaRPr lang="en-ZA" dirty="0"/>
          </a:p>
        </p:txBody>
      </p:sp>
      <p:sp>
        <p:nvSpPr>
          <p:cNvPr id="4" name="Slide Number Placeholder 3"/>
          <p:cNvSpPr>
            <a:spLocks noGrp="1"/>
          </p:cNvSpPr>
          <p:nvPr>
            <p:ph type="sldNum" sz="quarter" idx="5"/>
          </p:nvPr>
        </p:nvSpPr>
        <p:spPr/>
        <p:txBody>
          <a:bodyPr/>
          <a:lstStyle/>
          <a:p>
            <a:fld id="{C24D2EA4-C95B-48C8-9943-0C390DF27924}" type="slidenum">
              <a:rPr lang="en-ZA" smtClean="0"/>
              <a:t>7</a:t>
            </a:fld>
            <a:endParaRPr lang="en-ZA"/>
          </a:p>
        </p:txBody>
      </p:sp>
    </p:spTree>
    <p:extLst>
      <p:ext uri="{BB962C8B-B14F-4D97-AF65-F5344CB8AC3E}">
        <p14:creationId xmlns:p14="http://schemas.microsoft.com/office/powerpoint/2010/main" val="361115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28C6-93D8-4E0B-9213-AAD8199F4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422FA2A-1ECF-44FD-BBEB-9F800C027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91843A1B-ADF7-46B7-A46C-6D09F6CD2AFD}"/>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D320303B-FD47-4D11-98B1-94797394272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4A9AA32-9B0B-4018-A889-F428A5F362B6}"/>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411850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A914-E939-453A-9FBB-7FD9FA58407E}"/>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87D3941-DF7E-4B3F-BDD1-4E436EA66E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54202F3-C39A-4C37-AF52-5ECBB7C3152E}"/>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459D8D53-E470-4679-A68B-F1F12197AEB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1E8A600-21B0-471C-8862-CBA4194352FC}"/>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32867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1DB0A-5773-4B90-A3A5-B0A3F7075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D41B348-0596-43CA-9DDE-BCDA490454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72E6F2-E75D-4AB2-AF8B-0A5EA915126C}"/>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554BCECF-2545-48B1-8F84-923CEE056B2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1181B54-63FF-44A6-B241-6343E19B41BA}"/>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72253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AD00-2AC9-419F-8106-48E903B329E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77C0447-A5EC-4247-8684-90D907767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7BBCDC3-31BA-453F-A837-2C10CEB189BF}"/>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FDBD520D-8C8A-44A7-A197-BA434F4D04F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43D950-0DF4-4FDC-97CE-51664990F554}"/>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311824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DD8D-3E33-4048-A47F-D3973C06C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B343356F-DB59-46AB-83CB-4EE6BA97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6B9EA-E313-4D92-9C66-3345CDC3BBCF}"/>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EF2FE66C-D748-4C51-8EDD-0F0AC541EE1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B877269-3F06-4559-BFD7-CB8294713DDF}"/>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345401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68D4-196C-4560-844F-994D2110283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B875868-46E7-4D31-A247-1B965DB58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F270260-3569-4539-B2EE-397C9B7B3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6871B5D-C0B1-4404-B032-BA52001CCC8B}"/>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6" name="Footer Placeholder 5">
            <a:extLst>
              <a:ext uri="{FF2B5EF4-FFF2-40B4-BE49-F238E27FC236}">
                <a16:creationId xmlns:a16="http://schemas.microsoft.com/office/drawing/2014/main" id="{D9E8EEE4-DBF0-4301-88C4-26AA896AB16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9E520EE-9264-4F8E-A808-264B0F0062DA}"/>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5962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556F-A56D-43F3-B4CC-AEFC76404F1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27E6D4F-81EC-48DA-A2CF-3ECB2EE8D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9B9B0E-7118-4359-ACB5-D165E643FD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8CE5C55-BCBD-47E9-97FF-239A1526E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B631E-8A6C-4A44-8DE0-0B9214445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201D679-83B2-4719-B4DD-CAD9A0C005CA}"/>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8" name="Footer Placeholder 7">
            <a:extLst>
              <a:ext uri="{FF2B5EF4-FFF2-40B4-BE49-F238E27FC236}">
                <a16:creationId xmlns:a16="http://schemas.microsoft.com/office/drawing/2014/main" id="{37196913-908C-4A74-9FDD-5D4CC968387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1BAAF808-C865-4071-AB2D-0016CBD7633D}"/>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73421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33C5-5663-471E-84F4-A3DD742B05B2}"/>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D17AAE9D-BFC7-4CD1-BF6A-60395435DF4B}"/>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4" name="Footer Placeholder 3">
            <a:extLst>
              <a:ext uri="{FF2B5EF4-FFF2-40B4-BE49-F238E27FC236}">
                <a16:creationId xmlns:a16="http://schemas.microsoft.com/office/drawing/2014/main" id="{1768F80C-1867-4608-9488-5449E3159BD5}"/>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53F6C48-763D-4E5B-8B2B-CACC966A313A}"/>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359310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9D22-2559-4FB2-8593-CF70345E6237}"/>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3" name="Footer Placeholder 2">
            <a:extLst>
              <a:ext uri="{FF2B5EF4-FFF2-40B4-BE49-F238E27FC236}">
                <a16:creationId xmlns:a16="http://schemas.microsoft.com/office/drawing/2014/main" id="{807A4EC1-532C-4539-8257-D0C074BA062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87EADD3-47C3-47C7-A48B-7FDD65F63771}"/>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243762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65C5-FF9C-41EF-A2FA-39BA5A5E2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1F719F90-29DC-4DD7-A4D4-2F8A3A832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D58C4F0-EE1A-48F7-8FD6-3E93ADFCC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348EC-B90A-4E56-8FEC-6368E8EADF89}"/>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6" name="Footer Placeholder 5">
            <a:extLst>
              <a:ext uri="{FF2B5EF4-FFF2-40B4-BE49-F238E27FC236}">
                <a16:creationId xmlns:a16="http://schemas.microsoft.com/office/drawing/2014/main" id="{7914B321-367D-41CA-AE8D-D4F138605C0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2C9ECCA-08DB-42FF-86F3-17616509A5C9}"/>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248986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E5B1-B9D7-468D-9991-0C891EC8F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5B71217-3FC6-47AE-A891-2D160CC2E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2A2CB982-A1F5-490B-B70D-AED14433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772BB-A8EA-47B0-AA7F-C3496A78C613}"/>
              </a:ext>
            </a:extLst>
          </p:cNvPr>
          <p:cNvSpPr>
            <a:spLocks noGrp="1"/>
          </p:cNvSpPr>
          <p:nvPr>
            <p:ph type="dt" sz="half" idx="10"/>
          </p:nvPr>
        </p:nvSpPr>
        <p:spPr/>
        <p:txBody>
          <a:bodyPr/>
          <a:lstStyle/>
          <a:p>
            <a:fld id="{12657ACF-07EE-4453-83C4-2F8705E16AE9}" type="datetimeFigureOut">
              <a:rPr lang="en-ZA" smtClean="0"/>
              <a:t>2019/08/04</a:t>
            </a:fld>
            <a:endParaRPr lang="en-ZA"/>
          </a:p>
        </p:txBody>
      </p:sp>
      <p:sp>
        <p:nvSpPr>
          <p:cNvPr id="6" name="Footer Placeholder 5">
            <a:extLst>
              <a:ext uri="{FF2B5EF4-FFF2-40B4-BE49-F238E27FC236}">
                <a16:creationId xmlns:a16="http://schemas.microsoft.com/office/drawing/2014/main" id="{7366CA8C-82DE-4FCA-B633-3A84069A4F1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DAEB2E6-DC4F-4E3F-A7DD-D2DFDBEEA911}"/>
              </a:ext>
            </a:extLst>
          </p:cNvPr>
          <p:cNvSpPr>
            <a:spLocks noGrp="1"/>
          </p:cNvSpPr>
          <p:nvPr>
            <p:ph type="sldNum" sz="quarter" idx="12"/>
          </p:nvPr>
        </p:nvSpPr>
        <p:spPr/>
        <p:txBody>
          <a:bodyPr/>
          <a:lstStyle/>
          <a:p>
            <a:fld id="{FAB3EF3D-6A26-411F-8D14-BAB88E25DD14}" type="slidenum">
              <a:rPr lang="en-ZA" smtClean="0"/>
              <a:t>‹#›</a:t>
            </a:fld>
            <a:endParaRPr lang="en-ZA"/>
          </a:p>
        </p:txBody>
      </p:sp>
    </p:spTree>
    <p:extLst>
      <p:ext uri="{BB962C8B-B14F-4D97-AF65-F5344CB8AC3E}">
        <p14:creationId xmlns:p14="http://schemas.microsoft.com/office/powerpoint/2010/main" val="191391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EA229-E597-4C39-A410-DB8DA629F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CDF407F-F633-4D30-B373-97D2FB22A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050D94B-0E73-45A9-8DA4-2FF3CD557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57ACF-07EE-4453-83C4-2F8705E16AE9}" type="datetimeFigureOut">
              <a:rPr lang="en-ZA" smtClean="0"/>
              <a:t>2019/08/04</a:t>
            </a:fld>
            <a:endParaRPr lang="en-ZA"/>
          </a:p>
        </p:txBody>
      </p:sp>
      <p:sp>
        <p:nvSpPr>
          <p:cNvPr id="5" name="Footer Placeholder 4">
            <a:extLst>
              <a:ext uri="{FF2B5EF4-FFF2-40B4-BE49-F238E27FC236}">
                <a16:creationId xmlns:a16="http://schemas.microsoft.com/office/drawing/2014/main" id="{F83E6451-79FE-4F7A-A478-2D795A069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04D3E83-6B73-4551-9C9B-E3D9A31E3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3EF3D-6A26-411F-8D14-BAB88E25DD14}" type="slidenum">
              <a:rPr lang="en-ZA" smtClean="0"/>
              <a:t>‹#›</a:t>
            </a:fld>
            <a:endParaRPr lang="en-ZA"/>
          </a:p>
        </p:txBody>
      </p:sp>
    </p:spTree>
    <p:extLst>
      <p:ext uri="{BB962C8B-B14F-4D97-AF65-F5344CB8AC3E}">
        <p14:creationId xmlns:p14="http://schemas.microsoft.com/office/powerpoint/2010/main" val="31390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3D70-0FD6-4915-98BD-C629764C16E4}"/>
              </a:ext>
            </a:extLst>
          </p:cNvPr>
          <p:cNvSpPr>
            <a:spLocks noGrp="1"/>
          </p:cNvSpPr>
          <p:nvPr>
            <p:ph type="ctrTitle"/>
          </p:nvPr>
        </p:nvSpPr>
        <p:spPr/>
        <p:txBody>
          <a:bodyPr/>
          <a:lstStyle/>
          <a:p>
            <a:r>
              <a:rPr lang="en-ZA" dirty="0"/>
              <a:t>Bike Case Study</a:t>
            </a:r>
          </a:p>
        </p:txBody>
      </p:sp>
      <p:sp>
        <p:nvSpPr>
          <p:cNvPr id="3" name="Subtitle 2">
            <a:extLst>
              <a:ext uri="{FF2B5EF4-FFF2-40B4-BE49-F238E27FC236}">
                <a16:creationId xmlns:a16="http://schemas.microsoft.com/office/drawing/2014/main" id="{EADCD671-FC93-4B2F-BE8F-2AF5D57B0C11}"/>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169609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DA85-AB24-4B95-848D-12C67EB3672B}"/>
              </a:ext>
            </a:extLst>
          </p:cNvPr>
          <p:cNvSpPr>
            <a:spLocks noGrp="1"/>
          </p:cNvSpPr>
          <p:nvPr>
            <p:ph type="title"/>
          </p:nvPr>
        </p:nvSpPr>
        <p:spPr/>
        <p:txBody>
          <a:bodyPr/>
          <a:lstStyle/>
          <a:p>
            <a:r>
              <a:rPr lang="en-ZA" dirty="0"/>
              <a:t>Contents</a:t>
            </a:r>
          </a:p>
        </p:txBody>
      </p:sp>
      <p:sp>
        <p:nvSpPr>
          <p:cNvPr id="3" name="Content Placeholder 2">
            <a:extLst>
              <a:ext uri="{FF2B5EF4-FFF2-40B4-BE49-F238E27FC236}">
                <a16:creationId xmlns:a16="http://schemas.microsoft.com/office/drawing/2014/main" id="{22DB4AE3-CC08-4D13-AEB0-BEA7F8569E99}"/>
              </a:ext>
            </a:extLst>
          </p:cNvPr>
          <p:cNvSpPr>
            <a:spLocks noGrp="1"/>
          </p:cNvSpPr>
          <p:nvPr>
            <p:ph idx="1"/>
          </p:nvPr>
        </p:nvSpPr>
        <p:spPr/>
        <p:txBody>
          <a:bodyPr/>
          <a:lstStyle/>
          <a:p>
            <a:r>
              <a:rPr lang="en-ZA" dirty="0"/>
              <a:t>Analysis Of Customers</a:t>
            </a:r>
          </a:p>
          <a:p>
            <a:r>
              <a:rPr lang="en-ZA" dirty="0"/>
              <a:t>Proposed Model</a:t>
            </a:r>
          </a:p>
          <a:p>
            <a:r>
              <a:rPr lang="en-ZA" dirty="0"/>
              <a:t>Recommendations</a:t>
            </a:r>
          </a:p>
        </p:txBody>
      </p:sp>
    </p:spTree>
    <p:extLst>
      <p:ext uri="{BB962C8B-B14F-4D97-AF65-F5344CB8AC3E}">
        <p14:creationId xmlns:p14="http://schemas.microsoft.com/office/powerpoint/2010/main" val="38029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80EE-4620-4A44-83C5-A05518F2B153}"/>
              </a:ext>
            </a:extLst>
          </p:cNvPr>
          <p:cNvSpPr>
            <a:spLocks noGrp="1"/>
          </p:cNvSpPr>
          <p:nvPr>
            <p:ph type="title"/>
          </p:nvPr>
        </p:nvSpPr>
        <p:spPr/>
        <p:txBody>
          <a:bodyPr/>
          <a:lstStyle/>
          <a:p>
            <a:r>
              <a:rPr lang="en-ZA" dirty="0"/>
              <a:t>Analysis of Customers</a:t>
            </a:r>
          </a:p>
        </p:txBody>
      </p:sp>
      <p:sp>
        <p:nvSpPr>
          <p:cNvPr id="3" name="Content Placeholder 2">
            <a:extLst>
              <a:ext uri="{FF2B5EF4-FFF2-40B4-BE49-F238E27FC236}">
                <a16:creationId xmlns:a16="http://schemas.microsoft.com/office/drawing/2014/main" id="{A4922CBB-1372-4479-8C8E-2C3DD1E4A54D}"/>
              </a:ext>
            </a:extLst>
          </p:cNvPr>
          <p:cNvSpPr>
            <a:spLocks noGrp="1"/>
          </p:cNvSpPr>
          <p:nvPr>
            <p:ph idx="1"/>
          </p:nvPr>
        </p:nvSpPr>
        <p:spPr/>
        <p:txBody>
          <a:bodyPr/>
          <a:lstStyle/>
          <a:p>
            <a:endParaRPr lang="en-ZA" dirty="0"/>
          </a:p>
          <a:p>
            <a:pPr lvl="1"/>
            <a:endParaRPr lang="en-ZA" dirty="0"/>
          </a:p>
          <a:p>
            <a:pPr lvl="1"/>
            <a:endParaRPr lang="en-ZA" dirty="0"/>
          </a:p>
          <a:p>
            <a:pPr lvl="1"/>
            <a:endParaRPr lang="en-ZA" dirty="0"/>
          </a:p>
          <a:p>
            <a:endParaRPr lang="en-ZA" dirty="0"/>
          </a:p>
          <a:p>
            <a:pPr marL="0" indent="0">
              <a:buNone/>
            </a:pPr>
            <a:endParaRPr lang="en-ZA" dirty="0"/>
          </a:p>
        </p:txBody>
      </p:sp>
      <p:pic>
        <p:nvPicPr>
          <p:cNvPr id="6" name="Picture 5">
            <a:extLst>
              <a:ext uri="{FF2B5EF4-FFF2-40B4-BE49-F238E27FC236}">
                <a16:creationId xmlns:a16="http://schemas.microsoft.com/office/drawing/2014/main" id="{C3E6543D-AD08-4E1B-A03C-1B0870323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247" y="1409959"/>
            <a:ext cx="9717505" cy="5182669"/>
          </a:xfrm>
          <a:prstGeom prst="rect">
            <a:avLst/>
          </a:prstGeom>
        </p:spPr>
      </p:pic>
    </p:spTree>
    <p:extLst>
      <p:ext uri="{BB962C8B-B14F-4D97-AF65-F5344CB8AC3E}">
        <p14:creationId xmlns:p14="http://schemas.microsoft.com/office/powerpoint/2010/main" val="424487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CEE68C-C92C-46CD-BBF3-CE6B60EBF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800" y="837959"/>
            <a:ext cx="9716400" cy="5182081"/>
          </a:xfrm>
          <a:prstGeom prst="rect">
            <a:avLst/>
          </a:prstGeom>
        </p:spPr>
      </p:pic>
    </p:spTree>
    <p:extLst>
      <p:ext uri="{BB962C8B-B14F-4D97-AF65-F5344CB8AC3E}">
        <p14:creationId xmlns:p14="http://schemas.microsoft.com/office/powerpoint/2010/main" val="231484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9558-14A3-4E58-AE5F-47E2FDD941AE}"/>
              </a:ext>
            </a:extLst>
          </p:cNvPr>
          <p:cNvSpPr>
            <a:spLocks noGrp="1"/>
          </p:cNvSpPr>
          <p:nvPr>
            <p:ph type="title"/>
          </p:nvPr>
        </p:nvSpPr>
        <p:spPr/>
        <p:txBody>
          <a:bodyPr/>
          <a:lstStyle/>
          <a:p>
            <a:r>
              <a:rPr lang="en-ZA" dirty="0"/>
              <a:t>Cont.</a:t>
            </a:r>
          </a:p>
        </p:txBody>
      </p:sp>
      <p:pic>
        <p:nvPicPr>
          <p:cNvPr id="6" name="Picture 5">
            <a:extLst>
              <a:ext uri="{FF2B5EF4-FFF2-40B4-BE49-F238E27FC236}">
                <a16:creationId xmlns:a16="http://schemas.microsoft.com/office/drawing/2014/main" id="{DC17E6A4-F961-480E-91FD-C7E182D9B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65125"/>
            <a:ext cx="9716400" cy="3004103"/>
          </a:xfrm>
          <a:prstGeom prst="rect">
            <a:avLst/>
          </a:prstGeom>
        </p:spPr>
      </p:pic>
      <p:sp>
        <p:nvSpPr>
          <p:cNvPr id="7" name="TextBox 6">
            <a:extLst>
              <a:ext uri="{FF2B5EF4-FFF2-40B4-BE49-F238E27FC236}">
                <a16:creationId xmlns:a16="http://schemas.microsoft.com/office/drawing/2014/main" id="{75187312-009F-44E1-A793-E30BDA373F30}"/>
              </a:ext>
            </a:extLst>
          </p:cNvPr>
          <p:cNvSpPr txBox="1"/>
          <p:nvPr/>
        </p:nvSpPr>
        <p:spPr>
          <a:xfrm>
            <a:off x="419100" y="3616324"/>
            <a:ext cx="11049000" cy="2431435"/>
          </a:xfrm>
          <a:prstGeom prst="rect">
            <a:avLst/>
          </a:prstGeom>
          <a:noFill/>
        </p:spPr>
        <p:txBody>
          <a:bodyPr wrap="square" rtlCol="0">
            <a:spAutoFit/>
          </a:bodyPr>
          <a:lstStyle/>
          <a:p>
            <a:pPr algn="ctr"/>
            <a:r>
              <a:rPr lang="en-ZA" sz="2800" dirty="0"/>
              <a:t>Target Market</a:t>
            </a:r>
          </a:p>
          <a:p>
            <a:pPr algn="ctr"/>
            <a:endParaRPr lang="en-ZA" sz="2800" dirty="0"/>
          </a:p>
          <a:p>
            <a:pPr algn="ctr"/>
            <a:r>
              <a:rPr lang="en-ZA" sz="2400" dirty="0"/>
              <a:t>Ages 30-50s</a:t>
            </a:r>
          </a:p>
          <a:p>
            <a:pPr algn="ctr"/>
            <a:r>
              <a:rPr lang="en-ZA" sz="2400" dirty="0"/>
              <a:t>Professionals</a:t>
            </a:r>
          </a:p>
          <a:p>
            <a:pPr algn="ctr"/>
            <a:r>
              <a:rPr lang="en-ZA" sz="2400" dirty="0"/>
              <a:t>Bachelors and graduate degrees</a:t>
            </a:r>
          </a:p>
          <a:p>
            <a:pPr algn="ctr"/>
            <a:r>
              <a:rPr lang="en-ZA" sz="2400" dirty="0"/>
              <a:t>Incomes less than 100 000</a:t>
            </a:r>
          </a:p>
        </p:txBody>
      </p:sp>
    </p:spTree>
    <p:extLst>
      <p:ext uri="{BB962C8B-B14F-4D97-AF65-F5344CB8AC3E}">
        <p14:creationId xmlns:p14="http://schemas.microsoft.com/office/powerpoint/2010/main" val="265660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8D01-A33B-4C72-A351-E0AF206BEFB6}"/>
              </a:ext>
            </a:extLst>
          </p:cNvPr>
          <p:cNvSpPr>
            <a:spLocks noGrp="1"/>
          </p:cNvSpPr>
          <p:nvPr>
            <p:ph type="title"/>
          </p:nvPr>
        </p:nvSpPr>
        <p:spPr/>
        <p:txBody>
          <a:bodyPr/>
          <a:lstStyle/>
          <a:p>
            <a:r>
              <a:rPr lang="en-ZA" dirty="0"/>
              <a:t>Random Forest</a:t>
            </a:r>
          </a:p>
        </p:txBody>
      </p:sp>
      <p:sp>
        <p:nvSpPr>
          <p:cNvPr id="4" name="Content Placeholder 3">
            <a:extLst>
              <a:ext uri="{FF2B5EF4-FFF2-40B4-BE49-F238E27FC236}">
                <a16:creationId xmlns:a16="http://schemas.microsoft.com/office/drawing/2014/main" id="{5F448803-41BB-448B-BA5F-3990A8CF5951}"/>
              </a:ext>
            </a:extLst>
          </p:cNvPr>
          <p:cNvSpPr>
            <a:spLocks noGrp="1"/>
          </p:cNvSpPr>
          <p:nvPr>
            <p:ph sz="half" idx="2"/>
          </p:nvPr>
        </p:nvSpPr>
        <p:spPr/>
        <p:txBody>
          <a:bodyPr/>
          <a:lstStyle/>
          <a:p>
            <a:endParaRPr lang="en-ZA" dirty="0"/>
          </a:p>
          <a:p>
            <a:endParaRPr lang="en-ZA" dirty="0"/>
          </a:p>
          <a:p>
            <a:r>
              <a:rPr lang="en-ZA" dirty="0"/>
              <a:t>Model Assessment</a:t>
            </a:r>
          </a:p>
          <a:p>
            <a:pPr lvl="1"/>
            <a:r>
              <a:rPr lang="en-ZA" dirty="0"/>
              <a:t>Metric: Accuracy</a:t>
            </a:r>
          </a:p>
          <a:p>
            <a:pPr lvl="1"/>
            <a:r>
              <a:rPr lang="en-ZA" dirty="0"/>
              <a:t>Cross validation and standard error </a:t>
            </a:r>
          </a:p>
          <a:p>
            <a:pPr lvl="1"/>
            <a:r>
              <a:rPr lang="en-ZA" dirty="0"/>
              <a:t>Keep a test set aside that is only applied to the chosen models right at the end. </a:t>
            </a:r>
          </a:p>
          <a:p>
            <a:endParaRPr lang="en-ZA" dirty="0"/>
          </a:p>
        </p:txBody>
      </p:sp>
      <p:sp>
        <p:nvSpPr>
          <p:cNvPr id="7" name="Content Placeholder 6">
            <a:extLst>
              <a:ext uri="{FF2B5EF4-FFF2-40B4-BE49-F238E27FC236}">
                <a16:creationId xmlns:a16="http://schemas.microsoft.com/office/drawing/2014/main" id="{05A52BA1-AA8B-43B8-9B89-5D4BFAE27885}"/>
              </a:ext>
            </a:extLst>
          </p:cNvPr>
          <p:cNvSpPr>
            <a:spLocks noGrp="1"/>
          </p:cNvSpPr>
          <p:nvPr>
            <p:ph sz="half" idx="1"/>
          </p:nvPr>
        </p:nvSpPr>
        <p:spPr>
          <a:xfrm>
            <a:off x="838200" y="1825625"/>
            <a:ext cx="5181600" cy="4351338"/>
          </a:xfrm>
        </p:spPr>
        <p:txBody>
          <a:bodyPr/>
          <a:lstStyle/>
          <a:p>
            <a:pPr marL="0" indent="0" algn="ctr">
              <a:buNone/>
            </a:pPr>
            <a:r>
              <a:rPr lang="en-ZA" dirty="0"/>
              <a:t>Test Accuracy 70%</a:t>
            </a:r>
          </a:p>
          <a:p>
            <a:endParaRPr lang="en-ZA" dirty="0"/>
          </a:p>
          <a:p>
            <a:r>
              <a:rPr lang="en-ZA" dirty="0"/>
              <a:t>Advantages of Random Forests</a:t>
            </a:r>
          </a:p>
          <a:p>
            <a:pPr lvl="1"/>
            <a:r>
              <a:rPr lang="en-ZA" dirty="0"/>
              <a:t>Intrinsically regularizes</a:t>
            </a:r>
          </a:p>
          <a:p>
            <a:pPr lvl="1"/>
            <a:r>
              <a:rPr lang="en-ZA" dirty="0"/>
              <a:t>Feature importance’s assist in explaining predictions.</a:t>
            </a:r>
          </a:p>
          <a:p>
            <a:pPr lvl="1"/>
            <a:r>
              <a:rPr lang="en-ZA" dirty="0"/>
              <a:t>Work well with categorical and numerical data</a:t>
            </a:r>
          </a:p>
          <a:p>
            <a:pPr lvl="1"/>
            <a:endParaRPr lang="en-ZA" dirty="0"/>
          </a:p>
          <a:p>
            <a:endParaRPr lang="en-ZA" dirty="0"/>
          </a:p>
        </p:txBody>
      </p:sp>
    </p:spTree>
    <p:extLst>
      <p:ext uri="{BB962C8B-B14F-4D97-AF65-F5344CB8AC3E}">
        <p14:creationId xmlns:p14="http://schemas.microsoft.com/office/powerpoint/2010/main" val="336953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49A0-1654-422E-87F6-5C7FBAF84D39}"/>
              </a:ext>
            </a:extLst>
          </p:cNvPr>
          <p:cNvSpPr>
            <a:spLocks noGrp="1"/>
          </p:cNvSpPr>
          <p:nvPr>
            <p:ph type="title"/>
          </p:nvPr>
        </p:nvSpPr>
        <p:spPr/>
        <p:txBody>
          <a:bodyPr/>
          <a:lstStyle/>
          <a:p>
            <a:r>
              <a:rPr lang="en-ZA" dirty="0"/>
              <a:t>Next steps:</a:t>
            </a:r>
            <a:br>
              <a:rPr lang="en-ZA" dirty="0"/>
            </a:br>
            <a:endParaRPr lang="en-ZA" dirty="0"/>
          </a:p>
        </p:txBody>
      </p:sp>
      <p:sp>
        <p:nvSpPr>
          <p:cNvPr id="3" name="Content Placeholder 2">
            <a:extLst>
              <a:ext uri="{FF2B5EF4-FFF2-40B4-BE49-F238E27FC236}">
                <a16:creationId xmlns:a16="http://schemas.microsoft.com/office/drawing/2014/main" id="{339ABE5C-BAAE-4438-B69F-FD180286D50F}"/>
              </a:ext>
            </a:extLst>
          </p:cNvPr>
          <p:cNvSpPr>
            <a:spLocks noGrp="1"/>
          </p:cNvSpPr>
          <p:nvPr>
            <p:ph idx="1"/>
          </p:nvPr>
        </p:nvSpPr>
        <p:spPr/>
        <p:txBody>
          <a:bodyPr/>
          <a:lstStyle/>
          <a:p>
            <a:pPr marL="1828800" lvl="4" indent="0">
              <a:buNone/>
            </a:pPr>
            <a:endParaRPr lang="en-ZA" dirty="0"/>
          </a:p>
          <a:p>
            <a:r>
              <a:rPr lang="en-ZA" dirty="0"/>
              <a:t>Add new data to improve the model</a:t>
            </a:r>
          </a:p>
          <a:p>
            <a:pPr lvl="1"/>
            <a:r>
              <a:rPr lang="en-ZA" dirty="0"/>
              <a:t>Previous purchase information</a:t>
            </a:r>
          </a:p>
          <a:p>
            <a:pPr lvl="1"/>
            <a:r>
              <a:rPr lang="en-ZA" dirty="0"/>
              <a:t>Customer behaviour </a:t>
            </a:r>
          </a:p>
          <a:p>
            <a:pPr lvl="1"/>
            <a:endParaRPr lang="en-ZA" dirty="0"/>
          </a:p>
          <a:p>
            <a:r>
              <a:rPr lang="en-ZA" dirty="0"/>
              <a:t>Get the model into production </a:t>
            </a:r>
          </a:p>
          <a:p>
            <a:pPr lvl="1"/>
            <a:r>
              <a:rPr lang="en-ZA" dirty="0"/>
              <a:t>Store the model and use an API endpoint to fetch prediction on a new customers details being added to the website.</a:t>
            </a:r>
          </a:p>
          <a:p>
            <a:pPr lvl="1"/>
            <a:r>
              <a:rPr lang="en-ZA" dirty="0"/>
              <a:t>Revisit model performance every 10-15 customers to retrain the model and assess for changes in the customers profiles. </a:t>
            </a:r>
          </a:p>
          <a:p>
            <a:pPr lvl="1"/>
            <a:endParaRPr lang="en-ZA" dirty="0"/>
          </a:p>
          <a:p>
            <a:endParaRPr lang="en-ZA" dirty="0"/>
          </a:p>
        </p:txBody>
      </p:sp>
    </p:spTree>
    <p:extLst>
      <p:ext uri="{BB962C8B-B14F-4D97-AF65-F5344CB8AC3E}">
        <p14:creationId xmlns:p14="http://schemas.microsoft.com/office/powerpoint/2010/main" val="416830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C11B-AB29-4F25-B206-C1D0E4AFA401}"/>
              </a:ext>
            </a:extLst>
          </p:cNvPr>
          <p:cNvSpPr>
            <a:spLocks noGrp="1"/>
          </p:cNvSpPr>
          <p:nvPr>
            <p:ph type="title"/>
          </p:nvPr>
        </p:nvSpPr>
        <p:spPr/>
        <p:txBody>
          <a:bodyPr/>
          <a:lstStyle/>
          <a:p>
            <a:r>
              <a:rPr lang="en-ZA" dirty="0"/>
              <a:t>Questions?</a:t>
            </a:r>
          </a:p>
        </p:txBody>
      </p:sp>
      <p:sp>
        <p:nvSpPr>
          <p:cNvPr id="3" name="Content Placeholder 2">
            <a:extLst>
              <a:ext uri="{FF2B5EF4-FFF2-40B4-BE49-F238E27FC236}">
                <a16:creationId xmlns:a16="http://schemas.microsoft.com/office/drawing/2014/main" id="{42B33AAC-29D5-4681-B633-D78E16F75C88}"/>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193855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507</Words>
  <Application>Microsoft Office PowerPoint</Application>
  <PresentationFormat>Widescreen</PresentationFormat>
  <Paragraphs>84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Bike Case Study</vt:lpstr>
      <vt:lpstr>Contents</vt:lpstr>
      <vt:lpstr>Analysis of Customers</vt:lpstr>
      <vt:lpstr>PowerPoint Presentation</vt:lpstr>
      <vt:lpstr>Cont.</vt:lpstr>
      <vt:lpstr>Random Forest</vt:lpstr>
      <vt:lpstr>Next steps: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Case Study</dc:title>
  <dc:creator>Donné Stevenson</dc:creator>
  <cp:lastModifiedBy>Donné Stevenson</cp:lastModifiedBy>
  <cp:revision>14</cp:revision>
  <dcterms:created xsi:type="dcterms:W3CDTF">2019-08-04T04:28:13Z</dcterms:created>
  <dcterms:modified xsi:type="dcterms:W3CDTF">2019-08-04T13:58:58Z</dcterms:modified>
</cp:coreProperties>
</file>