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am\AppData\Roaming\Tencent\Users\799023572\QQ\WinTemp\RichOle\ENR[P3KKC%{1WTJS%I9E1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525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4499992" y="620688"/>
            <a:ext cx="338437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742"/>
              <a:gd name="adj6" fmla="val -75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发票列表，账单</a:t>
            </a:r>
            <a:r>
              <a:rPr lang="zh-CN" altLang="en-US" sz="1100" dirty="0"/>
              <a:t>类型在列表没显示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899592" y="26369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新增案件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907002" y="371703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提交后跳转到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927665" y="47971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发票录入界面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3203848" y="481043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发票录入提交后</a:t>
            </a:r>
            <a:endParaRPr lang="zh-CN" altLang="en-US" sz="1100" dirty="0"/>
          </a:p>
        </p:txBody>
      </p:sp>
      <p:sp>
        <p:nvSpPr>
          <p:cNvPr id="6" name="流程图: 决策 5"/>
          <p:cNvSpPr/>
          <p:nvPr/>
        </p:nvSpPr>
        <p:spPr>
          <a:xfrm>
            <a:off x="5364088" y="4486402"/>
            <a:ext cx="3600400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发票</a:t>
            </a:r>
            <a:r>
              <a:rPr lang="zh-CN" altLang="en-US" sz="1100" dirty="0" smtClean="0"/>
              <a:t>数量大于等于</a:t>
            </a:r>
            <a:r>
              <a:rPr lang="en-US" altLang="zh-CN" sz="1100" dirty="0" err="1" smtClean="0"/>
              <a:t>ClaimInfo</a:t>
            </a:r>
            <a:r>
              <a:rPr lang="en-US" altLang="zh-CN" sz="1100" dirty="0"/>
              <a:t>. </a:t>
            </a:r>
            <a:r>
              <a:rPr lang="en-US" altLang="zh-CN" sz="1100" dirty="0" err="1"/>
              <a:t>receiptcount</a:t>
            </a:r>
            <a:endParaRPr lang="zh-CN" altLang="en-US" sz="1100" dirty="0"/>
          </a:p>
        </p:txBody>
      </p:sp>
      <p:cxnSp>
        <p:nvCxnSpPr>
          <p:cNvPr id="12" name="直接连接符 11"/>
          <p:cNvCxnSpPr>
            <a:stCxn id="6" idx="2"/>
          </p:cNvCxnSpPr>
          <p:nvPr/>
        </p:nvCxnSpPr>
        <p:spPr>
          <a:xfrm>
            <a:off x="7164288" y="5494514"/>
            <a:ext cx="0" cy="45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619672" y="5949280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2"/>
          </p:cNvCxnSpPr>
          <p:nvPr/>
        </p:nvCxnSpPr>
        <p:spPr>
          <a:xfrm flipV="1">
            <a:off x="1647745" y="51571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7" idx="0"/>
          </p:cNvCxnSpPr>
          <p:nvPr/>
        </p:nvCxnSpPr>
        <p:spPr>
          <a:xfrm>
            <a:off x="1619672" y="2996952"/>
            <a:ext cx="741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8" idx="0"/>
          </p:cNvCxnSpPr>
          <p:nvPr/>
        </p:nvCxnSpPr>
        <p:spPr>
          <a:xfrm>
            <a:off x="1627082" y="4077072"/>
            <a:ext cx="2066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9" idx="1"/>
          </p:cNvCxnSpPr>
          <p:nvPr/>
        </p:nvCxnSpPr>
        <p:spPr>
          <a:xfrm>
            <a:off x="2367825" y="4977172"/>
            <a:ext cx="836023" cy="13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6" idx="1"/>
          </p:cNvCxnSpPr>
          <p:nvPr/>
        </p:nvCxnSpPr>
        <p:spPr>
          <a:xfrm>
            <a:off x="4644008" y="499045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3"/>
          </p:cNvCxnSpPr>
          <p:nvPr/>
        </p:nvCxnSpPr>
        <p:spPr>
          <a:xfrm flipH="1">
            <a:off x="2339752" y="2816932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6" idx="0"/>
          </p:cNvCxnSpPr>
          <p:nvPr/>
        </p:nvCxnSpPr>
        <p:spPr>
          <a:xfrm>
            <a:off x="7164288" y="2816932"/>
            <a:ext cx="0" cy="166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04248" y="4221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8790" y="54945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03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sam\AppData\Roaming\Tencent\Users\799023572\QQ\WinTemp\RichOle\8Q3LVZU(1}J4C]N78NY(~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467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5759624" y="260648"/>
            <a:ext cx="338437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64"/>
              <a:gd name="adj6" fmla="val -16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所有日期框可编辑，日期格式改为：</a:t>
            </a:r>
            <a:r>
              <a:rPr lang="en-US" altLang="zh-CN" sz="1100" dirty="0" smtClean="0"/>
              <a:t>20170503</a:t>
            </a:r>
            <a:r>
              <a:rPr lang="zh-CN" altLang="en-US" sz="1100" dirty="0" smtClean="0"/>
              <a:t>，再提交时检测合法性。</a:t>
            </a:r>
            <a:endParaRPr lang="zh-CN" altLang="en-US" sz="1100" dirty="0"/>
          </a:p>
        </p:txBody>
      </p:sp>
      <p:sp>
        <p:nvSpPr>
          <p:cNvPr id="6" name="线形标注 2 5"/>
          <p:cNvSpPr/>
          <p:nvPr/>
        </p:nvSpPr>
        <p:spPr>
          <a:xfrm>
            <a:off x="5759624" y="692696"/>
            <a:ext cx="3384376" cy="432048"/>
          </a:xfrm>
          <a:prstGeom prst="borderCallout2">
            <a:avLst>
              <a:gd name="adj1" fmla="val 113485"/>
              <a:gd name="adj2" fmla="val 1702"/>
              <a:gd name="adj3" fmla="val 180002"/>
              <a:gd name="adj4" fmla="val 24504"/>
              <a:gd name="adj5" fmla="val 399291"/>
              <a:gd name="adj6" fmla="val 27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住院日期和出院日期改为非必填</a:t>
            </a:r>
            <a:endParaRPr lang="zh-CN" altLang="en-US" sz="1100" dirty="0"/>
          </a:p>
        </p:txBody>
      </p:sp>
      <p:sp>
        <p:nvSpPr>
          <p:cNvPr id="7" name="线形标注 2 6"/>
          <p:cNvSpPr/>
          <p:nvPr/>
        </p:nvSpPr>
        <p:spPr>
          <a:xfrm>
            <a:off x="157551" y="116632"/>
            <a:ext cx="3384376" cy="720080"/>
          </a:xfrm>
          <a:prstGeom prst="borderCallout2">
            <a:avLst>
              <a:gd name="adj1" fmla="val 46969"/>
              <a:gd name="adj2" fmla="val 102570"/>
              <a:gd name="adj3" fmla="val 57047"/>
              <a:gd name="adj4" fmla="val 111477"/>
              <a:gd name="adj5" fmla="val 262630"/>
              <a:gd name="adj6" fmla="val 130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案件资料的案件类型如果</a:t>
            </a:r>
            <a:r>
              <a:rPr lang="zh-CN" altLang="en-US" sz="1100" dirty="0"/>
              <a:t>是</a:t>
            </a:r>
            <a:r>
              <a:rPr lang="zh-CN" altLang="en-US" sz="1100" dirty="0" smtClean="0"/>
              <a:t>“住院”，账单类型默认为住院、费用类型默认为“住院社保分割单”；如果是购药和门诊就默认为门诊</a:t>
            </a:r>
            <a:r>
              <a:rPr lang="zh-CN" altLang="en-US" sz="1100" dirty="0"/>
              <a:t>、费用类型默认为“门诊分割单”</a:t>
            </a:r>
            <a:endParaRPr lang="zh-CN" altLang="en-US" sz="1100" dirty="0"/>
          </a:p>
        </p:txBody>
      </p:sp>
      <p:sp>
        <p:nvSpPr>
          <p:cNvPr id="8" name="线形标注 2 7"/>
          <p:cNvSpPr/>
          <p:nvPr/>
        </p:nvSpPr>
        <p:spPr>
          <a:xfrm>
            <a:off x="7092280" y="1196752"/>
            <a:ext cx="1872208" cy="560458"/>
          </a:xfrm>
          <a:prstGeom prst="borderCallout2">
            <a:avLst>
              <a:gd name="adj1" fmla="val 111470"/>
              <a:gd name="adj2" fmla="val 4423"/>
              <a:gd name="adj3" fmla="val 202174"/>
              <a:gd name="adj4" fmla="val 29145"/>
              <a:gd name="adj5" fmla="val 283054"/>
              <a:gd name="adj6" fmla="val 69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合计自动计算</a:t>
            </a:r>
            <a:r>
              <a:rPr lang="en-US" altLang="zh-CN" sz="1100" dirty="0" smtClean="0"/>
              <a:t>=</a:t>
            </a:r>
            <a:r>
              <a:rPr lang="zh-CN" altLang="en-US" sz="1100" dirty="0" smtClean="0"/>
              <a:t>统筹金额</a:t>
            </a:r>
            <a:r>
              <a:rPr lang="en-US" altLang="zh-CN" sz="1100" dirty="0" smtClean="0"/>
              <a:t>+</a:t>
            </a:r>
            <a:r>
              <a:rPr lang="zh-CN" altLang="en-US" sz="1100" dirty="0" smtClean="0"/>
              <a:t>个人缴费，统筹金额或个人缴费失去焦点时计算</a:t>
            </a:r>
            <a:endParaRPr lang="zh-CN" altLang="en-US" sz="1100" dirty="0"/>
          </a:p>
        </p:txBody>
      </p:sp>
      <p:sp>
        <p:nvSpPr>
          <p:cNvPr id="4" name="圆角矩形 3"/>
          <p:cNvSpPr/>
          <p:nvPr/>
        </p:nvSpPr>
        <p:spPr>
          <a:xfrm>
            <a:off x="251520" y="4869160"/>
            <a:ext cx="12961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增加费用项目</a:t>
            </a:r>
            <a:endParaRPr lang="zh-CN" altLang="en-US" sz="1100" dirty="0"/>
          </a:p>
        </p:txBody>
      </p:sp>
      <p:sp>
        <p:nvSpPr>
          <p:cNvPr id="10" name="圆角矩形 9"/>
          <p:cNvSpPr/>
          <p:nvPr/>
        </p:nvSpPr>
        <p:spPr>
          <a:xfrm>
            <a:off x="251520" y="5301208"/>
            <a:ext cx="12961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提交</a:t>
            </a:r>
          </a:p>
        </p:txBody>
      </p:sp>
      <p:sp>
        <p:nvSpPr>
          <p:cNvPr id="11" name="线形标注 2 10"/>
          <p:cNvSpPr/>
          <p:nvPr/>
        </p:nvSpPr>
        <p:spPr>
          <a:xfrm>
            <a:off x="2627784" y="5513101"/>
            <a:ext cx="3384376" cy="54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6157"/>
              <a:gd name="adj6" fmla="val -3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点击增加，在</a:t>
            </a:r>
            <a:r>
              <a:rPr lang="zh-CN" altLang="en-US" sz="1100" dirty="0" smtClean="0"/>
              <a:t>“</a:t>
            </a:r>
            <a:r>
              <a:rPr lang="en-US" altLang="zh-CN" sz="1100" dirty="0" smtClean="0"/>
              <a:t>118</a:t>
            </a:r>
            <a:r>
              <a:rPr lang="zh-CN" altLang="en-US" sz="1100" dirty="0" smtClean="0"/>
              <a:t>其他费”下面动态增加一行（，默认“</a:t>
            </a:r>
            <a:r>
              <a:rPr lang="en-US" altLang="zh-CN" sz="1100" dirty="0" smtClean="0"/>
              <a:t>------</a:t>
            </a:r>
            <a:r>
              <a:rPr lang="zh-CN" altLang="en-US" sz="1100" dirty="0" smtClean="0"/>
              <a:t>”），最大为</a:t>
            </a:r>
            <a:r>
              <a:rPr lang="en-US" altLang="zh-CN" sz="1100" dirty="0" smtClean="0"/>
              <a:t>8</a:t>
            </a:r>
            <a:r>
              <a:rPr lang="zh-CN" altLang="en-US" sz="1100" dirty="0" smtClean="0"/>
              <a:t>行。购药和住院，这里也要能动态增加</a:t>
            </a:r>
            <a:endParaRPr lang="zh-CN" altLang="en-US" sz="1100" dirty="0"/>
          </a:p>
        </p:txBody>
      </p:sp>
      <p:sp>
        <p:nvSpPr>
          <p:cNvPr id="12" name="线形标注 2 11"/>
          <p:cNvSpPr/>
          <p:nvPr/>
        </p:nvSpPr>
        <p:spPr>
          <a:xfrm>
            <a:off x="2627784" y="4977172"/>
            <a:ext cx="3384376" cy="432048"/>
          </a:xfrm>
          <a:prstGeom prst="borderCallout2">
            <a:avLst>
              <a:gd name="adj1" fmla="val 48985"/>
              <a:gd name="adj2" fmla="val -2672"/>
              <a:gd name="adj3" fmla="val -19547"/>
              <a:gd name="adj4" fmla="val -7918"/>
              <a:gd name="adj5" fmla="val -281999"/>
              <a:gd name="adj6" fmla="val -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费用金额、自费金额、医保支付金额默认填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，提交</a:t>
            </a:r>
            <a:r>
              <a:rPr lang="zh-CN" altLang="en-US" sz="1100" dirty="0"/>
              <a:t>时如果</a:t>
            </a:r>
            <a:r>
              <a:rPr lang="zh-CN" altLang="en-US" sz="1100" dirty="0" smtClean="0"/>
              <a:t>“费用金额”为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，就不要插入数据库</a:t>
            </a:r>
            <a:endParaRPr lang="zh-CN" altLang="en-US" sz="1100" dirty="0"/>
          </a:p>
        </p:txBody>
      </p:sp>
      <p:sp>
        <p:nvSpPr>
          <p:cNvPr id="13" name="线形标注 2 12"/>
          <p:cNvSpPr/>
          <p:nvPr/>
        </p:nvSpPr>
        <p:spPr>
          <a:xfrm>
            <a:off x="6336196" y="5072568"/>
            <a:ext cx="2772308" cy="432048"/>
          </a:xfrm>
          <a:prstGeom prst="borderCallout2">
            <a:avLst>
              <a:gd name="adj1" fmla="val 48985"/>
              <a:gd name="adj2" fmla="val -2672"/>
              <a:gd name="adj3" fmla="val -19547"/>
              <a:gd name="adj4" fmla="val -7918"/>
              <a:gd name="adj5" fmla="val -344484"/>
              <a:gd name="adj6" fmla="val -52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自费金额和自费描述改为非必填</a:t>
            </a:r>
            <a:endParaRPr lang="zh-CN" altLang="en-US" sz="1100" dirty="0"/>
          </a:p>
        </p:txBody>
      </p:sp>
      <p:sp>
        <p:nvSpPr>
          <p:cNvPr id="14" name="线形标注 2 13"/>
          <p:cNvSpPr/>
          <p:nvPr/>
        </p:nvSpPr>
        <p:spPr>
          <a:xfrm>
            <a:off x="162365" y="980728"/>
            <a:ext cx="3384376" cy="360040"/>
          </a:xfrm>
          <a:prstGeom prst="borderCallout2">
            <a:avLst>
              <a:gd name="adj1" fmla="val 46969"/>
              <a:gd name="adj2" fmla="val 102570"/>
              <a:gd name="adj3" fmla="val 131626"/>
              <a:gd name="adj4" fmla="val 102986"/>
              <a:gd name="adj5" fmla="val 488382"/>
              <a:gd name="adj6" fmla="val 8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就医类型，默认不选</a:t>
            </a:r>
            <a:endParaRPr lang="zh-CN" altLang="en-US" sz="11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572000" y="1988840"/>
            <a:ext cx="37444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am\AppData\Roaming\Tencent\Users\799023572\QQ\WinTemp\RichOle\GXW}1COGD9L(J62BW58LG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3" y="1196752"/>
            <a:ext cx="2647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4499992" y="1298104"/>
            <a:ext cx="2772308" cy="432048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58646"/>
              <a:gd name="adj6" fmla="val -6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支付方式，默认个人</a:t>
            </a:r>
            <a:r>
              <a:rPr lang="zh-CN" altLang="en-US" sz="1100" dirty="0" smtClean="0"/>
              <a:t>转账</a:t>
            </a:r>
            <a:endParaRPr lang="zh-CN" altLang="en-US" sz="1100" dirty="0"/>
          </a:p>
        </p:txBody>
      </p:sp>
      <p:pic>
        <p:nvPicPr>
          <p:cNvPr id="3074" name="Picture 2" descr="C:\Users\sam\AppData\Roaming\Tencent\Users\799023572\QQ\WinTemp\RichOle\K6M@AM@[GHPUA}06PP}3TX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4911"/>
            <a:ext cx="4638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m\AppData\Roaming\Tencent\Users\799023572\QQ\WinTemp\RichOle\%1LE)L8{HHF~OFY%$_$RKD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03261"/>
            <a:ext cx="83915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m\AppData\Roaming\Tencent\Users\799023572\QQ\WinTemp\RichOle\MDIP@5MWIZNF1OG]0N5_3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77" y="5154141"/>
            <a:ext cx="16192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m\AppData\Roaming\Tencent\Users\799023572\QQ\WinTemp\RichOle\MDIP@5MWIZNF1OG]0N5_3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133049"/>
            <a:ext cx="16192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线形标注 2 9"/>
          <p:cNvSpPr/>
          <p:nvPr/>
        </p:nvSpPr>
        <p:spPr>
          <a:xfrm>
            <a:off x="5759202" y="3615323"/>
            <a:ext cx="2772308" cy="432048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58646"/>
              <a:gd name="adj6" fmla="val -9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没选择时，导出应该有三种表格，分别为“门诊”、购药、住院</a:t>
            </a:r>
            <a:endParaRPr lang="zh-CN" altLang="en-US" sz="1100" dirty="0"/>
          </a:p>
        </p:txBody>
      </p:sp>
      <p:pic>
        <p:nvPicPr>
          <p:cNvPr id="3078" name="Picture 6" descr="C:\Users\sam\AppData\Roaming\Tencent\Users\799023572\QQ\WinTemp\RichOle\LF$I3XR{AP`P$H6LN]_UK5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8847"/>
            <a:ext cx="3076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线形标注 2 11"/>
          <p:cNvSpPr/>
          <p:nvPr/>
        </p:nvSpPr>
        <p:spPr>
          <a:xfrm>
            <a:off x="4788024" y="2924944"/>
            <a:ext cx="2772308" cy="432048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58646"/>
              <a:gd name="adj6" fmla="val -6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日期开始，结束两个格</a:t>
            </a:r>
            <a:endParaRPr lang="zh-CN" altLang="en-US" sz="11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20072" y="4047371"/>
            <a:ext cx="792088" cy="119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 16"/>
          <p:cNvSpPr/>
          <p:nvPr/>
        </p:nvSpPr>
        <p:spPr>
          <a:xfrm>
            <a:off x="3089660" y="5805264"/>
            <a:ext cx="2772308" cy="720080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60662"/>
              <a:gd name="adj6" fmla="val -16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100" dirty="0" smtClean="0"/>
              <a:t>导出的表格，“账单表”</a:t>
            </a:r>
            <a:r>
              <a:rPr lang="zh-CN" altLang="en-US" sz="1100" dirty="0"/>
              <a:t>没有</a:t>
            </a:r>
            <a:r>
              <a:rPr lang="zh-CN" altLang="en-US" sz="1100" dirty="0" smtClean="0"/>
              <a:t> 申报时间、就医类别、就医区域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导出</a:t>
            </a:r>
            <a:r>
              <a:rPr lang="en-US" altLang="zh-CN" sz="1100" dirty="0" smtClean="0"/>
              <a:t>excel</a:t>
            </a:r>
            <a:r>
              <a:rPr lang="zh-CN" altLang="en-US" sz="1100" dirty="0" smtClean="0"/>
              <a:t>文件里的所有格子都是</a:t>
            </a:r>
            <a:r>
              <a:rPr lang="zh-CN" altLang="en-US" sz="1100" dirty="0"/>
              <a:t>文本格式</a:t>
            </a:r>
            <a:endParaRPr lang="zh-CN" altLang="en-US" sz="1100" dirty="0"/>
          </a:p>
        </p:txBody>
      </p:sp>
      <p:pic>
        <p:nvPicPr>
          <p:cNvPr id="3079" name="Picture 7" descr="C:\Users\sam\AppData\Roaming\Tencent\Users\799023572\QQ\WinTemp\RichOle\UHCCRWM3TNDI[KMW%EJZ@8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96" y="5919936"/>
            <a:ext cx="2952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sam\AppData\Roaming\Tencent\Users\799023572\QQ\WinTemp\RichOle\KX_I5AKGKN49DZ6AOK@D8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6480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5364088" y="494581"/>
            <a:ext cx="2772308" cy="432048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90896"/>
              <a:gd name="adj6" fmla="val -77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这两个默认不选</a:t>
            </a:r>
            <a:endParaRPr lang="zh-CN" altLang="en-US" sz="1100" dirty="0"/>
          </a:p>
        </p:txBody>
      </p:sp>
      <p:pic>
        <p:nvPicPr>
          <p:cNvPr id="4098" name="Picture 2" descr="C:\Users\sam\AppData\Roaming\Tencent\Users\799023572\QQ\WinTemp\RichOle\Y7O61GY(LOWSM31LA_6F(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64579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线形标注 2 6"/>
          <p:cNvSpPr/>
          <p:nvPr/>
        </p:nvSpPr>
        <p:spPr>
          <a:xfrm>
            <a:off x="4499992" y="1412776"/>
            <a:ext cx="2772308" cy="648072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233335"/>
              <a:gd name="adj6" fmla="val -96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选取被保人后，这两个格都显示手机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被保人和报案人电话前面加*号表示必填</a:t>
            </a:r>
            <a:endParaRPr lang="zh-CN" altLang="en-US" sz="11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1844824"/>
            <a:ext cx="4320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004048" y="1844824"/>
            <a:ext cx="108012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am\AppData\Roaming\Tencent\Users\799023572\QQ\WinTemp\RichOle\$LQFH)1U(_SWS@YPALV4N$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" y="4869160"/>
            <a:ext cx="18478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线形标注 2 12"/>
          <p:cNvSpPr/>
          <p:nvPr/>
        </p:nvSpPr>
        <p:spPr>
          <a:xfrm>
            <a:off x="3311860" y="4254394"/>
            <a:ext cx="2772308" cy="648072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119115"/>
              <a:gd name="adj6" fmla="val -5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购药，单张</a:t>
            </a:r>
            <a:r>
              <a:rPr lang="zh-CN" altLang="en-US" sz="1100" dirty="0" smtClean="0"/>
              <a:t>数默认为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27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sam\AppData\Roaming\Tencent\Users\799023572\QQ\WinTemp\RichOle\HLJ(I[4O4L]JB@GB%WID4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052736"/>
            <a:ext cx="20288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3779912" y="476672"/>
            <a:ext cx="2772308" cy="648072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119115"/>
              <a:gd name="adj6" fmla="val -5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100" dirty="0" smtClean="0"/>
              <a:t>删除案件列表菜单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/>
              <a:t>理</a:t>
            </a:r>
            <a:r>
              <a:rPr lang="zh-CN" altLang="en-US" sz="1100" dirty="0" smtClean="0"/>
              <a:t>算录入列表增加删除按钮和影像上传按钮</a:t>
            </a:r>
            <a:endParaRPr lang="zh-CN" altLang="en-US" sz="1100" dirty="0"/>
          </a:p>
        </p:txBody>
      </p:sp>
      <p:pic>
        <p:nvPicPr>
          <p:cNvPr id="5122" name="Picture 2" descr="C:\Users\sam\AppData\Roaming\Tencent\Users\799023572\QQ\WinTemp\RichOle\U2@[PT$GWVM7X)AA9B3)T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3" y="2708920"/>
            <a:ext cx="47434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线形标注 2 6"/>
          <p:cNvSpPr/>
          <p:nvPr/>
        </p:nvSpPr>
        <p:spPr>
          <a:xfrm>
            <a:off x="5724128" y="3284984"/>
            <a:ext cx="2772308" cy="936104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90276"/>
              <a:gd name="adj6" fmla="val -55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100" dirty="0" smtClean="0"/>
              <a:t>案卷号非必填，如果没有填写则</a:t>
            </a:r>
            <a:r>
              <a:rPr lang="zh-CN" altLang="en-US" sz="1100" dirty="0" smtClean="0">
                <a:solidFill>
                  <a:srgbClr val="FF0000"/>
                </a:solidFill>
              </a:rPr>
              <a:t>提交后</a:t>
            </a:r>
            <a:r>
              <a:rPr lang="zh-CN" altLang="en-US" sz="1100" dirty="0" smtClean="0"/>
              <a:t>自动生成，规则为日期</a:t>
            </a:r>
            <a:r>
              <a:rPr lang="en-US" altLang="zh-CN" sz="1100" dirty="0" smtClean="0"/>
              <a:t>+3</a:t>
            </a:r>
            <a:r>
              <a:rPr lang="zh-CN" altLang="en-US" sz="1100" dirty="0" smtClean="0"/>
              <a:t>位数字，例如：</a:t>
            </a:r>
            <a:r>
              <a:rPr lang="en-US" altLang="zh-CN" sz="1100" dirty="0" smtClean="0"/>
              <a:t>20170503001</a:t>
            </a:r>
          </a:p>
          <a:p>
            <a:pPr marL="228600" indent="-228600">
              <a:buAutoNum type="arabicPeriod"/>
            </a:pPr>
            <a:r>
              <a:rPr lang="zh-CN" altLang="en-US" sz="1100" dirty="0" smtClean="0"/>
              <a:t>提交后跳转到案卷编辑页面，把案卷号显示出来。</a:t>
            </a:r>
            <a:endParaRPr lang="zh-CN" altLang="en-US" sz="1100" dirty="0"/>
          </a:p>
        </p:txBody>
      </p:sp>
      <p:pic>
        <p:nvPicPr>
          <p:cNvPr id="10" name="Picture 3" descr="C:\Users\sam\AppData\Roaming\Tencent\Users\799023572\QQ\WinTemp\RichOle\W{0$F~ZU4ZQ{Q][PD3H9T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445224"/>
            <a:ext cx="39338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线形标注 2 10"/>
          <p:cNvSpPr/>
          <p:nvPr/>
        </p:nvSpPr>
        <p:spPr>
          <a:xfrm>
            <a:off x="5159183" y="5163864"/>
            <a:ext cx="2772308" cy="648072"/>
          </a:xfrm>
          <a:prstGeom prst="borderCallout2">
            <a:avLst>
              <a:gd name="adj1" fmla="val 48985"/>
              <a:gd name="adj2" fmla="val -2672"/>
              <a:gd name="adj3" fmla="val 65110"/>
              <a:gd name="adj4" fmla="val -17970"/>
              <a:gd name="adj5" fmla="val 119115"/>
              <a:gd name="adj6" fmla="val -5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发票录入页面显示时，光标（焦点）停留在发票号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185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370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Windows 用户</cp:lastModifiedBy>
  <cp:revision>27</cp:revision>
  <dcterms:created xsi:type="dcterms:W3CDTF">2017-04-28T13:31:21Z</dcterms:created>
  <dcterms:modified xsi:type="dcterms:W3CDTF">2017-05-06T13:57:04Z</dcterms:modified>
</cp:coreProperties>
</file>