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am\AppData\Roaming\Tencent\Users\799023572\QQ\WinTemp\RichOle\D__0(UC}31I__0[Y1_@4Z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5334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m\AppData\Roaming\Tencent\Users\799023572\QQ\WinTemp\RichOle\7FKK(`%R8DI8HR@T29{7N7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4" y="3214058"/>
            <a:ext cx="50101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AppData\Roaming\Tencent\Users\799023572\QQ\WinTemp\RichOle\C7OLE[T$V[L{9~YPKURLU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144"/>
            <a:ext cx="110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m\AppData\Roaming\Tencent\Users\799023572\QQ\WinTemp\RichOle\4~R$_Z$2H93%0LGDOSE(2$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7" y="182335"/>
            <a:ext cx="13430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>
            <a:stCxn id="1027" idx="3"/>
            <a:endCxn id="1028" idx="1"/>
          </p:cNvCxnSpPr>
          <p:nvPr/>
        </p:nvCxnSpPr>
        <p:spPr>
          <a:xfrm flipV="1">
            <a:off x="1788468" y="410935"/>
            <a:ext cx="818579" cy="3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915816" y="667294"/>
            <a:ext cx="144016" cy="67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2 7"/>
          <p:cNvSpPr/>
          <p:nvPr/>
        </p:nvSpPr>
        <p:spPr>
          <a:xfrm>
            <a:off x="6062586" y="1484784"/>
            <a:ext cx="3024336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159"/>
              <a:gd name="adj6" fmla="val -93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输入名字或身份证号自动匹配，从下拉列表选出被保人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下拉列表显示姓名和身份证号。</a:t>
            </a:r>
            <a:endParaRPr lang="en-US" altLang="zh-CN" sz="1100" dirty="0" smtClean="0"/>
          </a:p>
          <a:p>
            <a:r>
              <a:rPr lang="en-US" altLang="zh-CN" sz="1100" dirty="0" smtClean="0"/>
              <a:t>3. </a:t>
            </a:r>
            <a:r>
              <a:rPr lang="zh-CN" altLang="en-US" sz="1100" dirty="0" smtClean="0"/>
              <a:t>在下面显示相关信息</a:t>
            </a:r>
            <a:endParaRPr lang="en-US" altLang="zh-CN" sz="1100" dirty="0" smtClean="0"/>
          </a:p>
          <a:p>
            <a:r>
              <a:rPr lang="en-US" altLang="zh-CN" sz="1100" dirty="0" smtClean="0"/>
              <a:t>4. </a:t>
            </a:r>
            <a:r>
              <a:rPr lang="zh-CN" altLang="en-US" sz="1100" dirty="0" smtClean="0"/>
              <a:t>相关信息可编辑，提交时保存到被保人资料</a:t>
            </a:r>
            <a:endParaRPr lang="en-US" altLang="zh-CN" sz="1100" dirty="0" smtClean="0"/>
          </a:p>
          <a:p>
            <a:r>
              <a:rPr lang="en-US" altLang="zh-CN" sz="1100" dirty="0" smtClean="0"/>
              <a:t>5. </a:t>
            </a:r>
            <a:r>
              <a:rPr lang="zh-CN" altLang="en-US" sz="1100" dirty="0" smtClean="0"/>
              <a:t>如果输入的名字系统没有该被保人资料，则需要手工输入相关资料，提交时新建被保人资料。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195755" y="2459453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24594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证件类型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101773" y="246477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1554" y="24647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身份证号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627253" y="2510282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31821" y="24726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性别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2749634"/>
            <a:ext cx="572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出险人手机号	银行编码	银行账户名	银行账号	开户行所在</a:t>
            </a:r>
            <a:r>
              <a:rPr lang="zh-CN" altLang="en-US" sz="1200" dirty="0" smtClean="0"/>
              <a:t>省</a:t>
            </a:r>
            <a:endParaRPr lang="en-US" altLang="zh-CN" sz="1200" dirty="0" smtClean="0"/>
          </a:p>
          <a:p>
            <a:r>
              <a:rPr lang="zh-CN" altLang="en-US" sz="1200" dirty="0" smtClean="0"/>
              <a:t>开户</a:t>
            </a:r>
            <a:r>
              <a:rPr lang="zh-CN" altLang="en-US" sz="1200" dirty="0"/>
              <a:t>行所在地</a:t>
            </a:r>
            <a:r>
              <a:rPr lang="en-US" altLang="zh-CN" sz="1200" dirty="0"/>
              <a:t>(</a:t>
            </a:r>
            <a:r>
              <a:rPr lang="zh-CN" altLang="en-US" sz="1200" dirty="0"/>
              <a:t>市</a:t>
            </a:r>
            <a:r>
              <a:rPr lang="en-US" altLang="zh-CN" sz="1200" dirty="0"/>
              <a:t>)	</a:t>
            </a:r>
            <a:r>
              <a:rPr lang="zh-CN" altLang="en-US" sz="1200" dirty="0"/>
              <a:t>银行具体信息</a:t>
            </a:r>
          </a:p>
        </p:txBody>
      </p:sp>
      <p:sp>
        <p:nvSpPr>
          <p:cNvPr id="21" name="线形标注 2 20"/>
          <p:cNvSpPr/>
          <p:nvPr/>
        </p:nvSpPr>
        <p:spPr>
          <a:xfrm>
            <a:off x="6084168" y="3895375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3611"/>
              <a:gd name="adj6" fmla="val -141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下拉选择框，默认身份证</a:t>
            </a:r>
            <a:endParaRPr lang="zh-CN" altLang="en-US" sz="1100" dirty="0"/>
          </a:p>
        </p:txBody>
      </p:sp>
      <p:sp>
        <p:nvSpPr>
          <p:cNvPr id="22" name="线形标注 2 21"/>
          <p:cNvSpPr/>
          <p:nvPr/>
        </p:nvSpPr>
        <p:spPr>
          <a:xfrm>
            <a:off x="6062586" y="3211299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200"/>
              <a:gd name="adj6" fmla="val -40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下拉选择框，默认男</a:t>
            </a:r>
            <a:endParaRPr lang="zh-CN" altLang="en-US" sz="1100" dirty="0"/>
          </a:p>
        </p:txBody>
      </p:sp>
      <p:sp>
        <p:nvSpPr>
          <p:cNvPr id="23" name="线形标注 2 22"/>
          <p:cNvSpPr/>
          <p:nvPr/>
        </p:nvSpPr>
        <p:spPr>
          <a:xfrm>
            <a:off x="6113674" y="4996012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06"/>
              <a:gd name="adj6" fmla="val -46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这些资料按每行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列排列，参考发票录入界面</a:t>
            </a:r>
            <a:endParaRPr lang="zh-CN" altLang="en-US" sz="1100" dirty="0"/>
          </a:p>
        </p:txBody>
      </p:sp>
      <p:sp>
        <p:nvSpPr>
          <p:cNvPr id="24" name="线形标注 2 23"/>
          <p:cNvSpPr/>
          <p:nvPr/>
        </p:nvSpPr>
        <p:spPr>
          <a:xfrm>
            <a:off x="6119664" y="5644084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0993"/>
              <a:gd name="adj6" fmla="val -121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所有这些下拉选择框，默认选择第一个选项</a:t>
            </a:r>
            <a:endParaRPr lang="zh-CN" altLang="en-US" sz="1100" dirty="0"/>
          </a:p>
        </p:txBody>
      </p:sp>
      <p:sp>
        <p:nvSpPr>
          <p:cNvPr id="25" name="线形标注 2 24"/>
          <p:cNvSpPr/>
          <p:nvPr/>
        </p:nvSpPr>
        <p:spPr>
          <a:xfrm>
            <a:off x="6062586" y="877843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0136"/>
              <a:gd name="adj6" fmla="val -145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被保险人序号，自动</a:t>
            </a:r>
            <a:r>
              <a:rPr lang="zh-CN" altLang="en-US" sz="1100" dirty="0"/>
              <a:t>生成，同一案卷号下面的案件，按被保人录入顺序从</a:t>
            </a:r>
            <a:r>
              <a:rPr lang="en-US" altLang="zh-CN" sz="1100" dirty="0"/>
              <a:t>1</a:t>
            </a:r>
            <a:r>
              <a:rPr lang="zh-CN" altLang="en-US" sz="1100" dirty="0"/>
              <a:t>开始递增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3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sam\AppData\Roaming\Tencent\Users\799023572\QQ\WinTemp\RichOle\JGB[RSRU1EIYT@DSH9T_)C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1196752"/>
            <a:ext cx="92011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755576" y="192456"/>
            <a:ext cx="302433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70"/>
              <a:gd name="adj6" fmla="val -1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发票录入我已改为</a:t>
            </a:r>
            <a:r>
              <a:rPr lang="zh-CN" altLang="en-US" sz="1100" dirty="0"/>
              <a:t>以下</a:t>
            </a:r>
            <a:r>
              <a:rPr lang="zh-CN" altLang="en-US" sz="1100" dirty="0" smtClean="0"/>
              <a:t>板式</a:t>
            </a:r>
            <a:endParaRPr lang="zh-CN" altLang="en-US" sz="1100" dirty="0"/>
          </a:p>
        </p:txBody>
      </p:sp>
      <p:sp>
        <p:nvSpPr>
          <p:cNvPr id="6" name="线形标注 2 5"/>
          <p:cNvSpPr/>
          <p:nvPr/>
        </p:nvSpPr>
        <p:spPr>
          <a:xfrm>
            <a:off x="6080003" y="5805264"/>
            <a:ext cx="3024336" cy="75776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9184"/>
              <a:gd name="adj6" fmla="val -4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在</a:t>
            </a:r>
            <a:r>
              <a:rPr lang="en-US" altLang="zh-CN" sz="1100" dirty="0" smtClean="0"/>
              <a:t>header</a:t>
            </a:r>
            <a:r>
              <a:rPr lang="zh-CN" altLang="en-US" sz="1100" dirty="0" smtClean="0"/>
              <a:t>里面设置了输入框默认宽度</a:t>
            </a:r>
            <a:endParaRPr lang="en-US" altLang="zh-CN" sz="1100" dirty="0" smtClean="0"/>
          </a:p>
          <a:p>
            <a:r>
              <a:rPr lang="en-US" altLang="zh-CN" sz="1100" dirty="0" smtClean="0"/>
              <a:t>&lt;style </a:t>
            </a:r>
            <a:r>
              <a:rPr lang="en-US" altLang="zh-CN" sz="1100" dirty="0"/>
              <a:t>type="text/</a:t>
            </a:r>
            <a:r>
              <a:rPr lang="en-US" altLang="zh-CN" sz="1100" dirty="0" err="1"/>
              <a:t>css</a:t>
            </a:r>
            <a:r>
              <a:rPr lang="en-US" altLang="zh-CN" sz="1100" dirty="0"/>
              <a:t>"&gt;</a:t>
            </a:r>
          </a:p>
          <a:p>
            <a:r>
              <a:rPr lang="en-US" altLang="zh-CN" sz="1100" dirty="0"/>
              <a:t>input[type="text"]{min-width:50px;width:70px;}</a:t>
            </a:r>
          </a:p>
          <a:p>
            <a:r>
              <a:rPr lang="en-US" altLang="zh-CN" sz="1100" dirty="0"/>
              <a:t>&lt;/style</a:t>
            </a:r>
            <a:r>
              <a:rPr lang="en-US" altLang="zh-CN" sz="1100" dirty="0" smtClean="0"/>
              <a:t>&gt;</a:t>
            </a:r>
            <a:endParaRPr lang="en-US" altLang="zh-CN" sz="1100" dirty="0"/>
          </a:p>
        </p:txBody>
      </p:sp>
      <p:sp>
        <p:nvSpPr>
          <p:cNvPr id="7" name="线形标注 2 6"/>
          <p:cNvSpPr/>
          <p:nvPr/>
        </p:nvSpPr>
        <p:spPr>
          <a:xfrm>
            <a:off x="1331640" y="4797153"/>
            <a:ext cx="3024336" cy="18722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367"/>
              <a:gd name="adj6" fmla="val -17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100" dirty="0" smtClean="0"/>
              <a:t>此处改为下拉选择框，不用自动匹配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增加了</a:t>
            </a:r>
            <a:r>
              <a:rPr lang="en-US" altLang="zh-CN" sz="1100" dirty="0" err="1" smtClean="0"/>
              <a:t>receiptinfo</a:t>
            </a:r>
            <a:r>
              <a:rPr lang="zh-CN" altLang="en-US" sz="1100" dirty="0" smtClean="0"/>
              <a:t>表，一个发票对应多个</a:t>
            </a:r>
            <a:r>
              <a:rPr lang="en-US" altLang="zh-CN" sz="1100" dirty="0" err="1" smtClean="0"/>
              <a:t>receiptinfo</a:t>
            </a:r>
            <a:r>
              <a:rPr lang="zh-CN" altLang="en-US" sz="1100" dirty="0" smtClean="0"/>
              <a:t>，最多只会有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个</a:t>
            </a:r>
            <a:r>
              <a:rPr lang="en-US" altLang="zh-CN" sz="1100" dirty="0" err="1" smtClean="0"/>
              <a:t>receiptinfo</a:t>
            </a:r>
            <a:endParaRPr lang="en-US" altLang="zh-CN" sz="1100" dirty="0" smtClean="0"/>
          </a:p>
          <a:p>
            <a:pPr marL="228600" indent="-228600">
              <a:buAutoNum type="arabicPeriod"/>
            </a:pPr>
            <a:r>
              <a:rPr lang="zh-CN" altLang="en-US" sz="1100" dirty="0" smtClean="0"/>
              <a:t>案件录入的“案件类型”：门诊（有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个</a:t>
            </a:r>
            <a:r>
              <a:rPr lang="en-US" altLang="zh-CN" sz="1100" dirty="0" err="1" smtClean="0"/>
              <a:t>receiptinfo</a:t>
            </a:r>
            <a:r>
              <a:rPr lang="zh-CN" altLang="en-US" sz="1100" dirty="0" smtClean="0"/>
              <a:t>，分别自动默认为西药费、治疗费、其他费</a:t>
            </a:r>
            <a:r>
              <a:rPr lang="zh-CN" altLang="en-US" sz="1100" dirty="0"/>
              <a:t>）</a:t>
            </a:r>
            <a:r>
              <a:rPr lang="zh-CN" altLang="en-US" sz="1100" dirty="0" smtClean="0"/>
              <a:t>；购药（只有一个</a:t>
            </a:r>
            <a:r>
              <a:rPr lang="en-US" altLang="zh-CN" sz="1100" dirty="0" err="1" smtClean="0"/>
              <a:t>receiptinfo</a:t>
            </a:r>
            <a:r>
              <a:rPr lang="zh-CN" altLang="en-US" sz="1100" dirty="0" smtClean="0"/>
              <a:t>，默认为‘</a:t>
            </a:r>
            <a:r>
              <a:rPr lang="en-US" altLang="zh-CN" sz="1100" dirty="0" smtClean="0"/>
              <a:t>316 </a:t>
            </a:r>
            <a:r>
              <a:rPr lang="zh-CN" altLang="en-US" sz="1100" dirty="0" smtClean="0"/>
              <a:t>其他约定费用’）；住院（</a:t>
            </a:r>
            <a:r>
              <a:rPr lang="zh-CN" altLang="en-US" sz="1100" dirty="0"/>
              <a:t>只有一个</a:t>
            </a:r>
            <a:r>
              <a:rPr lang="en-US" altLang="zh-CN" sz="1100" dirty="0" err="1"/>
              <a:t>receiptinfo</a:t>
            </a:r>
            <a:r>
              <a:rPr lang="zh-CN" altLang="en-US" sz="1100" dirty="0"/>
              <a:t>，默认为</a:t>
            </a:r>
            <a:r>
              <a:rPr lang="zh-CN" altLang="en-US" sz="1100" dirty="0" smtClean="0"/>
              <a:t>‘</a:t>
            </a:r>
            <a:r>
              <a:rPr lang="en-US" altLang="zh-CN" sz="1100" dirty="0" smtClean="0"/>
              <a:t>299 </a:t>
            </a:r>
            <a:r>
              <a:rPr lang="zh-CN" altLang="en-US" sz="1100" dirty="0" smtClean="0"/>
              <a:t>合计金额’ ）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sp>
        <p:nvSpPr>
          <p:cNvPr id="9" name="线形标注 2 8"/>
          <p:cNvSpPr/>
          <p:nvPr/>
        </p:nvSpPr>
        <p:spPr>
          <a:xfrm>
            <a:off x="3348770" y="908720"/>
            <a:ext cx="338437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638"/>
              <a:gd name="adj6" fmla="val -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自动生成，</a:t>
            </a:r>
            <a:r>
              <a:rPr lang="zh-CN" altLang="en-US" sz="1100" dirty="0"/>
              <a:t>被保险人序号</a:t>
            </a:r>
            <a:r>
              <a:rPr lang="en-US" altLang="zh-CN" sz="1100" dirty="0" smtClean="0"/>
              <a:t>+2</a:t>
            </a:r>
            <a:r>
              <a:rPr lang="zh-CN" altLang="en-US" sz="1100" dirty="0" smtClean="0"/>
              <a:t>位顺序号，例如：</a:t>
            </a:r>
            <a:r>
              <a:rPr lang="en-US" altLang="zh-CN" sz="1100" dirty="0" smtClean="0"/>
              <a:t>201,202</a:t>
            </a:r>
            <a:endParaRPr lang="zh-CN" altLang="en-US" sz="1100" dirty="0"/>
          </a:p>
        </p:txBody>
      </p:sp>
      <p:sp>
        <p:nvSpPr>
          <p:cNvPr id="10" name="线形标注 2 9"/>
          <p:cNvSpPr/>
          <p:nvPr/>
        </p:nvSpPr>
        <p:spPr>
          <a:xfrm>
            <a:off x="3348770" y="1412776"/>
            <a:ext cx="3384376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05"/>
              <a:gd name="adj6" fmla="val -15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只显示，不能编辑；在新建案件时已生成</a:t>
            </a:r>
            <a:endParaRPr lang="zh-CN" altLang="en-US" sz="1100" dirty="0"/>
          </a:p>
        </p:txBody>
      </p:sp>
      <p:sp>
        <p:nvSpPr>
          <p:cNvPr id="11" name="线形标注 2 10"/>
          <p:cNvSpPr/>
          <p:nvPr/>
        </p:nvSpPr>
        <p:spPr>
          <a:xfrm>
            <a:off x="5014563" y="332656"/>
            <a:ext cx="3024336" cy="397721"/>
          </a:xfrm>
          <a:prstGeom prst="borderCallout2">
            <a:avLst>
              <a:gd name="adj1" fmla="val 45026"/>
              <a:gd name="adj2" fmla="val 106271"/>
              <a:gd name="adj3" fmla="val 193920"/>
              <a:gd name="adj4" fmla="val 119533"/>
              <a:gd name="adj5" fmla="val 409911"/>
              <a:gd name="adj6" fmla="val 118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/>
              <a:t>所有这些下拉选择框，默认选择第一个选项</a:t>
            </a:r>
            <a:endParaRPr lang="zh-CN" altLang="en-US" sz="1100" dirty="0"/>
          </a:p>
        </p:txBody>
      </p:sp>
      <p:sp>
        <p:nvSpPr>
          <p:cNvPr id="12" name="线形标注 2 11"/>
          <p:cNvSpPr/>
          <p:nvPr/>
        </p:nvSpPr>
        <p:spPr>
          <a:xfrm>
            <a:off x="6133675" y="5229200"/>
            <a:ext cx="2808312" cy="3977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38194"/>
              <a:gd name="adj6" fmla="val -21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是否必填</a:t>
            </a:r>
            <a:r>
              <a:rPr lang="zh-CN" altLang="en-US" sz="1100" dirty="0" smtClean="0"/>
              <a:t>项，跟据</a:t>
            </a:r>
            <a:r>
              <a:rPr lang="en-US" altLang="zh-CN" sz="1100" dirty="0" smtClean="0"/>
              <a:t>excel</a:t>
            </a:r>
            <a:r>
              <a:rPr lang="zh-CN" altLang="en-US" sz="1100" dirty="0" smtClean="0"/>
              <a:t>表</a:t>
            </a:r>
            <a:r>
              <a:rPr lang="zh-CN" altLang="en-US" sz="1100" smtClean="0"/>
              <a:t>上说明改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592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Windows 用户</cp:lastModifiedBy>
  <cp:revision>11</cp:revision>
  <dcterms:created xsi:type="dcterms:W3CDTF">2017-04-21T13:36:31Z</dcterms:created>
  <dcterms:modified xsi:type="dcterms:W3CDTF">2017-04-21T14:38:47Z</dcterms:modified>
</cp:coreProperties>
</file>