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0" r:id="rId2"/>
  </p:sldMasterIdLst>
  <p:notesMasterIdLst>
    <p:notesMasterId r:id="rId17"/>
  </p:notesMasterIdLst>
  <p:handoutMasterIdLst>
    <p:handoutMasterId r:id="rId18"/>
  </p:handoutMasterIdLst>
  <p:sldIdLst>
    <p:sldId id="972" r:id="rId3"/>
    <p:sldId id="1190" r:id="rId4"/>
    <p:sldId id="1192" r:id="rId5"/>
    <p:sldId id="1196" r:id="rId6"/>
    <p:sldId id="1193" r:id="rId7"/>
    <p:sldId id="1194" r:id="rId8"/>
    <p:sldId id="1205" r:id="rId9"/>
    <p:sldId id="1191" r:id="rId10"/>
    <p:sldId id="1200" r:id="rId11"/>
    <p:sldId id="1198" r:id="rId12"/>
    <p:sldId id="1202" r:id="rId13"/>
    <p:sldId id="1207" r:id="rId14"/>
    <p:sldId id="1203" r:id="rId15"/>
    <p:sldId id="1204" r:id="rId16"/>
  </p:sldIdLst>
  <p:sldSz cx="9144000" cy="6858000" type="screen4x3"/>
  <p:notesSz cx="6400800" cy="8686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517">
          <p15:clr>
            <a:srgbClr val="A4A3A4"/>
          </p15:clr>
        </p15:guide>
        <p15:guide id="2" orient="horz" pos="2736">
          <p15:clr>
            <a:srgbClr val="A4A3A4"/>
          </p15:clr>
        </p15:guide>
        <p15:guide id="3" pos="2031">
          <p15:clr>
            <a:srgbClr val="A4A3A4"/>
          </p15:clr>
        </p15:guide>
        <p15:guide id="4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  <a:srgbClr val="D20A43"/>
    <a:srgbClr val="FC4F42"/>
    <a:srgbClr val="66FF33"/>
    <a:srgbClr val="FF66CC"/>
    <a:srgbClr val="CC66FF"/>
    <a:srgbClr val="1629DA"/>
    <a:srgbClr val="298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4" autoAdjust="0"/>
    <p:restoredTop sz="94990" autoAdjust="0"/>
  </p:normalViewPr>
  <p:slideViewPr>
    <p:cSldViewPr snapToObjects="1"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5" d="100"/>
          <a:sy n="65" d="100"/>
        </p:scale>
        <p:origin x="-2748" y="-126"/>
      </p:cViewPr>
      <p:guideLst>
        <p:guide orient="horz" pos="2517"/>
        <p:guide orient="horz" pos="2736"/>
        <p:guide pos="2031"/>
        <p:guide pos="20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C945D96-A213-4586-8A4C-2904FBD7391D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AE2682-D133-4B3E-A3A5-D5FFF85CBA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577583F-17EF-4CB5-9727-C668D4B831E4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378" tIns="41189" rIns="82378" bIns="41189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379" y="4126264"/>
            <a:ext cx="5120043" cy="3908436"/>
          </a:xfrm>
          <a:prstGeom prst="rect">
            <a:avLst/>
          </a:prstGeom>
        </p:spPr>
        <p:txBody>
          <a:bodyPr vert="horz" lIns="82378" tIns="41189" rIns="82378" bIns="41189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B477BC-B71D-45A5-BCB6-EE0ABB32D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477BC-B71D-45A5-BCB6-EE0ABB32D63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9388" y="5797550"/>
            <a:ext cx="1597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6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93E2D-4C31-4086-A32A-1E339393F905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222B-0E73-48ED-B421-3C296A394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AA6A-820F-461F-84E4-A50CA474DD31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EFD1-37A9-43F4-82B1-6FD00E9A1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797E-3B2A-4223-9C43-D3A4E6F9E605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5ACE-E91D-42ED-8CAC-4EC36B2C7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模板-英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3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5849938"/>
            <a:ext cx="1727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150C6-2960-4469-9171-92C46AE4BF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0D28-3EDA-47A3-A599-7CC5FE0ED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3640-9A19-458D-BAEC-3C26F79F0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0BBD7-815F-42E5-A029-E852027FC497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451C-748A-4B1E-BF22-FEDF7D1EB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4775A-EBF3-40EC-8624-B0D458387EE8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6384-25D0-448D-A0C9-768E9250A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FBC6-81C9-4280-B970-2F953CD82314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DC629-0BCB-458B-9C05-8F29B80DA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B48A-BE67-4ED8-9003-907DA4161132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B4DAB-4480-4042-9B34-DABF7F8D2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714380"/>
          </a:xfrm>
        </p:spPr>
        <p:txBody>
          <a:bodyPr/>
          <a:lstStyle>
            <a:lvl1pPr algn="l">
              <a:defRPr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9EFC-9F41-419D-B796-869EDA431C1C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D173-7516-4890-A588-0482A6A05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E9AEA-DD39-4EA3-BADB-CB7E0D96ADF9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4F99-3003-44F1-A99F-A947E03C25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A91BE-CBF4-477F-BC55-E75B8E456617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25C3-E3D7-45E8-BDDB-B01BDFACE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C3F7E-DDAF-4AFF-A0FE-FDE8654014E4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C12D-943D-44DE-9940-E2F70F4C9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43392-F924-400E-A416-7A2F67FAEE43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BD17-7BDE-46A8-866A-E35456D7C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F771-D90B-4981-A354-E220F526905A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2737-CBE2-47F0-B4CA-D34FD828E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4F9D8-DE9B-4E8B-A07A-090D534E2FE6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35D00-BDE8-4CB4-A252-9AC04FF84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DD367-178A-4062-9B38-4BD0EE866A09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1027D-427C-48A5-AFB1-D94AC98C5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E571E-7972-462C-9678-E780FFBA6872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B60B-0F22-4085-A503-95F99C8A1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C5AE-164A-460C-A4FF-470CBB1EA88E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DF29-162F-4F34-B21E-39E5DDABD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3579-543D-4B24-913E-F60BD36ACA83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44C92-984F-4397-BAC3-0E04E60E5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52047-449F-4C83-9AAB-F0C9D4F54C2D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CF0D-0470-48D1-A39C-DB5034080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F6BC16-9208-4F21-BB0D-4FC60A771B09}" type="datetime1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AB8964-43E7-44AF-A0AF-7CCE87E48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70" r:id="rId8"/>
    <p:sldLayoutId id="2147484383" r:id="rId9"/>
    <p:sldLayoutId id="2147484371" r:id="rId10"/>
    <p:sldLayoutId id="2147484372" r:id="rId11"/>
    <p:sldLayoutId id="21474843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CCBEBE-2204-44B9-8EA3-1BF79DD6D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aliyun.com/document_detail/49893.html?spm=5176.product30254.6.604.UF2vx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95288" y="2356138"/>
            <a:ext cx="8280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大数据开发平台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95288" y="3059113"/>
            <a:ext cx="598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灯塔离线数据开发平台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执行频次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数据日期</a:t>
            </a:r>
            <a:r>
              <a:rPr lang="en-US" altLang="zh-CN" dirty="0" smtClean="0"/>
              <a:t>)</a:t>
            </a:r>
            <a:r>
              <a:rPr lang="zh-CN" altLang="en-US" dirty="0" smtClean="0"/>
              <a:t>万能化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35147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灯塔离线数据开发平台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任务依赖万能化、全立体化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2146383" y="2311021"/>
            <a:ext cx="3555089" cy="1162111"/>
            <a:chOff x="1663533" y="2338897"/>
            <a:chExt cx="3555089" cy="1162111"/>
          </a:xfrm>
        </p:grpSpPr>
        <p:sp>
          <p:nvSpPr>
            <p:cNvPr id="6" name="弧形 5"/>
            <p:cNvSpPr/>
            <p:nvPr/>
          </p:nvSpPr>
          <p:spPr>
            <a:xfrm rot="13265605">
              <a:off x="1663533" y="2398731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909154" y="2338897"/>
              <a:ext cx="1294694" cy="464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A-&gt;begin(time1)</a:t>
              </a:r>
              <a:endParaRPr lang="zh-CN" altLang="en-US" sz="10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901714" y="3036093"/>
              <a:ext cx="1302134" cy="464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A-&gt;end(time1)</a:t>
              </a:r>
              <a:endParaRPr lang="zh-CN" altLang="en-US" sz="10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1920" y="2626929"/>
              <a:ext cx="1366702" cy="464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r>
                <a:rPr lang="zh-CN" altLang="en-US" sz="1000" dirty="0" smtClean="0"/>
                <a:t>任务实例</a:t>
              </a:r>
              <a:r>
                <a:rPr lang="en-US" altLang="zh-CN" sz="1000" dirty="0" smtClean="0"/>
                <a:t>time1</a:t>
              </a:r>
              <a:endParaRPr lang="zh-CN" altLang="en-US" sz="1000" dirty="0"/>
            </a:p>
          </p:txBody>
        </p:sp>
        <p:cxnSp>
          <p:nvCxnSpPr>
            <p:cNvPr id="19" name="直接箭头连接符 18"/>
            <p:cNvCxnSpPr>
              <a:stCxn id="7" idx="3"/>
              <a:endCxn id="9" idx="1"/>
            </p:cNvCxnSpPr>
            <p:nvPr/>
          </p:nvCxnSpPr>
          <p:spPr>
            <a:xfrm>
              <a:off x="3203848" y="2571355"/>
              <a:ext cx="64807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3"/>
              <a:endCxn id="9" idx="1"/>
            </p:cNvCxnSpPr>
            <p:nvPr/>
          </p:nvCxnSpPr>
          <p:spPr>
            <a:xfrm flipV="1">
              <a:off x="3203848" y="2859387"/>
              <a:ext cx="648072" cy="409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54293" y="2750731"/>
              <a:ext cx="6976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依赖判断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77072"/>
            <a:ext cx="4714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灯塔离线数据开发平台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VS </a:t>
            </a:r>
            <a:r>
              <a:rPr lang="zh-CN" altLang="en-US" dirty="0" smtClean="0"/>
              <a:t>阿里大数据开发套件（平面略偏立体）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695606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445224"/>
            <a:ext cx="36004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140002" y="5985574"/>
            <a:ext cx="4446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hlinkClick r:id="rId4"/>
              </a:rPr>
              <a:t>https://help.aliyun.com/document_detail/49893.html?spm=5176.product30254.6.604.UF2vx3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灯塔离线数据开发平台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任务状态监控全面化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38586"/>
            <a:ext cx="8351837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4" descr="C:\Users\Administrator\AppData\Local\Microsoft\Windows\Temporary Internet Files\Content.IE5\EKNMF1DM\thankyou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79195" cy="4869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流星近实时数据开发平台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hive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流式计算开发平台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数据按每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分钟切片计算，最终数据时延</a:t>
            </a:r>
            <a:r>
              <a:rPr lang="en-US" altLang="zh-CN" dirty="0" smtClean="0"/>
              <a:t>1~3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构建中间物化视图表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en-US" altLang="zh-CN" dirty="0" smtClean="0"/>
              <a:t>count distinct, count, sum, max, min,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en-US" altLang="zh-CN" dirty="0" smtClean="0"/>
              <a:t>join, </a:t>
            </a:r>
            <a:r>
              <a:rPr lang="en-US" altLang="zh-CN" dirty="0" err="1" smtClean="0"/>
              <a:t>udf</a:t>
            </a:r>
            <a:r>
              <a:rPr lang="en-US" altLang="zh-CN" dirty="0" smtClean="0"/>
              <a:t>, map</a:t>
            </a:r>
            <a:r>
              <a:rPr lang="zh-CN" altLang="en-US" dirty="0" smtClean="0"/>
              <a:t>类型字段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统计结果能通过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等通道导出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燕尾形箭头 4"/>
          <p:cNvSpPr/>
          <p:nvPr/>
        </p:nvSpPr>
        <p:spPr>
          <a:xfrm>
            <a:off x="2699792" y="5373216"/>
            <a:ext cx="2232248" cy="700656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流星近实时数据开发平台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5322912"/>
            <a:ext cx="813690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2739008"/>
            <a:ext cx="8136904" cy="2367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1511160"/>
            <a:ext cx="8136904" cy="10537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2167136" y="1655176"/>
            <a:ext cx="1540768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19000" y="2937856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spark-stream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19000" y="4170784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75864" y="2366464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675864" y="3594720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283560" y="5466928"/>
            <a:ext cx="1416232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13" name="圆柱形 12"/>
          <p:cNvSpPr/>
          <p:nvPr/>
        </p:nvSpPr>
        <p:spPr>
          <a:xfrm>
            <a:off x="3203848" y="5466928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72000" y="2909808"/>
            <a:ext cx="3672408" cy="21033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716016" y="3060168"/>
            <a:ext cx="50405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本地缓存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508104" y="3068960"/>
            <a:ext cx="86409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588224" y="3068960"/>
            <a:ext cx="1495618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cassandra</a:t>
            </a:r>
            <a:endParaRPr lang="zh-CN" altLang="en-US" dirty="0"/>
          </a:p>
        </p:txBody>
      </p:sp>
      <p:sp>
        <p:nvSpPr>
          <p:cNvPr id="18" name="燕尾形箭头 17"/>
          <p:cNvSpPr/>
          <p:nvPr/>
        </p:nvSpPr>
        <p:spPr>
          <a:xfrm>
            <a:off x="3851920" y="4240512"/>
            <a:ext cx="680792" cy="484632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2666464" y="4877952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4593704" y="5471600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940152" y="5490856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流星近实时数据开发平台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运行特点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619672" y="3573016"/>
            <a:ext cx="1152128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注册表</a:t>
            </a:r>
            <a:r>
              <a:rPr lang="en-US" altLang="zh-CN" sz="1200" dirty="0" err="1" smtClean="0"/>
              <a:t>ods_a</a:t>
            </a:r>
            <a:endParaRPr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1619672" y="4149080"/>
            <a:ext cx="1152128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dwd_a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539552" y="4725144"/>
            <a:ext cx="136815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dwd_b</a:t>
            </a:r>
            <a:endParaRPr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2555776" y="4725144"/>
            <a:ext cx="1368152" cy="2160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dwd_c</a:t>
            </a:r>
            <a:endParaRPr lang="zh-CN" altLang="en-US" sz="1200" dirty="0"/>
          </a:p>
        </p:txBody>
      </p:sp>
      <p:cxnSp>
        <p:nvCxnSpPr>
          <p:cNvPr id="44" name="直接箭头连接符 43"/>
          <p:cNvCxnSpPr>
            <a:stCxn id="40" idx="2"/>
            <a:endCxn id="41" idx="0"/>
          </p:cNvCxnSpPr>
          <p:nvPr/>
        </p:nvCxnSpPr>
        <p:spPr>
          <a:xfrm>
            <a:off x="2195736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2"/>
            <a:endCxn id="42" idx="0"/>
          </p:cNvCxnSpPr>
          <p:nvPr/>
        </p:nvCxnSpPr>
        <p:spPr>
          <a:xfrm flipH="1">
            <a:off x="1223628" y="4365104"/>
            <a:ext cx="9721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1" idx="2"/>
            <a:endCxn id="43" idx="0"/>
          </p:cNvCxnSpPr>
          <p:nvPr/>
        </p:nvCxnSpPr>
        <p:spPr>
          <a:xfrm>
            <a:off x="2195736" y="4365104"/>
            <a:ext cx="10441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离页连接符 46"/>
          <p:cNvSpPr/>
          <p:nvPr/>
        </p:nvSpPr>
        <p:spPr>
          <a:xfrm>
            <a:off x="1593296" y="2708920"/>
            <a:ext cx="1224136" cy="612648"/>
          </a:xfrm>
          <a:prstGeom prst="flowChartOffpage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任务定义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012160" y="3573016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注册表</a:t>
            </a:r>
            <a:r>
              <a:rPr lang="en-US" altLang="zh-CN" sz="1200" dirty="0" err="1" smtClean="0"/>
              <a:t>ods_a_uuid_n</a:t>
            </a:r>
            <a:endParaRPr lang="zh-CN" altLang="en-US" sz="1200" dirty="0"/>
          </a:p>
        </p:txBody>
      </p:sp>
      <p:sp>
        <p:nvSpPr>
          <p:cNvPr id="49" name="圆角矩形 48"/>
          <p:cNvSpPr/>
          <p:nvPr/>
        </p:nvSpPr>
        <p:spPr>
          <a:xfrm>
            <a:off x="6012160" y="4149080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dwd_a_uuid_n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4932040" y="4725144"/>
            <a:ext cx="1872208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dwd_b_uuid_n</a:t>
            </a:r>
            <a:endParaRPr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7164288" y="4725144"/>
            <a:ext cx="1728192" cy="2160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err="1" smtClean="0"/>
              <a:t>dwd_c_uuid_n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48" idx="2"/>
            <a:endCxn id="49" idx="0"/>
          </p:cNvCxnSpPr>
          <p:nvPr/>
        </p:nvCxnSpPr>
        <p:spPr>
          <a:xfrm>
            <a:off x="6876256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50" idx="0"/>
          </p:cNvCxnSpPr>
          <p:nvPr/>
        </p:nvCxnSpPr>
        <p:spPr>
          <a:xfrm flipH="1">
            <a:off x="5868144" y="4365104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9" idx="2"/>
            <a:endCxn id="51" idx="0"/>
          </p:cNvCxnSpPr>
          <p:nvPr/>
        </p:nvCxnSpPr>
        <p:spPr>
          <a:xfrm>
            <a:off x="6876256" y="4365104"/>
            <a:ext cx="11521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离页连接符 54"/>
          <p:cNvSpPr/>
          <p:nvPr/>
        </p:nvSpPr>
        <p:spPr>
          <a:xfrm>
            <a:off x="6192180" y="2708920"/>
            <a:ext cx="1332148" cy="612648"/>
          </a:xfrm>
          <a:prstGeom prst="flowChartOffpage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时间片实例</a:t>
            </a:r>
            <a:r>
              <a:rPr lang="en-US" altLang="zh-CN" dirty="0" err="1" smtClean="0"/>
              <a:t>uuid_n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各时间片独立，可并行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流星近实时数据开发平台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JsqlParser</a:t>
            </a:r>
            <a:r>
              <a:rPr lang="zh-CN" altLang="en-US" dirty="0" smtClean="0"/>
              <a:t>解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，改变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执行逻辑，去除</a:t>
            </a:r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803" y="2467654"/>
            <a:ext cx="6730549" cy="283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23573" y="5445804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改造前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流星近实时数据开发平台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1760" y="1268760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Task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3264" y="2636912"/>
            <a:ext cx="914400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1090464" y="1988840"/>
            <a:ext cx="21493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3264" y="3284984"/>
            <a:ext cx="914400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9" idx="0"/>
          </p:cNvCxnSpPr>
          <p:nvPr/>
        </p:nvCxnSpPr>
        <p:spPr>
          <a:xfrm>
            <a:off x="1090464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1520" y="4581128"/>
            <a:ext cx="5760640" cy="86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1560" y="4797152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79712" y="4797152"/>
            <a:ext cx="100811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60032" y="4797152"/>
            <a:ext cx="1008112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19872" y="4797152"/>
            <a:ext cx="1008112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redis3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5" idx="1"/>
            <a:endCxn id="15" idx="1"/>
          </p:cNvCxnSpPr>
          <p:nvPr/>
        </p:nvCxnSpPr>
        <p:spPr>
          <a:xfrm rot="10800000" flipV="1">
            <a:off x="611560" y="2780928"/>
            <a:ext cx="21704" cy="2196244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1"/>
            <a:endCxn id="15" idx="1"/>
          </p:cNvCxnSpPr>
          <p:nvPr/>
        </p:nvCxnSpPr>
        <p:spPr>
          <a:xfrm rot="10800000" flipV="1">
            <a:off x="611560" y="3429000"/>
            <a:ext cx="21704" cy="1548172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001416" y="2636912"/>
            <a:ext cx="914400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01416" y="3284984"/>
            <a:ext cx="914400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 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4" idx="2"/>
            <a:endCxn id="29" idx="0"/>
          </p:cNvCxnSpPr>
          <p:nvPr/>
        </p:nvCxnSpPr>
        <p:spPr>
          <a:xfrm flipH="1">
            <a:off x="2458616" y="1988840"/>
            <a:ext cx="7812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2"/>
            <a:endCxn id="30" idx="0"/>
          </p:cNvCxnSpPr>
          <p:nvPr/>
        </p:nvCxnSpPr>
        <p:spPr>
          <a:xfrm>
            <a:off x="2458616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9" idx="1"/>
            <a:endCxn id="16" idx="1"/>
          </p:cNvCxnSpPr>
          <p:nvPr/>
        </p:nvCxnSpPr>
        <p:spPr>
          <a:xfrm rot="10800000" flipV="1">
            <a:off x="1979712" y="2780928"/>
            <a:ext cx="21704" cy="2196244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0" idx="1"/>
            <a:endCxn id="16" idx="1"/>
          </p:cNvCxnSpPr>
          <p:nvPr/>
        </p:nvCxnSpPr>
        <p:spPr>
          <a:xfrm rot="10800000" flipV="1">
            <a:off x="1979712" y="3429000"/>
            <a:ext cx="21704" cy="1548172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441576" y="2636912"/>
            <a:ext cx="914400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441576" y="3284984"/>
            <a:ext cx="914400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881736" y="2636912"/>
            <a:ext cx="914400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881736" y="3284984"/>
            <a:ext cx="914400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batch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" idx="2"/>
            <a:endCxn id="47" idx="0"/>
          </p:cNvCxnSpPr>
          <p:nvPr/>
        </p:nvCxnSpPr>
        <p:spPr>
          <a:xfrm>
            <a:off x="3239852" y="1988840"/>
            <a:ext cx="6589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" idx="2"/>
            <a:endCxn id="49" idx="0"/>
          </p:cNvCxnSpPr>
          <p:nvPr/>
        </p:nvCxnSpPr>
        <p:spPr>
          <a:xfrm>
            <a:off x="3239852" y="1988840"/>
            <a:ext cx="20990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7" idx="1"/>
            <a:endCxn id="18" idx="1"/>
          </p:cNvCxnSpPr>
          <p:nvPr/>
        </p:nvCxnSpPr>
        <p:spPr>
          <a:xfrm rot="10800000" flipV="1">
            <a:off x="3419872" y="2780928"/>
            <a:ext cx="21704" cy="2196244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8" idx="1"/>
            <a:endCxn id="18" idx="1"/>
          </p:cNvCxnSpPr>
          <p:nvPr/>
        </p:nvCxnSpPr>
        <p:spPr>
          <a:xfrm rot="10800000" flipV="1">
            <a:off x="3419872" y="3429000"/>
            <a:ext cx="21704" cy="1548172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9" idx="1"/>
            <a:endCxn id="17" idx="1"/>
          </p:cNvCxnSpPr>
          <p:nvPr/>
        </p:nvCxnSpPr>
        <p:spPr>
          <a:xfrm rot="10800000" flipV="1">
            <a:off x="4860032" y="2780928"/>
            <a:ext cx="21704" cy="2196244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0" idx="1"/>
            <a:endCxn id="17" idx="1"/>
          </p:cNvCxnSpPr>
          <p:nvPr/>
        </p:nvCxnSpPr>
        <p:spPr>
          <a:xfrm rot="10800000" flipV="1">
            <a:off x="4860032" y="3429000"/>
            <a:ext cx="21704" cy="1548172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33264" y="3933056"/>
            <a:ext cx="914400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9" idx="2"/>
            <a:endCxn id="83" idx="0"/>
          </p:cNvCxnSpPr>
          <p:nvPr/>
        </p:nvCxnSpPr>
        <p:spPr>
          <a:xfrm>
            <a:off x="1090464" y="35730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881736" y="3933056"/>
            <a:ext cx="914400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3441576" y="3933056"/>
            <a:ext cx="914400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2001416" y="3933056"/>
            <a:ext cx="914400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30" idx="2"/>
          </p:cNvCxnSpPr>
          <p:nvPr/>
        </p:nvCxnSpPr>
        <p:spPr>
          <a:xfrm>
            <a:off x="2458616" y="35730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8" idx="2"/>
            <a:endCxn id="87" idx="0"/>
          </p:cNvCxnSpPr>
          <p:nvPr/>
        </p:nvCxnSpPr>
        <p:spPr>
          <a:xfrm>
            <a:off x="3898776" y="35730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7" idx="2"/>
            <a:endCxn id="48" idx="0"/>
          </p:cNvCxnSpPr>
          <p:nvPr/>
        </p:nvCxnSpPr>
        <p:spPr>
          <a:xfrm>
            <a:off x="3898776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2"/>
          </p:cNvCxnSpPr>
          <p:nvPr/>
        </p:nvCxnSpPr>
        <p:spPr>
          <a:xfrm>
            <a:off x="5338936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0" idx="2"/>
            <a:endCxn id="86" idx="0"/>
          </p:cNvCxnSpPr>
          <p:nvPr/>
        </p:nvCxnSpPr>
        <p:spPr>
          <a:xfrm>
            <a:off x="5338936" y="35730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3" idx="1"/>
            <a:endCxn id="15" idx="1"/>
          </p:cNvCxnSpPr>
          <p:nvPr/>
        </p:nvCxnSpPr>
        <p:spPr>
          <a:xfrm rot="10800000" flipV="1">
            <a:off x="611560" y="4077072"/>
            <a:ext cx="21704" cy="900100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88" idx="1"/>
            <a:endCxn id="16" idx="1"/>
          </p:cNvCxnSpPr>
          <p:nvPr/>
        </p:nvCxnSpPr>
        <p:spPr>
          <a:xfrm rot="10800000" flipV="1">
            <a:off x="1979712" y="4077072"/>
            <a:ext cx="21704" cy="900100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1"/>
            <a:endCxn id="18" idx="1"/>
          </p:cNvCxnSpPr>
          <p:nvPr/>
        </p:nvCxnSpPr>
        <p:spPr>
          <a:xfrm rot="10800000" flipV="1">
            <a:off x="3419872" y="4077072"/>
            <a:ext cx="21704" cy="900100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86" idx="1"/>
            <a:endCxn id="17" idx="1"/>
          </p:cNvCxnSpPr>
          <p:nvPr/>
        </p:nvCxnSpPr>
        <p:spPr>
          <a:xfrm rot="10800000" flipV="1">
            <a:off x="4860032" y="4077072"/>
            <a:ext cx="21704" cy="900100"/>
          </a:xfrm>
          <a:prstGeom prst="bentConnector3">
            <a:avLst>
              <a:gd name="adj1" fmla="val 1153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55776" y="2123564"/>
            <a:ext cx="13292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hash(key) % 4</a:t>
            </a:r>
            <a:endParaRPr lang="zh-CN" altLang="en-US" sz="14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2999437" y="6453336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改造后</a:t>
            </a:r>
          </a:p>
        </p:txBody>
      </p:sp>
      <p:sp>
        <p:nvSpPr>
          <p:cNvPr id="53" name="云形标注 52"/>
          <p:cNvSpPr/>
          <p:nvPr/>
        </p:nvSpPr>
        <p:spPr>
          <a:xfrm>
            <a:off x="6707413" y="5157192"/>
            <a:ext cx="880647" cy="540060"/>
          </a:xfrm>
          <a:prstGeom prst="cloudCallout">
            <a:avLst>
              <a:gd name="adj1" fmla="val -148941"/>
              <a:gd name="adj2" fmla="val -684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n-ea"/>
              </a:rPr>
              <a:t>rua</a:t>
            </a:r>
            <a:r>
              <a:rPr lang="zh-CN" altLang="en-US" sz="1400" dirty="0" smtClean="0">
                <a:latin typeface="+mn-ea"/>
              </a:rPr>
              <a:t>脚本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16216" y="2585516"/>
            <a:ext cx="2448272" cy="1923604"/>
          </a:xfrm>
          <a:prstGeom prst="rect">
            <a:avLst/>
          </a:prstGeom>
          <a:noFill/>
          <a:ln>
            <a:solidFill>
              <a:srgbClr val="EA1C2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group by</a:t>
            </a:r>
            <a:r>
              <a:rPr lang="zh-CN" altLang="en-US" sz="1400" dirty="0" smtClean="0"/>
              <a:t>复杂度</a:t>
            </a:r>
            <a:endParaRPr lang="en-US" altLang="zh-CN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 天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时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分</a:t>
            </a:r>
            <a:endParaRPr lang="en-US" altLang="zh-CN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 天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时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分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平台</a:t>
            </a:r>
            <a:endParaRPr lang="en-US" altLang="zh-CN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 天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时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分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主播</a:t>
            </a:r>
            <a:endParaRPr lang="en-US" altLang="zh-CN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天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主播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用户 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-&gt;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在线时长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endParaRPr lang="zh-CN" altLang="en-US" sz="1400" dirty="0" smtClean="0"/>
          </a:p>
        </p:txBody>
      </p:sp>
      <p:sp>
        <p:nvSpPr>
          <p:cNvPr id="57" name="圆角矩形 56"/>
          <p:cNvSpPr/>
          <p:nvPr/>
        </p:nvSpPr>
        <p:spPr>
          <a:xfrm>
            <a:off x="1115616" y="5877272"/>
            <a:ext cx="4680520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可选</a:t>
            </a:r>
            <a:r>
              <a:rPr lang="en-US" altLang="zh-CN" sz="1400" dirty="0" smtClean="0">
                <a:latin typeface="+mn-ea"/>
              </a:rPr>
              <a:t>)</a:t>
            </a:r>
            <a:r>
              <a:rPr lang="zh-CN" altLang="en-US" sz="1400" dirty="0" smtClean="0">
                <a:latin typeface="+mn-ea"/>
              </a:rPr>
              <a:t>统计结果去重复</a:t>
            </a:r>
            <a:r>
              <a:rPr lang="en-US" altLang="zh-CN" sz="1400" dirty="0" smtClean="0">
                <a:latin typeface="+mn-ea"/>
              </a:rPr>
              <a:t>, shuffle -&gt; </a:t>
            </a:r>
            <a:r>
              <a:rPr lang="en-US" altLang="zh-CN" sz="1400" dirty="0" err="1" smtClean="0">
                <a:latin typeface="+mn-ea"/>
              </a:rPr>
              <a:t>tmpfs</a:t>
            </a:r>
            <a:r>
              <a:rPr lang="zh-CN" altLang="en-US" sz="1400" dirty="0" smtClean="0">
                <a:latin typeface="+mn-ea"/>
              </a:rPr>
              <a:t>：</a:t>
            </a:r>
            <a:r>
              <a:rPr lang="en-US" altLang="zh-CN" sz="1400" dirty="0" smtClean="0">
                <a:latin typeface="+mn-ea"/>
              </a:rPr>
              <a:t>/run/</a:t>
            </a:r>
            <a:r>
              <a:rPr lang="en-US" altLang="zh-CN" sz="1400" dirty="0" err="1" smtClean="0">
                <a:latin typeface="+mn-ea"/>
              </a:rPr>
              <a:t>shm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7" name="下箭头 66"/>
          <p:cNvSpPr/>
          <p:nvPr/>
        </p:nvSpPr>
        <p:spPr>
          <a:xfrm>
            <a:off x="3007248" y="5589240"/>
            <a:ext cx="484632" cy="21602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灯塔离线数据开发平台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目标：架构集群化、功能万能化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096566"/>
            <a:ext cx="3750580" cy="464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灯塔离线数据开发平台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集群化、简单化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07848" y="2370584"/>
            <a:ext cx="3960440" cy="914400"/>
            <a:chOff x="3563888" y="2204864"/>
            <a:chExt cx="3960440" cy="914400"/>
          </a:xfrm>
        </p:grpSpPr>
        <p:sp>
          <p:nvSpPr>
            <p:cNvPr id="6" name="圆角矩形 5"/>
            <p:cNvSpPr/>
            <p:nvPr/>
          </p:nvSpPr>
          <p:spPr>
            <a:xfrm>
              <a:off x="3563888" y="2204864"/>
              <a:ext cx="172819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latin typeface="宋体" pitchFamily="2" charset="-122"/>
                  <a:ea typeface="宋体" pitchFamily="2" charset="-122"/>
                </a:rPr>
                <a:t>调度引擎</a:t>
              </a:r>
              <a:r>
                <a:rPr lang="en-US" altLang="zh-CN" sz="1400" b="1" dirty="0" smtClean="0">
                  <a:latin typeface="宋体" pitchFamily="2" charset="-122"/>
                  <a:ea typeface="宋体" pitchFamily="2" charset="-122"/>
                </a:rPr>
                <a:t>server(</a:t>
              </a:r>
              <a:r>
                <a:rPr lang="zh-CN" altLang="en-US" sz="1400" b="1" dirty="0" smtClean="0">
                  <a:latin typeface="宋体" pitchFamily="2" charset="-122"/>
                  <a:ea typeface="宋体" pitchFamily="2" charset="-122"/>
                </a:rPr>
                <a:t>主</a:t>
              </a:r>
              <a:r>
                <a:rPr lang="en-US" altLang="zh-CN" sz="1400" b="1" dirty="0" smtClean="0">
                  <a:latin typeface="宋体" pitchFamily="2" charset="-122"/>
                  <a:ea typeface="宋体" pitchFamily="2" charset="-122"/>
                </a:rPr>
                <a:t>)</a:t>
              </a:r>
              <a:endParaRPr lang="zh-CN" altLang="en-US" sz="1400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24128" y="2204864"/>
              <a:ext cx="180020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宋体" pitchFamily="2" charset="-122"/>
                  <a:ea typeface="宋体" pitchFamily="2" charset="-122"/>
                </a:rPr>
                <a:t>调度引擎</a:t>
              </a:r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server(</a:t>
              </a:r>
              <a:r>
                <a:rPr lang="zh-CN" altLang="en-US" sz="1400" dirty="0" smtClean="0">
                  <a:latin typeface="宋体" pitchFamily="2" charset="-122"/>
                  <a:ea typeface="宋体" pitchFamily="2" charset="-122"/>
                </a:rPr>
                <a:t>备</a:t>
              </a:r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)</a:t>
              </a:r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8" name="直接箭头连接符 7"/>
            <p:cNvCxnSpPr>
              <a:stCxn id="6" idx="3"/>
              <a:endCxn id="7" idx="1"/>
            </p:cNvCxnSpPr>
            <p:nvPr/>
          </p:nvCxnSpPr>
          <p:spPr>
            <a:xfrm>
              <a:off x="5292080" y="2662064"/>
              <a:ext cx="432048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/>
          <p:cNvCxnSpPr>
            <a:stCxn id="6" idx="2"/>
            <a:endCxn id="11" idx="0"/>
          </p:cNvCxnSpPr>
          <p:nvPr/>
        </p:nvCxnSpPr>
        <p:spPr>
          <a:xfrm flipH="1">
            <a:off x="1619672" y="3284984"/>
            <a:ext cx="285227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95536" y="3882752"/>
            <a:ext cx="2448272" cy="914400"/>
            <a:chOff x="395536" y="3882752"/>
            <a:chExt cx="2448272" cy="914400"/>
          </a:xfrm>
        </p:grpSpPr>
        <p:sp>
          <p:nvSpPr>
            <p:cNvPr id="11" name="圆角矩形 10"/>
            <p:cNvSpPr/>
            <p:nvPr/>
          </p:nvSpPr>
          <p:spPr>
            <a:xfrm>
              <a:off x="395536" y="3882752"/>
              <a:ext cx="244827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7544" y="4314800"/>
              <a:ext cx="72008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宋体" pitchFamily="2" charset="-122"/>
                  <a:ea typeface="宋体" pitchFamily="2" charset="-122"/>
                </a:rPr>
                <a:t>机器</a:t>
              </a:r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11</a:t>
              </a:r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59632" y="4314800"/>
              <a:ext cx="72008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宋体" pitchFamily="2" charset="-122"/>
                  <a:ea typeface="宋体" pitchFamily="2" charset="-122"/>
                </a:rPr>
                <a:t>机器</a:t>
              </a:r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12</a:t>
              </a:r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3608" y="3882752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宋体" pitchFamily="2" charset="-122"/>
                </a:rPr>
                <a:t>执行</a:t>
              </a:r>
              <a:r>
                <a:rPr lang="en-US" altLang="zh-CN" sz="1400" b="1" dirty="0" smtClean="0">
                  <a:latin typeface="宋体" pitchFamily="2" charset="-122"/>
                </a:rPr>
                <a:t>agent</a:t>
              </a:r>
              <a:r>
                <a:rPr lang="zh-CN" altLang="en-US" sz="1400" b="1" dirty="0" smtClean="0">
                  <a:latin typeface="宋体" pitchFamily="2" charset="-122"/>
                </a:rPr>
                <a:t>组</a:t>
              </a:r>
              <a:r>
                <a:rPr lang="en-US" altLang="zh-CN" sz="1400" b="1" dirty="0" smtClean="0">
                  <a:latin typeface="宋体" pitchFamily="2" charset="-122"/>
                </a:rPr>
                <a:t>1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51720" y="4319472"/>
              <a:ext cx="72008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…</a:t>
              </a:r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75800" y="3933056"/>
            <a:ext cx="2448272" cy="914400"/>
            <a:chOff x="395536" y="3882752"/>
            <a:chExt cx="2448272" cy="914400"/>
          </a:xfrm>
        </p:grpSpPr>
        <p:sp>
          <p:nvSpPr>
            <p:cNvPr id="17" name="圆角矩形 16"/>
            <p:cNvSpPr/>
            <p:nvPr/>
          </p:nvSpPr>
          <p:spPr>
            <a:xfrm>
              <a:off x="395536" y="3882752"/>
              <a:ext cx="244827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7544" y="4314800"/>
              <a:ext cx="72008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宋体" pitchFamily="2" charset="-122"/>
                  <a:ea typeface="宋体" pitchFamily="2" charset="-122"/>
                </a:rPr>
                <a:t>机器</a:t>
              </a:r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21</a:t>
              </a:r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59632" y="4314800"/>
              <a:ext cx="72008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宋体" pitchFamily="2" charset="-122"/>
                  <a:ea typeface="宋体" pitchFamily="2" charset="-122"/>
                </a:rPr>
                <a:t>机器</a:t>
              </a:r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22</a:t>
              </a:r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3608" y="3882752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宋体" pitchFamily="2" charset="-122"/>
                </a:rPr>
                <a:t>执行</a:t>
              </a:r>
              <a:r>
                <a:rPr lang="en-US" altLang="zh-CN" sz="1400" b="1" dirty="0" smtClean="0">
                  <a:latin typeface="宋体" pitchFamily="2" charset="-122"/>
                </a:rPr>
                <a:t>agent</a:t>
              </a:r>
              <a:r>
                <a:rPr lang="zh-CN" altLang="en-US" sz="1400" b="1" dirty="0" smtClean="0">
                  <a:latin typeface="宋体" pitchFamily="2" charset="-122"/>
                </a:rPr>
                <a:t>组</a:t>
              </a:r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51720" y="4319472"/>
              <a:ext cx="72008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宋体" pitchFamily="2" charset="-122"/>
                  <a:ea typeface="宋体" pitchFamily="2" charset="-122"/>
                </a:rPr>
                <a:t>…</a:t>
              </a:r>
              <a:endParaRPr lang="zh-CN" altLang="en-US" sz="1400" dirty="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012160" y="3933056"/>
            <a:ext cx="244827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…</a:t>
            </a:r>
            <a:endParaRPr lang="zh-CN" altLang="en-US" sz="14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6" idx="2"/>
            <a:endCxn id="20" idx="0"/>
          </p:cNvCxnSpPr>
          <p:nvPr/>
        </p:nvCxnSpPr>
        <p:spPr>
          <a:xfrm>
            <a:off x="4471944" y="3284984"/>
            <a:ext cx="1305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</p:cNvCxnSpPr>
          <p:nvPr/>
        </p:nvCxnSpPr>
        <p:spPr>
          <a:xfrm>
            <a:off x="4471944" y="3284984"/>
            <a:ext cx="28803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52428" y="335699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latin typeface="宋体" pitchFamily="2" charset="-122"/>
              </a:rPr>
              <a:t>ssh</a:t>
            </a: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26" name="线形标注 2 25"/>
          <p:cNvSpPr/>
          <p:nvPr/>
        </p:nvSpPr>
        <p:spPr>
          <a:xfrm>
            <a:off x="2386608" y="5373216"/>
            <a:ext cx="2373368" cy="6992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798"/>
              <a:gd name="adj6" fmla="val -32475"/>
            </a:avLst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memory &lt; 90%</a:t>
            </a: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disk &lt; 90%</a:t>
            </a: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min(load / 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cpu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core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灯塔离线数据开发平台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插件化，可无限扩展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现有插件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301208"/>
            <a:ext cx="5381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863" y="2420888"/>
            <a:ext cx="6770687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ow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duowan</Template>
  <TotalTime>582270</TotalTime>
  <Words>401</Words>
  <Application>Microsoft Office PowerPoint</Application>
  <PresentationFormat>全屏显示(4:3)</PresentationFormat>
  <Paragraphs>123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duowan</vt:lpstr>
      <vt:lpstr>1_自定义设计方案</vt:lpstr>
      <vt:lpstr>幻灯片 1</vt:lpstr>
      <vt:lpstr>流星近实时数据开发平台-特点</vt:lpstr>
      <vt:lpstr>流星近实时数据开发平台-架构</vt:lpstr>
      <vt:lpstr>流星近实时数据开发平台-运行特点</vt:lpstr>
      <vt:lpstr>流星近实时数据开发平台-性能优化</vt:lpstr>
      <vt:lpstr>流星近实时数据开发平台-性能优化</vt:lpstr>
      <vt:lpstr>灯塔离线数据开发平台2.0</vt:lpstr>
      <vt:lpstr>灯塔离线数据开发平台2.0</vt:lpstr>
      <vt:lpstr>灯塔离线数据开发平台2.0</vt:lpstr>
      <vt:lpstr>灯塔离线数据开发平台2.0</vt:lpstr>
      <vt:lpstr>灯塔离线数据开发平台2.0</vt:lpstr>
      <vt:lpstr>灯塔离线数据开发平台2.0</vt:lpstr>
      <vt:lpstr>灯塔离线数据开发平台2.0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Cache系统设计</dc:title>
  <dc:creator>Xu Jin</dc:creator>
  <cp:lastModifiedBy>Microsoft</cp:lastModifiedBy>
  <cp:revision>5109</cp:revision>
  <dcterms:created xsi:type="dcterms:W3CDTF">2011-03-08T13:43:31Z</dcterms:created>
  <dcterms:modified xsi:type="dcterms:W3CDTF">2017-12-04T14:36:46Z</dcterms:modified>
</cp:coreProperties>
</file>