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56" r:id="rId2"/>
    <p:sldId id="32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30" r:id="rId11"/>
    <p:sldId id="308" r:id="rId12"/>
    <p:sldId id="309" r:id="rId13"/>
    <p:sldId id="331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32" r:id="rId28"/>
    <p:sldId id="325" r:id="rId29"/>
    <p:sldId id="326" r:id="rId30"/>
    <p:sldId id="327" r:id="rId31"/>
    <p:sldId id="328" r:id="rId32"/>
    <p:sldId id="29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0E1914-16F7-4874-944D-E5AD0EA0E07D}" type="datetimeFigureOut">
              <a:rPr lang="en-US" smtClean="0"/>
              <a:pPr/>
              <a:t>9/29/2012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0994D-FFD6-45CE-88B2-7FB17A99E9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698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0784B2-2719-4046-BE64-ACEC00A6621E}" type="slidenum">
              <a:rPr lang="es-ES" smtClean="0"/>
              <a:pPr>
                <a:defRPr/>
              </a:pPr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208103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0784B2-2719-4046-BE64-ACEC00A6621E}" type="slidenum">
              <a:rPr lang="es-ES" smtClean="0"/>
              <a:pPr>
                <a:defRPr/>
              </a:pPr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328079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0784B2-2719-4046-BE64-ACEC00A6621E}" type="slidenum">
              <a:rPr lang="es-ES" smtClean="0"/>
              <a:pPr>
                <a:defRPr/>
              </a:pPr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14604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ECE408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50F2-1933-4704-B64F-C447B3E025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013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ECE408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50F2-1933-4704-B64F-C447B3E025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276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ECE408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50F2-1933-4704-B64F-C447B3E025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621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47715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5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1055"/>
              </a:spcAft>
              <a:defRPr sz="2200">
                <a:latin typeface="Calibri" pitchFamily="34" charset="0"/>
              </a:defRPr>
            </a:lvl1pPr>
            <a:lvl2pPr>
              <a:lnSpc>
                <a:spcPct val="100000"/>
              </a:lnSpc>
              <a:spcAft>
                <a:spcPts val="1055"/>
              </a:spcAft>
              <a:defRPr sz="2000">
                <a:latin typeface="Calibri" pitchFamily="34" charset="0"/>
              </a:defRPr>
            </a:lvl2pPr>
            <a:lvl3pPr>
              <a:lnSpc>
                <a:spcPct val="100000"/>
              </a:lnSpc>
              <a:spcAft>
                <a:spcPts val="1055"/>
              </a:spcAft>
              <a:defRPr sz="1800">
                <a:latin typeface="Calibri" pitchFamily="34" charset="0"/>
              </a:defRPr>
            </a:lvl3pPr>
            <a:lvl4pPr>
              <a:lnSpc>
                <a:spcPct val="100000"/>
              </a:lnSpc>
              <a:spcAft>
                <a:spcPts val="1055"/>
              </a:spcAft>
              <a:defRPr sz="1700">
                <a:latin typeface="Calibri" pitchFamily="34" charset="0"/>
              </a:defRPr>
            </a:lvl4pPr>
            <a:lvl5pPr>
              <a:lnSpc>
                <a:spcPct val="100000"/>
              </a:lnSpc>
              <a:spcAft>
                <a:spcPts val="1055"/>
              </a:spcAft>
              <a:defRPr sz="1500"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647" y="751211"/>
            <a:ext cx="8228707" cy="703213"/>
          </a:xfrm>
          <a:noFill/>
        </p:spPr>
        <p:txBody>
          <a:bodyPr/>
          <a:lstStyle>
            <a:lvl1pPr marL="0" indent="0">
              <a:spcAft>
                <a:spcPts val="3375"/>
              </a:spcAft>
              <a:buClr>
                <a:srgbClr val="92A0BA"/>
              </a:buClr>
              <a:buFont typeface="Arial" pitchFamily="34" charset="0"/>
              <a:buChar char="└"/>
              <a:defRPr sz="2200" b="1" baseline="0">
                <a:solidFill>
                  <a:schemeClr val="tx1"/>
                </a:solidFill>
                <a:latin typeface="Calibri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xmlns="" val="13450783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47715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5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1055"/>
              </a:spcAft>
              <a:defRPr sz="2200">
                <a:latin typeface="Calibri" pitchFamily="34" charset="0"/>
              </a:defRPr>
            </a:lvl1pPr>
            <a:lvl2pPr>
              <a:lnSpc>
                <a:spcPct val="100000"/>
              </a:lnSpc>
              <a:spcAft>
                <a:spcPts val="1055"/>
              </a:spcAft>
              <a:defRPr sz="2000">
                <a:latin typeface="Calibri" pitchFamily="34" charset="0"/>
              </a:defRPr>
            </a:lvl2pPr>
            <a:lvl3pPr>
              <a:lnSpc>
                <a:spcPct val="100000"/>
              </a:lnSpc>
              <a:spcAft>
                <a:spcPts val="1055"/>
              </a:spcAft>
              <a:defRPr sz="1800">
                <a:latin typeface="Calibri" pitchFamily="34" charset="0"/>
              </a:defRPr>
            </a:lvl3pPr>
            <a:lvl4pPr>
              <a:lnSpc>
                <a:spcPct val="100000"/>
              </a:lnSpc>
              <a:spcAft>
                <a:spcPts val="1055"/>
              </a:spcAft>
              <a:defRPr sz="1700">
                <a:latin typeface="Calibri" pitchFamily="34" charset="0"/>
              </a:defRPr>
            </a:lvl4pPr>
            <a:lvl5pPr>
              <a:lnSpc>
                <a:spcPct val="100000"/>
              </a:lnSpc>
              <a:spcAft>
                <a:spcPts val="1055"/>
              </a:spcAft>
              <a:defRPr sz="1500"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647" y="751211"/>
            <a:ext cx="8228707" cy="703213"/>
          </a:xfrm>
          <a:noFill/>
        </p:spPr>
        <p:txBody>
          <a:bodyPr/>
          <a:lstStyle>
            <a:lvl1pPr marL="0" indent="0">
              <a:spcAft>
                <a:spcPts val="3375"/>
              </a:spcAft>
              <a:buClr>
                <a:srgbClr val="92A0BA"/>
              </a:buClr>
              <a:buFont typeface="Arial" pitchFamily="34" charset="0"/>
              <a:buChar char="└"/>
              <a:defRPr sz="2200" b="1" baseline="0">
                <a:solidFill>
                  <a:schemeClr val="tx1"/>
                </a:solidFill>
                <a:latin typeface="Calibri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xmlns="" val="34746011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47715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5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1055"/>
              </a:spcAft>
              <a:defRPr sz="2200">
                <a:latin typeface="Calibri" pitchFamily="34" charset="0"/>
              </a:defRPr>
            </a:lvl1pPr>
            <a:lvl2pPr>
              <a:lnSpc>
                <a:spcPct val="100000"/>
              </a:lnSpc>
              <a:spcAft>
                <a:spcPts val="1055"/>
              </a:spcAft>
              <a:defRPr sz="2000">
                <a:latin typeface="Calibri" pitchFamily="34" charset="0"/>
              </a:defRPr>
            </a:lvl2pPr>
            <a:lvl3pPr>
              <a:lnSpc>
                <a:spcPct val="100000"/>
              </a:lnSpc>
              <a:spcAft>
                <a:spcPts val="1055"/>
              </a:spcAft>
              <a:defRPr sz="1800">
                <a:latin typeface="Calibri" pitchFamily="34" charset="0"/>
              </a:defRPr>
            </a:lvl3pPr>
            <a:lvl4pPr>
              <a:lnSpc>
                <a:spcPct val="100000"/>
              </a:lnSpc>
              <a:spcAft>
                <a:spcPts val="1055"/>
              </a:spcAft>
              <a:defRPr sz="1700">
                <a:latin typeface="Calibri" pitchFamily="34" charset="0"/>
              </a:defRPr>
            </a:lvl4pPr>
            <a:lvl5pPr>
              <a:lnSpc>
                <a:spcPct val="100000"/>
              </a:lnSpc>
              <a:spcAft>
                <a:spcPts val="1055"/>
              </a:spcAft>
              <a:defRPr sz="1500"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647" y="751211"/>
            <a:ext cx="8228707" cy="703213"/>
          </a:xfrm>
          <a:noFill/>
        </p:spPr>
        <p:txBody>
          <a:bodyPr/>
          <a:lstStyle>
            <a:lvl1pPr marL="0" indent="0">
              <a:spcAft>
                <a:spcPts val="3375"/>
              </a:spcAft>
              <a:buClr>
                <a:srgbClr val="92A0BA"/>
              </a:buClr>
              <a:buFont typeface="Arial" pitchFamily="34" charset="0"/>
              <a:buChar char="└"/>
              <a:defRPr sz="2200" b="1" baseline="0">
                <a:solidFill>
                  <a:schemeClr val="tx1"/>
                </a:solidFill>
                <a:latin typeface="Calibri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xmlns="" val="34523496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47715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5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1055"/>
              </a:spcAft>
              <a:defRPr sz="2200">
                <a:latin typeface="Calibri" pitchFamily="34" charset="0"/>
              </a:defRPr>
            </a:lvl1pPr>
            <a:lvl2pPr>
              <a:lnSpc>
                <a:spcPct val="100000"/>
              </a:lnSpc>
              <a:spcAft>
                <a:spcPts val="1055"/>
              </a:spcAft>
              <a:defRPr sz="2000">
                <a:latin typeface="Calibri" pitchFamily="34" charset="0"/>
              </a:defRPr>
            </a:lvl2pPr>
            <a:lvl3pPr>
              <a:lnSpc>
                <a:spcPct val="100000"/>
              </a:lnSpc>
              <a:spcAft>
                <a:spcPts val="1055"/>
              </a:spcAft>
              <a:defRPr sz="1800">
                <a:latin typeface="Calibri" pitchFamily="34" charset="0"/>
              </a:defRPr>
            </a:lvl3pPr>
            <a:lvl4pPr>
              <a:lnSpc>
                <a:spcPct val="100000"/>
              </a:lnSpc>
              <a:spcAft>
                <a:spcPts val="1055"/>
              </a:spcAft>
              <a:defRPr sz="1700">
                <a:latin typeface="Calibri" pitchFamily="34" charset="0"/>
              </a:defRPr>
            </a:lvl4pPr>
            <a:lvl5pPr>
              <a:lnSpc>
                <a:spcPct val="100000"/>
              </a:lnSpc>
              <a:spcAft>
                <a:spcPts val="1055"/>
              </a:spcAft>
              <a:defRPr sz="1500"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647" y="751211"/>
            <a:ext cx="8228707" cy="703213"/>
          </a:xfrm>
          <a:noFill/>
        </p:spPr>
        <p:txBody>
          <a:bodyPr/>
          <a:lstStyle>
            <a:lvl1pPr marL="0" indent="0">
              <a:spcAft>
                <a:spcPts val="3375"/>
              </a:spcAft>
              <a:buClr>
                <a:srgbClr val="92A0BA"/>
              </a:buClr>
              <a:buFont typeface="Arial" pitchFamily="34" charset="0"/>
              <a:buChar char="└"/>
              <a:defRPr sz="2200" b="1" baseline="0">
                <a:solidFill>
                  <a:schemeClr val="tx1"/>
                </a:solidFill>
                <a:latin typeface="Calibri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xmlns="" val="34523496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47715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5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1055"/>
              </a:spcAft>
              <a:defRPr sz="2200">
                <a:latin typeface="Calibri" pitchFamily="34" charset="0"/>
              </a:defRPr>
            </a:lvl1pPr>
            <a:lvl2pPr>
              <a:lnSpc>
                <a:spcPct val="100000"/>
              </a:lnSpc>
              <a:spcAft>
                <a:spcPts val="1055"/>
              </a:spcAft>
              <a:defRPr sz="2000">
                <a:latin typeface="Calibri" pitchFamily="34" charset="0"/>
              </a:defRPr>
            </a:lvl2pPr>
            <a:lvl3pPr>
              <a:lnSpc>
                <a:spcPct val="100000"/>
              </a:lnSpc>
              <a:spcAft>
                <a:spcPts val="1055"/>
              </a:spcAft>
              <a:defRPr sz="1800">
                <a:latin typeface="Calibri" pitchFamily="34" charset="0"/>
              </a:defRPr>
            </a:lvl3pPr>
            <a:lvl4pPr>
              <a:lnSpc>
                <a:spcPct val="100000"/>
              </a:lnSpc>
              <a:spcAft>
                <a:spcPts val="1055"/>
              </a:spcAft>
              <a:defRPr sz="1700">
                <a:latin typeface="Calibri" pitchFamily="34" charset="0"/>
              </a:defRPr>
            </a:lvl4pPr>
            <a:lvl5pPr>
              <a:lnSpc>
                <a:spcPct val="100000"/>
              </a:lnSpc>
              <a:spcAft>
                <a:spcPts val="1055"/>
              </a:spcAft>
              <a:defRPr sz="1500"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647" y="751211"/>
            <a:ext cx="8228707" cy="703213"/>
          </a:xfrm>
          <a:noFill/>
        </p:spPr>
        <p:txBody>
          <a:bodyPr/>
          <a:lstStyle>
            <a:lvl1pPr marL="0" indent="0">
              <a:spcAft>
                <a:spcPts val="3375"/>
              </a:spcAft>
              <a:buClr>
                <a:srgbClr val="92A0BA"/>
              </a:buClr>
              <a:buFont typeface="Arial" pitchFamily="34" charset="0"/>
              <a:buChar char="└"/>
              <a:defRPr sz="2200" b="1" baseline="0">
                <a:solidFill>
                  <a:schemeClr val="tx1"/>
                </a:solidFill>
                <a:latin typeface="Calibri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xmlns="" val="4303160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47715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50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1055"/>
              </a:spcAft>
              <a:defRPr sz="2200">
                <a:latin typeface="Calibri" pitchFamily="34" charset="0"/>
              </a:defRPr>
            </a:lvl1pPr>
            <a:lvl2pPr>
              <a:lnSpc>
                <a:spcPct val="100000"/>
              </a:lnSpc>
              <a:spcAft>
                <a:spcPts val="1055"/>
              </a:spcAft>
              <a:defRPr sz="2000">
                <a:latin typeface="Calibri" pitchFamily="34" charset="0"/>
              </a:defRPr>
            </a:lvl2pPr>
            <a:lvl3pPr>
              <a:lnSpc>
                <a:spcPct val="100000"/>
              </a:lnSpc>
              <a:spcAft>
                <a:spcPts val="1055"/>
              </a:spcAft>
              <a:defRPr sz="1800">
                <a:latin typeface="Calibri" pitchFamily="34" charset="0"/>
              </a:defRPr>
            </a:lvl3pPr>
            <a:lvl4pPr>
              <a:lnSpc>
                <a:spcPct val="100000"/>
              </a:lnSpc>
              <a:spcAft>
                <a:spcPts val="1055"/>
              </a:spcAft>
              <a:defRPr sz="1700">
                <a:latin typeface="Calibri" pitchFamily="34" charset="0"/>
              </a:defRPr>
            </a:lvl4pPr>
            <a:lvl5pPr>
              <a:lnSpc>
                <a:spcPct val="100000"/>
              </a:lnSpc>
              <a:spcAft>
                <a:spcPts val="1055"/>
              </a:spcAft>
              <a:defRPr sz="1500"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647" y="751211"/>
            <a:ext cx="8228707" cy="703213"/>
          </a:xfrm>
          <a:noFill/>
        </p:spPr>
        <p:txBody>
          <a:bodyPr/>
          <a:lstStyle>
            <a:lvl1pPr marL="0" indent="0">
              <a:spcAft>
                <a:spcPts val="3375"/>
              </a:spcAft>
              <a:buClr>
                <a:srgbClr val="92A0BA"/>
              </a:buClr>
              <a:buFont typeface="Arial" pitchFamily="34" charset="0"/>
              <a:buChar char="└"/>
              <a:defRPr sz="2200" b="1" baseline="0">
                <a:solidFill>
                  <a:schemeClr val="tx1"/>
                </a:solidFill>
                <a:latin typeface="Calibri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xmlns="" val="2400175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ECE408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50F2-1933-4704-B64F-C447B3E025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3562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ECE408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50F2-1933-4704-B64F-C447B3E025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9096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ECE408 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50F2-1933-4704-B64F-C447B3E025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917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ECE408 2011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50F2-1933-4704-B64F-C447B3E025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9115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ECE408 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50F2-1933-4704-B64F-C447B3E025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760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ECE408 2011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50F2-1933-4704-B64F-C447B3E025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4764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ECE408 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50F2-1933-4704-B64F-C447B3E025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960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ECE408 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50F2-1933-4704-B64F-C447B3E025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181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tif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19200"/>
            <a:ext cx="8305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0" y="6356350"/>
            <a:ext cx="121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ECE408 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E50F2-1933-4704-B64F-C447B3E0257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43200" y="6324600"/>
            <a:ext cx="2673096" cy="438912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228600" y="304800"/>
            <a:ext cx="0" cy="5867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4800" y="304800"/>
            <a:ext cx="0" cy="58674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93812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MPI and CUDA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ECE408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4945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MPI for dummies </a:t>
            </a:r>
          </a:p>
          <a:p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MPI meets CUDA</a:t>
            </a:r>
          </a:p>
          <a:p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MPI and CUDA Example: 3D Stencil</a:t>
            </a:r>
          </a:p>
          <a:p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MPI and CUDA 4.0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50F2-1933-4704-B64F-C447B3E0257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550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CUDA-based cluster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1"/>
            <a:ext cx="8305800" cy="963216"/>
          </a:xfrm>
        </p:spPr>
        <p:txBody>
          <a:bodyPr/>
          <a:lstStyle/>
          <a:p>
            <a:r>
              <a:rPr lang="en-US" dirty="0" smtClean="0"/>
              <a:t>Each node contains </a:t>
            </a:r>
            <a:r>
              <a:rPr lang="en-US" i="1" dirty="0" smtClean="0"/>
              <a:t>N</a:t>
            </a:r>
            <a:r>
              <a:rPr lang="en-US" dirty="0" smtClean="0"/>
              <a:t> GPUs</a:t>
            </a:r>
          </a:p>
          <a:p>
            <a:endParaRPr lang="en-US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4876800" y="1981200"/>
            <a:ext cx="3886200" cy="4267200"/>
            <a:chOff x="533400" y="1828800"/>
            <a:chExt cx="3886200" cy="4267200"/>
          </a:xfrm>
        </p:grpSpPr>
        <p:sp>
          <p:nvSpPr>
            <p:cNvPr id="17" name="Rectangle 16"/>
            <p:cNvSpPr/>
            <p:nvPr/>
          </p:nvSpPr>
          <p:spPr>
            <a:xfrm>
              <a:off x="2075148" y="2182416"/>
              <a:ext cx="792088" cy="5292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…</a:t>
              </a:r>
              <a:endParaRPr lang="es-ES" sz="2400" b="1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075148" y="4535252"/>
              <a:ext cx="792088" cy="5292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…</a:t>
              </a:r>
              <a:endParaRPr lang="es-ES" sz="2400" b="1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709712" y="2074660"/>
              <a:ext cx="1041400" cy="74471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GPU 0</a:t>
              </a:r>
              <a:endParaRPr lang="en-US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191272" y="2074659"/>
              <a:ext cx="1041400" cy="74471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GPU N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769547" y="2855640"/>
              <a:ext cx="381000" cy="153732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 err="1" smtClean="0"/>
                <a:t>PCIe</a:t>
              </a:r>
              <a:endParaRPr lang="en-US" dirty="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2810272" y="2855640"/>
              <a:ext cx="381000" cy="153732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 err="1" smtClean="0"/>
                <a:t>PCIe</a:t>
              </a:r>
              <a:endParaRPr lang="en-US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815008" y="4427496"/>
              <a:ext cx="1041400" cy="7447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r>
                <a:rPr lang="en-US" dirty="0" smtClean="0"/>
                <a:t>PU 0</a:t>
              </a:r>
              <a:endParaRPr lang="en-US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090712" y="4427373"/>
              <a:ext cx="1041400" cy="7447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r>
                <a:rPr lang="en-US" dirty="0" smtClean="0"/>
                <a:t>PU </a:t>
              </a:r>
              <a:r>
                <a:rPr lang="en-US" dirty="0"/>
                <a:t>M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815008" y="5344263"/>
              <a:ext cx="3317104" cy="60772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Host Memory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3400" y="1828800"/>
              <a:ext cx="3886200" cy="4267200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85800" y="1981200"/>
            <a:ext cx="3886200" cy="4267200"/>
            <a:chOff x="533400" y="1828800"/>
            <a:chExt cx="3886200" cy="4267200"/>
          </a:xfrm>
        </p:grpSpPr>
        <p:sp>
          <p:nvSpPr>
            <p:cNvPr id="42" name="Rectangle 41"/>
            <p:cNvSpPr/>
            <p:nvPr/>
          </p:nvSpPr>
          <p:spPr>
            <a:xfrm>
              <a:off x="2075148" y="2182416"/>
              <a:ext cx="792088" cy="5292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…</a:t>
              </a:r>
              <a:endParaRPr lang="es-ES" sz="2400" b="1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75148" y="4535252"/>
              <a:ext cx="792088" cy="5292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…</a:t>
              </a:r>
              <a:endParaRPr lang="es-ES" sz="2400" b="1" dirty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709712" y="2074660"/>
              <a:ext cx="1041400" cy="74471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GPU 0</a:t>
              </a:r>
              <a:endParaRPr lang="en-US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3191272" y="2074659"/>
              <a:ext cx="1041400" cy="74471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GPU N</a:t>
              </a:r>
              <a:endParaRPr lang="en-US" dirty="0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1769547" y="2855640"/>
              <a:ext cx="381000" cy="153732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 err="1" smtClean="0"/>
                <a:t>PCIe</a:t>
              </a:r>
              <a:endParaRPr lang="en-US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2810272" y="2855640"/>
              <a:ext cx="381000" cy="153732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 err="1" smtClean="0"/>
                <a:t>PCIe</a:t>
              </a:r>
              <a:endParaRPr lang="en-US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815008" y="4427496"/>
              <a:ext cx="1041400" cy="7447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r>
                <a:rPr lang="en-US" dirty="0" smtClean="0"/>
                <a:t>PU 0</a:t>
              </a:r>
              <a:endParaRPr lang="en-US" dirty="0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3090712" y="4427373"/>
              <a:ext cx="1041400" cy="7447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r>
                <a:rPr lang="en-US" dirty="0" smtClean="0"/>
                <a:t>PU </a:t>
              </a:r>
              <a:r>
                <a:rPr lang="en-US" dirty="0"/>
                <a:t>M</a:t>
              </a: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815008" y="5344263"/>
              <a:ext cx="3317104" cy="60772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Host Memory</a:t>
              </a:r>
              <a:endParaRPr lang="en-US" dirty="0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33400" y="1828800"/>
              <a:ext cx="3886200" cy="4267200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50F2-1933-4704-B64F-C447B3E0257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319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CUDA and MPI Communication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1"/>
            <a:ext cx="8305800" cy="2209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Source MPI process:</a:t>
            </a:r>
          </a:p>
          <a:p>
            <a:pPr lvl="1"/>
            <a:r>
              <a:rPr lang="en-US" sz="2000" dirty="0" err="1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cudaMemcpy</a:t>
            </a:r>
            <a:r>
              <a:rPr lang="en-US" sz="2000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tmp,src</a:t>
            </a:r>
            <a:r>
              <a:rPr lang="en-US" sz="2000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 err="1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cudaMemcpyDeviceToHost</a:t>
            </a:r>
            <a:r>
              <a:rPr lang="en-US" sz="2000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lvl="1"/>
            <a:r>
              <a:rPr lang="en-US" sz="2000" dirty="0" err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MPI_Send</a:t>
            </a:r>
            <a:r>
              <a:rPr lang="en-US" sz="2000" dirty="0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US" dirty="0" smtClean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Destination MPI process:</a:t>
            </a:r>
          </a:p>
          <a:p>
            <a:pPr lvl="1"/>
            <a:r>
              <a:rPr lang="en-US" sz="2000" dirty="0" err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MPI_Recv</a:t>
            </a:r>
            <a:r>
              <a:rPr lang="en-US" sz="2000" dirty="0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/>
            <a:r>
              <a:rPr lang="en-US" sz="2000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cudaMemcpy</a:t>
            </a:r>
            <a:r>
              <a:rPr lang="en-US" sz="20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dst</a:t>
            </a:r>
            <a:r>
              <a:rPr lang="en-US" sz="20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sz="20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cudaMemcpyDeviceToDevice</a:t>
            </a:r>
            <a:r>
              <a:rPr lang="en-US" sz="20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045200" y="3781333"/>
            <a:ext cx="1041400" cy="7447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 0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045200" y="5105400"/>
            <a:ext cx="1041400" cy="7447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 1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298950" y="3810577"/>
            <a:ext cx="1562100" cy="68623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Memory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298950" y="5134643"/>
            <a:ext cx="1562100" cy="68623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Memory</a:t>
            </a:r>
            <a:endParaRPr lang="en-US" dirty="0"/>
          </a:p>
        </p:txBody>
      </p:sp>
      <p:cxnSp>
        <p:nvCxnSpPr>
          <p:cNvPr id="8" name="Straight Connector 7"/>
          <p:cNvCxnSpPr>
            <a:stCxn id="4" idx="1"/>
            <a:endCxn id="6" idx="3"/>
          </p:cNvCxnSpPr>
          <p:nvPr/>
        </p:nvCxnSpPr>
        <p:spPr>
          <a:xfrm flipH="1">
            <a:off x="5861050" y="4153693"/>
            <a:ext cx="18415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1"/>
            <a:endCxn id="7" idx="3"/>
          </p:cNvCxnSpPr>
          <p:nvPr/>
        </p:nvCxnSpPr>
        <p:spPr>
          <a:xfrm flipH="1">
            <a:off x="5861050" y="5477760"/>
            <a:ext cx="1841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loud 9"/>
          <p:cNvSpPr/>
          <p:nvPr/>
        </p:nvSpPr>
        <p:spPr>
          <a:xfrm>
            <a:off x="1390650" y="3581400"/>
            <a:ext cx="2450353" cy="100140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MPI Process N</a:t>
            </a:r>
            <a:endParaRPr lang="en-US" dirty="0"/>
          </a:p>
        </p:txBody>
      </p:sp>
      <p:sp>
        <p:nvSpPr>
          <p:cNvPr id="11" name="Cloud 10"/>
          <p:cNvSpPr/>
          <p:nvPr/>
        </p:nvSpPr>
        <p:spPr>
          <a:xfrm>
            <a:off x="1390650" y="4876800"/>
            <a:ext cx="2440473" cy="97331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MPI Process N + 1</a:t>
            </a:r>
            <a:endParaRPr lang="en-US" dirty="0"/>
          </a:p>
        </p:txBody>
      </p:sp>
      <p:cxnSp>
        <p:nvCxnSpPr>
          <p:cNvPr id="27" name="Curved Connector 26"/>
          <p:cNvCxnSpPr>
            <a:stCxn id="6" idx="0"/>
            <a:endCxn id="10" idx="3"/>
          </p:cNvCxnSpPr>
          <p:nvPr/>
        </p:nvCxnSpPr>
        <p:spPr>
          <a:xfrm rot="16200000" flipV="1">
            <a:off x="3761954" y="2492530"/>
            <a:ext cx="171921" cy="2464173"/>
          </a:xfrm>
          <a:prstGeom prst="curvedConnector3">
            <a:avLst>
              <a:gd name="adj1" fmla="val 266272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0" idx="2"/>
            <a:endCxn id="11" idx="2"/>
          </p:cNvCxnSpPr>
          <p:nvPr/>
        </p:nvCxnSpPr>
        <p:spPr>
          <a:xfrm rot="10800000" flipV="1">
            <a:off x="1398221" y="4082102"/>
            <a:ext cx="31" cy="1281357"/>
          </a:xfrm>
          <a:prstGeom prst="curvedConnector3">
            <a:avLst>
              <a:gd name="adj1" fmla="val 761938710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11" idx="1"/>
            <a:endCxn id="7" idx="2"/>
          </p:cNvCxnSpPr>
          <p:nvPr/>
        </p:nvCxnSpPr>
        <p:spPr>
          <a:xfrm rot="5400000" flipH="1" flipV="1">
            <a:off x="3831339" y="4600423"/>
            <a:ext cx="28207" cy="2469113"/>
          </a:xfrm>
          <a:prstGeom prst="curvedConnector3">
            <a:avLst>
              <a:gd name="adj1" fmla="val -814110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50F2-1933-4704-B64F-C447B3E0257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111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MPI for dummies </a:t>
            </a:r>
          </a:p>
          <a:p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MPI meets CUDA</a:t>
            </a:r>
          </a:p>
          <a:p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MPI and CUDA Example: 3D Stencil</a:t>
            </a:r>
          </a:p>
          <a:p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MPI and CUDA 4.0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50F2-1933-4704-B64F-C447B3E0257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87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Stencil Code: Main Process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50F2-1933-4704-B64F-C447B3E0257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50167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defTabSz="457200">
              <a:tabLst>
                <a:tab pos="457200" algn="l"/>
              </a:tabLst>
            </a:pPr>
            <a:r>
              <a:rPr lang="en-US" sz="16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main(</a:t>
            </a:r>
            <a:r>
              <a:rPr lang="en-US" sz="16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argc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argv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[]) {</a:t>
            </a:r>
          </a:p>
          <a:p>
            <a:pPr defTabSz="457200">
              <a:tabLst>
                <a:tab pos="457200" algn="l"/>
              </a:tabLst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pad = 0,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dimx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 = 480+pad,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dimy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 = 480,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dimz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 = 400,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nreps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100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defTabSz="457200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l-PL" sz="1600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>
                <a:latin typeface="Consolas" pitchFamily="49" charset="0"/>
                <a:cs typeface="Consolas" pitchFamily="49" charset="0"/>
              </a:rPr>
              <a:t>pid=-1, np=-1;</a:t>
            </a:r>
          </a:p>
          <a:p>
            <a:pPr defTabSz="457200"/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MPI_Init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(&amp;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argc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&amp;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argv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MPI_Comm_rank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(MPI_COMM_WORLD, &amp;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pid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MPI_Comm_size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(MPI_COMM_WORLD, &amp;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np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457200"/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np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3) {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(0 ==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pid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“</a:t>
            </a:r>
            <a:r>
              <a:rPr lang="en-US" sz="1600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Nedded</a:t>
            </a:r>
            <a:r>
              <a:rPr lang="en-US" sz="16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3 or more processes.\n"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MPI_Abort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 MPI_COMM_WORLD, 1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 return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1;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pid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&lt;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np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- 1)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compute_node_stencil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dimx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dimy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dimz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/ 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np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- 1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nreps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data_server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dimx,dimy,dimz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nreps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);</a:t>
            </a:r>
          </a:p>
          <a:p>
            <a:pPr defTabSz="457200"/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MPI_Finalize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0;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}</a:t>
            </a:r>
            <a:endParaRPr lang="en-US" sz="1600" dirty="0">
              <a:latin typeface="Consolas" pitchFamily="49" charset="0"/>
              <a:ea typeface="Lucida Console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713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dirty="0" smtClean="0"/>
              <a:t>Stencil Domain Decomposition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381000" y="1219201"/>
            <a:ext cx="8305800" cy="106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Volumes are split into tiles (along the Z-axis)</a:t>
            </a:r>
          </a:p>
          <a:p>
            <a:pPr lvl="1"/>
            <a:r>
              <a:rPr lang="en-US" dirty="0" smtClean="0"/>
              <a:t>3D-Stencil introduces data dependencies</a:t>
            </a:r>
          </a:p>
          <a:p>
            <a:endParaRPr lang="en-US" dirty="0" smtClean="0"/>
          </a:p>
        </p:txBody>
      </p:sp>
      <p:sp>
        <p:nvSpPr>
          <p:cNvPr id="35844" name="Cube 3"/>
          <p:cNvSpPr>
            <a:spLocks noChangeArrowheads="1"/>
          </p:cNvSpPr>
          <p:nvPr/>
        </p:nvSpPr>
        <p:spPr bwMode="auto">
          <a:xfrm>
            <a:off x="3169519" y="3156440"/>
            <a:ext cx="1247924" cy="1734592"/>
          </a:xfrm>
          <a:prstGeom prst="cube">
            <a:avLst>
              <a:gd name="adj" fmla="val 25000"/>
            </a:avLst>
          </a:prstGeom>
          <a:solidFill>
            <a:srgbClr val="CF5731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>
              <a:tabLst>
                <a:tab pos="748951" algn="l"/>
              </a:tabLst>
            </a:pPr>
            <a:endParaRPr lang="es-ES"/>
          </a:p>
        </p:txBody>
      </p:sp>
      <p:sp>
        <p:nvSpPr>
          <p:cNvPr id="35845" name="Cube 5"/>
          <p:cNvSpPr>
            <a:spLocks noChangeArrowheads="1"/>
          </p:cNvSpPr>
          <p:nvPr/>
        </p:nvSpPr>
        <p:spPr bwMode="auto">
          <a:xfrm>
            <a:off x="4110485" y="3156440"/>
            <a:ext cx="1247924" cy="1734592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>
              <a:tabLst>
                <a:tab pos="748951" algn="l"/>
              </a:tabLst>
            </a:pPr>
            <a:endParaRPr lang="es-ES"/>
          </a:p>
        </p:txBody>
      </p:sp>
      <p:sp>
        <p:nvSpPr>
          <p:cNvPr id="35846" name="Cube 6"/>
          <p:cNvSpPr>
            <a:spLocks noChangeArrowheads="1"/>
          </p:cNvSpPr>
          <p:nvPr/>
        </p:nvSpPr>
        <p:spPr bwMode="auto">
          <a:xfrm>
            <a:off x="5045869" y="3156440"/>
            <a:ext cx="1246808" cy="1734592"/>
          </a:xfrm>
          <a:prstGeom prst="cube">
            <a:avLst>
              <a:gd name="adj" fmla="val 25000"/>
            </a:avLst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>
              <a:tabLst>
                <a:tab pos="748951" algn="l"/>
              </a:tabLst>
            </a:pPr>
            <a:endParaRPr lang="es-ES"/>
          </a:p>
        </p:txBody>
      </p:sp>
      <p:sp>
        <p:nvSpPr>
          <p:cNvPr id="35847" name="TextBox 10"/>
          <p:cNvSpPr txBox="1">
            <a:spLocks noChangeArrowheads="1"/>
          </p:cNvSpPr>
          <p:nvPr/>
        </p:nvSpPr>
        <p:spPr bwMode="auto">
          <a:xfrm>
            <a:off x="1295400" y="3341731"/>
            <a:ext cx="288852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>
            <a:spAutoFit/>
          </a:bodyPr>
          <a:lstStyle/>
          <a:p>
            <a:r>
              <a:rPr lang="en-US">
                <a:latin typeface="Calibri" pitchFamily="34" charset="0"/>
              </a:rPr>
              <a:t>y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620217" y="3451120"/>
            <a:ext cx="575965" cy="1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1369070" y="3702267"/>
            <a:ext cx="504527" cy="2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850" name="TextBox 9"/>
          <p:cNvSpPr txBox="1">
            <a:spLocks noChangeArrowheads="1"/>
          </p:cNvSpPr>
          <p:nvPr/>
        </p:nvSpPr>
        <p:spPr bwMode="auto">
          <a:xfrm>
            <a:off x="1824485" y="3341731"/>
            <a:ext cx="276028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>
            <a:spAutoFit/>
          </a:bodyPr>
          <a:lstStyle/>
          <a:p>
            <a:r>
              <a:rPr lang="en-US">
                <a:latin typeface="Calibri" pitchFamily="34" charset="0"/>
              </a:rPr>
              <a:t>z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622450" y="3156440"/>
            <a:ext cx="353839" cy="2935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852" name="TextBox 9"/>
          <p:cNvSpPr txBox="1">
            <a:spLocks noChangeArrowheads="1"/>
          </p:cNvSpPr>
          <p:nvPr/>
        </p:nvSpPr>
        <p:spPr bwMode="auto">
          <a:xfrm>
            <a:off x="1520875" y="2822693"/>
            <a:ext cx="284042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>
            <a:spAutoFit/>
          </a:bodyPr>
          <a:lstStyle/>
          <a:p>
            <a:r>
              <a:rPr lang="en-US">
                <a:latin typeface="Calibri" pitchFamily="34" charset="0"/>
              </a:rPr>
              <a:t>x</a:t>
            </a:r>
          </a:p>
        </p:txBody>
      </p:sp>
      <p:sp>
        <p:nvSpPr>
          <p:cNvPr id="15" name="Cube 14"/>
          <p:cNvSpPr/>
          <p:nvPr/>
        </p:nvSpPr>
        <p:spPr bwMode="auto">
          <a:xfrm>
            <a:off x="5987042" y="3155957"/>
            <a:ext cx="1247924" cy="1734592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4291" tIns="32146" rIns="64291" bIns="32146"/>
          <a:lstStyle/>
          <a:p>
            <a:pPr algn="ctr">
              <a:tabLst>
                <a:tab pos="748951" algn="l"/>
              </a:tabLst>
              <a:defRPr/>
            </a:pPr>
            <a:endParaRPr lang="en-US">
              <a:latin typeface="Gill Sans" pitchFamily="34" charset="0"/>
            </a:endParaRPr>
          </a:p>
        </p:txBody>
      </p:sp>
      <p:sp>
        <p:nvSpPr>
          <p:cNvPr id="35854" name="Cube 4"/>
          <p:cNvSpPr>
            <a:spLocks noChangeAspect="1"/>
          </p:cNvSpPr>
          <p:nvPr/>
        </p:nvSpPr>
        <p:spPr bwMode="auto">
          <a:xfrm>
            <a:off x="3993283" y="3156440"/>
            <a:ext cx="552524" cy="1734592"/>
          </a:xfrm>
          <a:prstGeom prst="cube">
            <a:avLst>
              <a:gd name="adj" fmla="val 56014"/>
            </a:avLst>
          </a:prstGeom>
          <a:noFill/>
          <a:ln w="25400" algn="ctr">
            <a:solidFill>
              <a:srgbClr val="000000"/>
            </a:solidFill>
            <a:prstDash val="sysDash"/>
            <a:round/>
            <a:headEnd/>
            <a:tailEnd/>
          </a:ln>
        </p:spPr>
        <p:txBody>
          <a:bodyPr lIns="64291" tIns="32146" rIns="64291" bIns="32146"/>
          <a:lstStyle/>
          <a:p>
            <a:pPr algn="ctr">
              <a:tabLst>
                <a:tab pos="748951" algn="l"/>
              </a:tabLst>
            </a:pPr>
            <a:endParaRPr lang="es-ES"/>
          </a:p>
        </p:txBody>
      </p:sp>
      <p:sp>
        <p:nvSpPr>
          <p:cNvPr id="35855" name="Cube 17"/>
          <p:cNvSpPr>
            <a:spLocks noChangeAspect="1"/>
          </p:cNvSpPr>
          <p:nvPr/>
        </p:nvSpPr>
        <p:spPr bwMode="auto">
          <a:xfrm>
            <a:off x="4933133" y="3156440"/>
            <a:ext cx="551408" cy="1734592"/>
          </a:xfrm>
          <a:prstGeom prst="cube">
            <a:avLst>
              <a:gd name="adj" fmla="val 56014"/>
            </a:avLst>
          </a:prstGeom>
          <a:noFill/>
          <a:ln w="25400" algn="ctr">
            <a:solidFill>
              <a:srgbClr val="000000"/>
            </a:solidFill>
            <a:prstDash val="sysDash"/>
            <a:round/>
            <a:headEnd/>
            <a:tailEnd/>
          </a:ln>
        </p:spPr>
        <p:txBody>
          <a:bodyPr lIns="64291" tIns="32146" rIns="64291" bIns="32146"/>
          <a:lstStyle/>
          <a:p>
            <a:pPr algn="ctr">
              <a:tabLst>
                <a:tab pos="748951" algn="l"/>
              </a:tabLst>
            </a:pPr>
            <a:endParaRPr lang="es-ES"/>
          </a:p>
        </p:txBody>
      </p:sp>
      <p:sp>
        <p:nvSpPr>
          <p:cNvPr id="35856" name="Cube 18"/>
          <p:cNvSpPr>
            <a:spLocks noChangeAspect="1"/>
          </p:cNvSpPr>
          <p:nvPr/>
        </p:nvSpPr>
        <p:spPr bwMode="auto">
          <a:xfrm>
            <a:off x="5857355" y="3156440"/>
            <a:ext cx="551408" cy="1734592"/>
          </a:xfrm>
          <a:prstGeom prst="cube">
            <a:avLst>
              <a:gd name="adj" fmla="val 56014"/>
            </a:avLst>
          </a:prstGeom>
          <a:noFill/>
          <a:ln w="25400" algn="ctr">
            <a:solidFill>
              <a:srgbClr val="000000"/>
            </a:solidFill>
            <a:prstDash val="sysDash"/>
            <a:round/>
            <a:headEnd/>
            <a:tailEnd/>
          </a:ln>
        </p:spPr>
        <p:txBody>
          <a:bodyPr lIns="64291" tIns="32146" rIns="64291" bIns="32146"/>
          <a:lstStyle/>
          <a:p>
            <a:pPr algn="ctr">
              <a:tabLst>
                <a:tab pos="748951" algn="l"/>
              </a:tabLst>
            </a:pPr>
            <a:endParaRPr lang="es-ES"/>
          </a:p>
        </p:txBody>
      </p:sp>
      <p:sp>
        <p:nvSpPr>
          <p:cNvPr id="35857" name="Cube 20"/>
          <p:cNvSpPr>
            <a:spLocks noChangeAspect="1"/>
          </p:cNvSpPr>
          <p:nvPr/>
        </p:nvSpPr>
        <p:spPr bwMode="auto">
          <a:xfrm>
            <a:off x="3169519" y="3156440"/>
            <a:ext cx="306958" cy="1734592"/>
          </a:xfrm>
          <a:prstGeom prst="cube">
            <a:avLst>
              <a:gd name="adj" fmla="val 100000"/>
            </a:avLst>
          </a:prstGeom>
          <a:noFill/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>
              <a:tabLst>
                <a:tab pos="748951" algn="l"/>
              </a:tabLst>
            </a:pPr>
            <a:endParaRPr lang="es-ES"/>
          </a:p>
        </p:txBody>
      </p:sp>
      <p:sp>
        <p:nvSpPr>
          <p:cNvPr id="35858" name="Cube 21"/>
          <p:cNvSpPr>
            <a:spLocks noChangeAspect="1"/>
          </p:cNvSpPr>
          <p:nvPr/>
        </p:nvSpPr>
        <p:spPr bwMode="auto">
          <a:xfrm>
            <a:off x="4110485" y="3156440"/>
            <a:ext cx="306958" cy="1734592"/>
          </a:xfrm>
          <a:prstGeom prst="cube">
            <a:avLst>
              <a:gd name="adj" fmla="val 100000"/>
            </a:avLst>
          </a:prstGeom>
          <a:noFill/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>
              <a:tabLst>
                <a:tab pos="748951" algn="l"/>
              </a:tabLst>
            </a:pPr>
            <a:endParaRPr lang="es-ES"/>
          </a:p>
        </p:txBody>
      </p:sp>
      <p:sp>
        <p:nvSpPr>
          <p:cNvPr id="35859" name="Cube 22"/>
          <p:cNvSpPr>
            <a:spLocks noChangeAspect="1"/>
          </p:cNvSpPr>
          <p:nvPr/>
        </p:nvSpPr>
        <p:spPr bwMode="auto">
          <a:xfrm>
            <a:off x="6915523" y="3156440"/>
            <a:ext cx="306958" cy="1734592"/>
          </a:xfrm>
          <a:prstGeom prst="cube">
            <a:avLst>
              <a:gd name="adj" fmla="val 100000"/>
            </a:avLst>
          </a:prstGeom>
          <a:noFill/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>
              <a:tabLst>
                <a:tab pos="748951" algn="l"/>
              </a:tabLst>
            </a:pPr>
            <a:endParaRPr lang="es-ES"/>
          </a:p>
        </p:txBody>
      </p:sp>
      <p:sp>
        <p:nvSpPr>
          <p:cNvPr id="35860" name="Cube 23"/>
          <p:cNvSpPr>
            <a:spLocks noChangeAspect="1"/>
          </p:cNvSpPr>
          <p:nvPr/>
        </p:nvSpPr>
        <p:spPr bwMode="auto">
          <a:xfrm>
            <a:off x="5985719" y="3156440"/>
            <a:ext cx="306958" cy="1734592"/>
          </a:xfrm>
          <a:prstGeom prst="cube">
            <a:avLst>
              <a:gd name="adj" fmla="val 100000"/>
            </a:avLst>
          </a:prstGeom>
          <a:noFill/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>
              <a:tabLst>
                <a:tab pos="748951" algn="l"/>
              </a:tabLst>
            </a:pPr>
            <a:endParaRPr lang="es-ES"/>
          </a:p>
        </p:txBody>
      </p:sp>
      <p:sp>
        <p:nvSpPr>
          <p:cNvPr id="35861" name="Cube 24"/>
          <p:cNvSpPr>
            <a:spLocks noChangeAspect="1"/>
          </p:cNvSpPr>
          <p:nvPr/>
        </p:nvSpPr>
        <p:spPr bwMode="auto">
          <a:xfrm>
            <a:off x="5051450" y="3156440"/>
            <a:ext cx="306958" cy="1734592"/>
          </a:xfrm>
          <a:prstGeom prst="cube">
            <a:avLst>
              <a:gd name="adj" fmla="val 100000"/>
            </a:avLst>
          </a:prstGeom>
          <a:noFill/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>
              <a:tabLst>
                <a:tab pos="748951" algn="l"/>
              </a:tabLst>
            </a:pPr>
            <a:endParaRPr lang="es-ES"/>
          </a:p>
        </p:txBody>
      </p:sp>
      <p:sp>
        <p:nvSpPr>
          <p:cNvPr id="35862" name="Cube 26"/>
          <p:cNvSpPr>
            <a:spLocks noChangeAspect="1"/>
          </p:cNvSpPr>
          <p:nvPr/>
        </p:nvSpPr>
        <p:spPr bwMode="auto">
          <a:xfrm>
            <a:off x="3476477" y="3156440"/>
            <a:ext cx="940966" cy="1426518"/>
          </a:xfrm>
          <a:prstGeom prst="cube">
            <a:avLst>
              <a:gd name="adj" fmla="val 0"/>
            </a:avLst>
          </a:prstGeom>
          <a:noFill/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>
              <a:tabLst>
                <a:tab pos="748951" algn="l"/>
              </a:tabLst>
            </a:pPr>
            <a:endParaRPr lang="es-ES"/>
          </a:p>
        </p:txBody>
      </p:sp>
      <p:sp>
        <p:nvSpPr>
          <p:cNvPr id="30" name="Left Brace 29"/>
          <p:cNvSpPr/>
          <p:nvPr/>
        </p:nvSpPr>
        <p:spPr bwMode="auto">
          <a:xfrm>
            <a:off x="3572487" y="4683199"/>
            <a:ext cx="191076" cy="1124194"/>
          </a:xfrm>
          <a:prstGeom prst="leftBrac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txBody>
          <a:bodyPr lIns="64291" tIns="32146" rIns="64291" bIns="32146"/>
          <a:lstStyle/>
          <a:p>
            <a:pPr algn="ctr">
              <a:tabLst>
                <a:tab pos="748951" algn="l"/>
              </a:tabLst>
              <a:defRPr/>
            </a:pPr>
            <a:endParaRPr lang="en-US">
              <a:latin typeface="Gill Sans" pitchFamily="34" charset="0"/>
            </a:endParaRPr>
          </a:p>
        </p:txBody>
      </p:sp>
      <p:sp>
        <p:nvSpPr>
          <p:cNvPr id="31" name="Left Brace 30"/>
          <p:cNvSpPr/>
          <p:nvPr/>
        </p:nvSpPr>
        <p:spPr bwMode="auto">
          <a:xfrm>
            <a:off x="6611004" y="2384298"/>
            <a:ext cx="191076" cy="1124194"/>
          </a:xfrm>
          <a:prstGeom prst="leftBrac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lIns="64291" tIns="32146" rIns="64291" bIns="32146"/>
          <a:lstStyle/>
          <a:p>
            <a:pPr algn="ctr">
              <a:tabLst>
                <a:tab pos="748951" algn="l"/>
              </a:tabLst>
              <a:defRPr/>
            </a:pPr>
            <a:endParaRPr lang="en-US">
              <a:latin typeface="Gill Sans" pitchFamily="34" charset="0"/>
            </a:endParaRPr>
          </a:p>
        </p:txBody>
      </p:sp>
      <p:sp>
        <p:nvSpPr>
          <p:cNvPr id="32" name="Left Brace 31"/>
          <p:cNvSpPr/>
          <p:nvPr/>
        </p:nvSpPr>
        <p:spPr bwMode="auto">
          <a:xfrm>
            <a:off x="4800575" y="2328104"/>
            <a:ext cx="191076" cy="1240396"/>
          </a:xfrm>
          <a:prstGeom prst="leftBrac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lIns="64291" tIns="32146" rIns="64291" bIns="32146"/>
          <a:lstStyle/>
          <a:p>
            <a:pPr algn="ctr">
              <a:tabLst>
                <a:tab pos="748951" algn="l"/>
              </a:tabLst>
              <a:defRPr/>
            </a:pPr>
            <a:endParaRPr lang="en-US">
              <a:latin typeface="Gill Sans" pitchFamily="34" charset="0"/>
            </a:endParaRPr>
          </a:p>
        </p:txBody>
      </p:sp>
      <p:sp>
        <p:nvSpPr>
          <p:cNvPr id="33" name="Left Brace 32"/>
          <p:cNvSpPr/>
          <p:nvPr/>
        </p:nvSpPr>
        <p:spPr bwMode="auto">
          <a:xfrm>
            <a:off x="5432583" y="4627004"/>
            <a:ext cx="191076" cy="1240396"/>
          </a:xfrm>
          <a:prstGeom prst="leftBrac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txBody>
          <a:bodyPr lIns="64291" tIns="32146" rIns="64291" bIns="32146"/>
          <a:lstStyle/>
          <a:p>
            <a:pPr algn="ctr">
              <a:tabLst>
                <a:tab pos="748951" algn="l"/>
              </a:tabLst>
              <a:defRPr/>
            </a:pPr>
            <a:endParaRPr lang="en-US">
              <a:latin typeface="Gill Sans" pitchFamily="34" charset="0"/>
            </a:endParaRPr>
          </a:p>
        </p:txBody>
      </p:sp>
      <p:sp>
        <p:nvSpPr>
          <p:cNvPr id="35867" name="TextBox 9"/>
          <p:cNvSpPr txBox="1">
            <a:spLocks noChangeArrowheads="1"/>
          </p:cNvSpPr>
          <p:nvPr/>
        </p:nvSpPr>
        <p:spPr bwMode="auto">
          <a:xfrm>
            <a:off x="3408388" y="5209152"/>
            <a:ext cx="508992" cy="438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>
            <a:spAutoFit/>
          </a:bodyPr>
          <a:lstStyle/>
          <a:p>
            <a:r>
              <a:rPr lang="en-US" sz="2200" b="1">
                <a:latin typeface="Calibri" pitchFamily="34" charset="0"/>
              </a:rPr>
              <a:t>D1</a:t>
            </a:r>
          </a:p>
        </p:txBody>
      </p:sp>
      <p:sp>
        <p:nvSpPr>
          <p:cNvPr id="35868" name="TextBox 9"/>
          <p:cNvSpPr txBox="1">
            <a:spLocks noChangeArrowheads="1"/>
          </p:cNvSpPr>
          <p:nvPr/>
        </p:nvSpPr>
        <p:spPr bwMode="auto">
          <a:xfrm>
            <a:off x="4651847" y="2385138"/>
            <a:ext cx="512340" cy="437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>
            <a:spAutoFit/>
          </a:bodyPr>
          <a:lstStyle/>
          <a:p>
            <a:r>
              <a:rPr lang="en-US" sz="2200" b="1">
                <a:latin typeface="Calibri" pitchFamily="34" charset="0"/>
              </a:rPr>
              <a:t>D2</a:t>
            </a:r>
          </a:p>
        </p:txBody>
      </p:sp>
      <p:sp>
        <p:nvSpPr>
          <p:cNvPr id="35869" name="TextBox 9"/>
          <p:cNvSpPr txBox="1">
            <a:spLocks noChangeArrowheads="1"/>
          </p:cNvSpPr>
          <p:nvPr/>
        </p:nvSpPr>
        <p:spPr bwMode="auto">
          <a:xfrm>
            <a:off x="5271344" y="5209152"/>
            <a:ext cx="512341" cy="438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>
            <a:spAutoFit/>
          </a:bodyPr>
          <a:lstStyle/>
          <a:p>
            <a:r>
              <a:rPr lang="en-US" sz="2200" b="1">
                <a:latin typeface="Calibri" pitchFamily="34" charset="0"/>
              </a:rPr>
              <a:t>D3</a:t>
            </a:r>
          </a:p>
        </p:txBody>
      </p:sp>
      <p:sp>
        <p:nvSpPr>
          <p:cNvPr id="35870" name="TextBox 9"/>
          <p:cNvSpPr txBox="1">
            <a:spLocks noChangeArrowheads="1"/>
          </p:cNvSpPr>
          <p:nvPr/>
        </p:nvSpPr>
        <p:spPr bwMode="auto">
          <a:xfrm>
            <a:off x="6436668" y="2384022"/>
            <a:ext cx="512341" cy="438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>
            <a:spAutoFit/>
          </a:bodyPr>
          <a:lstStyle/>
          <a:p>
            <a:r>
              <a:rPr lang="en-US" sz="2200" b="1">
                <a:latin typeface="Calibri" pitchFamily="34" charset="0"/>
              </a:rPr>
              <a:t>D4</a:t>
            </a:r>
          </a:p>
        </p:txBody>
      </p:sp>
      <p:sp>
        <p:nvSpPr>
          <p:cNvPr id="35" name="Cube 26"/>
          <p:cNvSpPr>
            <a:spLocks noChangeAspect="1"/>
          </p:cNvSpPr>
          <p:nvPr/>
        </p:nvSpPr>
        <p:spPr bwMode="auto">
          <a:xfrm>
            <a:off x="4417442" y="3156440"/>
            <a:ext cx="940966" cy="1426518"/>
          </a:xfrm>
          <a:prstGeom prst="cube">
            <a:avLst>
              <a:gd name="adj" fmla="val 0"/>
            </a:avLst>
          </a:prstGeom>
          <a:noFill/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>
              <a:tabLst>
                <a:tab pos="748951" algn="l"/>
              </a:tabLst>
            </a:pPr>
            <a:endParaRPr lang="es-ES"/>
          </a:p>
        </p:txBody>
      </p:sp>
      <p:sp>
        <p:nvSpPr>
          <p:cNvPr id="36" name="Cube 26"/>
          <p:cNvSpPr>
            <a:spLocks noChangeAspect="1"/>
          </p:cNvSpPr>
          <p:nvPr/>
        </p:nvSpPr>
        <p:spPr bwMode="auto">
          <a:xfrm>
            <a:off x="5358409" y="3156440"/>
            <a:ext cx="940966" cy="1426518"/>
          </a:xfrm>
          <a:prstGeom prst="cube">
            <a:avLst>
              <a:gd name="adj" fmla="val 0"/>
            </a:avLst>
          </a:prstGeom>
          <a:noFill/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>
              <a:tabLst>
                <a:tab pos="748951" algn="l"/>
              </a:tabLst>
            </a:pPr>
            <a:endParaRPr lang="es-ES"/>
          </a:p>
        </p:txBody>
      </p:sp>
      <p:sp>
        <p:nvSpPr>
          <p:cNvPr id="37" name="Cube 26"/>
          <p:cNvSpPr>
            <a:spLocks noChangeAspect="1"/>
          </p:cNvSpPr>
          <p:nvPr/>
        </p:nvSpPr>
        <p:spPr bwMode="auto">
          <a:xfrm>
            <a:off x="6292678" y="3155957"/>
            <a:ext cx="940966" cy="1426518"/>
          </a:xfrm>
          <a:prstGeom prst="cube">
            <a:avLst>
              <a:gd name="adj" fmla="val 0"/>
            </a:avLst>
          </a:prstGeom>
          <a:noFill/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>
              <a:tabLst>
                <a:tab pos="748951" algn="l"/>
              </a:tabLst>
            </a:pP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50F2-1933-4704-B64F-C447B3E0257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693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Stencil Code: Server Process (I)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50F2-1933-4704-B64F-C447B3E0257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50167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defTabSz="457200"/>
            <a:r>
              <a:rPr lang="en-US" sz="1600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data_server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dimx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dimy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dimz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nreps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np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num_comp_nodes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np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– 1,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first_node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0,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last_node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np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- 2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unsigned </a:t>
            </a:r>
            <a:r>
              <a:rPr lang="en-US" sz="16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num_points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dimx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*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dimy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*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dimz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unsigned </a:t>
            </a:r>
            <a:r>
              <a:rPr lang="en-US" sz="16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num_bytes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 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num_points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* </a:t>
            </a:r>
            <a:r>
              <a:rPr lang="en-US" sz="1600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*input=0, *output=0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457200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/* Set MPI Communication Size */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MPI_Comm_size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(MPI_COMM_WORLD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&amp;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np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defTabSz="457200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/* Allocate input data */</a:t>
            </a:r>
            <a:endParaRPr lang="en-US" sz="1600" dirty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input = (</a:t>
            </a:r>
            <a:r>
              <a:rPr lang="en-US" sz="1600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*)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num_bytes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output = (</a:t>
            </a:r>
            <a:r>
              <a:rPr lang="en-US" sz="1600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*)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num_bytes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(input == NULL || output == NULL) {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("server couldn't allocate memory\n");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MPI_Abort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 MPI_COMM_WORLD, 1 );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/* Initialize input data */</a:t>
            </a:r>
            <a:endParaRPr lang="en-US" sz="1600" dirty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random_data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(input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dimx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dimy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,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dimz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,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10);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defTabSz="457200"/>
            <a:r>
              <a:rPr lang="en-US" sz="16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	/* Calculate number of shared points */</a:t>
            </a:r>
            <a:endParaRPr lang="en-US" sz="1600" dirty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edge_num_points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dimx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*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dimy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* 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dimz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/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num_comp_nodes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+ 4);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int_num_points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 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dimx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*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dimy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* 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dimz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/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num_comp_nodes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+ 8);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send_address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input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571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Stencil Code: Server Process (II)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50F2-1933-4704-B64F-C447B3E0257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37856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defTabSz="457200"/>
            <a:r>
              <a:rPr lang="en-US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/* </a:t>
            </a:r>
            <a:r>
              <a:rPr lang="en-US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sz="16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end </a:t>
            </a:r>
            <a:r>
              <a:rPr lang="en-US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data to the first compute </a:t>
            </a:r>
            <a:r>
              <a:rPr lang="en-US" sz="16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node */</a:t>
            </a:r>
            <a:endParaRPr lang="en-US" sz="1600" dirty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MPI_Send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send_address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edge_num_points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MPI_REAL,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first_node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DATA_DISTRIBUTE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MPI_COMM_WORLD );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send_address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+=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dimx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*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dimy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* 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dimz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/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num_comp_nodes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- 4);</a:t>
            </a:r>
          </a:p>
          <a:p>
            <a:pPr defTabSz="457200"/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defTabSz="457200"/>
            <a:r>
              <a:rPr lang="en-US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/* </a:t>
            </a:r>
            <a:r>
              <a:rPr lang="en-US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sz="16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end </a:t>
            </a:r>
            <a:r>
              <a:rPr lang="en-US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data to "internal" compute </a:t>
            </a:r>
            <a:r>
              <a:rPr lang="en-US" sz="16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nodes */</a:t>
            </a:r>
            <a:endParaRPr lang="en-US" sz="1600" dirty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process = 1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process &lt;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last_node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; process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++) {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MPI_Send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send_address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int_num_points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MPI_REAL,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process,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	DATA_DISTRIBUTE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MPI_COMM_WORLD);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send_address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+=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dimx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*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dimy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* 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dimz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/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num_comp_nodes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</a:p>
          <a:p>
            <a:pPr defTabSz="457200"/>
            <a:r>
              <a:rPr lang="en-US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/* </a:t>
            </a:r>
            <a:r>
              <a:rPr lang="en-US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sz="16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end </a:t>
            </a:r>
            <a:r>
              <a:rPr lang="en-US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data to the last compute </a:t>
            </a:r>
            <a:r>
              <a:rPr lang="en-US" sz="16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node */</a:t>
            </a:r>
            <a:endParaRPr lang="en-US" sz="1600" dirty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MPI_Send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send_address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edge_num_points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MPI_REAL,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last_node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DATA_DISTRIBUTE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MPI_COMM_WORLD);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303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Stencil Code: Main Process (I)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50F2-1933-4704-B64F-C447B3E0257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278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/* Wait for nodes to compute */</a:t>
            </a:r>
            <a:endParaRPr lang="en-US" sz="1600" dirty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MPI_Barrier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(MPI_COMM_WORLD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457200"/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defTabSz="457200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/* Collect output data */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MPI_Status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status;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for(</a:t>
            </a:r>
            <a:r>
              <a:rPr lang="en-US" sz="16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process = 0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process &lt;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num_comp_nodes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; process++)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MPI_Recv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(output + process *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num_points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/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num_comp_nodes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num_points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/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num_comp_nodes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MPI_REAL,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process,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DATA_COLLECT, MPI_COMM_WORLD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&amp;status );</a:t>
            </a:r>
          </a:p>
          <a:p>
            <a:pPr defTabSz="457200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/* Store output data */</a:t>
            </a:r>
          </a:p>
          <a:p>
            <a:pPr defTabSz="457200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store_output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(output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dimx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dimy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dimz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457200"/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 defTabSz="457200"/>
            <a:r>
              <a:rPr lang="en-US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/* Release resources */</a:t>
            </a:r>
            <a:endParaRPr lang="en-US" sz="1600" dirty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free(input);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free(output);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}</a:t>
            </a:r>
            <a:endParaRPr lang="en-US" sz="1600" dirty="0">
              <a:latin typeface="Consolas" pitchFamily="49" charset="0"/>
              <a:ea typeface="Lucida Console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569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dirty="0" smtClean="0"/>
              <a:t>Boundary Exchange Example (I)</a:t>
            </a:r>
          </a:p>
        </p:txBody>
      </p:sp>
      <p:sp>
        <p:nvSpPr>
          <p:cNvPr id="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Approach: </a:t>
            </a:r>
            <a:r>
              <a:rPr lang="en-US" dirty="0"/>
              <a:t>t</a:t>
            </a:r>
            <a:r>
              <a:rPr lang="en-US" dirty="0" smtClean="0"/>
              <a:t>wo-stage execution</a:t>
            </a:r>
          </a:p>
          <a:p>
            <a:pPr lvl="1"/>
            <a:r>
              <a:rPr lang="en-US" dirty="0" smtClean="0"/>
              <a:t>Stage 1: compute the field points to be exchanged</a:t>
            </a:r>
          </a:p>
        </p:txBody>
      </p:sp>
      <p:grpSp>
        <p:nvGrpSpPr>
          <p:cNvPr id="2" name="Group 13"/>
          <p:cNvGrpSpPr>
            <a:grpSpLocks noChangeAspect="1"/>
          </p:cNvGrpSpPr>
          <p:nvPr/>
        </p:nvGrpSpPr>
        <p:grpSpPr bwMode="auto">
          <a:xfrm>
            <a:off x="3225850" y="5445994"/>
            <a:ext cx="533549" cy="533549"/>
            <a:chOff x="930" y="1434"/>
            <a:chExt cx="793" cy="793"/>
          </a:xfrm>
        </p:grpSpPr>
        <p:sp>
          <p:nvSpPr>
            <p:cNvPr id="48158" name="Oval 14"/>
            <p:cNvSpPr>
              <a:spLocks noChangeArrowheads="1"/>
            </p:cNvSpPr>
            <p:nvPr/>
          </p:nvSpPr>
          <p:spPr bwMode="auto">
            <a:xfrm>
              <a:off x="930" y="1434"/>
              <a:ext cx="793" cy="793"/>
            </a:xfrm>
            <a:prstGeom prst="ellipse">
              <a:avLst/>
            </a:prstGeom>
            <a:noFill/>
            <a:ln w="25400">
              <a:solidFill>
                <a:srgbClr val="4D4D4D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s-ES">
                <a:latin typeface="Calibri" pitchFamily="34" charset="0"/>
              </a:endParaRPr>
            </a:p>
          </p:txBody>
        </p:sp>
        <p:cxnSp>
          <p:nvCxnSpPr>
            <p:cNvPr id="48159" name="AutoShape 15"/>
            <p:cNvCxnSpPr>
              <a:cxnSpLocks noChangeShapeType="1"/>
            </p:cNvCxnSpPr>
            <p:nvPr/>
          </p:nvCxnSpPr>
          <p:spPr bwMode="auto">
            <a:xfrm flipV="1">
              <a:off x="1326" y="1473"/>
              <a:ext cx="0" cy="363"/>
            </a:xfrm>
            <a:prstGeom prst="straightConnector1">
              <a:avLst/>
            </a:prstGeom>
            <a:noFill/>
            <a:ln w="25400">
              <a:solidFill>
                <a:srgbClr val="4D4D4D"/>
              </a:solidFill>
              <a:round/>
              <a:headEnd/>
              <a:tailEnd/>
            </a:ln>
          </p:spPr>
        </p:cxnSp>
      </p:grpSp>
      <p:sp>
        <p:nvSpPr>
          <p:cNvPr id="15" name="Rectangle 14"/>
          <p:cNvSpPr/>
          <p:nvPr/>
        </p:nvSpPr>
        <p:spPr>
          <a:xfrm>
            <a:off x="2520404" y="5445993"/>
            <a:ext cx="575965" cy="50341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r>
              <a:rPr lang="en-US" sz="1100" b="1" dirty="0">
                <a:solidFill>
                  <a:schemeClr val="tx1"/>
                </a:solidFill>
              </a:rPr>
              <a:t>GPU1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692676" y="5445993"/>
            <a:ext cx="577081" cy="50341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r>
              <a:rPr lang="en-US" sz="1100" b="1" dirty="0">
                <a:solidFill>
                  <a:schemeClr val="tx1"/>
                </a:solidFill>
              </a:rPr>
              <a:t>GPU2</a:t>
            </a:r>
          </a:p>
        </p:txBody>
      </p:sp>
      <p:grpSp>
        <p:nvGrpSpPr>
          <p:cNvPr id="4" name="Group 13"/>
          <p:cNvGrpSpPr>
            <a:grpSpLocks noChangeAspect="1"/>
          </p:cNvGrpSpPr>
          <p:nvPr/>
        </p:nvGrpSpPr>
        <p:grpSpPr bwMode="auto">
          <a:xfrm>
            <a:off x="5015136" y="5445994"/>
            <a:ext cx="533549" cy="533549"/>
            <a:chOff x="930" y="1434"/>
            <a:chExt cx="793" cy="793"/>
          </a:xfrm>
        </p:grpSpPr>
        <p:sp>
          <p:nvSpPr>
            <p:cNvPr id="48156" name="Oval 14"/>
            <p:cNvSpPr>
              <a:spLocks noChangeArrowheads="1"/>
            </p:cNvSpPr>
            <p:nvPr/>
          </p:nvSpPr>
          <p:spPr bwMode="auto">
            <a:xfrm>
              <a:off x="930" y="1434"/>
              <a:ext cx="793" cy="793"/>
            </a:xfrm>
            <a:prstGeom prst="ellipse">
              <a:avLst/>
            </a:prstGeom>
            <a:noFill/>
            <a:ln w="25400">
              <a:solidFill>
                <a:srgbClr val="4D4D4D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s-ES">
                <a:latin typeface="Calibri" pitchFamily="34" charset="0"/>
              </a:endParaRPr>
            </a:p>
          </p:txBody>
        </p:sp>
        <p:cxnSp>
          <p:nvCxnSpPr>
            <p:cNvPr id="48157" name="AutoShape 15"/>
            <p:cNvCxnSpPr>
              <a:cxnSpLocks noChangeShapeType="1"/>
            </p:cNvCxnSpPr>
            <p:nvPr/>
          </p:nvCxnSpPr>
          <p:spPr bwMode="auto">
            <a:xfrm flipV="1">
              <a:off x="1326" y="1473"/>
              <a:ext cx="0" cy="363"/>
            </a:xfrm>
            <a:prstGeom prst="straightConnector1">
              <a:avLst/>
            </a:prstGeom>
            <a:noFill/>
            <a:ln w="25400">
              <a:solidFill>
                <a:srgbClr val="4D4D4D"/>
              </a:solidFill>
              <a:round/>
              <a:headEnd/>
              <a:tailEnd/>
            </a:ln>
          </p:spPr>
        </p:cxnSp>
      </p:grpSp>
      <p:sp>
        <p:nvSpPr>
          <p:cNvPr id="48136" name="Cube 19"/>
          <p:cNvSpPr>
            <a:spLocks noChangeAspect="1"/>
          </p:cNvSpPr>
          <p:nvPr/>
        </p:nvSpPr>
        <p:spPr bwMode="auto">
          <a:xfrm>
            <a:off x="2520405" y="3498205"/>
            <a:ext cx="306958" cy="1734592"/>
          </a:xfrm>
          <a:prstGeom prst="cube">
            <a:avLst>
              <a:gd name="adj" fmla="val 100000"/>
            </a:avLst>
          </a:prstGeom>
          <a:noFill/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>
              <a:tabLst>
                <a:tab pos="748951" algn="l"/>
              </a:tabLst>
            </a:pPr>
            <a:endParaRPr lang="es-ES"/>
          </a:p>
        </p:txBody>
      </p:sp>
      <p:sp>
        <p:nvSpPr>
          <p:cNvPr id="48137" name="Cube 20"/>
          <p:cNvSpPr>
            <a:spLocks noChangeAspect="1"/>
          </p:cNvSpPr>
          <p:nvPr/>
        </p:nvSpPr>
        <p:spPr bwMode="auto">
          <a:xfrm>
            <a:off x="2827363" y="3498205"/>
            <a:ext cx="1068214" cy="1426518"/>
          </a:xfrm>
          <a:prstGeom prst="cube">
            <a:avLst>
              <a:gd name="adj" fmla="val 0"/>
            </a:avLst>
          </a:prstGeom>
          <a:noFill/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>
              <a:tabLst>
                <a:tab pos="748951" algn="l"/>
              </a:tabLst>
            </a:pPr>
            <a:endParaRPr lang="es-ES"/>
          </a:p>
        </p:txBody>
      </p:sp>
      <p:sp>
        <p:nvSpPr>
          <p:cNvPr id="48138" name="Cube 21"/>
          <p:cNvSpPr>
            <a:spLocks noChangeAspect="1"/>
          </p:cNvSpPr>
          <p:nvPr/>
        </p:nvSpPr>
        <p:spPr bwMode="auto">
          <a:xfrm>
            <a:off x="6351241" y="3507135"/>
            <a:ext cx="306958" cy="1734592"/>
          </a:xfrm>
          <a:prstGeom prst="cube">
            <a:avLst>
              <a:gd name="adj" fmla="val 100000"/>
            </a:avLst>
          </a:prstGeom>
          <a:noFill/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>
              <a:tabLst>
                <a:tab pos="748951" algn="l"/>
              </a:tabLst>
            </a:pPr>
            <a:endParaRPr lang="es-ES"/>
          </a:p>
        </p:txBody>
      </p:sp>
      <p:cxnSp>
        <p:nvCxnSpPr>
          <p:cNvPr id="48139" name="Straight Connector 24"/>
          <p:cNvCxnSpPr>
            <a:cxnSpLocks noChangeShapeType="1"/>
          </p:cNvCxnSpPr>
          <p:nvPr/>
        </p:nvCxnSpPr>
        <p:spPr bwMode="auto">
          <a:xfrm>
            <a:off x="3895576" y="4924723"/>
            <a:ext cx="129480" cy="0"/>
          </a:xfrm>
          <a:prstGeom prst="line">
            <a:avLst/>
          </a:prstGeom>
          <a:noFill/>
          <a:ln w="25400" algn="ctr">
            <a:solidFill>
              <a:srgbClr val="000000"/>
            </a:solidFill>
            <a:prstDash val="sysDash"/>
            <a:round/>
            <a:headEnd/>
            <a:tailEnd/>
          </a:ln>
        </p:spPr>
      </p:cxnSp>
      <p:cxnSp>
        <p:nvCxnSpPr>
          <p:cNvPr id="48140" name="Straight Connector 28"/>
          <p:cNvCxnSpPr>
            <a:cxnSpLocks noChangeShapeType="1"/>
          </p:cNvCxnSpPr>
          <p:nvPr/>
        </p:nvCxnSpPr>
        <p:spPr bwMode="auto">
          <a:xfrm rot="5400000" flipH="1" flipV="1">
            <a:off x="5149640" y="4934210"/>
            <a:ext cx="308074" cy="306958"/>
          </a:xfrm>
          <a:prstGeom prst="line">
            <a:avLst/>
          </a:prstGeom>
          <a:noFill/>
          <a:ln w="25400" algn="ctr">
            <a:solidFill>
              <a:srgbClr val="000000"/>
            </a:solidFill>
            <a:prstDash val="sysDash"/>
            <a:round/>
            <a:headEnd/>
            <a:tailEnd/>
          </a:ln>
        </p:spPr>
      </p:cxnSp>
      <p:cxnSp>
        <p:nvCxnSpPr>
          <p:cNvPr id="48141" name="Straight Connector 32"/>
          <p:cNvCxnSpPr>
            <a:cxnSpLocks noChangeShapeType="1"/>
          </p:cNvCxnSpPr>
          <p:nvPr/>
        </p:nvCxnSpPr>
        <p:spPr bwMode="auto">
          <a:xfrm>
            <a:off x="5462737" y="4933652"/>
            <a:ext cx="129480" cy="0"/>
          </a:xfrm>
          <a:prstGeom prst="line">
            <a:avLst/>
          </a:prstGeom>
          <a:noFill/>
          <a:ln w="25400" algn="ctr">
            <a:solidFill>
              <a:srgbClr val="000000"/>
            </a:solidFill>
            <a:prstDash val="sysDash"/>
            <a:round/>
            <a:headEnd/>
            <a:tailEnd/>
          </a:ln>
        </p:spPr>
      </p:cxnSp>
      <p:sp>
        <p:nvSpPr>
          <p:cNvPr id="48142" name="TextBox 10"/>
          <p:cNvSpPr txBox="1">
            <a:spLocks noChangeArrowheads="1"/>
          </p:cNvSpPr>
          <p:nvPr/>
        </p:nvSpPr>
        <p:spPr bwMode="auto">
          <a:xfrm>
            <a:off x="1323827" y="3705820"/>
            <a:ext cx="288852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>
            <a:spAutoFit/>
          </a:bodyPr>
          <a:lstStyle/>
          <a:p>
            <a:r>
              <a:rPr lang="en-US">
                <a:latin typeface="Calibri" pitchFamily="34" charset="0"/>
              </a:rPr>
              <a:t>y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648644" y="3815209"/>
            <a:ext cx="575965" cy="1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1397497" y="4066357"/>
            <a:ext cx="504527" cy="2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145" name="TextBox 9"/>
          <p:cNvSpPr txBox="1">
            <a:spLocks noChangeArrowheads="1"/>
          </p:cNvSpPr>
          <p:nvPr/>
        </p:nvSpPr>
        <p:spPr bwMode="auto">
          <a:xfrm>
            <a:off x="1852910" y="3705820"/>
            <a:ext cx="276028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>
            <a:spAutoFit/>
          </a:bodyPr>
          <a:lstStyle/>
          <a:p>
            <a:r>
              <a:rPr lang="en-US">
                <a:latin typeface="Calibri" pitchFamily="34" charset="0"/>
              </a:rPr>
              <a:t>z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1650877" y="3520530"/>
            <a:ext cx="354955" cy="2935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147" name="TextBox 9"/>
          <p:cNvSpPr txBox="1">
            <a:spLocks noChangeArrowheads="1"/>
          </p:cNvSpPr>
          <p:nvPr/>
        </p:nvSpPr>
        <p:spPr bwMode="auto">
          <a:xfrm>
            <a:off x="1550417" y="3187899"/>
            <a:ext cx="284042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>
            <a:spAutoFit/>
          </a:bodyPr>
          <a:lstStyle/>
          <a:p>
            <a:r>
              <a:rPr lang="en-US">
                <a:latin typeface="Calibri" pitchFamily="34" charset="0"/>
              </a:rPr>
              <a:t>x</a:t>
            </a:r>
          </a:p>
        </p:txBody>
      </p:sp>
      <p:sp>
        <p:nvSpPr>
          <p:cNvPr id="48148" name="Cube 10"/>
          <p:cNvSpPr>
            <a:spLocks noChangeArrowheads="1"/>
          </p:cNvSpPr>
          <p:nvPr/>
        </p:nvSpPr>
        <p:spPr bwMode="auto">
          <a:xfrm>
            <a:off x="5150197" y="3507135"/>
            <a:ext cx="443136" cy="1734592"/>
          </a:xfrm>
          <a:prstGeom prst="cube">
            <a:avLst>
              <a:gd name="adj" fmla="val 70736"/>
            </a:avLst>
          </a:prstGeom>
          <a:noFill/>
          <a:ln w="25400" algn="ctr">
            <a:solidFill>
              <a:srgbClr val="000000"/>
            </a:solidFill>
            <a:prstDash val="sysDash"/>
            <a:round/>
            <a:headEnd/>
            <a:tailEnd/>
          </a:ln>
        </p:spPr>
        <p:txBody>
          <a:bodyPr lIns="64291" tIns="32146" rIns="64291" bIns="32146"/>
          <a:lstStyle/>
          <a:p>
            <a:pPr algn="ctr">
              <a:tabLst>
                <a:tab pos="748951" algn="l"/>
              </a:tabLst>
            </a:pPr>
            <a:endParaRPr lang="es-ES"/>
          </a:p>
        </p:txBody>
      </p:sp>
      <p:sp>
        <p:nvSpPr>
          <p:cNvPr id="48149" name="Cube 22"/>
          <p:cNvSpPr>
            <a:spLocks noChangeAspect="1"/>
          </p:cNvSpPr>
          <p:nvPr/>
        </p:nvSpPr>
        <p:spPr bwMode="auto">
          <a:xfrm>
            <a:off x="5462736" y="3507135"/>
            <a:ext cx="1197695" cy="1426518"/>
          </a:xfrm>
          <a:prstGeom prst="cube">
            <a:avLst>
              <a:gd name="adj" fmla="val 0"/>
            </a:avLst>
          </a:prstGeom>
          <a:noFill/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>
              <a:tabLst>
                <a:tab pos="748951" algn="l"/>
              </a:tabLst>
            </a:pPr>
            <a:endParaRPr lang="es-ES"/>
          </a:p>
        </p:txBody>
      </p:sp>
      <p:cxnSp>
        <p:nvCxnSpPr>
          <p:cNvPr id="48150" name="Straight Connector 29"/>
          <p:cNvCxnSpPr>
            <a:cxnSpLocks noChangeShapeType="1"/>
          </p:cNvCxnSpPr>
          <p:nvPr/>
        </p:nvCxnSpPr>
        <p:spPr bwMode="auto">
          <a:xfrm rot="5400000" flipH="1" flipV="1">
            <a:off x="4747245" y="4220394"/>
            <a:ext cx="1426518" cy="0"/>
          </a:xfrm>
          <a:prstGeom prst="line">
            <a:avLst/>
          </a:prstGeom>
          <a:noFill/>
          <a:ln w="25400" algn="ctr">
            <a:solidFill>
              <a:srgbClr val="000000"/>
            </a:solidFill>
            <a:prstDash val="sysDash"/>
            <a:round/>
            <a:headEnd/>
            <a:tailEnd/>
          </a:ln>
        </p:spPr>
      </p:cxnSp>
      <p:sp>
        <p:nvSpPr>
          <p:cNvPr id="8" name="Cube 7"/>
          <p:cNvSpPr/>
          <p:nvPr/>
        </p:nvSpPr>
        <p:spPr bwMode="auto">
          <a:xfrm>
            <a:off x="5288430" y="3507135"/>
            <a:ext cx="443135" cy="1734592"/>
          </a:xfrm>
          <a:prstGeom prst="cube">
            <a:avLst>
              <a:gd name="adj" fmla="val 7073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64291" tIns="32146" rIns="64291" bIns="32146"/>
          <a:lstStyle/>
          <a:p>
            <a:pPr algn="ctr">
              <a:tabLst>
                <a:tab pos="748951" algn="l"/>
              </a:tabLst>
              <a:defRPr/>
            </a:pPr>
            <a:endParaRPr lang="en-US">
              <a:latin typeface="Gill Sans" pitchFamily="34" charset="0"/>
            </a:endParaRPr>
          </a:p>
        </p:txBody>
      </p:sp>
      <p:sp>
        <p:nvSpPr>
          <p:cNvPr id="48152" name="Cube 4"/>
          <p:cNvSpPr>
            <a:spLocks noChangeArrowheads="1"/>
          </p:cNvSpPr>
          <p:nvPr/>
        </p:nvSpPr>
        <p:spPr bwMode="auto">
          <a:xfrm>
            <a:off x="5281910" y="3507135"/>
            <a:ext cx="1376288" cy="1734592"/>
          </a:xfrm>
          <a:prstGeom prst="cube">
            <a:avLst>
              <a:gd name="adj" fmla="val 22838"/>
            </a:avLst>
          </a:prstGeom>
          <a:noFill/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>
              <a:tabLst>
                <a:tab pos="748951" algn="l"/>
              </a:tabLst>
            </a:pPr>
            <a:endParaRPr lang="es-ES"/>
          </a:p>
        </p:txBody>
      </p:sp>
      <p:sp>
        <p:nvSpPr>
          <p:cNvPr id="7" name="Cube 6"/>
          <p:cNvSpPr>
            <a:spLocks noChangeArrowheads="1"/>
          </p:cNvSpPr>
          <p:nvPr/>
        </p:nvSpPr>
        <p:spPr bwMode="auto">
          <a:xfrm>
            <a:off x="3449852" y="3498205"/>
            <a:ext cx="445724" cy="1734592"/>
          </a:xfrm>
          <a:prstGeom prst="cube">
            <a:avLst>
              <a:gd name="adj" fmla="val 70736"/>
            </a:avLst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64291" tIns="32146" rIns="64291" bIns="32146"/>
          <a:lstStyle/>
          <a:p>
            <a:pPr algn="ctr">
              <a:tabLst>
                <a:tab pos="748951" algn="l"/>
              </a:tabLst>
            </a:pPr>
            <a:endParaRPr lang="es-ES"/>
          </a:p>
        </p:txBody>
      </p:sp>
      <p:sp>
        <p:nvSpPr>
          <p:cNvPr id="48154" name="Cube 3"/>
          <p:cNvSpPr>
            <a:spLocks noChangeArrowheads="1"/>
          </p:cNvSpPr>
          <p:nvPr/>
        </p:nvSpPr>
        <p:spPr bwMode="auto">
          <a:xfrm>
            <a:off x="2520404" y="3498205"/>
            <a:ext cx="1375172" cy="1734592"/>
          </a:xfrm>
          <a:prstGeom prst="cube">
            <a:avLst>
              <a:gd name="adj" fmla="val 22551"/>
            </a:avLst>
          </a:prstGeom>
          <a:noFill/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>
              <a:tabLst>
                <a:tab pos="748951" algn="l"/>
              </a:tabLst>
            </a:pPr>
            <a:endParaRPr lang="es-ES"/>
          </a:p>
        </p:txBody>
      </p:sp>
      <p:sp>
        <p:nvSpPr>
          <p:cNvPr id="48155" name="Cube 9"/>
          <p:cNvSpPr>
            <a:spLocks noChangeArrowheads="1"/>
          </p:cNvSpPr>
          <p:nvPr/>
        </p:nvSpPr>
        <p:spPr bwMode="auto">
          <a:xfrm>
            <a:off x="3581922" y="3498205"/>
            <a:ext cx="443135" cy="1734592"/>
          </a:xfrm>
          <a:prstGeom prst="cube">
            <a:avLst>
              <a:gd name="adj" fmla="val 70736"/>
            </a:avLst>
          </a:prstGeom>
          <a:noFill/>
          <a:ln w="25400" algn="ctr">
            <a:solidFill>
              <a:srgbClr val="000000"/>
            </a:solidFill>
            <a:prstDash val="sysDash"/>
            <a:round/>
            <a:headEnd/>
            <a:tailEnd/>
          </a:ln>
        </p:spPr>
        <p:txBody>
          <a:bodyPr lIns="64291" tIns="32146" rIns="64291" bIns="32146"/>
          <a:lstStyle/>
          <a:p>
            <a:pPr algn="ctr">
              <a:tabLst>
                <a:tab pos="748951" algn="l"/>
              </a:tabLst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50F2-1933-4704-B64F-C447B3E0257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43969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MPI for dummies </a:t>
            </a:r>
          </a:p>
          <a:p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MPI meets CUDA</a:t>
            </a:r>
          </a:p>
          <a:p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MPI and CUDA Example: 3D Stencil</a:t>
            </a:r>
          </a:p>
          <a:p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MPI and CUDA 4.0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50F2-1933-4704-B64F-C447B3E0257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756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dirty="0" smtClean="0"/>
              <a:t>Boundary Exchange Example (II)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Approach: two-stage execution</a:t>
            </a:r>
          </a:p>
          <a:p>
            <a:pPr lvl="1"/>
            <a:r>
              <a:rPr lang="en-US" dirty="0" smtClean="0"/>
              <a:t>Stage 2: Compute the remaining points </a:t>
            </a:r>
            <a:r>
              <a:rPr lang="en-US" b="1" i="1" dirty="0" smtClean="0"/>
              <a:t>while</a:t>
            </a:r>
            <a:r>
              <a:rPr lang="en-US" dirty="0" smtClean="0"/>
              <a:t> exchanging the boundaries</a:t>
            </a:r>
          </a:p>
        </p:txBody>
      </p:sp>
      <p:grpSp>
        <p:nvGrpSpPr>
          <p:cNvPr id="2" name="Group 13"/>
          <p:cNvGrpSpPr>
            <a:grpSpLocks noChangeAspect="1"/>
          </p:cNvGrpSpPr>
          <p:nvPr/>
        </p:nvGrpSpPr>
        <p:grpSpPr bwMode="auto">
          <a:xfrm>
            <a:off x="3225850" y="5445994"/>
            <a:ext cx="533549" cy="533549"/>
            <a:chOff x="930" y="1434"/>
            <a:chExt cx="793" cy="793"/>
          </a:xfrm>
        </p:grpSpPr>
        <p:sp>
          <p:nvSpPr>
            <p:cNvPr id="49187" name="Oval 14"/>
            <p:cNvSpPr>
              <a:spLocks noChangeArrowheads="1"/>
            </p:cNvSpPr>
            <p:nvPr/>
          </p:nvSpPr>
          <p:spPr bwMode="auto">
            <a:xfrm>
              <a:off x="930" y="1434"/>
              <a:ext cx="793" cy="793"/>
            </a:xfrm>
            <a:prstGeom prst="ellipse">
              <a:avLst/>
            </a:prstGeom>
            <a:noFill/>
            <a:ln w="25400">
              <a:solidFill>
                <a:srgbClr val="4D4D4D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s-ES">
                <a:latin typeface="Calibri" pitchFamily="34" charset="0"/>
              </a:endParaRPr>
            </a:p>
          </p:txBody>
        </p:sp>
        <p:cxnSp>
          <p:nvCxnSpPr>
            <p:cNvPr id="49188" name="AutoShape 15"/>
            <p:cNvCxnSpPr>
              <a:cxnSpLocks noChangeShapeType="1"/>
            </p:cNvCxnSpPr>
            <p:nvPr/>
          </p:nvCxnSpPr>
          <p:spPr bwMode="auto">
            <a:xfrm flipV="1">
              <a:off x="1326" y="1473"/>
              <a:ext cx="0" cy="363"/>
            </a:xfrm>
            <a:prstGeom prst="straightConnector1">
              <a:avLst/>
            </a:prstGeom>
            <a:noFill/>
            <a:ln w="25400">
              <a:solidFill>
                <a:srgbClr val="4D4D4D"/>
              </a:solidFill>
              <a:round/>
              <a:headEnd/>
              <a:tailEnd/>
            </a:ln>
          </p:spPr>
        </p:cxnSp>
      </p:grpSp>
      <p:sp>
        <p:nvSpPr>
          <p:cNvPr id="15" name="Rectangle 14"/>
          <p:cNvSpPr/>
          <p:nvPr/>
        </p:nvSpPr>
        <p:spPr>
          <a:xfrm>
            <a:off x="2520404" y="5445993"/>
            <a:ext cx="575965" cy="50341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r>
              <a:rPr lang="en-US" sz="1100" b="1" dirty="0">
                <a:solidFill>
                  <a:schemeClr val="tx1"/>
                </a:solidFill>
              </a:rPr>
              <a:t>GPU1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692676" y="5445993"/>
            <a:ext cx="577081" cy="50341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r>
              <a:rPr lang="en-US" sz="1100" b="1" dirty="0">
                <a:solidFill>
                  <a:schemeClr val="tx1"/>
                </a:solidFill>
              </a:rPr>
              <a:t>GPU2</a:t>
            </a:r>
          </a:p>
        </p:txBody>
      </p:sp>
      <p:grpSp>
        <p:nvGrpSpPr>
          <p:cNvPr id="4" name="Group 13"/>
          <p:cNvGrpSpPr>
            <a:grpSpLocks noChangeAspect="1"/>
          </p:cNvGrpSpPr>
          <p:nvPr/>
        </p:nvGrpSpPr>
        <p:grpSpPr bwMode="auto">
          <a:xfrm>
            <a:off x="5015136" y="5445994"/>
            <a:ext cx="533549" cy="533549"/>
            <a:chOff x="930" y="1434"/>
            <a:chExt cx="793" cy="793"/>
          </a:xfrm>
        </p:grpSpPr>
        <p:sp>
          <p:nvSpPr>
            <p:cNvPr id="49185" name="Oval 14"/>
            <p:cNvSpPr>
              <a:spLocks noChangeArrowheads="1"/>
            </p:cNvSpPr>
            <p:nvPr/>
          </p:nvSpPr>
          <p:spPr bwMode="auto">
            <a:xfrm>
              <a:off x="930" y="1434"/>
              <a:ext cx="793" cy="793"/>
            </a:xfrm>
            <a:prstGeom prst="ellipse">
              <a:avLst/>
            </a:prstGeom>
            <a:noFill/>
            <a:ln w="25400">
              <a:solidFill>
                <a:srgbClr val="4D4D4D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s-ES">
                <a:latin typeface="Calibri" pitchFamily="34" charset="0"/>
              </a:endParaRPr>
            </a:p>
          </p:txBody>
        </p:sp>
        <p:cxnSp>
          <p:nvCxnSpPr>
            <p:cNvPr id="49186" name="AutoShape 15"/>
            <p:cNvCxnSpPr>
              <a:cxnSpLocks noChangeShapeType="1"/>
            </p:cNvCxnSpPr>
            <p:nvPr/>
          </p:nvCxnSpPr>
          <p:spPr bwMode="auto">
            <a:xfrm flipV="1">
              <a:off x="1326" y="1473"/>
              <a:ext cx="0" cy="363"/>
            </a:xfrm>
            <a:prstGeom prst="straightConnector1">
              <a:avLst/>
            </a:prstGeom>
            <a:noFill/>
            <a:ln w="25400">
              <a:solidFill>
                <a:srgbClr val="4D4D4D"/>
              </a:solidFill>
              <a:round/>
              <a:headEnd/>
              <a:tailEnd/>
            </a:ln>
          </p:spPr>
        </p:cxnSp>
      </p:grpSp>
      <p:sp>
        <p:nvSpPr>
          <p:cNvPr id="49160" name="Cube 19"/>
          <p:cNvSpPr>
            <a:spLocks noChangeAspect="1"/>
          </p:cNvSpPr>
          <p:nvPr/>
        </p:nvSpPr>
        <p:spPr bwMode="auto">
          <a:xfrm>
            <a:off x="2520405" y="3498206"/>
            <a:ext cx="306958" cy="1735708"/>
          </a:xfrm>
          <a:prstGeom prst="cube">
            <a:avLst>
              <a:gd name="adj" fmla="val 100000"/>
            </a:avLst>
          </a:prstGeom>
          <a:noFill/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>
              <a:tabLst>
                <a:tab pos="748951" algn="l"/>
              </a:tabLst>
            </a:pPr>
            <a:endParaRPr lang="es-ES"/>
          </a:p>
        </p:txBody>
      </p:sp>
      <p:sp>
        <p:nvSpPr>
          <p:cNvPr id="49161" name="Cube 20"/>
          <p:cNvSpPr>
            <a:spLocks noChangeAspect="1"/>
          </p:cNvSpPr>
          <p:nvPr/>
        </p:nvSpPr>
        <p:spPr bwMode="auto">
          <a:xfrm>
            <a:off x="2827363" y="3498205"/>
            <a:ext cx="1068214" cy="1426518"/>
          </a:xfrm>
          <a:prstGeom prst="cube">
            <a:avLst>
              <a:gd name="adj" fmla="val 0"/>
            </a:avLst>
          </a:prstGeom>
          <a:noFill/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>
              <a:tabLst>
                <a:tab pos="748951" algn="l"/>
              </a:tabLst>
            </a:pPr>
            <a:endParaRPr lang="es-ES"/>
          </a:p>
        </p:txBody>
      </p:sp>
      <p:sp>
        <p:nvSpPr>
          <p:cNvPr id="49162" name="Cube 21"/>
          <p:cNvSpPr>
            <a:spLocks noChangeAspect="1"/>
          </p:cNvSpPr>
          <p:nvPr/>
        </p:nvSpPr>
        <p:spPr bwMode="auto">
          <a:xfrm>
            <a:off x="6351241" y="3507135"/>
            <a:ext cx="306958" cy="1734592"/>
          </a:xfrm>
          <a:prstGeom prst="cube">
            <a:avLst>
              <a:gd name="adj" fmla="val 100000"/>
            </a:avLst>
          </a:prstGeom>
          <a:noFill/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>
              <a:tabLst>
                <a:tab pos="748951" algn="l"/>
              </a:tabLst>
            </a:pPr>
            <a:endParaRPr lang="es-ES"/>
          </a:p>
        </p:txBody>
      </p:sp>
      <p:cxnSp>
        <p:nvCxnSpPr>
          <p:cNvPr id="49163" name="Straight Connector 32"/>
          <p:cNvCxnSpPr>
            <a:cxnSpLocks noChangeShapeType="1"/>
          </p:cNvCxnSpPr>
          <p:nvPr/>
        </p:nvCxnSpPr>
        <p:spPr bwMode="auto">
          <a:xfrm>
            <a:off x="5462737" y="4933652"/>
            <a:ext cx="129480" cy="0"/>
          </a:xfrm>
          <a:prstGeom prst="line">
            <a:avLst/>
          </a:prstGeom>
          <a:noFill/>
          <a:ln w="25400" algn="ctr">
            <a:solidFill>
              <a:srgbClr val="000000"/>
            </a:solidFill>
            <a:prstDash val="sysDash"/>
            <a:round/>
            <a:headEnd/>
            <a:tailEnd/>
          </a:ln>
        </p:spPr>
      </p:cxnSp>
      <p:sp>
        <p:nvSpPr>
          <p:cNvPr id="49164" name="TextBox 10"/>
          <p:cNvSpPr txBox="1">
            <a:spLocks noChangeArrowheads="1"/>
          </p:cNvSpPr>
          <p:nvPr/>
        </p:nvSpPr>
        <p:spPr bwMode="auto">
          <a:xfrm>
            <a:off x="1323827" y="3705820"/>
            <a:ext cx="288852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>
            <a:spAutoFit/>
          </a:bodyPr>
          <a:lstStyle/>
          <a:p>
            <a:r>
              <a:rPr lang="en-US">
                <a:latin typeface="Calibri" pitchFamily="34" charset="0"/>
              </a:rPr>
              <a:t>y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648644" y="3815209"/>
            <a:ext cx="575965" cy="1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1397497" y="4066357"/>
            <a:ext cx="504527" cy="2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167" name="TextBox 9"/>
          <p:cNvSpPr txBox="1">
            <a:spLocks noChangeArrowheads="1"/>
          </p:cNvSpPr>
          <p:nvPr/>
        </p:nvSpPr>
        <p:spPr bwMode="auto">
          <a:xfrm>
            <a:off x="1852910" y="3705820"/>
            <a:ext cx="276028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>
            <a:spAutoFit/>
          </a:bodyPr>
          <a:lstStyle/>
          <a:p>
            <a:r>
              <a:rPr lang="en-US">
                <a:latin typeface="Calibri" pitchFamily="34" charset="0"/>
              </a:rPr>
              <a:t>z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1650877" y="3520530"/>
            <a:ext cx="354955" cy="2935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169" name="TextBox 9"/>
          <p:cNvSpPr txBox="1">
            <a:spLocks noChangeArrowheads="1"/>
          </p:cNvSpPr>
          <p:nvPr/>
        </p:nvSpPr>
        <p:spPr bwMode="auto">
          <a:xfrm>
            <a:off x="1550417" y="3187899"/>
            <a:ext cx="284042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>
            <a:spAutoFit/>
          </a:bodyPr>
          <a:lstStyle/>
          <a:p>
            <a:r>
              <a:rPr lang="en-US">
                <a:latin typeface="Calibri" pitchFamily="34" charset="0"/>
              </a:rPr>
              <a:t>x</a:t>
            </a:r>
          </a:p>
        </p:txBody>
      </p:sp>
      <p:sp>
        <p:nvSpPr>
          <p:cNvPr id="49170" name="Cube 22"/>
          <p:cNvSpPr>
            <a:spLocks noChangeAspect="1"/>
          </p:cNvSpPr>
          <p:nvPr/>
        </p:nvSpPr>
        <p:spPr bwMode="auto">
          <a:xfrm>
            <a:off x="5462736" y="3507135"/>
            <a:ext cx="1197695" cy="1426518"/>
          </a:xfrm>
          <a:prstGeom prst="cube">
            <a:avLst>
              <a:gd name="adj" fmla="val 0"/>
            </a:avLst>
          </a:prstGeom>
          <a:noFill/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>
              <a:tabLst>
                <a:tab pos="748951" algn="l"/>
              </a:tabLst>
            </a:pPr>
            <a:endParaRPr lang="es-ES"/>
          </a:p>
        </p:txBody>
      </p:sp>
      <p:cxnSp>
        <p:nvCxnSpPr>
          <p:cNvPr id="49171" name="Straight Connector 29"/>
          <p:cNvCxnSpPr>
            <a:cxnSpLocks noChangeShapeType="1"/>
          </p:cNvCxnSpPr>
          <p:nvPr/>
        </p:nvCxnSpPr>
        <p:spPr bwMode="auto">
          <a:xfrm rot="5400000" flipH="1" flipV="1">
            <a:off x="4747245" y="4220394"/>
            <a:ext cx="1426518" cy="0"/>
          </a:xfrm>
          <a:prstGeom prst="line">
            <a:avLst/>
          </a:prstGeom>
          <a:noFill/>
          <a:ln w="25400" algn="ctr">
            <a:solidFill>
              <a:srgbClr val="000000"/>
            </a:solidFill>
            <a:prstDash val="sysDash"/>
            <a:round/>
            <a:headEnd/>
            <a:tailEnd/>
          </a:ln>
        </p:spPr>
      </p:cxnSp>
      <p:cxnSp>
        <p:nvCxnSpPr>
          <p:cNvPr id="49172" name="Straight Connector 28"/>
          <p:cNvCxnSpPr>
            <a:cxnSpLocks noChangeShapeType="1"/>
          </p:cNvCxnSpPr>
          <p:nvPr/>
        </p:nvCxnSpPr>
        <p:spPr bwMode="auto">
          <a:xfrm rot="5400000" flipH="1" flipV="1">
            <a:off x="5149640" y="4934210"/>
            <a:ext cx="308074" cy="306958"/>
          </a:xfrm>
          <a:prstGeom prst="line">
            <a:avLst/>
          </a:prstGeom>
          <a:noFill/>
          <a:ln w="25400" algn="ctr">
            <a:solidFill>
              <a:srgbClr val="000000"/>
            </a:solidFill>
            <a:prstDash val="sysDash"/>
            <a:round/>
            <a:headEnd/>
            <a:tailEnd/>
          </a:ln>
        </p:spPr>
      </p:cxnSp>
      <p:sp>
        <p:nvSpPr>
          <p:cNvPr id="32" name="Cube 31"/>
          <p:cNvSpPr>
            <a:spLocks noChangeArrowheads="1"/>
          </p:cNvSpPr>
          <p:nvPr/>
        </p:nvSpPr>
        <p:spPr bwMode="auto">
          <a:xfrm>
            <a:off x="3452441" y="3498206"/>
            <a:ext cx="443135" cy="1735708"/>
          </a:xfrm>
          <a:prstGeom prst="cube">
            <a:avLst>
              <a:gd name="adj" fmla="val 70736"/>
            </a:avLst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64291" tIns="32146" rIns="64291" bIns="32146"/>
          <a:lstStyle/>
          <a:p>
            <a:pPr algn="ctr">
              <a:tabLst>
                <a:tab pos="748951" algn="l"/>
              </a:tabLst>
            </a:pPr>
            <a:endParaRPr lang="es-ES"/>
          </a:p>
        </p:txBody>
      </p:sp>
      <p:sp>
        <p:nvSpPr>
          <p:cNvPr id="49174" name="Cube 10"/>
          <p:cNvSpPr>
            <a:spLocks noChangeArrowheads="1"/>
          </p:cNvSpPr>
          <p:nvPr/>
        </p:nvSpPr>
        <p:spPr bwMode="auto">
          <a:xfrm>
            <a:off x="5150197" y="3507135"/>
            <a:ext cx="443136" cy="1734592"/>
          </a:xfrm>
          <a:prstGeom prst="cube">
            <a:avLst>
              <a:gd name="adj" fmla="val 70736"/>
            </a:avLst>
          </a:prstGeom>
          <a:noFill/>
          <a:ln w="25400" algn="ctr">
            <a:solidFill>
              <a:srgbClr val="000000"/>
            </a:solidFill>
            <a:prstDash val="sysDash"/>
            <a:round/>
            <a:headEnd/>
            <a:tailEnd/>
          </a:ln>
        </p:spPr>
        <p:txBody>
          <a:bodyPr lIns="64291" tIns="32146" rIns="64291" bIns="32146"/>
          <a:lstStyle/>
          <a:p>
            <a:pPr algn="ctr">
              <a:tabLst>
                <a:tab pos="748951" algn="l"/>
              </a:tabLst>
            </a:pPr>
            <a:endParaRPr lang="es-ES"/>
          </a:p>
        </p:txBody>
      </p:sp>
      <p:sp>
        <p:nvSpPr>
          <p:cNvPr id="8" name="Cube 7"/>
          <p:cNvSpPr/>
          <p:nvPr/>
        </p:nvSpPr>
        <p:spPr bwMode="auto">
          <a:xfrm>
            <a:off x="5288607" y="3507135"/>
            <a:ext cx="442020" cy="1734592"/>
          </a:xfrm>
          <a:prstGeom prst="cube">
            <a:avLst>
              <a:gd name="adj" fmla="val 7073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64291" tIns="32146" rIns="64291" bIns="32146"/>
          <a:lstStyle/>
          <a:p>
            <a:pPr algn="ctr">
              <a:tabLst>
                <a:tab pos="748951" algn="l"/>
              </a:tabLst>
              <a:defRPr/>
            </a:pPr>
            <a:endParaRPr lang="en-US">
              <a:latin typeface="Gill Sans" pitchFamily="34" charset="0"/>
            </a:endParaRPr>
          </a:p>
        </p:txBody>
      </p:sp>
      <p:sp>
        <p:nvSpPr>
          <p:cNvPr id="51" name="Cube 50"/>
          <p:cNvSpPr>
            <a:spLocks noChangeArrowheads="1"/>
          </p:cNvSpPr>
          <p:nvPr/>
        </p:nvSpPr>
        <p:spPr bwMode="auto">
          <a:xfrm>
            <a:off x="2520405" y="3498206"/>
            <a:ext cx="1238994" cy="1735708"/>
          </a:xfrm>
          <a:prstGeom prst="cube">
            <a:avLst>
              <a:gd name="adj" fmla="val 24708"/>
            </a:avLst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64291" tIns="32146" rIns="64291" bIns="32146"/>
          <a:lstStyle/>
          <a:p>
            <a:pPr algn="ctr">
              <a:tabLst>
                <a:tab pos="748951" algn="l"/>
              </a:tabLst>
            </a:pPr>
            <a:endParaRPr lang="es-ES"/>
          </a:p>
        </p:txBody>
      </p:sp>
      <p:sp>
        <p:nvSpPr>
          <p:cNvPr id="49177" name="Cube 6"/>
          <p:cNvSpPr>
            <a:spLocks noChangeArrowheads="1"/>
          </p:cNvSpPr>
          <p:nvPr/>
        </p:nvSpPr>
        <p:spPr bwMode="auto">
          <a:xfrm>
            <a:off x="3437929" y="3498206"/>
            <a:ext cx="442020" cy="1735708"/>
          </a:xfrm>
          <a:prstGeom prst="cube">
            <a:avLst>
              <a:gd name="adj" fmla="val 70736"/>
            </a:avLst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64291" tIns="32146" rIns="64291" bIns="32146"/>
          <a:lstStyle/>
          <a:p>
            <a:pPr algn="ctr">
              <a:tabLst>
                <a:tab pos="748951" algn="l"/>
              </a:tabLst>
            </a:pPr>
            <a:endParaRPr lang="es-ES"/>
          </a:p>
        </p:txBody>
      </p:sp>
      <p:sp>
        <p:nvSpPr>
          <p:cNvPr id="49178" name="Cube 3"/>
          <p:cNvSpPr>
            <a:spLocks noChangeArrowheads="1"/>
          </p:cNvSpPr>
          <p:nvPr/>
        </p:nvSpPr>
        <p:spPr bwMode="auto">
          <a:xfrm>
            <a:off x="2520404" y="3498206"/>
            <a:ext cx="1375172" cy="1735708"/>
          </a:xfrm>
          <a:prstGeom prst="cube">
            <a:avLst>
              <a:gd name="adj" fmla="val 22551"/>
            </a:avLst>
          </a:prstGeom>
          <a:noFill/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>
              <a:tabLst>
                <a:tab pos="748951" algn="l"/>
              </a:tabLst>
            </a:pPr>
            <a:endParaRPr lang="es-ES"/>
          </a:p>
        </p:txBody>
      </p:sp>
      <p:cxnSp>
        <p:nvCxnSpPr>
          <p:cNvPr id="49179" name="Straight Connector 24"/>
          <p:cNvCxnSpPr>
            <a:cxnSpLocks noChangeShapeType="1"/>
          </p:cNvCxnSpPr>
          <p:nvPr/>
        </p:nvCxnSpPr>
        <p:spPr bwMode="auto">
          <a:xfrm>
            <a:off x="3895576" y="4924723"/>
            <a:ext cx="129480" cy="0"/>
          </a:xfrm>
          <a:prstGeom prst="line">
            <a:avLst/>
          </a:prstGeom>
          <a:noFill/>
          <a:ln w="25400" algn="ctr">
            <a:solidFill>
              <a:srgbClr val="000000"/>
            </a:solidFill>
            <a:prstDash val="sysDash"/>
            <a:round/>
            <a:headEnd/>
            <a:tailEnd/>
          </a:ln>
        </p:spPr>
      </p:cxnSp>
      <p:sp>
        <p:nvSpPr>
          <p:cNvPr id="50" name="Cube 49"/>
          <p:cNvSpPr>
            <a:spLocks noChangeArrowheads="1"/>
          </p:cNvSpPr>
          <p:nvPr/>
        </p:nvSpPr>
        <p:spPr bwMode="auto">
          <a:xfrm>
            <a:off x="3581922" y="3505200"/>
            <a:ext cx="443135" cy="1735708"/>
          </a:xfrm>
          <a:prstGeom prst="cube">
            <a:avLst>
              <a:gd name="adj" fmla="val 70736"/>
            </a:avLst>
          </a:prstGeom>
          <a:noFill/>
          <a:ln w="25400" algn="ctr">
            <a:solidFill>
              <a:srgbClr val="000000"/>
            </a:solidFill>
            <a:prstDash val="sysDash"/>
            <a:round/>
            <a:headEnd/>
            <a:tailEnd/>
          </a:ln>
        </p:spPr>
        <p:txBody>
          <a:bodyPr lIns="64291" tIns="32146" rIns="64291" bIns="32146"/>
          <a:lstStyle/>
          <a:p>
            <a:pPr algn="ctr">
              <a:tabLst>
                <a:tab pos="748951" algn="l"/>
              </a:tabLst>
            </a:pPr>
            <a:endParaRPr lang="es-ES"/>
          </a:p>
        </p:txBody>
      </p:sp>
      <p:sp>
        <p:nvSpPr>
          <p:cNvPr id="40" name="Cube 39"/>
          <p:cNvSpPr/>
          <p:nvPr/>
        </p:nvSpPr>
        <p:spPr bwMode="auto">
          <a:xfrm>
            <a:off x="5294189" y="3507135"/>
            <a:ext cx="443135" cy="1734592"/>
          </a:xfrm>
          <a:prstGeom prst="cube">
            <a:avLst>
              <a:gd name="adj" fmla="val 7073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64291" tIns="32146" rIns="64291" bIns="32146"/>
          <a:lstStyle/>
          <a:p>
            <a:pPr algn="ctr">
              <a:tabLst>
                <a:tab pos="748951" algn="l"/>
              </a:tabLst>
              <a:defRPr/>
            </a:pPr>
            <a:endParaRPr lang="en-US">
              <a:latin typeface="Gill Sans" pitchFamily="34" charset="0"/>
            </a:endParaRPr>
          </a:p>
        </p:txBody>
      </p:sp>
      <p:sp>
        <p:nvSpPr>
          <p:cNvPr id="53" name="Cube 52"/>
          <p:cNvSpPr/>
          <p:nvPr/>
        </p:nvSpPr>
        <p:spPr bwMode="auto">
          <a:xfrm>
            <a:off x="5403578" y="3513832"/>
            <a:ext cx="1256854" cy="1734592"/>
          </a:xfrm>
          <a:prstGeom prst="cube">
            <a:avLst>
              <a:gd name="adj" fmla="val 2471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64291" tIns="32146" rIns="64291" bIns="32146"/>
          <a:lstStyle/>
          <a:p>
            <a:pPr algn="ctr">
              <a:tabLst>
                <a:tab pos="748951" algn="l"/>
              </a:tabLst>
              <a:defRPr/>
            </a:pPr>
            <a:endParaRPr lang="en-US">
              <a:latin typeface="Gill Sans" pitchFamily="34" charset="0"/>
            </a:endParaRPr>
          </a:p>
        </p:txBody>
      </p:sp>
      <p:sp>
        <p:nvSpPr>
          <p:cNvPr id="49183" name="Cube 4"/>
          <p:cNvSpPr>
            <a:spLocks noChangeArrowheads="1"/>
          </p:cNvSpPr>
          <p:nvPr/>
        </p:nvSpPr>
        <p:spPr bwMode="auto">
          <a:xfrm>
            <a:off x="5281910" y="3507135"/>
            <a:ext cx="1376288" cy="1734592"/>
          </a:xfrm>
          <a:prstGeom prst="cube">
            <a:avLst>
              <a:gd name="adj" fmla="val 22838"/>
            </a:avLst>
          </a:prstGeom>
          <a:noFill/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>
              <a:tabLst>
                <a:tab pos="748951" algn="l"/>
              </a:tabLst>
            </a:pPr>
            <a:endParaRPr lang="es-ES"/>
          </a:p>
        </p:txBody>
      </p:sp>
      <p:sp>
        <p:nvSpPr>
          <p:cNvPr id="49184" name="Cube 9"/>
          <p:cNvSpPr>
            <a:spLocks noChangeArrowheads="1"/>
          </p:cNvSpPr>
          <p:nvPr/>
        </p:nvSpPr>
        <p:spPr bwMode="auto">
          <a:xfrm>
            <a:off x="3581922" y="3498206"/>
            <a:ext cx="443135" cy="1735708"/>
          </a:xfrm>
          <a:prstGeom prst="cube">
            <a:avLst>
              <a:gd name="adj" fmla="val 70736"/>
            </a:avLst>
          </a:prstGeom>
          <a:noFill/>
          <a:ln w="25400" algn="ctr">
            <a:solidFill>
              <a:srgbClr val="000000"/>
            </a:solidFill>
            <a:prstDash val="sysDash"/>
            <a:round/>
            <a:headEnd/>
            <a:tailEnd/>
          </a:ln>
        </p:spPr>
        <p:txBody>
          <a:bodyPr lIns="64291" tIns="32146" rIns="64291" bIns="32146"/>
          <a:lstStyle/>
          <a:p>
            <a:pPr algn="ctr">
              <a:tabLst>
                <a:tab pos="748951" algn="l"/>
              </a:tabLst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50F2-1933-4704-B64F-C447B3E0257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4354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85938E-7 -4.27177E-6 L -0.05042 0.05338 C -0.06079 0.06526 -0.07642 0.07193 -0.09265 0.07193 C -0.11145 0.07193 -0.12659 0.06526 -0.13672 0.05338 L -0.18652 -4.27177E-6 " pathEditMode="relative" rAng="0" ptsTypes="FffFF">
                                      <p:cBhvr>
                                        <p:cTn id="10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00" y="36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4415E-6 3.87433E-7 L 0.04957 0.05339 C 0.05982 0.06528 0.07533 0.07195 0.09169 0.07195 C 0.11037 0.07195 0.12526 0.06528 0.13564 0.05339 L 0.18569 3.87433E-7 " pathEditMode="relative" rAng="0" ptsTypes="FffFF">
                                      <p:cBhvr>
                                        <p:cTn id="12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00" y="36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51" grpId="0" animBg="1"/>
      <p:bldP spid="50" grpId="0" animBg="1"/>
      <p:bldP spid="40" grpId="0" animBg="1"/>
      <p:bldP spid="5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Stencil Code: Compute Process (I)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50F2-1933-4704-B64F-C447B3E0257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0318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defTabSz="457200"/>
            <a:r>
              <a:rPr lang="en-US" sz="1600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compute_node_stencil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dimx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dimy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dimz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nreps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 {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np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pid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MPI_Comm_rank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(MPI_COMM_WORLD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&amp;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pid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MPI_Comm_size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(MPI_COMM_WORLD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&amp;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np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defTabSz="457200"/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unsigned </a:t>
            </a:r>
            <a:r>
              <a:rPr lang="en-US" sz="16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num_points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      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dimx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*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dimy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* 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dimz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+ 8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unsigned </a:t>
            </a:r>
            <a:r>
              <a:rPr lang="en-US" sz="16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num_bytes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       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num_points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*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(float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unsigned </a:t>
            </a:r>
            <a:r>
              <a:rPr lang="en-US" sz="16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num_ghost_points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4 *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dimx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*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dimy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unsigned </a:t>
            </a:r>
            <a:r>
              <a:rPr lang="en-US" sz="16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num_ghost_bytes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 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num_ghost_points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*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(float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457200"/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left_ghost_offset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  = 0;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right_ghost_offset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 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dimx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*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dimy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* (4 +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dimz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left_stage1_offset  = 0;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right_stage1_offset 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dimx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*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dimy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* 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dimz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- 4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stage2_offset       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num_ghost_points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457200"/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448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Stencil Code: Compute Process (II)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50F2-1933-4704-B64F-C447B3E0257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5243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h_input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NULL,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h_output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NULL;</a:t>
            </a:r>
          </a:p>
          <a:p>
            <a:pPr defTabSz="457200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d_input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NULL,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d_output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NULL,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d_vsq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NULL;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h_left_ghost_own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NULL,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h_right_ghost_own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NULL;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*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h_left_ghost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NULL,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h_right_ghost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NULL;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defTabSz="457200"/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 defTabSz="457200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/* </a:t>
            </a:r>
            <a:r>
              <a:rPr lang="en-US" sz="1600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Alloc</a:t>
            </a:r>
            <a:r>
              <a:rPr lang="en-US" sz="16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host memory */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h_input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 = (</a:t>
            </a:r>
            <a:r>
              <a:rPr lang="en-US" sz="1600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*)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num_bytes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h_output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(</a:t>
            </a:r>
            <a:r>
              <a:rPr lang="en-US" sz="1600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*)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num_bytes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457200"/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/* </a:t>
            </a:r>
            <a:r>
              <a:rPr lang="en-US" sz="1600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Alloc</a:t>
            </a:r>
            <a:r>
              <a:rPr lang="en-US" sz="16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host memory for ghost data */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cudaMallocHost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((</a:t>
            </a:r>
            <a:r>
              <a:rPr lang="en-US" sz="1600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**)&amp;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h_left_ghost_own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num_ghost_bytes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);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cudaMallocHost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((</a:t>
            </a:r>
            <a:r>
              <a:rPr lang="en-US" sz="1600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**)&amp;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h_right_ghost_own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num_ghost_bytes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);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cudaMallocHost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((</a:t>
            </a:r>
            <a:r>
              <a:rPr lang="en-US" sz="1600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**)&amp;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h_left_ghost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   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num_ghost_bytes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);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cudaMallocHost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((</a:t>
            </a:r>
            <a:r>
              <a:rPr lang="en-US" sz="1600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**)&amp;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h_right_ghost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  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num_ghost_bytes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);</a:t>
            </a:r>
          </a:p>
          <a:p>
            <a:pPr defTabSz="457200"/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 defTabSz="457200"/>
            <a:r>
              <a:rPr lang="en-US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/* </a:t>
            </a:r>
            <a:r>
              <a:rPr lang="en-US" sz="1600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Alloca</a:t>
            </a:r>
            <a:r>
              <a:rPr lang="en-US" sz="16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device memory for input and output data */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cudaMalloc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((</a:t>
            </a:r>
            <a:r>
              <a:rPr lang="en-US" sz="1600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**)&amp;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d_input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num_bytes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);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cudaMalloc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((</a:t>
            </a:r>
            <a:r>
              <a:rPr lang="en-US" sz="1600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**)&amp;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d_output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num_bytes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159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Stencil Code: Compute Process (III)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50F2-1933-4704-B64F-C447B3E0257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5243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MPI_Status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status;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left_neighbor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 = 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pid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&gt; 0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    ? 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pid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- 1) : MPI_PROC_NULL;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right_neighbor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pid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&lt;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np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- 2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 ? 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pid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+ 1) : MPI_PROC_NULL;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server_process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np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- 1;</a:t>
            </a:r>
          </a:p>
          <a:p>
            <a:pPr defTabSz="457200"/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/* Get the input data from main process */</a:t>
            </a:r>
            <a:endParaRPr lang="en-US" sz="1600" dirty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rcv_address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h_input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num_ghost_points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* (0 ==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pid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MPI_Recv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rcv_address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num_points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MPI_REAL,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server_process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DATA_DISTRIBUTE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MPI_COMM_WORLD, &amp;status );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cudaMemcpy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d_input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h_input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num_bytes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cudaMemcpyHostToDevice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);</a:t>
            </a:r>
          </a:p>
          <a:p>
            <a:pPr defTabSz="457200"/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/* Upload stencil </a:t>
            </a:r>
            <a:r>
              <a:rPr lang="en-US" sz="1600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cofficients</a:t>
            </a:r>
            <a:r>
              <a:rPr lang="en-US" sz="16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*/</a:t>
            </a:r>
            <a:endParaRPr lang="en-US" sz="1600" dirty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upload_coefficients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coeff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5);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defTabSz="457200"/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/* Create streams used for stencil computation */</a:t>
            </a:r>
            <a:endParaRPr lang="en-US" sz="1600" dirty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cudaStream_t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stream1, stream2;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cudaStreamCreate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(&amp;stream1);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cudaStreamCreate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(&amp;stream2);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109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Stencil Code: Compute Process (IV)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50F2-1933-4704-B64F-C447B3E0257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457200" y="1205925"/>
            <a:ext cx="8229600" cy="50167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MPI_Barrier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 MPI_COMM_WORLD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=0;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I &lt;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nreps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++) {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lvl="1" defTabSz="457200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/* Compute values needed by other nodes first */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launch_kernel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d_output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+ left_stage1_offset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 defTabSz="457200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d_input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+ left_stage1_offset,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dimx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dimy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12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stream1);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launch_kernel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d_output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+ right_stage1_offset,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d_input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+ right_stage1_offset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dimx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dimy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12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stream1);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defTabSz="457200"/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/* Compute the remaining points */</a:t>
            </a:r>
            <a:endParaRPr lang="en-US" sz="1600" dirty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launch_kernel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d_output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+ stage2_offset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d_input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+ stage2_offset,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dimx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dimy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dimz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stream2);</a:t>
            </a:r>
          </a:p>
          <a:p>
            <a:pPr defTabSz="457200"/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defTabSz="457200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/* Copy the data needed by other nodes to the host */</a:t>
            </a:r>
            <a:endParaRPr lang="en-US" sz="1600" dirty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cudaMemcpyAsync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h_left_ghost_own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d_output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num_ghost_points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defTabSz="457200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num_ghost_bytes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cudaMemcpyDeviceToHost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stream1 );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cudaMemcpyAsync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h_right_ghost_own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d_output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+ right_stage1_offset +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num_ghost_points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num_ghost_bytes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cudaMemcpyDeviceToHost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stream1 );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cudaStreamSynchronize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(stream1);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270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Stencil Code: Compute Process (V)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50F2-1933-4704-B64F-C447B3E0257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457200" y="1205925"/>
            <a:ext cx="8229600" cy="50167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/* Send data to left, get data from right */</a:t>
            </a:r>
            <a:endParaRPr lang="en-US" sz="16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MPI_Sendrecv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h_left_ghost_own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num_ghost_points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MPI_REAL,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left_neighbor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h_right_ghost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 </a:t>
            </a:r>
          </a:p>
          <a:p>
            <a:pPr defTabSz="457200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	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num_ghost_points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MPI_REAL,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right_neighbor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		MPI_COMM_WORLD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&amp;status );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/* Send data to right, get data from left */</a:t>
            </a:r>
            <a:endParaRPr lang="en-US" sz="16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MPI_Sendrecv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h_right_ghost_own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num_ghost_points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MPI_REAL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right_neighbor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h_left_ghost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num_ghost_points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MPI_REAL,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left_neighbor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		MPI_COMM_WORLD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&amp;status );</a:t>
            </a:r>
          </a:p>
          <a:p>
            <a:pPr defTabSz="457200"/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cudaMemcpyAsync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d_output+left_ghost_offset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h_left_ghost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num_ghost_bytes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cudaMemcpyHostToDevice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stream1);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cudaMemcpyAsync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d_output+right_ghost_offset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h_right_ghost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num_ghost_bytes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cudaMemcpyHostToDevice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stream1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cudaDeviceSynchronize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	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	float *temp 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d_output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d_output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d_input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d_input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 temp;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438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Stencil Code: Compute Process (VII)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50F2-1933-4704-B64F-C447B3E0257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457200" y="1205925"/>
            <a:ext cx="8229600" cy="50167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defTabSz="457200"/>
            <a:r>
              <a:rPr lang="en-US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/* Wait for previous communications */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MPI_Barrier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(MPI_COMM_WORLD);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defTabSz="457200"/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*temp 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d_output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d_output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d_input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d_input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temp;</a:t>
            </a:r>
          </a:p>
          <a:p>
            <a:pPr defTabSz="457200"/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/* </a:t>
            </a:r>
            <a:r>
              <a:rPr lang="en-US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Send the output, skipping </a:t>
            </a:r>
            <a:r>
              <a:rPr lang="en-US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ghost </a:t>
            </a:r>
            <a:r>
              <a:rPr lang="en-US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points */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cudaMemcpy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h_output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d_output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num_bytes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cudaMemcpyDeviceToHost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send_address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h_output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num_ghost_points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MPI_Send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send_address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dimx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*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dimy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*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dimz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MPI_REAL,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server_process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DATA_COLLECT,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MPI_COMM_WORLD);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MPI_Barrier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(MPI_COMM_WORLD);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defTabSz="457200"/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 defTabSz="457200"/>
            <a:r>
              <a:rPr lang="en-US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/* Release resources */</a:t>
            </a:r>
            <a:endParaRPr lang="en-US" sz="16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free(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h_input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 free(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h_output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defTabSz="457200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cudaFreeHost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h_left_ghost_own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cudaFreeHost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h_right_ghost_own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457200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cudaFreeHost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h_left_ghost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cudaFreeHost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h_right_ghost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457200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cudaFree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d_input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cudaFree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d_output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);</a:t>
            </a:r>
          </a:p>
          <a:p>
            <a:pPr defTabSz="457200"/>
            <a:r>
              <a:rPr lang="en-US" sz="1600" dirty="0">
                <a:latin typeface="Consolas" pitchFamily="49" charset="0"/>
                <a:cs typeface="Consolas" pitchFamily="49" charset="0"/>
              </a:rPr>
              <a:t>}</a:t>
            </a:r>
            <a:endParaRPr lang="en-US" sz="1600" dirty="0">
              <a:latin typeface="Consolas" pitchFamily="49" charset="0"/>
              <a:ea typeface="Lucida Console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138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MPI for dummies </a:t>
            </a:r>
          </a:p>
          <a:p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MPI meets CUDA</a:t>
            </a:r>
          </a:p>
          <a:p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MPI and CUDA Example: 3D Stencil</a:t>
            </a:r>
          </a:p>
          <a:p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MPI and CUDA 4.0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50F2-1933-4704-B64F-C447B3E0257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310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Without GPU Direct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an internal copy (not seen by the user) between CUDA buffers and </a:t>
            </a:r>
            <a:r>
              <a:rPr lang="en-US" dirty="0" err="1" smtClean="0"/>
              <a:t>Infinibad</a:t>
            </a:r>
            <a:r>
              <a:rPr lang="en-US" dirty="0" smtClean="0"/>
              <a:t> buffers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36778" y="2362200"/>
            <a:ext cx="4953000" cy="35433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50F2-1933-4704-B64F-C447B3E0257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841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With GPU Direct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1"/>
            <a:ext cx="8305800" cy="114299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There is no internal copy, increasing performance</a:t>
            </a:r>
          </a:p>
          <a:p>
            <a:r>
              <a:rPr lang="en-US" dirty="0" smtClean="0"/>
              <a:t>The program code remains unchanged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44836" y="2362200"/>
            <a:ext cx="5651500" cy="35814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50F2-1933-4704-B64F-C447B3E0257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7478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Message Passing Interface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MPI is a standard message passing API</a:t>
            </a:r>
          </a:p>
          <a:p>
            <a:endParaRPr lang="en-US" dirty="0" smtClean="0"/>
          </a:p>
          <a:p>
            <a:r>
              <a:rPr lang="en-US" dirty="0" smtClean="0"/>
              <a:t>Oriented to cluster machines</a:t>
            </a:r>
          </a:p>
          <a:p>
            <a:pPr lvl="1"/>
            <a:r>
              <a:rPr lang="en-US" dirty="0" smtClean="0"/>
              <a:t>Distributed memory</a:t>
            </a:r>
          </a:p>
          <a:p>
            <a:pPr lvl="1"/>
            <a:r>
              <a:rPr lang="en-US" dirty="0" smtClean="0"/>
              <a:t>Hides underlying interconnection network</a:t>
            </a:r>
          </a:p>
          <a:p>
            <a:endParaRPr lang="en-US" dirty="0" smtClean="0"/>
          </a:p>
          <a:p>
            <a:r>
              <a:rPr lang="en-US" dirty="0" smtClean="0"/>
              <a:t>Processes execute on different nodes of a network</a:t>
            </a:r>
          </a:p>
          <a:p>
            <a:endParaRPr lang="es-E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50F2-1933-4704-B64F-C447B3E0257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061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CUDA 4.0 and MPI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05800" cy="4876799"/>
          </a:xfrm>
        </p:spPr>
        <p:txBody>
          <a:bodyPr>
            <a:normAutofit/>
          </a:bodyPr>
          <a:lstStyle/>
          <a:p>
            <a:r>
              <a:rPr lang="en-US" dirty="0" smtClean="0"/>
              <a:t>MPI Processes handle more than one GPU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Peer GPU to GPU communication without need for MPI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50F2-1933-4704-B64F-C447B3E0257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045200" y="2257333"/>
            <a:ext cx="1041400" cy="7447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 0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045200" y="3581400"/>
            <a:ext cx="1041400" cy="7447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 1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4298950" y="2286577"/>
            <a:ext cx="1562100" cy="68623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Memory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298950" y="3610643"/>
            <a:ext cx="1562100" cy="68623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Memory</a:t>
            </a:r>
            <a:endParaRPr lang="en-US" dirty="0"/>
          </a:p>
        </p:txBody>
      </p:sp>
      <p:cxnSp>
        <p:nvCxnSpPr>
          <p:cNvPr id="19" name="Straight Connector 18"/>
          <p:cNvCxnSpPr>
            <a:stCxn id="15" idx="1"/>
            <a:endCxn id="17" idx="3"/>
          </p:cNvCxnSpPr>
          <p:nvPr/>
        </p:nvCxnSpPr>
        <p:spPr>
          <a:xfrm flipH="1">
            <a:off x="5861050" y="2629693"/>
            <a:ext cx="18415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6" idx="1"/>
            <a:endCxn id="18" idx="3"/>
          </p:cNvCxnSpPr>
          <p:nvPr/>
        </p:nvCxnSpPr>
        <p:spPr>
          <a:xfrm flipH="1">
            <a:off x="5861050" y="3953760"/>
            <a:ext cx="1841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Cloud 20"/>
          <p:cNvSpPr/>
          <p:nvPr/>
        </p:nvSpPr>
        <p:spPr>
          <a:xfrm>
            <a:off x="1390649" y="2819400"/>
            <a:ext cx="2450353" cy="100140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MPI Process N</a:t>
            </a:r>
            <a:endParaRPr lang="en-US" dirty="0"/>
          </a:p>
        </p:txBody>
      </p:sp>
      <p:cxnSp>
        <p:nvCxnSpPr>
          <p:cNvPr id="27" name="Curved Connector 26"/>
          <p:cNvCxnSpPr>
            <a:stCxn id="21" idx="3"/>
            <a:endCxn id="17" idx="1"/>
          </p:cNvCxnSpPr>
          <p:nvPr/>
        </p:nvCxnSpPr>
        <p:spPr>
          <a:xfrm rot="5400000" flipH="1" flipV="1">
            <a:off x="3333907" y="1911613"/>
            <a:ext cx="246962" cy="1683124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21" idx="1"/>
            <a:endCxn id="18" idx="1"/>
          </p:cNvCxnSpPr>
          <p:nvPr/>
        </p:nvCxnSpPr>
        <p:spPr>
          <a:xfrm rot="16200000" flipH="1">
            <a:off x="3390378" y="3045187"/>
            <a:ext cx="134021" cy="1683124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498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GMAC and MPI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05800" cy="48767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MPI Processes handle more than one GPU using several CPU (host) threads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MPI calls use host (shared) memory addresses</a:t>
            </a:r>
          </a:p>
          <a:p>
            <a:r>
              <a:rPr lang="en-US" dirty="0" smtClean="0"/>
              <a:t>GMAC double-buffers MPI send/receive commands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50F2-1933-4704-B64F-C447B3E0257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045200" y="2257333"/>
            <a:ext cx="1041400" cy="7447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 0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045200" y="3581400"/>
            <a:ext cx="1041400" cy="7447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 1</a:t>
            </a:r>
            <a:endParaRPr lang="en-US" dirty="0"/>
          </a:p>
        </p:txBody>
      </p:sp>
      <p:sp>
        <p:nvSpPr>
          <p:cNvPr id="21" name="Cloud 20"/>
          <p:cNvSpPr/>
          <p:nvPr/>
        </p:nvSpPr>
        <p:spPr>
          <a:xfrm>
            <a:off x="1390649" y="2819400"/>
            <a:ext cx="2450353" cy="100140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MPI Process N</a:t>
            </a:r>
            <a:endParaRPr lang="en-US" dirty="0"/>
          </a:p>
        </p:txBody>
      </p:sp>
      <p:cxnSp>
        <p:nvCxnSpPr>
          <p:cNvPr id="27" name="Curved Connector 26"/>
          <p:cNvCxnSpPr>
            <a:stCxn id="21" idx="3"/>
            <a:endCxn id="15" idx="1"/>
          </p:cNvCxnSpPr>
          <p:nvPr/>
        </p:nvCxnSpPr>
        <p:spPr>
          <a:xfrm rot="5400000" flipH="1" flipV="1">
            <a:off x="4207032" y="1038488"/>
            <a:ext cx="246963" cy="3429374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21" idx="1"/>
            <a:endCxn id="16" idx="1"/>
          </p:cNvCxnSpPr>
          <p:nvPr/>
        </p:nvCxnSpPr>
        <p:spPr>
          <a:xfrm rot="16200000" flipH="1">
            <a:off x="4263503" y="2172062"/>
            <a:ext cx="134021" cy="3429374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5948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791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MPI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processes distributed in a cluster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Each process computes part of the output</a:t>
            </a:r>
          </a:p>
          <a:p>
            <a:r>
              <a:rPr lang="en-US" dirty="0" smtClean="0"/>
              <a:t>Processes communicate with each other</a:t>
            </a:r>
          </a:p>
          <a:p>
            <a:r>
              <a:rPr lang="en-US" dirty="0" smtClean="0"/>
              <a:t>Processes can synchronize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50F2-1933-4704-B64F-C447B3E0257F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762000" y="2057400"/>
            <a:ext cx="1828800" cy="1524000"/>
            <a:chOff x="1066800" y="2057400"/>
            <a:chExt cx="1828800" cy="1524000"/>
          </a:xfrm>
        </p:grpSpPr>
        <p:sp>
          <p:nvSpPr>
            <p:cNvPr id="7" name="Rounded Rectangle 6"/>
            <p:cNvSpPr/>
            <p:nvPr/>
          </p:nvSpPr>
          <p:spPr>
            <a:xfrm>
              <a:off x="1066800" y="2057400"/>
              <a:ext cx="1828800" cy="15240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10" name="Cloud 9"/>
            <p:cNvSpPr/>
            <p:nvPr/>
          </p:nvSpPr>
          <p:spPr>
            <a:xfrm>
              <a:off x="1219200" y="2222089"/>
              <a:ext cx="609600" cy="331839"/>
            </a:xfrm>
            <a:prstGeom prst="clou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loud 10"/>
            <p:cNvSpPr/>
            <p:nvPr/>
          </p:nvSpPr>
          <p:spPr>
            <a:xfrm>
              <a:off x="1993490" y="2213482"/>
              <a:ext cx="609600" cy="331839"/>
            </a:xfrm>
            <a:prstGeom prst="clou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loud 11"/>
            <p:cNvSpPr/>
            <p:nvPr/>
          </p:nvSpPr>
          <p:spPr>
            <a:xfrm>
              <a:off x="1219200" y="2711241"/>
              <a:ext cx="609600" cy="331839"/>
            </a:xfrm>
            <a:prstGeom prst="clou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loud 12"/>
            <p:cNvSpPr/>
            <p:nvPr/>
          </p:nvSpPr>
          <p:spPr>
            <a:xfrm>
              <a:off x="2008238" y="2711241"/>
              <a:ext cx="609600" cy="331839"/>
            </a:xfrm>
            <a:prstGeom prst="clou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685025" y="2057400"/>
            <a:ext cx="1828800" cy="1524000"/>
            <a:chOff x="1066800" y="2057400"/>
            <a:chExt cx="1828800" cy="1524000"/>
          </a:xfrm>
        </p:grpSpPr>
        <p:sp>
          <p:nvSpPr>
            <p:cNvPr id="17" name="Rounded Rectangle 16"/>
            <p:cNvSpPr/>
            <p:nvPr/>
          </p:nvSpPr>
          <p:spPr>
            <a:xfrm>
              <a:off x="1066800" y="2057400"/>
              <a:ext cx="1828800" cy="15240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18" name="Cloud 17"/>
            <p:cNvSpPr/>
            <p:nvPr/>
          </p:nvSpPr>
          <p:spPr>
            <a:xfrm>
              <a:off x="1219200" y="2222089"/>
              <a:ext cx="609600" cy="331839"/>
            </a:xfrm>
            <a:prstGeom prst="clou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loud 18"/>
            <p:cNvSpPr/>
            <p:nvPr/>
          </p:nvSpPr>
          <p:spPr>
            <a:xfrm>
              <a:off x="1993490" y="2213482"/>
              <a:ext cx="609600" cy="331839"/>
            </a:xfrm>
            <a:prstGeom prst="clou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loud 19"/>
            <p:cNvSpPr/>
            <p:nvPr/>
          </p:nvSpPr>
          <p:spPr>
            <a:xfrm>
              <a:off x="1219200" y="2711241"/>
              <a:ext cx="609600" cy="331839"/>
            </a:xfrm>
            <a:prstGeom prst="clou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loud 20"/>
            <p:cNvSpPr/>
            <p:nvPr/>
          </p:nvSpPr>
          <p:spPr>
            <a:xfrm>
              <a:off x="2008238" y="2711241"/>
              <a:ext cx="609600" cy="331839"/>
            </a:xfrm>
            <a:prstGeom prst="clou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608050" y="2057400"/>
            <a:ext cx="1828800" cy="1524000"/>
            <a:chOff x="1066800" y="2057400"/>
            <a:chExt cx="1828800" cy="1524000"/>
          </a:xfrm>
        </p:grpSpPr>
        <p:sp>
          <p:nvSpPr>
            <p:cNvPr id="23" name="Rounded Rectangle 22"/>
            <p:cNvSpPr/>
            <p:nvPr/>
          </p:nvSpPr>
          <p:spPr>
            <a:xfrm>
              <a:off x="1066800" y="2057400"/>
              <a:ext cx="1828800" cy="15240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24" name="Cloud 23"/>
            <p:cNvSpPr/>
            <p:nvPr/>
          </p:nvSpPr>
          <p:spPr>
            <a:xfrm>
              <a:off x="1219200" y="2222089"/>
              <a:ext cx="609600" cy="331839"/>
            </a:xfrm>
            <a:prstGeom prst="clou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Cloud 24"/>
            <p:cNvSpPr/>
            <p:nvPr/>
          </p:nvSpPr>
          <p:spPr>
            <a:xfrm>
              <a:off x="1993490" y="2213482"/>
              <a:ext cx="609600" cy="331839"/>
            </a:xfrm>
            <a:prstGeom prst="clou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Cloud 25"/>
            <p:cNvSpPr/>
            <p:nvPr/>
          </p:nvSpPr>
          <p:spPr>
            <a:xfrm>
              <a:off x="1219200" y="2711241"/>
              <a:ext cx="609600" cy="331839"/>
            </a:xfrm>
            <a:prstGeom prst="clou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loud 26"/>
            <p:cNvSpPr/>
            <p:nvPr/>
          </p:nvSpPr>
          <p:spPr>
            <a:xfrm>
              <a:off x="2008238" y="2711241"/>
              <a:ext cx="609600" cy="331839"/>
            </a:xfrm>
            <a:prstGeom prst="clou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531074" y="2057400"/>
            <a:ext cx="1828800" cy="1524000"/>
            <a:chOff x="1066800" y="2057400"/>
            <a:chExt cx="1828800" cy="1524000"/>
          </a:xfrm>
        </p:grpSpPr>
        <p:sp>
          <p:nvSpPr>
            <p:cNvPr id="47" name="Rounded Rectangle 46"/>
            <p:cNvSpPr/>
            <p:nvPr/>
          </p:nvSpPr>
          <p:spPr>
            <a:xfrm>
              <a:off x="1066800" y="2057400"/>
              <a:ext cx="1828800" cy="15240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48" name="Cloud 47"/>
            <p:cNvSpPr/>
            <p:nvPr/>
          </p:nvSpPr>
          <p:spPr>
            <a:xfrm>
              <a:off x="1219200" y="2222089"/>
              <a:ext cx="609600" cy="331839"/>
            </a:xfrm>
            <a:prstGeom prst="clou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Cloud 48"/>
            <p:cNvSpPr/>
            <p:nvPr/>
          </p:nvSpPr>
          <p:spPr>
            <a:xfrm>
              <a:off x="1993490" y="2213482"/>
              <a:ext cx="609600" cy="331839"/>
            </a:xfrm>
            <a:prstGeom prst="clou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loud 49"/>
            <p:cNvSpPr/>
            <p:nvPr/>
          </p:nvSpPr>
          <p:spPr>
            <a:xfrm>
              <a:off x="1219200" y="2711241"/>
              <a:ext cx="609600" cy="331839"/>
            </a:xfrm>
            <a:prstGeom prst="clou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loud 50"/>
            <p:cNvSpPr/>
            <p:nvPr/>
          </p:nvSpPr>
          <p:spPr>
            <a:xfrm>
              <a:off x="2008238" y="2711241"/>
              <a:ext cx="609600" cy="331839"/>
            </a:xfrm>
            <a:prstGeom prst="clou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3" name="Elbow Connector 52"/>
          <p:cNvCxnSpPr>
            <a:stCxn id="7" idx="2"/>
            <a:endCxn id="17" idx="2"/>
          </p:cNvCxnSpPr>
          <p:nvPr/>
        </p:nvCxnSpPr>
        <p:spPr>
          <a:xfrm rot="16200000" flipH="1">
            <a:off x="2637912" y="2619887"/>
            <a:ext cx="12700" cy="1923025"/>
          </a:xfrm>
          <a:prstGeom prst="bentConnector3">
            <a:avLst>
              <a:gd name="adj1" fmla="val 180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17" idx="2"/>
            <a:endCxn id="23" idx="2"/>
          </p:cNvCxnSpPr>
          <p:nvPr/>
        </p:nvCxnSpPr>
        <p:spPr>
          <a:xfrm rot="16200000" flipH="1">
            <a:off x="4560937" y="2619887"/>
            <a:ext cx="12700" cy="1923025"/>
          </a:xfrm>
          <a:prstGeom prst="bentConnector3">
            <a:avLst>
              <a:gd name="adj1" fmla="val 180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47" idx="2"/>
            <a:endCxn id="23" idx="2"/>
          </p:cNvCxnSpPr>
          <p:nvPr/>
        </p:nvCxnSpPr>
        <p:spPr>
          <a:xfrm rot="5400000">
            <a:off x="6483962" y="2619888"/>
            <a:ext cx="12700" cy="1923024"/>
          </a:xfrm>
          <a:prstGeom prst="bentConnector3">
            <a:avLst>
              <a:gd name="adj1" fmla="val 180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0451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MPI Message Types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Point-to-point communication</a:t>
            </a:r>
          </a:p>
          <a:p>
            <a:pPr lvl="1"/>
            <a:r>
              <a:rPr lang="en-US" dirty="0" smtClean="0"/>
              <a:t>Send and Receive</a:t>
            </a:r>
          </a:p>
          <a:p>
            <a:r>
              <a:rPr lang="en-US" dirty="0" smtClean="0"/>
              <a:t>Collective communication</a:t>
            </a:r>
          </a:p>
          <a:p>
            <a:pPr lvl="1"/>
            <a:r>
              <a:rPr lang="en-US" dirty="0" smtClean="0"/>
              <a:t>Barrier</a:t>
            </a:r>
          </a:p>
          <a:p>
            <a:pPr lvl="1"/>
            <a:r>
              <a:rPr lang="en-US" dirty="0" smtClean="0"/>
              <a:t>Broadcast</a:t>
            </a:r>
          </a:p>
          <a:p>
            <a:pPr lvl="1"/>
            <a:r>
              <a:rPr lang="en-US" dirty="0" smtClean="0"/>
              <a:t>Reduce</a:t>
            </a:r>
          </a:p>
          <a:p>
            <a:pPr lvl="1"/>
            <a:r>
              <a:rPr lang="en-US" dirty="0" smtClean="0"/>
              <a:t>Gather</a:t>
            </a:r>
            <a:r>
              <a:rPr lang="es-ES" dirty="0"/>
              <a:t> </a:t>
            </a:r>
            <a:r>
              <a:rPr lang="es-ES" dirty="0" smtClean="0"/>
              <a:t>and </a:t>
            </a:r>
            <a:r>
              <a:rPr lang="es-ES" dirty="0" err="1" smtClean="0"/>
              <a:t>Scatter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50F2-1933-4704-B64F-C447B3E0257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649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MPI Initialization, Info and 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400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sv-SE" sz="2400" dirty="0">
                <a:latin typeface="Consolas" pitchFamily="49" charset="0"/>
                <a:cs typeface="Consolas" pitchFamily="49" charset="0"/>
              </a:rPr>
              <a:t> MPI_Init(</a:t>
            </a:r>
            <a:r>
              <a:rPr lang="sv-SE" sz="2400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sv-SE" sz="2400" dirty="0">
                <a:latin typeface="Consolas" pitchFamily="49" charset="0"/>
                <a:cs typeface="Consolas" pitchFamily="49" charset="0"/>
              </a:rPr>
              <a:t> *argc, </a:t>
            </a:r>
            <a:r>
              <a:rPr lang="sv-SE" sz="2400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sv-SE" sz="2400" dirty="0">
                <a:latin typeface="Consolas" pitchFamily="49" charset="0"/>
                <a:cs typeface="Consolas" pitchFamily="49" charset="0"/>
              </a:rPr>
              <a:t> ***argv</a:t>
            </a:r>
            <a:r>
              <a:rPr lang="sv-SE" sz="2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lvl="1"/>
            <a:r>
              <a:rPr lang="sv-SE" sz="2000" dirty="0" smtClean="0">
                <a:cs typeface="Consolas" pitchFamily="49" charset="0"/>
              </a:rPr>
              <a:t>Initialize MPI</a:t>
            </a:r>
            <a:endParaRPr lang="en-US" sz="2000" dirty="0" smtClean="0"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MPI_COMM_WORLD</a:t>
            </a:r>
          </a:p>
          <a:p>
            <a:pPr lvl="1"/>
            <a:r>
              <a:rPr lang="en-US" sz="2000" dirty="0" smtClean="0">
                <a:cs typeface="Consolas" pitchFamily="49" charset="0"/>
              </a:rPr>
              <a:t>MPI group with all allocated nodes</a:t>
            </a:r>
          </a:p>
          <a:p>
            <a:r>
              <a:rPr lang="en-US" sz="2400" dirty="0" err="1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MPI_Comm_rank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400" dirty="0" err="1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MPI_Comm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comm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rank)</a:t>
            </a:r>
          </a:p>
          <a:p>
            <a:pPr lvl="1"/>
            <a:r>
              <a:rPr lang="en-US" sz="2000" dirty="0" smtClean="0"/>
              <a:t>Rank </a:t>
            </a:r>
            <a:r>
              <a:rPr lang="en-US" sz="2000" dirty="0"/>
              <a:t>of the calling process in group of </a:t>
            </a:r>
            <a:r>
              <a:rPr lang="en-US" sz="2000" dirty="0" err="1" smtClean="0"/>
              <a:t>comm</a:t>
            </a:r>
            <a:endParaRPr lang="en-US" sz="2400" dirty="0">
              <a:cs typeface="Consolas" pitchFamily="49" charset="0"/>
            </a:endParaRPr>
          </a:p>
          <a:p>
            <a:r>
              <a:rPr lang="en-US" sz="24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MPI_Comm_size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MPI_Comm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comm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size)</a:t>
            </a:r>
          </a:p>
          <a:p>
            <a:pPr lvl="1"/>
            <a:r>
              <a:rPr lang="en-US" sz="2000" dirty="0" smtClean="0"/>
              <a:t>Number </a:t>
            </a:r>
            <a:r>
              <a:rPr lang="en-US" sz="2000" dirty="0"/>
              <a:t>of processes in the group of </a:t>
            </a:r>
            <a:r>
              <a:rPr lang="en-US" sz="2000" dirty="0" err="1" smtClean="0"/>
              <a:t>comm</a:t>
            </a:r>
            <a:endParaRPr lang="en-US" sz="2000" dirty="0" smtClean="0"/>
          </a:p>
          <a:p>
            <a:r>
              <a:rPr lang="en-US" sz="24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MPI_Barrier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MPI_Comm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comm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lvl="1"/>
            <a:r>
              <a:rPr lang="en-US" sz="2000" dirty="0"/>
              <a:t>Blocks the caller until all group members have called it; the call returns at any process only after all group members have entered the call.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50F2-1933-4704-B64F-C447B3E0257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761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MPI Sending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MPI_Send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buf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count, </a:t>
            </a:r>
            <a:r>
              <a:rPr lang="en-US" sz="24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MPI_Datatype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datatype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dest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tag, </a:t>
            </a:r>
            <a:r>
              <a:rPr lang="en-US" sz="24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MPI_Comm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comm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lvl="1"/>
            <a:r>
              <a:rPr lang="en-US" sz="2000" dirty="0" err="1" smtClean="0">
                <a:solidFill>
                  <a:schemeClr val="accent2"/>
                </a:solidFill>
                <a:cs typeface="Consolas" pitchFamily="49" charset="0"/>
              </a:rPr>
              <a:t>Buf</a:t>
            </a:r>
            <a:r>
              <a:rPr lang="en-US" sz="2000" dirty="0">
                <a:cs typeface="Consolas" pitchFamily="49" charset="0"/>
              </a:rPr>
              <a:t>:</a:t>
            </a:r>
            <a:r>
              <a:rPr lang="en-US" sz="2000" dirty="0" smtClean="0">
                <a:cs typeface="Consolas" pitchFamily="49" charset="0"/>
              </a:rPr>
              <a:t> Initial </a:t>
            </a:r>
            <a:r>
              <a:rPr lang="en-US" sz="2000" dirty="0">
                <a:cs typeface="Consolas" pitchFamily="49" charset="0"/>
              </a:rPr>
              <a:t>address of send buffer (choice) 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  <a:cs typeface="Consolas" pitchFamily="49" charset="0"/>
              </a:rPr>
              <a:t>Count</a:t>
            </a:r>
            <a:r>
              <a:rPr lang="en-US" sz="2000" dirty="0" smtClean="0">
                <a:cs typeface="Consolas" pitchFamily="49" charset="0"/>
              </a:rPr>
              <a:t>: Number </a:t>
            </a:r>
            <a:r>
              <a:rPr lang="en-US" sz="2000" dirty="0">
                <a:cs typeface="Consolas" pitchFamily="49" charset="0"/>
              </a:rPr>
              <a:t>of elements in send buffer (nonnegative integer) </a:t>
            </a:r>
          </a:p>
          <a:p>
            <a:pPr lvl="1"/>
            <a:r>
              <a:rPr lang="en-US" sz="2000" dirty="0" err="1" smtClean="0">
                <a:solidFill>
                  <a:schemeClr val="accent2"/>
                </a:solidFill>
                <a:cs typeface="Consolas" pitchFamily="49" charset="0"/>
              </a:rPr>
              <a:t>Datatype</a:t>
            </a:r>
            <a:r>
              <a:rPr lang="en-US" sz="2000" dirty="0" smtClean="0">
                <a:cs typeface="Consolas" pitchFamily="49" charset="0"/>
              </a:rPr>
              <a:t>: </a:t>
            </a:r>
            <a:r>
              <a:rPr lang="en-US" sz="2000" dirty="0" err="1" smtClean="0">
                <a:cs typeface="Consolas" pitchFamily="49" charset="0"/>
              </a:rPr>
              <a:t>Datatype</a:t>
            </a:r>
            <a:r>
              <a:rPr lang="en-US" sz="2000" dirty="0" smtClean="0">
                <a:cs typeface="Consolas" pitchFamily="49" charset="0"/>
              </a:rPr>
              <a:t> </a:t>
            </a:r>
            <a:r>
              <a:rPr lang="en-US" sz="2000" dirty="0">
                <a:cs typeface="Consolas" pitchFamily="49" charset="0"/>
              </a:rPr>
              <a:t>of each send buffer element (handle) </a:t>
            </a:r>
          </a:p>
          <a:p>
            <a:pPr lvl="1"/>
            <a:r>
              <a:rPr lang="en-US" sz="2000" dirty="0" err="1" smtClean="0">
                <a:solidFill>
                  <a:schemeClr val="accent2"/>
                </a:solidFill>
                <a:cs typeface="Consolas" pitchFamily="49" charset="0"/>
              </a:rPr>
              <a:t>Dest</a:t>
            </a:r>
            <a:r>
              <a:rPr lang="en-US" sz="2000" dirty="0" smtClean="0">
                <a:cs typeface="Consolas" pitchFamily="49" charset="0"/>
              </a:rPr>
              <a:t>: Rank </a:t>
            </a:r>
            <a:r>
              <a:rPr lang="en-US" sz="2000" dirty="0">
                <a:cs typeface="Consolas" pitchFamily="49" charset="0"/>
              </a:rPr>
              <a:t>of destination (integer) 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  <a:cs typeface="Consolas" pitchFamily="49" charset="0"/>
              </a:rPr>
              <a:t>Tag</a:t>
            </a:r>
            <a:r>
              <a:rPr lang="en-US" sz="2000" dirty="0" smtClean="0">
                <a:cs typeface="Consolas" pitchFamily="49" charset="0"/>
              </a:rPr>
              <a:t>: Message </a:t>
            </a:r>
            <a:r>
              <a:rPr lang="en-US" sz="2000" dirty="0">
                <a:cs typeface="Consolas" pitchFamily="49" charset="0"/>
              </a:rPr>
              <a:t>tag (integer) </a:t>
            </a:r>
          </a:p>
          <a:p>
            <a:pPr lvl="1"/>
            <a:r>
              <a:rPr lang="en-US" sz="2000" dirty="0" err="1" smtClean="0">
                <a:solidFill>
                  <a:schemeClr val="accent2"/>
                </a:solidFill>
                <a:cs typeface="Consolas" pitchFamily="49" charset="0"/>
              </a:rPr>
              <a:t>Comm</a:t>
            </a:r>
            <a:r>
              <a:rPr lang="en-US" sz="2000" dirty="0" smtClean="0">
                <a:cs typeface="Consolas" pitchFamily="49" charset="0"/>
              </a:rPr>
              <a:t>: Communicator </a:t>
            </a:r>
            <a:r>
              <a:rPr lang="en-US" sz="2000" dirty="0">
                <a:cs typeface="Consolas" pitchFamily="49" charset="0"/>
              </a:rPr>
              <a:t>(handle</a:t>
            </a:r>
            <a:r>
              <a:rPr lang="en-US" sz="2000" dirty="0" smtClean="0">
                <a:cs typeface="Consolas" pitchFamily="49" charset="0"/>
              </a:rPr>
              <a:t>)</a:t>
            </a:r>
          </a:p>
          <a:p>
            <a:pPr lvl="1"/>
            <a:endParaRPr lang="en-US" sz="2000" dirty="0" smtClean="0"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DATA_DISTRIBUTE: </a:t>
            </a:r>
            <a:r>
              <a:rPr lang="en-US" sz="2400" dirty="0" smtClean="0">
                <a:cs typeface="Consolas" pitchFamily="49" charset="0"/>
              </a:rPr>
              <a:t>Send to all nodes</a:t>
            </a:r>
            <a:endParaRPr lang="en-US" sz="2400" dirty="0">
              <a:cs typeface="Consolas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50F2-1933-4704-B64F-C447B3E0257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58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MPI Receiving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MPI_Recv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buf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count, </a:t>
            </a:r>
            <a:r>
              <a:rPr lang="en-US" sz="24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MPI_Datatype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datatype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source, </a:t>
            </a:r>
            <a:r>
              <a:rPr lang="en-US" sz="24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tag, </a:t>
            </a:r>
            <a:r>
              <a:rPr lang="en-US" sz="24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MPI_Comm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comm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MPI_Status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status)</a:t>
            </a:r>
          </a:p>
          <a:p>
            <a:pPr lvl="1"/>
            <a:r>
              <a:rPr lang="en-US" sz="2000" dirty="0" err="1" smtClean="0">
                <a:solidFill>
                  <a:schemeClr val="accent2"/>
                </a:solidFill>
                <a:cs typeface="Consolas" pitchFamily="49" charset="0"/>
              </a:rPr>
              <a:t>Buf</a:t>
            </a:r>
            <a:r>
              <a:rPr lang="en-US" sz="2000" dirty="0" smtClean="0">
                <a:cs typeface="Consolas" pitchFamily="49" charset="0"/>
              </a:rPr>
              <a:t>: Initial </a:t>
            </a:r>
            <a:r>
              <a:rPr lang="en-US" sz="2000" dirty="0">
                <a:cs typeface="Consolas" pitchFamily="49" charset="0"/>
              </a:rPr>
              <a:t>address of receive buffer (choice</a:t>
            </a:r>
            <a:r>
              <a:rPr lang="en-US" sz="2000" dirty="0" smtClean="0">
                <a:cs typeface="Consolas" pitchFamily="49" charset="0"/>
              </a:rPr>
              <a:t>)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  <a:cs typeface="Consolas" pitchFamily="49" charset="0"/>
              </a:rPr>
              <a:t>Count</a:t>
            </a:r>
            <a:r>
              <a:rPr lang="en-US" sz="2000" dirty="0" smtClean="0">
                <a:cs typeface="Consolas" pitchFamily="49" charset="0"/>
              </a:rPr>
              <a:t>: Maximum </a:t>
            </a:r>
            <a:r>
              <a:rPr lang="en-US" sz="2000" dirty="0">
                <a:cs typeface="Consolas" pitchFamily="49" charset="0"/>
              </a:rPr>
              <a:t>number of elements in receive buffer (integer) </a:t>
            </a:r>
          </a:p>
          <a:p>
            <a:pPr lvl="1"/>
            <a:r>
              <a:rPr lang="en-US" sz="2000" dirty="0" err="1" smtClean="0">
                <a:solidFill>
                  <a:schemeClr val="accent2"/>
                </a:solidFill>
                <a:cs typeface="Consolas" pitchFamily="49" charset="0"/>
              </a:rPr>
              <a:t>Datatype</a:t>
            </a:r>
            <a:r>
              <a:rPr lang="en-US" sz="2000" dirty="0" smtClean="0">
                <a:cs typeface="Consolas" pitchFamily="49" charset="0"/>
              </a:rPr>
              <a:t>:</a:t>
            </a:r>
            <a:r>
              <a:rPr lang="en-US" sz="2000" dirty="0">
                <a:cs typeface="Consolas" pitchFamily="49" charset="0"/>
              </a:rPr>
              <a:t>	</a:t>
            </a:r>
            <a:r>
              <a:rPr lang="en-US" sz="2000" dirty="0" err="1" smtClean="0">
                <a:cs typeface="Consolas" pitchFamily="49" charset="0"/>
              </a:rPr>
              <a:t>Datatype</a:t>
            </a:r>
            <a:r>
              <a:rPr lang="en-US" sz="2000" dirty="0" smtClean="0">
                <a:cs typeface="Consolas" pitchFamily="49" charset="0"/>
              </a:rPr>
              <a:t> </a:t>
            </a:r>
            <a:r>
              <a:rPr lang="en-US" sz="2000" dirty="0">
                <a:cs typeface="Consolas" pitchFamily="49" charset="0"/>
              </a:rPr>
              <a:t>of each receive buffer element (handle) 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  <a:cs typeface="Consolas" pitchFamily="49" charset="0"/>
              </a:rPr>
              <a:t>Source</a:t>
            </a:r>
            <a:r>
              <a:rPr lang="en-US" sz="2000" dirty="0" smtClean="0">
                <a:cs typeface="Consolas" pitchFamily="49" charset="0"/>
              </a:rPr>
              <a:t>: Rank </a:t>
            </a:r>
            <a:r>
              <a:rPr lang="en-US" sz="2000" dirty="0">
                <a:cs typeface="Consolas" pitchFamily="49" charset="0"/>
              </a:rPr>
              <a:t>of source (integer) 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  <a:cs typeface="Consolas" pitchFamily="49" charset="0"/>
              </a:rPr>
              <a:t>Tag</a:t>
            </a:r>
            <a:r>
              <a:rPr lang="en-US" sz="2000" dirty="0" smtClean="0">
                <a:cs typeface="Consolas" pitchFamily="49" charset="0"/>
              </a:rPr>
              <a:t>: Message </a:t>
            </a:r>
            <a:r>
              <a:rPr lang="en-US" sz="2000" dirty="0">
                <a:cs typeface="Consolas" pitchFamily="49" charset="0"/>
              </a:rPr>
              <a:t>tag (integer) </a:t>
            </a:r>
          </a:p>
          <a:p>
            <a:pPr lvl="1"/>
            <a:r>
              <a:rPr lang="en-US" sz="2000" dirty="0" err="1" smtClean="0">
                <a:solidFill>
                  <a:schemeClr val="accent2"/>
                </a:solidFill>
                <a:cs typeface="Consolas" pitchFamily="49" charset="0"/>
              </a:rPr>
              <a:t>Comm</a:t>
            </a:r>
            <a:r>
              <a:rPr lang="en-US" sz="2000" dirty="0" smtClean="0">
                <a:cs typeface="Consolas" pitchFamily="49" charset="0"/>
              </a:rPr>
              <a:t>: Communicator </a:t>
            </a:r>
            <a:r>
              <a:rPr lang="en-US" sz="2000" dirty="0">
                <a:cs typeface="Consolas" pitchFamily="49" charset="0"/>
              </a:rPr>
              <a:t>(handle) 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  <a:cs typeface="Consolas" pitchFamily="49" charset="0"/>
              </a:rPr>
              <a:t>Status</a:t>
            </a:r>
            <a:r>
              <a:rPr lang="en-US" sz="2000" dirty="0" smtClean="0">
                <a:cs typeface="Consolas" pitchFamily="49" charset="0"/>
              </a:rPr>
              <a:t>: Status </a:t>
            </a:r>
            <a:r>
              <a:rPr lang="en-US" sz="2000" dirty="0">
                <a:cs typeface="Consolas" pitchFamily="49" charset="0"/>
              </a:rPr>
              <a:t>object (Status</a:t>
            </a:r>
            <a:r>
              <a:rPr lang="en-US" sz="2000" dirty="0" smtClean="0">
                <a:cs typeface="Consolas" pitchFamily="49" charset="0"/>
              </a:rPr>
              <a:t>)</a:t>
            </a:r>
            <a:endParaRPr lang="en-US" sz="2000" dirty="0">
              <a:cs typeface="Consolas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50F2-1933-4704-B64F-C447B3E0257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810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MPI Sending and Receiving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MPI_Sendrecv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sendbuf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sendcount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MPI_Datatype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sendtype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dest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sendtag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recvbuf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recvcount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MPI_Datatype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recvtype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source, </a:t>
            </a:r>
            <a:r>
              <a:rPr lang="en-US" sz="24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recvtag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MPI_Comm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comm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MPI_Status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status)</a:t>
            </a:r>
          </a:p>
          <a:p>
            <a:pPr lvl="1"/>
            <a:r>
              <a:rPr lang="en-US" sz="2000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Sendbuf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Initial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address of send buffer (choice) </a:t>
            </a:r>
          </a:p>
          <a:p>
            <a:pPr lvl="1"/>
            <a:r>
              <a:rPr lang="en-US" sz="2000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Sendcount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umber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of elements in send buffer (integer) </a:t>
            </a:r>
          </a:p>
          <a:p>
            <a:pPr lvl="1"/>
            <a:r>
              <a:rPr lang="en-US" sz="2000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Sendtype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: Type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of elements in send buffer (handle) </a:t>
            </a:r>
          </a:p>
          <a:p>
            <a:pPr lvl="1"/>
            <a:r>
              <a:rPr lang="en-US" sz="2000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Dest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: Rank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of destination (integer) </a:t>
            </a:r>
          </a:p>
          <a:p>
            <a:pPr lvl="1"/>
            <a:r>
              <a:rPr lang="en-US" sz="2000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Sendtag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: Send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tag (integer) </a:t>
            </a:r>
          </a:p>
          <a:p>
            <a:pPr lvl="1"/>
            <a:r>
              <a:rPr lang="en-US" sz="2000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Recvcount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: Number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of elements in receive buffer (integer) </a:t>
            </a:r>
          </a:p>
          <a:p>
            <a:pPr lvl="1"/>
            <a:r>
              <a:rPr lang="en-US" sz="2000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Recvtype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: Type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of elements in receive buffer (handle) 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Source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: Rank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of source (integer) </a:t>
            </a:r>
          </a:p>
          <a:p>
            <a:pPr lvl="1"/>
            <a:r>
              <a:rPr lang="en-US" sz="2000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Recvtag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: Receive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tag (integer) </a:t>
            </a:r>
          </a:p>
          <a:p>
            <a:pPr lvl="1"/>
            <a:r>
              <a:rPr lang="en-US" sz="2000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Comm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: Communicator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(handle) </a:t>
            </a:r>
          </a:p>
          <a:p>
            <a:pPr lvl="1"/>
            <a:r>
              <a:rPr lang="en-US" sz="2000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Recvbuf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: Initial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address of receive buffer (choice) 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Status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: Status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object (Status). This refers to the receive operation.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50F2-1933-4704-B64F-C447B3E0257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9830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ce408_2011_multi_dev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ece408_2011_multi_device</Template>
  <TotalTime>2697</TotalTime>
  <Words>778</Words>
  <Application>Microsoft Office PowerPoint</Application>
  <PresentationFormat>On-screen Show (4:3)</PresentationFormat>
  <Paragraphs>423</Paragraphs>
  <Slides>32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ece408_2011_multi_device</vt:lpstr>
      <vt:lpstr>MPI and CUDA Programming</vt:lpstr>
      <vt:lpstr>Outline</vt:lpstr>
      <vt:lpstr>Message Passing Interface</vt:lpstr>
      <vt:lpstr>MPI Model</vt:lpstr>
      <vt:lpstr>MPI Message Types</vt:lpstr>
      <vt:lpstr>MPI Initialization, Info and Sync</vt:lpstr>
      <vt:lpstr>MPI Sending Data</vt:lpstr>
      <vt:lpstr>MPI Receiving Data</vt:lpstr>
      <vt:lpstr>MPI Sending and Receiving Data</vt:lpstr>
      <vt:lpstr>Outline</vt:lpstr>
      <vt:lpstr>CUDA-based cluster</vt:lpstr>
      <vt:lpstr>CUDA and MPI Communication</vt:lpstr>
      <vt:lpstr>Outline</vt:lpstr>
      <vt:lpstr>Stencil Code: Main Process</vt:lpstr>
      <vt:lpstr>Stencil Domain Decomposition</vt:lpstr>
      <vt:lpstr>Stencil Code: Server Process (I)</vt:lpstr>
      <vt:lpstr>Stencil Code: Server Process (II)</vt:lpstr>
      <vt:lpstr>Stencil Code: Main Process (I)</vt:lpstr>
      <vt:lpstr>Boundary Exchange Example (I)</vt:lpstr>
      <vt:lpstr>Boundary Exchange Example (II)</vt:lpstr>
      <vt:lpstr>Stencil Code: Compute Process (I)</vt:lpstr>
      <vt:lpstr>Stencil Code: Compute Process (II)</vt:lpstr>
      <vt:lpstr>Stencil Code: Compute Process (III)</vt:lpstr>
      <vt:lpstr>Stencil Code: Compute Process (IV)</vt:lpstr>
      <vt:lpstr>Stencil Code: Compute Process (V)</vt:lpstr>
      <vt:lpstr>Stencil Code: Compute Process (VII)</vt:lpstr>
      <vt:lpstr>Outline</vt:lpstr>
      <vt:lpstr>Without GPU Direct</vt:lpstr>
      <vt:lpstr>With GPU Direct</vt:lpstr>
      <vt:lpstr>CUDA 4.0 and MPI</vt:lpstr>
      <vt:lpstr>GMAC and MPI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MPI and CUDA Programming</dc:title>
  <dc:creator>Isaac Gelado</dc:creator>
  <cp:lastModifiedBy>den4gr</cp:lastModifiedBy>
  <cp:revision>1</cp:revision>
  <dcterms:created xsi:type="dcterms:W3CDTF">2011-11-10T03:57:50Z</dcterms:created>
  <dcterms:modified xsi:type="dcterms:W3CDTF">2012-10-01T13:07:27Z</dcterms:modified>
</cp:coreProperties>
</file>