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notesSlides/notesSlide21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22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23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24.xml" ContentType="application/vnd.openxmlformats-officedocument.presentationml.notesSl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25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26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27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notesSlides/notesSlide28.xml" ContentType="application/vnd.openxmlformats-officedocument.presentationml.notesSlid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notesSlides/notesSlide31.xml" ContentType="application/vnd.openxmlformats-officedocument.presentationml.notesSlide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35.xml" ContentType="application/vnd.openxmlformats-officedocument.drawingml.chart+xml"/>
  <Override PartName="/ppt/notesSlides/notesSlide36.xml" ContentType="application/vnd.openxmlformats-officedocument.presentationml.notesSlide+xml"/>
  <Override PartName="/ppt/charts/chart36.xml" ContentType="application/vnd.openxmlformats-officedocument.drawingml.chart+xml"/>
  <Override PartName="/ppt/notesSlides/notesSlide37.xml" ContentType="application/vnd.openxmlformats-officedocument.presentationml.notesSlide+xml"/>
  <Override PartName="/ppt/charts/chart37.xml" ContentType="application/vnd.openxmlformats-officedocument.drawingml.chart+xml"/>
  <Override PartName="/ppt/notesSlides/notesSlide38.xml" ContentType="application/vnd.openxmlformats-officedocument.presentationml.notesSlide+xml"/>
  <Override PartName="/ppt/charts/chart38.xml" ContentType="application/vnd.openxmlformats-officedocument.drawingml.chart+xml"/>
  <Override PartName="/ppt/notesSlides/notesSlide39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notesSlides/notesSlide40.xml" ContentType="application/vnd.openxmlformats-officedocument.presentationml.notesSlide+xml"/>
  <Override PartName="/ppt/charts/chart41.xml" ContentType="application/vnd.openxmlformats-officedocument.drawingml.chart+xml"/>
  <Override PartName="/ppt/notesSlides/notesSlide41.xml" ContentType="application/vnd.openxmlformats-officedocument.presentationml.notesSlide+xml"/>
  <Override PartName="/ppt/charts/chart42.xml" ContentType="application/vnd.openxmlformats-officedocument.drawingml.chart+xml"/>
  <Override PartName="/ppt/notesSlides/notesSlide42.xml" ContentType="application/vnd.openxmlformats-officedocument.presentationml.notesSlide+xml"/>
  <Override PartName="/ppt/charts/chart43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6"/>
  </p:notesMasterIdLst>
  <p:sldIdLst>
    <p:sldId id="448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447" r:id="rId16"/>
    <p:sldId id="383" r:id="rId17"/>
    <p:sldId id="384" r:id="rId18"/>
    <p:sldId id="443" r:id="rId19"/>
    <p:sldId id="444" r:id="rId20"/>
    <p:sldId id="385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46" r:id="rId35"/>
    <p:sldId id="442" r:id="rId36"/>
    <p:sldId id="401" r:id="rId37"/>
    <p:sldId id="402" r:id="rId38"/>
    <p:sldId id="403" r:id="rId39"/>
    <p:sldId id="404" r:id="rId40"/>
    <p:sldId id="370" r:id="rId41"/>
    <p:sldId id="437" r:id="rId42"/>
    <p:sldId id="436" r:id="rId43"/>
    <p:sldId id="432" r:id="rId44"/>
    <p:sldId id="433" r:id="rId45"/>
    <p:sldId id="435" r:id="rId46"/>
    <p:sldId id="434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0" r:id="rId59"/>
    <p:sldId id="461" r:id="rId60"/>
    <p:sldId id="462" r:id="rId61"/>
    <p:sldId id="463" r:id="rId62"/>
    <p:sldId id="464" r:id="rId63"/>
    <p:sldId id="465" r:id="rId64"/>
    <p:sldId id="466" r:id="rId65"/>
    <p:sldId id="467" r:id="rId66"/>
    <p:sldId id="468" r:id="rId67"/>
    <p:sldId id="469" r:id="rId68"/>
    <p:sldId id="470" r:id="rId69"/>
    <p:sldId id="471" r:id="rId70"/>
    <p:sldId id="472" r:id="rId71"/>
    <p:sldId id="473" r:id="rId72"/>
    <p:sldId id="474" r:id="rId73"/>
    <p:sldId id="475" r:id="rId74"/>
    <p:sldId id="476" r:id="rId75"/>
    <p:sldId id="477" r:id="rId76"/>
    <p:sldId id="478" r:id="rId77"/>
    <p:sldId id="479" r:id="rId78"/>
    <p:sldId id="480" r:id="rId79"/>
    <p:sldId id="481" r:id="rId80"/>
    <p:sldId id="482" r:id="rId81"/>
    <p:sldId id="483" r:id="rId82"/>
    <p:sldId id="484" r:id="rId83"/>
    <p:sldId id="485" r:id="rId84"/>
    <p:sldId id="486" r:id="rId85"/>
    <p:sldId id="487" r:id="rId86"/>
    <p:sldId id="488" r:id="rId87"/>
    <p:sldId id="489" r:id="rId88"/>
    <p:sldId id="490" r:id="rId89"/>
    <p:sldId id="491" r:id="rId90"/>
    <p:sldId id="492" r:id="rId91"/>
    <p:sldId id="493" r:id="rId92"/>
    <p:sldId id="494" r:id="rId93"/>
    <p:sldId id="495" r:id="rId94"/>
    <p:sldId id="496" r:id="rId95"/>
    <p:sldId id="497" r:id="rId96"/>
    <p:sldId id="498" r:id="rId97"/>
    <p:sldId id="499" r:id="rId98"/>
    <p:sldId id="500" r:id="rId99"/>
    <p:sldId id="501" r:id="rId100"/>
    <p:sldId id="502" r:id="rId101"/>
    <p:sldId id="503" r:id="rId102"/>
    <p:sldId id="504" r:id="rId103"/>
    <p:sldId id="505" r:id="rId104"/>
    <p:sldId id="506" r:id="rId105"/>
    <p:sldId id="507" r:id="rId106"/>
    <p:sldId id="508" r:id="rId107"/>
    <p:sldId id="509" r:id="rId108"/>
    <p:sldId id="510" r:id="rId109"/>
    <p:sldId id="511" r:id="rId110"/>
    <p:sldId id="512" r:id="rId111"/>
    <p:sldId id="513" r:id="rId112"/>
    <p:sldId id="514" r:id="rId113"/>
    <p:sldId id="515" r:id="rId114"/>
    <p:sldId id="516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008000"/>
    <a:srgbClr val="C5CB75"/>
    <a:srgbClr val="CCFF66"/>
    <a:srgbClr val="ACC878"/>
    <a:srgbClr val="9FC064"/>
    <a:srgbClr val="ACD278"/>
    <a:srgbClr val="9BBE5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1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9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presProps" Target="presProp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DC1A-C04F-BE9C-A8B9CCD917A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DC1A-C04F-BE9C-A8B9CCD917A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DC1A-C04F-BE9C-A8B9CCD917AE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DC1A-C04F-BE9C-A8B9CCD917AE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DC1A-C04F-BE9C-A8B9CCD917AE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C1A-C04F-BE9C-A8B9CCD917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C1A-C04F-BE9C-A8B9CCD917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1A-C04F-BE9C-A8B9CCD91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EFB0-454E-9F8A-EECA12E83C8D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EFB0-454E-9F8A-EECA12E83C8D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EFB0-454E-9F8A-EECA12E83C8D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EFB0-454E-9F8A-EECA12E83C8D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EFB0-454E-9F8A-EECA12E83C8D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B0-454E-9F8A-EECA12E83C8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FB0-454E-9F8A-EECA12E83C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B0-454E-9F8A-EECA12E83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6385-0447-A958-A842E632573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6385-0447-A958-A842E632573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6385-0447-A958-A842E632573E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6385-0447-A958-A842E632573E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6385-0447-A958-A842E632573E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385-0447-A958-A842E63257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385-0447-A958-A842E6325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8F21-1E46-916C-3CDD24A3265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8F21-1E46-916C-3CDD24A3265B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8F21-1E46-916C-3CDD24A3265B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8F21-1E46-916C-3CDD24A3265B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8F21-1E46-916C-3CDD24A3265B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F21-1E46-916C-3CDD24A326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21-1E46-916C-3CDD24A32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962F-6642-9D9C-489C97CB448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962F-6642-9D9C-489C97CB448B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962F-6642-9D9C-489C97CB448B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962F-6642-9D9C-489C97CB448B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962F-6642-9D9C-489C97CB448B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62F-6642-9D9C-489C97CB448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62F-6642-9D9C-489C97CB44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2F-6642-9D9C-489C97CB4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E99B-8845-A7BE-2FAC0460AA9D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E99B-8845-A7BE-2FAC0460AA9D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E99B-8845-A7BE-2FAC0460AA9D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E99B-8845-A7BE-2FAC0460AA9D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E99B-8845-A7BE-2FAC0460AA9D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99B-8845-A7BE-2FAC0460AA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9B-8845-A7BE-2FAC0460A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AFCB-F047-AEFA-65E2F1B0B30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AFCB-F047-AEFA-65E2F1B0B304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AFCB-F047-AEFA-65E2F1B0B304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AFCB-F047-AEFA-65E2F1B0B304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AFCB-F047-AEFA-65E2F1B0B304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FCB-F047-AEFA-65E2F1B0B30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FCB-F047-AEFA-65E2F1B0B3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CB-F047-AEFA-65E2F1B0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647E-7541-A3CE-72CC4FA5B9F8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647E-7541-A3CE-72CC4FA5B9F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647E-7541-A3CE-72CC4FA5B9F8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647E-7541-A3CE-72CC4FA5B9F8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647E-7541-A3CE-72CC4FA5B9F8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47E-7541-A3CE-72CC4FA5B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7E-7541-A3CE-72CC4FA5B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6550-F941-85ED-8DA87F8131A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6550-F941-85ED-8DA87F8131AB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6550-F941-85ED-8DA87F8131AB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6550-F941-85ED-8DA87F8131AB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6550-F941-85ED-8DA87F8131AB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550-F941-85ED-8DA87F8131A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550-F941-85ED-8DA87F8131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50-F941-85ED-8DA87F813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5723-6F4E-95C5-1072B15DDA1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5723-6F4E-95C5-1072B15DDA12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5723-6F4E-95C5-1072B15DDA12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5723-6F4E-95C5-1072B15DDA1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5723-6F4E-95C5-1072B15DDA12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723-6F4E-95C5-1072B15DDA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23-6F4E-95C5-1072B15DD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1B4E-3647-B1B5-3A976FE41AB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1B4E-3647-B1B5-3A976FE41AB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1B4E-3647-B1B5-3A976FE41AB3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1B4E-3647-B1B5-3A976FE41AB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1B4E-3647-B1B5-3A976FE41AB3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1B4E-3647-B1B5-3A976FE41A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B4E-3647-B1B5-3A976FE41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4E-3647-B1B5-3A976FE41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A49E-2D44-8FC1-C787DBBD4A0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A49E-2D44-8FC1-C787DBBD4A0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A49E-2D44-8FC1-C787DBBD4A06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A49E-2D44-8FC1-C787DBBD4A06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A49E-2D44-8FC1-C787DBBD4A06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49E-2D44-8FC1-C787DBBD4A0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49E-2D44-8FC1-C787DBBD4A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9E-2D44-8FC1-C787DBBD4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F90F-614E-B55E-4386F41D3E81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F90F-614E-B55E-4386F41D3E8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F90F-614E-B55E-4386F41D3E81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F90F-614E-B55E-4386F41D3E81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F90F-614E-B55E-4386F41D3E81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90F-614E-B55E-4386F41D3E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0F-614E-B55E-4386F41D3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62E9-B340-AEE6-2E1AC884737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62E9-B340-AEE6-2E1AC884737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62E9-B340-AEE6-2E1AC8847373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62E9-B340-AEE6-2E1AC884737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62E9-B340-AEE6-2E1AC8847373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2E9-B340-AEE6-2E1AC884737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2E9-B340-AEE6-2E1AC88473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E9-B340-AEE6-2E1AC8847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2661-C94F-AEA8-DD138A9EBB2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2661-C94F-AEA8-DD138A9EBB2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2661-C94F-AEA8-DD138A9EBB2E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2661-C94F-AEA8-DD138A9EBB2E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2661-C94F-AEA8-DD138A9EBB2E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661-C94F-AEA8-DD138A9EBB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61-C94F-AEA8-DD138A9EB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2B08-4047-84FE-9C9BEE10B84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2B08-4047-84FE-9C9BEE10B847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2B08-4047-84FE-9C9BEE10B847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2B08-4047-84FE-9C9BEE10B847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2B08-4047-84FE-9C9BEE10B847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B08-4047-84FE-9C9BEE10B84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B08-4047-84FE-9C9BEE10B8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08-4047-84FE-9C9BEE10B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2E94-7144-8079-AF6968D9E02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2E94-7144-8079-AF6968D9E02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2E94-7144-8079-AF6968D9E02E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2E94-7144-8079-AF6968D9E02E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2E94-7144-8079-AF6968D9E02E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E94-7144-8079-AF6968D9E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E94-7144-8079-AF6968D9E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5C81-4B43-8D79-9C35E1DB637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5C81-4B43-8D79-9C35E1DB6377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5C81-4B43-8D79-9C35E1DB6377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5C81-4B43-8D79-9C35E1DB6377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5C81-4B43-8D79-9C35E1DB6377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C81-4B43-8D79-9C35E1DB637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C81-4B43-8D79-9C35E1DB63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81-4B43-8D79-9C35E1DB6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C1FB-794F-B3BD-0FA9FA5CB6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C1FB-794F-B3BD-0FA9FA5CB697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C1FB-794F-B3BD-0FA9FA5CB697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C1FB-794F-B3BD-0FA9FA5CB697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C1FB-794F-B3BD-0FA9FA5CB697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1FB-794F-B3BD-0FA9FA5CB6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FB-794F-B3BD-0FA9FA5CB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8EB3-2A4C-927A-F1E2E1ED915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8EB3-2A4C-927A-F1E2E1ED915B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8EB3-2A4C-927A-F1E2E1ED915B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8EB3-2A4C-927A-F1E2E1ED915B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8EB3-2A4C-927A-F1E2E1ED915B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EB3-2A4C-927A-F1E2E1ED915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EB3-2A4C-927A-F1E2E1ED91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B3-2A4C-927A-F1E2E1ED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4386-3447-8B3F-F6B9E71D767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4386-3447-8B3F-F6B9E71D767B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4386-3447-8B3F-F6B9E71D767B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4386-3447-8B3F-F6B9E71D767B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4386-3447-8B3F-F6B9E71D767B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386-3447-8B3F-F6B9E71D76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86-3447-8B3F-F6B9E71D7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3822-784B-A1E6-F226F06FE42A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3822-784B-A1E6-F226F06FE42A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3822-784B-A1E6-F226F06FE42A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3822-784B-A1E6-F226F06FE42A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3822-784B-A1E6-F226F06FE42A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822-784B-A1E6-F226F06FE42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822-784B-A1E6-F226F06FE4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22-784B-A1E6-F226F06FE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2C4A-3742-A7BA-AC7F31FDA0E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2C4A-3742-A7BA-AC7F31FDA0EB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2C4A-3742-A7BA-AC7F31FDA0EB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2C4A-3742-A7BA-AC7F31FDA0EB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2C4A-3742-A7BA-AC7F31FDA0EB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C4A-3742-A7BA-AC7F31FDA0E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C4A-3742-A7BA-AC7F31FDA0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4A-3742-A7BA-AC7F31FDA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CF4E-8B44-AA05-A481C2EF2A89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CF4E-8B44-AA05-A481C2EF2A89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CF4E-8B44-AA05-A481C2EF2A89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CF4E-8B44-AA05-A481C2EF2A89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CF4E-8B44-AA05-A481C2EF2A89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F4E-8B44-AA05-A481C2EF2A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4E-8B44-AA05-A481C2EF2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E5EA-4145-9E1C-9AF42E69D43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E5EA-4145-9E1C-9AF42E69D43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E5EA-4145-9E1C-9AF42E69D436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E5EA-4145-9E1C-9AF42E69D436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E5EA-4145-9E1C-9AF42E69D436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5EA-4145-9E1C-9AF42E69D43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5EA-4145-9E1C-9AF42E69D4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EA-4145-9E1C-9AF42E69D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ACD9-7242-BC4D-FD3F7FC8ACA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ACD9-7242-BC4D-FD3F7FC8ACA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ACD9-7242-BC4D-FD3F7FC8ACA3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ACD9-7242-BC4D-FD3F7FC8ACA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ACD9-7242-BC4D-FD3F7FC8ACA3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CD9-7242-BC4D-FD3F7FC8AC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D9-7242-BC4D-FD3F7FC8A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586A-694D-9077-CB789049D35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586A-694D-9077-CB789049D354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586A-694D-9077-CB789049D354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586A-694D-9077-CB789049D354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586A-694D-9077-CB789049D354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86A-694D-9077-CB789049D35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86A-694D-9077-CB789049D3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86A-694D-9077-CB789049D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02D7-1748-ADC2-F9C459FC776A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02D7-1748-ADC2-F9C459FC776A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02D7-1748-ADC2-F9C459FC776A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02D7-1748-ADC2-F9C459FC776A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02D7-1748-ADC2-F9C459FC776A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2D7-1748-ADC2-F9C459FC77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2D7-1748-ADC2-F9C459FC7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826B-D743-9DCF-04B2447A5E81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826B-D743-9DCF-04B2447A5E8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826B-D743-9DCF-04B2447A5E81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826B-D743-9DCF-04B2447A5E81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826B-D743-9DCF-04B2447A5E81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26B-D743-9DCF-04B2447A5E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6B-D743-9DCF-04B2447A5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D4DA-AA4F-82E3-34F8B6CF647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D4DA-AA4F-82E3-34F8B6CF647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D4DA-AA4F-82E3-34F8B6CF6476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D4DA-AA4F-82E3-34F8B6CF6476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D4DA-AA4F-82E3-34F8B6CF6476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4DA-AA4F-82E3-34F8B6CF64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DA-AA4F-82E3-34F8B6CF6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B910-D041-8A78-08D1F3CA1E29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B910-D041-8A78-08D1F3CA1E29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B910-D041-8A78-08D1F3CA1E29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B910-D041-8A78-08D1F3CA1E29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B910-D041-8A78-08D1F3CA1E29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910-D041-8A78-08D1F3CA1E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10-D041-8A78-08D1F3CA1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2123-7D40-89FA-6303A203DD6A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2123-7D40-89FA-6303A203DD6A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2123-7D40-89FA-6303A203DD6A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2123-7D40-89FA-6303A203DD6A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2123-7D40-89FA-6303A203DD6A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123-7D40-89FA-6303A203DD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23-7D40-89FA-6303A203D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8D32-2C4E-B645-81E23E452D4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8D32-2C4E-B645-81E23E452D44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8D32-2C4E-B645-81E23E452D44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8D32-2C4E-B645-81E23E452D44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8D32-2C4E-B645-81E23E452D44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D32-2C4E-B645-81E23E452D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32-2C4E-B645-81E23E452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38F2-9542-A44B-F4575CFD8FF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38F2-9542-A44B-F4575CFD8FF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38F2-9542-A44B-F4575CFD8FF6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38F2-9542-A44B-F4575CFD8FF6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38F2-9542-A44B-F4575CFD8FF6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8F2-9542-A44B-F4575CFD8FF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8F2-9542-A44B-F4575CFD8F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F2-9542-A44B-F4575CFD8F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AA7C-9D45-AAC0-26A7AAC98EB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AA7C-9D45-AAC0-26A7AAC98EBC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AA7C-9D45-AAC0-26A7AAC98EBC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AA7C-9D45-AAC0-26A7AAC98EBC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AA7C-9D45-AAC0-26A7AAC98EBC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A7C-9D45-AAC0-26A7AAC98E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7C-9D45-AAC0-26A7AAC98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2813-A741-8035-6ACEEA572F2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2813-A741-8035-6ACEEA572F2B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2813-A741-8035-6ACEEA572F2B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2813-A741-8035-6ACEEA572F2B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2813-A741-8035-6ACEEA572F2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/>
                      <a:t>18%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813-A741-8035-6ACEEA572F2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/>
                      <a:t>17%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813-A741-8035-6ACEEA572F2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/>
                      <a:t>22%</a:t>
                    </a:r>
                    <a:endParaRPr lang="en-US" dirty="0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813-A741-8035-6ACEEA572F2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chemeClr val="bg1"/>
                        </a:solidFill>
                      </a:defRPr>
                    </a:pPr>
                    <a:r>
                      <a:rPr lang="en-US"/>
                      <a:t>33%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813-A741-8035-6ACEEA572F2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 b="1"/>
                      <a:t>10%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813-A741-8035-6ACEEA572F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0.18000000000000024</c:v>
                </c:pt>
                <c:pt idx="1">
                  <c:v>0.17</c:v>
                </c:pt>
                <c:pt idx="2">
                  <c:v>0.22000000000000003</c:v>
                </c:pt>
                <c:pt idx="3">
                  <c:v>0.33000000000000174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13-A741-8035-6ACEEA572F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E085-7043-90CC-477850E7BB38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E085-7043-90CC-477850E7BB3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E085-7043-90CC-477850E7BB38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E085-7043-90CC-477850E7BB38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E085-7043-90CC-477850E7BB3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/>
                      <a:t>18%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085-7043-90CC-477850E7BB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/>
                      <a:t>17%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085-7043-90CC-477850E7BB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/>
                      <a:t>22%</a:t>
                    </a:r>
                    <a:endParaRPr lang="en-US" dirty="0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085-7043-90CC-477850E7BB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chemeClr val="bg1"/>
                        </a:solidFill>
                      </a:defRPr>
                    </a:pPr>
                    <a:r>
                      <a:rPr lang="en-US"/>
                      <a:t>33%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085-7043-90CC-477850E7BB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 b="1"/>
                      <a:t>10%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E085-7043-90CC-477850E7BB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0.18000000000000024</c:v>
                </c:pt>
                <c:pt idx="1">
                  <c:v>0.17</c:v>
                </c:pt>
                <c:pt idx="2">
                  <c:v>0.22000000000000003</c:v>
                </c:pt>
                <c:pt idx="3">
                  <c:v>0.33000000000000185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85-7043-90CC-477850E7BB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21AF-974F-A9B6-5555FE135B9D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21AF-974F-A9B6-5555FE135B9D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21AF-974F-A9B6-5555FE135B9D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21AF-974F-A9B6-5555FE135B9D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21AF-974F-A9B6-5555FE135B9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/>
                      <a:t>18%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1AF-974F-A9B6-5555FE135B9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/>
                      <a:t>17%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1AF-974F-A9B6-5555FE135B9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/>
                      <a:t>22%</a:t>
                    </a:r>
                    <a:endParaRPr lang="en-US" dirty="0"/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1AF-974F-A9B6-5555FE135B9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300" b="1">
                        <a:solidFill>
                          <a:schemeClr val="bg1"/>
                        </a:solidFill>
                      </a:defRPr>
                    </a:pPr>
                    <a:r>
                      <a:rPr lang="en-US"/>
                      <a:t>33%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1AF-974F-A9B6-5555FE135B9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 b="1"/>
                      <a:t>10%</a:t>
                    </a:r>
                  </a:p>
                </c:rich>
              </c:tx>
              <c:spPr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1AF-974F-A9B6-5555FE135B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0.18000000000000024</c:v>
                </c:pt>
                <c:pt idx="1">
                  <c:v>0.17</c:v>
                </c:pt>
                <c:pt idx="2">
                  <c:v>0.22000000000000003</c:v>
                </c:pt>
                <c:pt idx="3">
                  <c:v>0.3300000000000019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AF-974F-A9B6-5555FE135B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F187-514B-AA02-FE2A6B48DCA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F187-514B-AA02-FE2A6B48DCA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F187-514B-AA02-FE2A6B48DCA3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F187-514B-AA02-FE2A6B48DCA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F187-514B-AA02-FE2A6B48DCA3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187-514B-AA02-FE2A6B48DCA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187-514B-AA02-FE2A6B48DC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187-514B-AA02-FE2A6B48D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9E12-0146-9574-3A5B74DA79E5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9E12-0146-9574-3A5B74DA79E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9E12-0146-9574-3A5B74DA79E5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9E12-0146-9574-3A5B74DA79E5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9E12-0146-9574-3A5B74DA79E5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E12-0146-9574-3A5B74DA79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E12-0146-9574-3A5B74DA79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12-0146-9574-3A5B74DA7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021E-0148-979A-D48720A0168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021E-0148-979A-D48720A01687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021E-0148-979A-D48720A01687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021E-0148-979A-D48720A01687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021E-0148-979A-D48720A01687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21E-0148-979A-D48720A016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21E-0148-979A-D48720A01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29C1-1348-8F70-8683B185B369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29C1-1348-8F70-8683B185B369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29C1-1348-8F70-8683B185B369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29C1-1348-8F70-8683B185B369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29C1-1348-8F70-8683B185B369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sz="1300" dirty="0"/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9C1-1348-8F70-8683B185B36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20%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9C1-1348-8F70-8683B185B3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C1-1348-8F70-8683B185B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00-347F-F647-B0BA-38729227B158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1-347F-F647-B0BA-38729227B15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347F-F647-B0BA-38729227B158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</c:spPr>
            <c:extLst>
              <c:ext xmlns:c16="http://schemas.microsoft.com/office/drawing/2014/chart" uri="{C3380CC4-5D6E-409C-BE32-E72D297353CC}">
                <c16:uniqueId val="{00000003-347F-F647-B0BA-38729227B158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4-347F-F647-B0BA-38729227B158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 sz="1300" dirty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47F-F647-B0BA-38729227B1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 b="1"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0.15000000000000024</c:v>
                </c:pt>
                <c:pt idx="1">
                  <c:v>0.2</c:v>
                </c:pt>
                <c:pt idx="2">
                  <c:v>0.25</c:v>
                </c:pt>
                <c:pt idx="3">
                  <c:v>0.30000000000000032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7F-F647-B0BA-38729227B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3EBFCF-5B4B-45EE-9537-2CA446E0E527}" type="datetimeFigureOut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864B41-CF2E-44EC-8FF9-841F2EB7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3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64B41-CF2E-44EC-8FF9-841F2EB7482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864B41-CF2E-44EC-8FF9-841F2EB7482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1A8298-55FC-4732-8574-D852B1119A0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1A8298-55FC-4732-8574-D852B1119A0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FEBBBB-5855-4232-AA49-FCE21B9E1E7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FEBBBB-5855-4232-AA49-FCE21B9E1E7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E674DD-1E41-4BC3-9A5C-F170C55D7BD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E56528-63A8-451D-AED3-3B5B641BD5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85DA-2F0E-43AA-B0E9-6B516FE367C5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4A9D-5823-4C60-A69A-84AC5C25F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1EACB-60E0-4FA4-A67D-0C2B6C394AA2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DF2B-E197-46DF-9249-2280BB881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861F2-0933-4C54-B924-9A0AB3119F6F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FE6BB-E03B-4E1F-9FFA-CD8EBEA9A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485DA-2F0E-43AA-B0E9-6B516FE367C5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4A9D-5823-4C60-A69A-84AC5C25FD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AF54F-6279-4C25-BC1C-C77102B32987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CD994-FA9F-4C25-B8AB-041CCCE1F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4E773-A11E-468D-A6B2-DFE72B67D8F2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B8D15-B5E2-4BF6-B354-88AD34C50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D8D4-4BF2-4E4C-BD52-A5A2BF0842C0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06B94-568F-4C39-AECB-6987B09954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60C01-0ACD-4631-BFA9-DD448354C80F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CE4C1-3C19-41EF-98BD-092945EA5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E4262-AA56-42AF-9BD8-283977BBF17B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84599-8B05-4400-B86F-F81752A064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4330E-DAF1-46F9-A42B-CE13042994C9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AE8C4-D18F-4C83-866B-381D4C8585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183F8-A192-451B-B635-A43CB24054B6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4D76B-08F4-4D64-8D40-F0AF88A9A0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AF54F-6279-4C25-BC1C-C77102B32987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CD994-FA9F-4C25-B8AB-041CCCE1F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7356-F6FA-4738-90ED-05336CF72B13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3BB3D-301F-4FDF-A286-0333C66BBA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EACB-60E0-4FA4-A67D-0C2B6C394AA2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1DF2B-E197-46DF-9249-2280BB8814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61F2-0933-4C54-B924-9A0AB3119F6F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FE6BB-E03B-4E1F-9FFA-CD8EBEA9AE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3" y="1290"/>
                </a:cxn>
                <a:cxn ang="0">
                  <a:pos x="0" y="1290"/>
                </a:cxn>
                <a:cxn ang="0">
                  <a:pos x="6" y="3210"/>
                </a:cxn>
                <a:cxn ang="0">
                  <a:pos x="5550" y="3216"/>
                </a:cxn>
                <a:cxn ang="0">
                  <a:pos x="5550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602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6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CB953-04C3-4836-9200-A8CC02C88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C7F80-F8BB-4299-A33D-CB2BA8A05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8BB31-4A66-4D32-AE2B-563280FBD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8E208-ED84-4889-85C7-39887FE8B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52C96-6032-471C-8886-DF1C74BAA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45A99-CBDC-4DDA-A9E5-EC4488447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94F9E-F8FA-41B8-89EA-CBAF29AC2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E773-A11E-468D-A6B2-DFE72B67D8F2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B8D15-B5E2-4BF6-B354-88AD34C50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DFEAA-57D0-4AF2-BABA-5CF3F7CC5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13C39-1BCD-4C93-AE2C-951DF4F02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19D21-C7B3-4EEF-8C38-EF753CFF5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FD829-6779-4E6B-8063-378139F1E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7D8D4-4BF2-4E4C-BD52-A5A2BF0842C0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06B94-568F-4C39-AECB-6987B0995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0C01-0ACD-4631-BFA9-DD448354C80F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CE4C1-3C19-41EF-98BD-092945EA5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4262-AA56-42AF-9BD8-283977BBF17B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84599-8B05-4400-B86F-F81752A06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4330E-DAF1-46F9-A42B-CE13042994C9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AE8C4-D18F-4C83-866B-381D4C858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183F8-A192-451B-B635-A43CB24054B6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D76B-08F4-4D64-8D40-F0AF88A9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C7356-F6FA-4738-90ED-05336CF72B13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BB3D-301F-4FDF-A286-0333C66BB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9BC9A0-9E89-41CB-A251-C8BD5A453598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CAEA51-5DE3-41A7-ACAC-EF54E381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fld id="{629BC9A0-9E89-41CB-A251-C8BD5A453598}" type="datetime1">
              <a:rPr lang="en-US" smtClean="0"/>
              <a:pPr>
                <a:defRPr/>
              </a:pPr>
              <a:t>11/11/24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7CAEA51-5DE3-41A7-ACAC-EF54E38165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84995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996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/>
              <a:ahLst/>
              <a:cxnLst>
                <a:cxn ang="0">
                  <a:pos x="330" y="1764"/>
                </a:cxn>
                <a:cxn ang="0">
                  <a:pos x="0" y="1764"/>
                </a:cxn>
                <a:cxn ang="0">
                  <a:pos x="0" y="3168"/>
                </a:cxn>
                <a:cxn ang="0">
                  <a:pos x="5550" y="3168"/>
                </a:cxn>
                <a:cxn ang="0">
                  <a:pos x="5550" y="0"/>
                </a:cxn>
                <a:cxn ang="0">
                  <a:pos x="330" y="0"/>
                </a:cxn>
                <a:cxn ang="0">
                  <a:pos x="330" y="1764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997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998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999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000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001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002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5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CA0E2CA8-529E-446F-92D9-4D84D0AA7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5006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5007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stat.wisc.edu/~ifischer/Intro_Stat/Lecture_Notes/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jpeg"/><Relationship Id="rId7" Type="http://schemas.openxmlformats.org/officeDocument/2006/relationships/image" Target="../media/image113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jpeg"/><Relationship Id="rId11" Type="http://schemas.openxmlformats.org/officeDocument/2006/relationships/image" Target="../media/image107.jpeg"/><Relationship Id="rId5" Type="http://schemas.openxmlformats.org/officeDocument/2006/relationships/image" Target="../media/image111.gif"/><Relationship Id="rId10" Type="http://schemas.openxmlformats.org/officeDocument/2006/relationships/image" Target="../media/image116.gif"/><Relationship Id="rId4" Type="http://schemas.openxmlformats.org/officeDocument/2006/relationships/image" Target="../media/image110.png"/><Relationship Id="rId9" Type="http://schemas.openxmlformats.org/officeDocument/2006/relationships/image" Target="../media/image115.gif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17.e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19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18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9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22.e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27.emf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26.emf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04.bin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chart" Target="../charts/chart3.xml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6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6.emf"/><Relationship Id="rId5" Type="http://schemas.openxmlformats.org/officeDocument/2006/relationships/chart" Target="../charts/chart36.xml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3.png"/><Relationship Id="rId9" Type="http://schemas.openxmlformats.org/officeDocument/2006/relationships/image" Target="../media/image2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7.xml"/><Relationship Id="rId3" Type="http://schemas.openxmlformats.org/officeDocument/2006/relationships/image" Target="../media/image27.png"/><Relationship Id="rId7" Type="http://schemas.openxmlformats.org/officeDocument/2006/relationships/image" Target="../media/image25.emf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24.emf"/><Relationship Id="rId10" Type="http://schemas.openxmlformats.org/officeDocument/2006/relationships/image" Target="../media/image28.e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8.xml"/><Relationship Id="rId3" Type="http://schemas.openxmlformats.org/officeDocument/2006/relationships/image" Target="../media/image29.png"/><Relationship Id="rId7" Type="http://schemas.openxmlformats.org/officeDocument/2006/relationships/image" Target="../media/image25.emf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30.emf"/><Relationship Id="rId10" Type="http://schemas.openxmlformats.org/officeDocument/2006/relationships/image" Target="../media/image28.e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9.xml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31.png"/><Relationship Id="rId7" Type="http://schemas.openxmlformats.org/officeDocument/2006/relationships/image" Target="../media/image25.emf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30.emf"/><Relationship Id="rId10" Type="http://schemas.openxmlformats.org/officeDocument/2006/relationships/image" Target="../media/image28.e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53.emf"/><Relationship Id="rId26" Type="http://schemas.openxmlformats.org/officeDocument/2006/relationships/image" Target="../media/image57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image" Target="../media/image45.png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59.jpeg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image" Target="../media/image5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65.emf"/><Relationship Id="rId12" Type="http://schemas.openxmlformats.org/officeDocument/2006/relationships/image" Target="../media/image6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6.png"/><Relationship Id="rId10" Type="http://schemas.openxmlformats.org/officeDocument/2006/relationships/chart" Target="../charts/chart42.xml"/><Relationship Id="rId4" Type="http://schemas.openxmlformats.org/officeDocument/2006/relationships/image" Target="../media/image64.emf"/><Relationship Id="rId9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7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72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9.em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80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eg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5.jpe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86.emf"/><Relationship Id="rId7" Type="http://schemas.openxmlformats.org/officeDocument/2006/relationships/image" Target="../media/image85.jpeg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jpeg"/><Relationship Id="rId5" Type="http://schemas.openxmlformats.org/officeDocument/2006/relationships/image" Target="../media/image87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2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85.jpeg"/><Relationship Id="rId7" Type="http://schemas.openxmlformats.org/officeDocument/2006/relationships/image" Target="../media/image89.emf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88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8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85.jpeg"/><Relationship Id="rId7" Type="http://schemas.openxmlformats.org/officeDocument/2006/relationships/image" Target="../media/image91.emf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90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2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85.jpeg"/><Relationship Id="rId7" Type="http://schemas.openxmlformats.org/officeDocument/2006/relationships/image" Target="../media/image93.emf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92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2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85.jpeg"/><Relationship Id="rId7" Type="http://schemas.openxmlformats.org/officeDocument/2006/relationships/image" Target="../media/image95.emf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94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2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85.jpeg"/><Relationship Id="rId7" Type="http://schemas.openxmlformats.org/officeDocument/2006/relationships/image" Target="../media/image97.emf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96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2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101.emf"/><Relationship Id="rId3" Type="http://schemas.openxmlformats.org/officeDocument/2006/relationships/image" Target="../media/image85.jpeg"/><Relationship Id="rId7" Type="http://schemas.openxmlformats.org/officeDocument/2006/relationships/image" Target="../media/image99.emf"/><Relationship Id="rId12" Type="http://schemas.openxmlformats.org/officeDocument/2006/relationships/oleObject" Target="../embeddings/oleObject84.bin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100.emf"/><Relationship Id="rId5" Type="http://schemas.openxmlformats.org/officeDocument/2006/relationships/image" Target="../media/image98.e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2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102.emf"/><Relationship Id="rId7" Type="http://schemas.openxmlformats.org/officeDocument/2006/relationships/image" Target="../media/image104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103.e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05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0520" y="1371600"/>
            <a:ext cx="923544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rgbClr val="99FF66"/>
              </a:buClr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1 - Introduction</a:t>
            </a:r>
          </a:p>
          <a:p>
            <a:pPr eaLnBrk="0" hangingPunct="0">
              <a:spcBef>
                <a:spcPct val="20000"/>
              </a:spcBef>
              <a:buClr>
                <a:srgbClr val="99FF66"/>
              </a:buClr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2 - Exploratory Data Analysis </a:t>
            </a:r>
          </a:p>
          <a:p>
            <a:pPr eaLnBrk="0" hangingPunct="0">
              <a:spcBef>
                <a:spcPct val="20000"/>
              </a:spcBef>
              <a:buClr>
                <a:srgbClr val="99FF66"/>
              </a:buClr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3 - Probability Theory</a:t>
            </a:r>
          </a:p>
          <a:p>
            <a:pPr eaLnBrk="0" hangingPunct="0">
              <a:spcBef>
                <a:spcPct val="20000"/>
              </a:spcBef>
              <a:buClr>
                <a:srgbClr val="99FF66"/>
              </a:buClr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4 - Classical Probability Distributions</a:t>
            </a:r>
          </a:p>
          <a:p>
            <a:pPr eaLnBrk="0" hangingPunct="0">
              <a:spcBef>
                <a:spcPct val="20000"/>
              </a:spcBef>
              <a:buClr>
                <a:srgbClr val="99FF66"/>
              </a:buClr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5 - Sampling </a:t>
            </a:r>
            <a:r>
              <a:rPr lang="en-US" sz="3200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Distrbns</a:t>
            </a: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 / Central Limit Theorem</a:t>
            </a:r>
          </a:p>
          <a:p>
            <a:pPr eaLnBrk="0" hangingPunct="0">
              <a:spcBef>
                <a:spcPct val="20000"/>
              </a:spcBef>
              <a:buClr>
                <a:srgbClr val="99FF66"/>
              </a:buClr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6 - Statistical Inference</a:t>
            </a:r>
          </a:p>
          <a:p>
            <a:pPr eaLnBrk="0" hangingPunct="0">
              <a:spcBef>
                <a:spcPct val="20000"/>
              </a:spcBef>
              <a:buClr>
                <a:srgbClr val="99FF66"/>
              </a:buClr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7 - Correlation and Regression</a:t>
            </a:r>
          </a:p>
          <a:p>
            <a:pPr eaLnBrk="0" hangingPunct="0">
              <a:spcBef>
                <a:spcPct val="20000"/>
              </a:spcBef>
              <a:buClr>
                <a:srgbClr val="99FF66"/>
              </a:buClr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(8 - Survival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7375" y="6245225"/>
            <a:ext cx="1901825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F1FAE5-D092-4AD0-BA0B-AA243666BFE7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96875"/>
            <a:ext cx="9144000" cy="577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ts val="6000"/>
              </a:lnSpc>
              <a:defRPr/>
            </a:pPr>
            <a:r>
              <a:rPr lang="en-US" sz="4000" kern="0" dirty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hlinkClick r:id="rId2"/>
              </a:rPr>
              <a:t>Supplemental Lecture Notes</a:t>
            </a:r>
            <a:endParaRPr lang="en-US" sz="4000" kern="0" dirty="0">
              <a:ln>
                <a:solidFill>
                  <a:srgbClr val="0000FF"/>
                </a:solidFill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810000" y="4724400"/>
            <a:ext cx="5029200" cy="310754"/>
            <a:chOff x="3810000" y="4797623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562600" y="1981200"/>
            <a:ext cx="3017520" cy="1554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096000" y="23622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96200" y="2346960"/>
            <a:ext cx="91440" cy="91440"/>
          </a:xfrm>
          <a:prstGeom prst="ellipse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34200" y="2667000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124200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01000" y="2956560"/>
            <a:ext cx="91440" cy="91440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464" y="2087880"/>
            <a:ext cx="457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120" y="2404404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3048000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2148840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Orange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4996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3838136" y="5390165"/>
            <a:ext cx="5229664" cy="329112"/>
            <a:chOff x="3838136" y="5374399"/>
            <a:chExt cx="5229664" cy="329112"/>
          </a:xfrm>
        </p:grpSpPr>
        <p:sp>
          <p:nvSpPr>
            <p:cNvPr id="62" name="TextBox 61"/>
            <p:cNvSpPr txBox="1"/>
            <p:nvPr/>
          </p:nvSpPr>
          <p:spPr>
            <a:xfrm>
              <a:off x="3838136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536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36456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9080" y="5395734"/>
              <a:ext cx="118872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#(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) = 2</a:t>
              </a:r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838136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66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540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” =</a:t>
            </a:r>
          </a:p>
        </p:txBody>
      </p:sp>
      <p:sp>
        <p:nvSpPr>
          <p:cNvPr id="67" name="Oval 66"/>
          <p:cNvSpPr/>
          <p:nvPr/>
        </p:nvSpPr>
        <p:spPr>
          <a:xfrm>
            <a:off x="5867400" y="2057400"/>
            <a:ext cx="2209800" cy="82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561310" y="2743201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</a:t>
            </a:r>
          </a:p>
        </p:txBody>
      </p:sp>
      <p:sp>
        <p:nvSpPr>
          <p:cNvPr id="70" name="Oval 69"/>
          <p:cNvSpPr/>
          <p:nvPr/>
        </p:nvSpPr>
        <p:spPr>
          <a:xfrm rot="829352">
            <a:off x="5627550" y="2394902"/>
            <a:ext cx="2926080" cy="83157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77200" y="2362200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</a:t>
            </a:r>
          </a:p>
        </p:txBody>
      </p:sp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3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58" name="TextBox 57"/>
          <p:cNvSpPr txBox="1"/>
          <p:nvPr/>
        </p:nvSpPr>
        <p:spPr>
          <a:xfrm>
            <a:off x="228600" y="277318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00800" y="5522893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 .98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00800" y="4724400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 .02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29000" y="5799892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 .15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29000" y="4687824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 .85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00800" y="5544229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00800" y="4745736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29000" y="5821228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29000" y="4709160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400800" y="5522893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4724400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9000" y="5799892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29000" y="4687824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553200" y="4859825"/>
            <a:ext cx="1981200" cy="169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8"/>
          <p:cNvGrpSpPr/>
          <p:nvPr/>
        </p:nvGrpSpPr>
        <p:grpSpPr>
          <a:xfrm>
            <a:off x="3276600" y="4652721"/>
            <a:ext cx="3247179" cy="1976679"/>
            <a:chOff x="3382221" y="4347921"/>
            <a:chExt cx="3247179" cy="1976679"/>
          </a:xfrm>
        </p:grpSpPr>
        <p:pic>
          <p:nvPicPr>
            <p:cNvPr id="36" name="Picture 12" descr="http://3.bp.blogspot.com/-jnt9Ebsas7c/T0KxPaWg5UI/AAAAAAAAAyg/6J7dW8jPgsg/s1600/nausea_smile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9820773">
              <a:off x="5058900" y="4648450"/>
              <a:ext cx="663639" cy="64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Picture 16" descr="http://images.zcubes.com/ZCubes/img/smileys/smiley_sick_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616466">
              <a:off x="3412724" y="4551377"/>
              <a:ext cx="640080" cy="661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Picture 20" descr="http://www.sherv.net/cm/emoticons/sick/big-headache-smiley-emoticon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14800" y="4347921"/>
              <a:ext cx="906161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Picture 10" descr="http://thumbs.dreamstime.com/t/emoticon-i-isolated-illustration-white-sick-37934190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400" y="5318760"/>
              <a:ext cx="676083" cy="64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Picture 24" descr="http://thumbs.dreamstime.com/x/seeing-stars-emoticon-22912439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258746">
              <a:off x="4702356" y="5314975"/>
              <a:ext cx="822960" cy="880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Picture 26" descr="http://b1969d.medialib.glogster.com/media/c5de6d578502aa6e6eaffc21fb69756af5fe162b4ea96c6b74896fd2c1672257/throwing-up-vomit-puke-sick-smiley-emoticon-000652-huge.png"/>
            <p:cNvPicPr>
              <a:picLocks noChangeAspect="1" noChangeArrowheads="1"/>
            </p:cNvPicPr>
            <p:nvPr/>
          </p:nvPicPr>
          <p:blipFill>
            <a:blip r:embed="rId8" cstate="print"/>
            <a:srcRect l="29333" t="16080" r="29333" b="15578"/>
            <a:stretch>
              <a:fillRect/>
            </a:stretch>
          </p:blipFill>
          <p:spPr bwMode="auto">
            <a:xfrm flipH="1">
              <a:off x="5562600" y="5501640"/>
              <a:ext cx="750345" cy="822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Picture 18" descr="http://4.bp.blogspot.com/-20ZCGW9tAYY/T8-Ni5ak1BI/AAAAAAAArpk/WLhL_AhqXec/s1600/Cold-fever-flu-cold-smiley-emoticon-000546-large.gi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40680" y="4424121"/>
              <a:ext cx="1188720" cy="9435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Picture 22" descr="http://3.bp.blogspot.com/_7U_IkL1sges/S7IQ29SzMlI/AAAAAAAABRo/2YvxabOb_nQ/s320/sick+emoticon.gif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20155192">
              <a:off x="3382221" y="5590819"/>
              <a:ext cx="573658" cy="64008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    </a:t>
                      </a:r>
                      <a:r>
                        <a:rPr lang="en-US" sz="2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.03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32"/>
          <p:cNvSpPr txBox="1">
            <a:spLocks noChangeArrowheads="1"/>
          </p:cNvSpPr>
          <p:nvPr/>
        </p:nvSpPr>
        <p:spPr bwMode="auto">
          <a:xfrm>
            <a:off x="3048000" y="4278868"/>
            <a:ext cx="6217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First determine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  <a:sym typeface="Symbol"/>
              </a:rPr>
              <a:t></a:t>
            </a:r>
            <a:r>
              <a:rPr lang="en-US" dirty="0">
                <a:cs typeface="Arial" charset="0"/>
              </a:rPr>
              <a:t> via gold standard on a clinical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sample</a:t>
            </a:r>
            <a:r>
              <a:rPr lang="en-US" dirty="0">
                <a:cs typeface="Arial" charset="0"/>
              </a:rPr>
              <a:t>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8" grpId="0" animBg="1"/>
      <p:bldP spid="5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6400800" y="5522893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00800" y="4724400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5799892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4687824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.03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32"/>
          <p:cNvSpPr txBox="1">
            <a:spLocks noChangeArrowheads="1"/>
          </p:cNvSpPr>
          <p:nvPr/>
        </p:nvSpPr>
        <p:spPr bwMode="auto">
          <a:xfrm>
            <a:off x="3048000" y="4278868"/>
            <a:ext cx="6217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First determine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  <a:sym typeface="Symbol"/>
              </a:rPr>
              <a:t></a:t>
            </a:r>
            <a:r>
              <a:rPr lang="en-US" dirty="0">
                <a:cs typeface="Arial" charset="0"/>
              </a:rPr>
              <a:t> via gold standard on a clinical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sample</a:t>
            </a:r>
            <a:r>
              <a:rPr lang="en-US" dirty="0">
                <a:cs typeface="Arial" charset="0"/>
              </a:rPr>
              <a:t>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6400800" y="5522893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00800" y="4724400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5799892"/>
            <a:ext cx="2286000" cy="677108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4687824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.95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.03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.60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32"/>
          <p:cNvSpPr txBox="1">
            <a:spLocks noChangeArrowheads="1"/>
          </p:cNvSpPr>
          <p:nvPr/>
        </p:nvSpPr>
        <p:spPr bwMode="auto">
          <a:xfrm>
            <a:off x="3048000" y="4278868"/>
            <a:ext cx="6217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First determine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  <a:sym typeface="Symbol"/>
              </a:rPr>
              <a:t></a:t>
            </a:r>
            <a:r>
              <a:rPr lang="en-US" dirty="0">
                <a:cs typeface="Arial" charset="0"/>
              </a:rPr>
              <a:t> via gold standard on a clinical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sample</a:t>
            </a:r>
            <a:r>
              <a:rPr lang="en-US" dirty="0">
                <a:cs typeface="Arial" charset="0"/>
              </a:rPr>
              <a:t>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6400800" y="5522893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00800" y="4724400"/>
            <a:ext cx="2286000" cy="677108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5799892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4687824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.95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.03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32"/>
          <p:cNvSpPr txBox="1">
            <a:spLocks noChangeArrowheads="1"/>
          </p:cNvSpPr>
          <p:nvPr/>
        </p:nvSpPr>
        <p:spPr bwMode="auto">
          <a:xfrm>
            <a:off x="3048000" y="4278868"/>
            <a:ext cx="6217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First determine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  <a:sym typeface="Symbol"/>
              </a:rPr>
              <a:t></a:t>
            </a:r>
            <a:r>
              <a:rPr lang="en-US" dirty="0">
                <a:cs typeface="Arial" charset="0"/>
              </a:rPr>
              <a:t> via gold standard on a clinical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sample</a:t>
            </a:r>
            <a:r>
              <a:rPr lang="en-US" dirty="0">
                <a:cs typeface="Arial" charset="0"/>
              </a:rPr>
              <a:t>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6400800" y="5522893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00800" y="4724400"/>
            <a:ext cx="2286000" cy="677108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.45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5799892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4687824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.95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.03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32"/>
          <p:cNvSpPr txBox="1">
            <a:spLocks noChangeArrowheads="1"/>
          </p:cNvSpPr>
          <p:nvPr/>
        </p:nvSpPr>
        <p:spPr bwMode="auto">
          <a:xfrm>
            <a:off x="3048000" y="4278868"/>
            <a:ext cx="6217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First determine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  <a:sym typeface="Symbol"/>
              </a:rPr>
              <a:t></a:t>
            </a:r>
            <a:r>
              <a:rPr lang="en-US" dirty="0">
                <a:cs typeface="Arial" charset="0"/>
              </a:rPr>
              <a:t> via gold standard on a clinical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sample</a:t>
            </a:r>
            <a:r>
              <a:rPr lang="en-US" dirty="0">
                <a:cs typeface="Arial" charset="0"/>
              </a:rPr>
              <a:t>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6400800" y="5522893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.55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00800" y="4724400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.45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5799892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4687824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.95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.03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32"/>
          <p:cNvSpPr txBox="1">
            <a:spLocks noChangeArrowheads="1"/>
          </p:cNvSpPr>
          <p:nvPr/>
        </p:nvSpPr>
        <p:spPr bwMode="auto">
          <a:xfrm>
            <a:off x="3048000" y="4278868"/>
            <a:ext cx="6217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First determine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  <a:sym typeface="Symbol"/>
              </a:rPr>
              <a:t></a:t>
            </a:r>
            <a:r>
              <a:rPr lang="en-US" dirty="0">
                <a:cs typeface="Arial" charset="0"/>
              </a:rPr>
              <a:t> via gold standard on a clinical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sample</a:t>
            </a:r>
            <a:r>
              <a:rPr lang="en-US" dirty="0">
                <a:cs typeface="Arial" charset="0"/>
              </a:rPr>
              <a:t>…</a:t>
            </a:r>
          </a:p>
        </p:txBody>
      </p:sp>
    </p:spTree>
  </p:cSld>
  <p:clrMapOvr>
    <a:masterClrMapping/>
  </p:clrMapOvr>
  <p:transition spd="slow"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 bwMode="auto">
          <a:xfrm>
            <a:off x="3200400" y="5044440"/>
            <a:ext cx="5486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“Predictive Value”</a:t>
            </a:r>
            <a:r>
              <a:rPr lang="en-US" dirty="0">
                <a:latin typeface="Arial" pitchFamily="34" charset="0"/>
                <a:cs typeface="Arial" pitchFamily="34" charset="0"/>
              </a:rPr>
              <a:t>  (PV)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for the general population</a:t>
            </a:r>
            <a:endParaRPr lang="en-US" i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.03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3352800" y="5516880"/>
            <a:ext cx="192024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positive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9" name="TextBox 32"/>
          <p:cNvSpPr txBox="1">
            <a:spLocks noChangeArrowheads="1"/>
          </p:cNvSpPr>
          <p:nvPr/>
        </p:nvSpPr>
        <p:spPr bwMode="auto">
          <a:xfrm>
            <a:off x="3048000" y="4278868"/>
            <a:ext cx="6217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First determine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  <a:sym typeface="Symbol"/>
              </a:rPr>
              <a:t></a:t>
            </a:r>
            <a:r>
              <a:rPr lang="en-US" dirty="0">
                <a:cs typeface="Arial" charset="0"/>
              </a:rPr>
              <a:t> via gold standard on a clinical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sample</a:t>
            </a:r>
            <a:r>
              <a:rPr lang="en-US" dirty="0">
                <a:cs typeface="Arial" charset="0"/>
              </a:rPr>
              <a:t>…</a:t>
            </a:r>
          </a:p>
        </p:txBody>
      </p:sp>
      <p:graphicFrame>
        <p:nvGraphicFramePr>
          <p:cNvPr id="400389" name="Object 3"/>
          <p:cNvGraphicFramePr>
            <a:graphicFrameLocks noChangeAspect="1"/>
          </p:cNvGraphicFramePr>
          <p:nvPr/>
        </p:nvGraphicFramePr>
        <p:xfrm>
          <a:off x="5310822" y="5548313"/>
          <a:ext cx="10731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0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822" y="5548313"/>
                        <a:ext cx="10731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itle 1"/>
          <p:cNvSpPr txBox="1">
            <a:spLocks/>
          </p:cNvSpPr>
          <p:nvPr/>
        </p:nvSpPr>
        <p:spPr bwMode="auto">
          <a:xfrm>
            <a:off x="3352800" y="6202680"/>
            <a:ext cx="20116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negative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71" name="Object 4"/>
          <p:cNvGraphicFramePr>
            <a:graphicFrameLocks noChangeAspect="1"/>
          </p:cNvGraphicFramePr>
          <p:nvPr/>
        </p:nvGraphicFramePr>
        <p:xfrm>
          <a:off x="5295900" y="6249988"/>
          <a:ext cx="10747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1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6249988"/>
                        <a:ext cx="10747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32"/>
          <p:cNvSpPr txBox="1">
            <a:spLocks noChangeArrowheads="1"/>
          </p:cNvSpPr>
          <p:nvPr/>
        </p:nvSpPr>
        <p:spPr bwMode="auto">
          <a:xfrm>
            <a:off x="3048000" y="4648200"/>
            <a:ext cx="4663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Then calculate PV+ and PV– from the table.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200400" y="3855720"/>
            <a:ext cx="2362200" cy="365760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posterior probabilities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/>
      <p:bldP spid="70" grpId="0"/>
      <p:bldP spid="72" grpId="0"/>
      <p:bldP spid="7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.03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3352800" y="5516880"/>
            <a:ext cx="192024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positive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3" name="TextBox 32"/>
          <p:cNvSpPr txBox="1">
            <a:spLocks noChangeArrowheads="1"/>
          </p:cNvSpPr>
          <p:nvPr/>
        </p:nvSpPr>
        <p:spPr bwMode="auto">
          <a:xfrm>
            <a:off x="3048000" y="4648200"/>
            <a:ext cx="4663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Then calculate PV+ and PV– from the table.</a:t>
            </a:r>
          </a:p>
        </p:txBody>
      </p:sp>
      <p:sp>
        <p:nvSpPr>
          <p:cNvPr id="69" name="TextBox 32"/>
          <p:cNvSpPr txBox="1">
            <a:spLocks noChangeArrowheads="1"/>
          </p:cNvSpPr>
          <p:nvPr/>
        </p:nvSpPr>
        <p:spPr bwMode="auto">
          <a:xfrm>
            <a:off x="3048000" y="4278868"/>
            <a:ext cx="6217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First determine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  <a:sym typeface="Symbol"/>
              </a:rPr>
              <a:t></a:t>
            </a:r>
            <a:r>
              <a:rPr lang="en-US" dirty="0">
                <a:cs typeface="Arial" charset="0"/>
              </a:rPr>
              <a:t> via gold standard on a clinical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sample</a:t>
            </a:r>
            <a:r>
              <a:rPr lang="en-US" dirty="0">
                <a:cs typeface="Arial" charset="0"/>
              </a:rPr>
              <a:t>…</a:t>
            </a:r>
          </a:p>
        </p:txBody>
      </p:sp>
      <p:graphicFrame>
        <p:nvGraphicFramePr>
          <p:cNvPr id="400389" name="Object 3"/>
          <p:cNvGraphicFramePr>
            <a:graphicFrameLocks noChangeAspect="1"/>
          </p:cNvGraphicFramePr>
          <p:nvPr/>
        </p:nvGraphicFramePr>
        <p:xfrm>
          <a:off x="6480175" y="5384800"/>
          <a:ext cx="25114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4" name="Equation" r:id="rId3" imgW="1663560" imgH="419040" progId="Equation.DSMT4">
                  <p:embed/>
                </p:oleObj>
              </mc:Choice>
              <mc:Fallback>
                <p:oleObj name="Equation" r:id="rId3" imgW="166356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5384800"/>
                        <a:ext cx="25114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Object 3"/>
          <p:cNvGraphicFramePr>
            <a:graphicFrameLocks noChangeAspect="1"/>
          </p:cNvGraphicFramePr>
          <p:nvPr/>
        </p:nvGraphicFramePr>
        <p:xfrm>
          <a:off x="5310188" y="5548313"/>
          <a:ext cx="10731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5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5548313"/>
                        <a:ext cx="10731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 txBox="1">
            <a:spLocks/>
          </p:cNvSpPr>
          <p:nvPr/>
        </p:nvSpPr>
        <p:spPr bwMode="auto">
          <a:xfrm>
            <a:off x="3352800" y="6202680"/>
            <a:ext cx="20116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negative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5295900" y="6249988"/>
          <a:ext cx="10747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6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6249988"/>
                        <a:ext cx="10747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1"/>
          <p:cNvSpPr txBox="1">
            <a:spLocks/>
          </p:cNvSpPr>
          <p:nvPr/>
        </p:nvSpPr>
        <p:spPr bwMode="auto">
          <a:xfrm>
            <a:off x="3200400" y="5044440"/>
            <a:ext cx="5486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“Predictive Value”</a:t>
            </a:r>
            <a:r>
              <a:rPr lang="en-US" dirty="0">
                <a:latin typeface="Arial" pitchFamily="34" charset="0"/>
                <a:cs typeface="Arial" pitchFamily="34" charset="0"/>
              </a:rPr>
              <a:t>  (PV)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for the general population</a:t>
            </a:r>
            <a:endParaRPr lang="en-US" i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00400" y="3855720"/>
            <a:ext cx="2362200" cy="365760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posterior probabilities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200400" y="3855720"/>
            <a:ext cx="2362200" cy="365760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posterior probabilities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572000" y="2133600"/>
          <a:ext cx="4285857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D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        T</a:t>
                      </a:r>
                      <a:r>
                        <a:rPr lang="en-US" sz="2000" b="1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         T</a:t>
                      </a:r>
                      <a:r>
                        <a:rPr lang="en-US" sz="2000" b="1" i="1" dirty="0">
                          <a:cs typeface="Arial" charset="0"/>
                        </a:rPr>
                        <a:t>–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.03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3352800" y="5516880"/>
            <a:ext cx="192024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positive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3352800" y="6202680"/>
            <a:ext cx="20116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negative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3" name="TextBox 32"/>
          <p:cNvSpPr txBox="1">
            <a:spLocks noChangeArrowheads="1"/>
          </p:cNvSpPr>
          <p:nvPr/>
        </p:nvSpPr>
        <p:spPr bwMode="auto">
          <a:xfrm>
            <a:off x="3048000" y="4648200"/>
            <a:ext cx="4663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Then calculate PV+ and PV– from the table.</a:t>
            </a:r>
          </a:p>
        </p:txBody>
      </p:sp>
      <p:sp>
        <p:nvSpPr>
          <p:cNvPr id="69" name="TextBox 32"/>
          <p:cNvSpPr txBox="1">
            <a:spLocks noChangeArrowheads="1"/>
          </p:cNvSpPr>
          <p:nvPr/>
        </p:nvSpPr>
        <p:spPr bwMode="auto">
          <a:xfrm>
            <a:off x="3048000" y="4278868"/>
            <a:ext cx="62179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First determine </a:t>
            </a:r>
            <a:r>
              <a:rPr lang="en-US" i="1" dirty="0">
                <a:cs typeface="Arial" charset="0"/>
              </a:rPr>
              <a:t>D</a:t>
            </a:r>
            <a:r>
              <a:rPr lang="en-US" dirty="0">
                <a:cs typeface="Arial" charset="0"/>
                <a:sym typeface="Symbol"/>
              </a:rPr>
              <a:t></a:t>
            </a:r>
            <a:r>
              <a:rPr lang="en-US" dirty="0">
                <a:cs typeface="Arial" charset="0"/>
              </a:rPr>
              <a:t> via gold standard on a clinical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sample</a:t>
            </a:r>
            <a:r>
              <a:rPr lang="en-US" dirty="0">
                <a:cs typeface="Arial" charset="0"/>
              </a:rPr>
              <a:t>…</a:t>
            </a:r>
          </a:p>
        </p:txBody>
      </p:sp>
      <p:graphicFrame>
        <p:nvGraphicFramePr>
          <p:cNvPr id="400389" name="Object 3"/>
          <p:cNvGraphicFramePr>
            <a:graphicFrameLocks noChangeAspect="1"/>
          </p:cNvGraphicFramePr>
          <p:nvPr/>
        </p:nvGraphicFramePr>
        <p:xfrm>
          <a:off x="6480175" y="5384800"/>
          <a:ext cx="25114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58" name="Equation" r:id="rId3" imgW="1663560" imgH="419040" progId="Equation.DSMT4">
                  <p:embed/>
                </p:oleObj>
              </mc:Choice>
              <mc:Fallback>
                <p:oleObj name="Equation" r:id="rId3" imgW="166356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5384800"/>
                        <a:ext cx="25114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0" name="Object 4"/>
          <p:cNvGraphicFramePr>
            <a:graphicFrameLocks noChangeAspect="1"/>
          </p:cNvGraphicFramePr>
          <p:nvPr/>
        </p:nvGraphicFramePr>
        <p:xfrm>
          <a:off x="6465887" y="6080125"/>
          <a:ext cx="25098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59" name="Equation" r:id="rId5" imgW="1688760" imgH="419040" progId="Equation.DSMT4">
                  <p:embed/>
                </p:oleObj>
              </mc:Choice>
              <mc:Fallback>
                <p:oleObj name="Equation" r:id="rId5" imgW="16887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7" y="6080125"/>
                        <a:ext cx="25098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Object 3"/>
          <p:cNvGraphicFramePr>
            <a:graphicFrameLocks noChangeAspect="1"/>
          </p:cNvGraphicFramePr>
          <p:nvPr/>
        </p:nvGraphicFramePr>
        <p:xfrm>
          <a:off x="5310188" y="5548313"/>
          <a:ext cx="10731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0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5548313"/>
                        <a:ext cx="10731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Object 4"/>
          <p:cNvGraphicFramePr>
            <a:graphicFrameLocks noChangeAspect="1"/>
          </p:cNvGraphicFramePr>
          <p:nvPr/>
        </p:nvGraphicFramePr>
        <p:xfrm>
          <a:off x="5295900" y="6249988"/>
          <a:ext cx="10747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1" name="Equation" r:id="rId9" imgW="723600" imgH="203040" progId="Equation.DSMT4">
                  <p:embed/>
                </p:oleObj>
              </mc:Choice>
              <mc:Fallback>
                <p:oleObj name="Equation" r:id="rId9" imgW="7236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6249988"/>
                        <a:ext cx="10747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696200" y="4648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CRUDE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1645920" y="914400"/>
            <a:ext cx="5044440" cy="3276600"/>
            <a:chOff x="1645920" y="914400"/>
            <a:chExt cx="5044440" cy="3276600"/>
          </a:xfrm>
        </p:grpSpPr>
        <p:sp>
          <p:nvSpPr>
            <p:cNvPr id="33" name="Frame 32"/>
            <p:cNvSpPr/>
            <p:nvPr/>
          </p:nvSpPr>
          <p:spPr>
            <a:xfrm>
              <a:off x="1645920" y="914400"/>
              <a:ext cx="1645920" cy="457200"/>
            </a:xfrm>
            <a:prstGeom prst="fram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ame 33"/>
            <p:cNvSpPr/>
            <p:nvPr/>
          </p:nvSpPr>
          <p:spPr>
            <a:xfrm>
              <a:off x="6141720" y="3733800"/>
              <a:ext cx="548640" cy="457200"/>
            </a:xfrm>
            <a:prstGeom prst="fram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2453640" y="3276600"/>
            <a:ext cx="3566160" cy="1371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gross overestimate of disease prevalence in population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3200400" y="5044440"/>
            <a:ext cx="5486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“Predictive Value”</a:t>
            </a:r>
            <a:r>
              <a:rPr lang="en-US" dirty="0">
                <a:latin typeface="Arial" pitchFamily="34" charset="0"/>
                <a:cs typeface="Arial" pitchFamily="34" charset="0"/>
              </a:rPr>
              <a:t>  (PV)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for the general population</a:t>
            </a:r>
            <a:endParaRPr lang="en-US" i="1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541" y="1936532"/>
            <a:ext cx="3171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810000" y="4724400"/>
            <a:ext cx="5029200" cy="310754"/>
            <a:chOff x="3810000" y="4797623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22" name="Oval 21"/>
          <p:cNvSpPr>
            <a:spLocks noChangeAspect="1"/>
          </p:cNvSpPr>
          <p:nvPr/>
        </p:nvSpPr>
        <p:spPr>
          <a:xfrm>
            <a:off x="6096000" y="23622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96200" y="2346960"/>
            <a:ext cx="91440" cy="91440"/>
          </a:xfrm>
          <a:prstGeom prst="ellipse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34200" y="2667000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124200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01000" y="2956560"/>
            <a:ext cx="91440" cy="91440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464" y="2087880"/>
            <a:ext cx="457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120" y="2404404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3048000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2148840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Orange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4996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3838136" y="5390165"/>
            <a:ext cx="5229664" cy="329112"/>
            <a:chOff x="3838136" y="5374399"/>
            <a:chExt cx="5229664" cy="329112"/>
          </a:xfrm>
        </p:grpSpPr>
        <p:sp>
          <p:nvSpPr>
            <p:cNvPr id="62" name="TextBox 61"/>
            <p:cNvSpPr txBox="1"/>
            <p:nvPr/>
          </p:nvSpPr>
          <p:spPr>
            <a:xfrm>
              <a:off x="3838136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536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36456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9080" y="5395734"/>
              <a:ext cx="118872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#(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) = 2</a:t>
              </a:r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838136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66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436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540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” =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61310" y="2743201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77200" y="2362200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48600" y="6474023"/>
            <a:ext cx="1188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4</a:t>
            </a:r>
          </a:p>
        </p:txBody>
      </p:sp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4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60" name="TextBox 59"/>
          <p:cNvSpPr txBox="1"/>
          <p:nvPr/>
        </p:nvSpPr>
        <p:spPr>
          <a:xfrm>
            <a:off x="228600" y="277318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5" grpId="0"/>
      <p:bldP spid="7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82640" y="1600200"/>
            <a:ext cx="2362200" cy="365760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posterior probabilities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5181600" y="762000"/>
            <a:ext cx="3840480" cy="731520"/>
            <a:chOff x="5181600" y="762000"/>
            <a:chExt cx="3840480" cy="731520"/>
          </a:xfrm>
        </p:grpSpPr>
        <p:sp>
          <p:nvSpPr>
            <p:cNvPr id="62" name="Frame 61"/>
            <p:cNvSpPr/>
            <p:nvPr/>
          </p:nvSpPr>
          <p:spPr>
            <a:xfrm>
              <a:off x="5181600" y="762000"/>
              <a:ext cx="3840480" cy="731520"/>
            </a:xfrm>
            <a:prstGeom prst="fram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68" name="Object 4"/>
            <p:cNvGraphicFramePr>
              <a:graphicFrameLocks noChangeAspect="1"/>
            </p:cNvGraphicFramePr>
            <p:nvPr/>
          </p:nvGraphicFramePr>
          <p:xfrm>
            <a:off x="5272088" y="835025"/>
            <a:ext cx="3675062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82" name="Equation" r:id="rId3" imgW="2679480" imgH="431640" progId="Equation.DSMT4">
                    <p:embed/>
                  </p:oleObj>
                </mc:Choice>
                <mc:Fallback>
                  <p:oleObj name="Equation" r:id="rId3" imgW="2679480" imgH="431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088" y="835025"/>
                          <a:ext cx="3675062" cy="595313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" name="Title 1"/>
          <p:cNvSpPr txBox="1">
            <a:spLocks/>
          </p:cNvSpPr>
          <p:nvPr/>
        </p:nvSpPr>
        <p:spPr bwMode="auto">
          <a:xfrm>
            <a:off x="3352800" y="5516880"/>
            <a:ext cx="192024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positive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 bwMode="auto">
          <a:xfrm>
            <a:off x="3352800" y="6202680"/>
            <a:ext cx="20116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negative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70" name="Object 3"/>
          <p:cNvGraphicFramePr>
            <a:graphicFrameLocks noChangeAspect="1"/>
          </p:cNvGraphicFramePr>
          <p:nvPr/>
        </p:nvGraphicFramePr>
        <p:xfrm>
          <a:off x="5310188" y="5548313"/>
          <a:ext cx="10731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3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5548313"/>
                        <a:ext cx="10731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4"/>
          <p:cNvGraphicFramePr>
            <a:graphicFrameLocks noChangeAspect="1"/>
          </p:cNvGraphicFramePr>
          <p:nvPr/>
        </p:nvGraphicFramePr>
        <p:xfrm>
          <a:off x="5295900" y="6249988"/>
          <a:ext cx="10747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4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6249988"/>
                        <a:ext cx="10747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itle 1"/>
          <p:cNvSpPr txBox="1">
            <a:spLocks/>
          </p:cNvSpPr>
          <p:nvPr/>
        </p:nvSpPr>
        <p:spPr bwMode="auto">
          <a:xfrm>
            <a:off x="3200400" y="5044440"/>
            <a:ext cx="5486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“Predictive Value”</a:t>
            </a:r>
            <a:r>
              <a:rPr lang="en-US" dirty="0">
                <a:latin typeface="Arial" pitchFamily="34" charset="0"/>
                <a:cs typeface="Arial" pitchFamily="34" charset="0"/>
              </a:rPr>
              <a:t>  (PV)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for the general population</a:t>
            </a:r>
            <a:endParaRPr lang="en-US" i="1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rved Left Arrow 64"/>
          <p:cNvSpPr/>
          <p:nvPr/>
        </p:nvSpPr>
        <p:spPr>
          <a:xfrm rot="353329" flipV="1">
            <a:off x="8515830" y="1540530"/>
            <a:ext cx="381000" cy="1143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/>
          <p:cNvSpPr/>
          <p:nvPr/>
        </p:nvSpPr>
        <p:spPr>
          <a:xfrm rot="353329" flipV="1">
            <a:off x="8567255" y="1537345"/>
            <a:ext cx="381000" cy="23499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458200" y="4114800"/>
            <a:ext cx="5486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.99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00800" y="5522893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.55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00800" y="4724400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.45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5799892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.05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lang="en-US" sz="2000" dirty="0">
                <a:cs typeface="Arial" charset="0"/>
              </a:rPr>
              <a:t>Screening Tests: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pic>
        <p:nvPicPr>
          <p:cNvPr id="39" name="Picture 2" descr="fobt_k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59028"/>
            <a:ext cx="2743200" cy="15797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5943600"/>
            <a:ext cx="3108960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Fecal Occult Blood Test (FOBT)</a:t>
            </a:r>
          </a:p>
          <a:p>
            <a:pPr algn="ctr"/>
            <a:r>
              <a:rPr lang="en-US" sz="1500" dirty="0"/>
              <a:t>Cheap, fast, easy</a:t>
            </a:r>
          </a:p>
          <a:p>
            <a:pPr algn="ctr"/>
            <a:r>
              <a:rPr lang="en-US" sz="1500" dirty="0"/>
              <a:t>(… but disgusting)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882640" y="1600200"/>
            <a:ext cx="2362200" cy="365760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posterior probabilities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7086600" y="2362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 |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5181600" y="2468880"/>
            <a:ext cx="192024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positive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7086600" y="3581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cs typeface="Arial" charset="0"/>
              </a:rPr>
              <a:t>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cs typeface="Arial" charset="0"/>
              </a:rPr>
              <a:t>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endParaRPr lang="en-US" sz="20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auto">
          <a:xfrm>
            <a:off x="5105400" y="3702268"/>
            <a:ext cx="20116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of a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negative</a:t>
            </a:r>
            <a:r>
              <a:rPr lang="en-US" dirty="0">
                <a:latin typeface="Arial" pitchFamily="34" charset="0"/>
                <a:cs typeface="Arial" pitchFamily="34" charset="0"/>
              </a:rPr>
              <a:t> test: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5120640" y="2087880"/>
            <a:ext cx="28346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“Predictive Value”</a:t>
            </a:r>
            <a:r>
              <a:rPr lang="en-US" dirty="0">
                <a:latin typeface="Arial" pitchFamily="34" charset="0"/>
                <a:cs typeface="Arial" pitchFamily="34" charset="0"/>
              </a:rPr>
              <a:t>  (PV)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5249863" y="838200"/>
          <a:ext cx="36750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7" name="Equation" r:id="rId3" imgW="2679480" imgH="431640" progId="Equation.DSMT4">
                  <p:embed/>
                </p:oleObj>
              </mc:Choice>
              <mc:Fallback>
                <p:oleObj name="Equation" r:id="rId3" imgW="26794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838200"/>
                        <a:ext cx="3675062" cy="59372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4"/>
          <p:cNvGraphicFramePr>
            <a:graphicFrameLocks noChangeAspect="1"/>
          </p:cNvGraphicFramePr>
          <p:nvPr/>
        </p:nvGraphicFramePr>
        <p:xfrm>
          <a:off x="5105400" y="2819400"/>
          <a:ext cx="3357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6" name="Equation" r:id="rId5" imgW="2387520" imgH="431640" progId="Equation.DSMT4">
                  <p:embed/>
                </p:oleObj>
              </mc:Choice>
              <mc:Fallback>
                <p:oleObj name="Equation" r:id="rId5" imgW="238752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3357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16"/>
          <p:cNvGraphicFramePr>
            <a:graphicFrameLocks noChangeAspect="1"/>
          </p:cNvGraphicFramePr>
          <p:nvPr/>
        </p:nvGraphicFramePr>
        <p:xfrm>
          <a:off x="5251450" y="887413"/>
          <a:ext cx="36718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8" name="Equation" r:id="rId7" imgW="3288960" imgH="431640" progId="Equation.DSMT4">
                  <p:embed/>
                </p:oleObj>
              </mc:Choice>
              <mc:Fallback>
                <p:oleObj name="Equation" r:id="rId7" imgW="32889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887413"/>
                        <a:ext cx="3671888" cy="48418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429000" y="4687824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.95</a:t>
            </a:r>
          </a:p>
        </p:txBody>
      </p:sp>
      <p:graphicFrame>
        <p:nvGraphicFramePr>
          <p:cNvPr id="362504" name="Object 8"/>
          <p:cNvGraphicFramePr>
            <a:graphicFrameLocks noChangeAspect="1"/>
          </p:cNvGraphicFramePr>
          <p:nvPr/>
        </p:nvGraphicFramePr>
        <p:xfrm>
          <a:off x="5257800" y="914400"/>
          <a:ext cx="3714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9" name="Equation" r:id="rId9" imgW="3327120" imgH="431640" progId="Equation.DSMT4">
                  <p:embed/>
                </p:oleObj>
              </mc:Choice>
              <mc:Fallback>
                <p:oleObj name="Equation" r:id="rId9" imgW="332712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14400"/>
                        <a:ext cx="3714750" cy="48418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Frame 61"/>
          <p:cNvSpPr/>
          <p:nvPr/>
        </p:nvSpPr>
        <p:spPr>
          <a:xfrm>
            <a:off x="5181600" y="762000"/>
            <a:ext cx="3840480" cy="73152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graphicFrame>
        <p:nvGraphicFramePr>
          <p:cNvPr id="362506" name="Object 16"/>
          <p:cNvGraphicFramePr>
            <a:graphicFrameLocks noChangeAspect="1"/>
          </p:cNvGraphicFramePr>
          <p:nvPr/>
        </p:nvGraphicFramePr>
        <p:xfrm>
          <a:off x="5081587" y="4038600"/>
          <a:ext cx="3376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0" name="Equation" r:id="rId11" imgW="2400120" imgH="431640" progId="Equation.DSMT4">
                  <p:embed/>
                </p:oleObj>
              </mc:Choice>
              <mc:Fallback>
                <p:oleObj name="Equation" r:id="rId11" imgW="240012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7" y="4038600"/>
                        <a:ext cx="33766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412480" y="3352800"/>
            <a:ext cx="640080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42960" y="2895600"/>
            <a:ext cx="5486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.19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24200" y="5756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???????????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28889 L 3.88889E-6 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45555 L 1.94444E-6 -3.33333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2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8" grpId="0" animBg="1"/>
      <p:bldP spid="68" grpId="1" animBg="1"/>
      <p:bldP spid="70" grpId="0" animBg="1"/>
      <p:bldP spid="58" grpId="0" animBg="1"/>
      <p:bldP spid="63" grpId="0" animBg="1"/>
      <p:bldP spid="63" grpId="1" animBg="1"/>
      <p:bldP spid="64" grpId="0" animBg="1"/>
      <p:bldP spid="54" grpId="0" animBg="1"/>
      <p:bldP spid="54" grpId="1" animBg="1"/>
      <p:bldP spid="76" grpId="0" animBg="1"/>
      <p:bldP spid="76" grpId="1" animBg="1"/>
      <p:bldP spid="75" grpId="0" animBg="1"/>
      <p:bldP spid="75" grpId="1" animBg="1"/>
      <p:bldP spid="47" grpId="0" animBg="1"/>
      <p:bldP spid="69" grpId="0" animBg="1"/>
      <p:bldP spid="4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994-FA9F-4C25-B8AB-041CCCE1FEFC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pic>
        <p:nvPicPr>
          <p:cNvPr id="286722" name="Picture 2" descr="C:\Documents and Settings\Owner\Desktop\Courses\MASTER LECTURE NOTES\CHAPTER 3 POWERPOINT\2 men argu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040880" cy="4935725"/>
          </a:xfrm>
          <a:prstGeom prst="rect">
            <a:avLst/>
          </a:prstGeom>
          <a:noFill/>
        </p:spPr>
      </p:pic>
      <p:grpSp>
        <p:nvGrpSpPr>
          <p:cNvPr id="3" name="Group 10"/>
          <p:cNvGrpSpPr/>
          <p:nvPr/>
        </p:nvGrpSpPr>
        <p:grpSpPr>
          <a:xfrm>
            <a:off x="2575422" y="4191000"/>
            <a:ext cx="4330642" cy="914400"/>
            <a:chOff x="2575422" y="4191000"/>
            <a:chExt cx="4330642" cy="914400"/>
          </a:xfrm>
        </p:grpSpPr>
        <p:sp>
          <p:nvSpPr>
            <p:cNvPr id="6" name="Rectangle 5"/>
            <p:cNvSpPr/>
            <p:nvPr/>
          </p:nvSpPr>
          <p:spPr>
            <a:xfrm rot="20841902">
              <a:off x="2575422" y="4290766"/>
              <a:ext cx="167640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Frequentists</a:t>
              </a:r>
              <a:r>
                <a:rPr lang="en-US" b="1" dirty="0">
                  <a:solidFill>
                    <a:srgbClr val="FF0000"/>
                  </a:solidFill>
                </a:rPr>
                <a:t> Forever</a:t>
              </a:r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5763064" y="4191000"/>
              <a:ext cx="1143000" cy="914400"/>
              <a:chOff x="5763064" y="4191000"/>
              <a:chExt cx="1143000" cy="914400"/>
            </a:xfrm>
          </p:grpSpPr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887328" y="41910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03799">
                <a:off x="5763064" y="4267200"/>
                <a:ext cx="1143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Bayes’ Rules!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Debate Continues…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148840" y="1143000"/>
            <a:ext cx="4937760" cy="27432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971800" y="1371600"/>
            <a:ext cx="2286000" cy="2286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86200" y="1371600"/>
            <a:ext cx="2286000" cy="2286000"/>
          </a:xfrm>
          <a:prstGeom prst="ellipse">
            <a:avLst/>
          </a:prstGeom>
          <a:solidFill>
            <a:srgbClr val="0000FF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2667000" y="1447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A </a:t>
            </a:r>
            <a:r>
              <a:rPr lang="en-US" sz="1600" i="1" dirty="0">
                <a:cs typeface="Arial" charset="0"/>
              </a:rPr>
              <a:t>                             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5943600" y="1447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B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35186" y="2133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</a:t>
            </a:r>
            <a:endParaRPr lang="en-US" sz="1600" i="1" dirty="0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910840" y="2133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endParaRPr lang="en-US" sz="1600" i="1" dirty="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044440" y="2133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endParaRPr lang="en-US" sz="1600" i="1" dirty="0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80860" y="2514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A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029200" y="2514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133600" y="320040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057400" y="35476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“Neither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920196" y="2514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and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dirty="0">
                <a:cs typeface="Arial" charset="0"/>
              </a:rPr>
              <a:t>”</a:t>
            </a:r>
            <a:endParaRPr lang="en-US" sz="16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2392680" y="152400"/>
            <a:ext cx="4389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any two events A and B, there are 4 </a:t>
            </a:r>
            <a:r>
              <a:rPr lang="en-US" b="1" i="1" u="sng" dirty="0"/>
              <a:t>disjoint</a:t>
            </a:r>
            <a:r>
              <a:rPr lang="en-US" b="1" i="1" dirty="0"/>
              <a:t> intersections: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" y="4191000"/>
            <a:ext cx="4648200" cy="23082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b="1" dirty="0" err="1">
                <a:solidFill>
                  <a:srgbClr val="0000FF"/>
                </a:solidFill>
              </a:rPr>
              <a:t>DeMorgan’s</a:t>
            </a:r>
            <a:r>
              <a:rPr lang="en-US" b="1" dirty="0">
                <a:solidFill>
                  <a:srgbClr val="0000FF"/>
                </a:solidFill>
              </a:rPr>
              <a:t> Laws</a:t>
            </a:r>
          </a:p>
          <a:p>
            <a:pPr algn="just">
              <a:buFont typeface="Wingdings" pitchFamily="2" charset="2"/>
              <a:buChar char="Ø"/>
            </a:pPr>
            <a:endParaRPr lang="en-US" sz="800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        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baseline="30000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= 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 </a:t>
            </a:r>
            <a:r>
              <a:rPr lang="en-US" i="1" dirty="0" err="1">
                <a:solidFill>
                  <a:srgbClr val="0000FF"/>
                </a:solidFill>
                <a:cs typeface="Arial" charset="0"/>
              </a:rPr>
              <a:t>B</a:t>
            </a:r>
            <a:r>
              <a:rPr lang="en-US" sz="2400" baseline="30000" dirty="0" err="1">
                <a:solidFill>
                  <a:srgbClr val="0000FF"/>
                </a:solidFill>
                <a:cs typeface="Arial" charset="0"/>
              </a:rPr>
              <a:t>c</a:t>
            </a:r>
            <a:endParaRPr lang="en-US" sz="2400" baseline="30000" dirty="0">
              <a:solidFill>
                <a:srgbClr val="0000FF"/>
              </a:solidFill>
              <a:cs typeface="Arial" charset="0"/>
            </a:endParaRPr>
          </a:p>
          <a:p>
            <a:pPr algn="just"/>
            <a:endParaRPr lang="en-US" sz="800" dirty="0">
              <a:cs typeface="Arial" charset="0"/>
            </a:endParaRPr>
          </a:p>
          <a:p>
            <a:pPr algn="just"/>
            <a:r>
              <a:rPr lang="en-US" dirty="0">
                <a:cs typeface="Arial" charset="0"/>
              </a:rPr>
              <a:t>        “Not (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or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)”  =  “Not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” and “Not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”</a:t>
            </a:r>
          </a:p>
          <a:p>
            <a:pPr algn="just"/>
            <a:r>
              <a:rPr lang="en-US" sz="1200" dirty="0">
                <a:cs typeface="Arial" charset="0"/>
              </a:rPr>
              <a:t>		    </a:t>
            </a:r>
            <a:r>
              <a:rPr lang="en-US" dirty="0">
                <a:cs typeface="Arial" charset="0"/>
              </a:rPr>
              <a:t>=  “Neither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nor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”</a:t>
            </a:r>
          </a:p>
          <a:p>
            <a:pPr algn="just"/>
            <a:endParaRPr lang="en-US" sz="1400" dirty="0">
              <a:cs typeface="Arial" charset="0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</a:rPr>
              <a:t>        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baseline="30000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= 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cs typeface="Arial" charset="0"/>
              </a:rPr>
              <a:t>B</a:t>
            </a:r>
            <a:r>
              <a:rPr lang="en-US" sz="2400" baseline="30000" dirty="0" err="1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</a:t>
            </a:r>
          </a:p>
          <a:p>
            <a:pPr algn="just"/>
            <a:r>
              <a:rPr lang="en-US" dirty="0">
                <a:cs typeface="Arial" charset="0"/>
              </a:rPr>
              <a:t>        “Not (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)”  =  “Not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” or “Not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”</a:t>
            </a:r>
            <a:r>
              <a:rPr lang="en-US" sz="2400" dirty="0">
                <a:cs typeface="Arial" charset="0"/>
              </a:rPr>
              <a:t> </a:t>
            </a:r>
            <a:r>
              <a:rPr lang="en-US" i="1" dirty="0"/>
              <a:t>  </a:t>
            </a:r>
          </a:p>
        </p:txBody>
      </p: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5791200" y="4191000"/>
            <a:ext cx="2209800" cy="1143000"/>
            <a:chOff x="5257800" y="3962400"/>
            <a:chExt cx="2209800" cy="1143000"/>
          </a:xfrm>
        </p:grpSpPr>
        <p:sp>
          <p:nvSpPr>
            <p:cNvPr id="19" name="Rectangle 18"/>
            <p:cNvSpPr/>
            <p:nvPr/>
          </p:nvSpPr>
          <p:spPr>
            <a:xfrm>
              <a:off x="5257800" y="3962400"/>
              <a:ext cx="2209800" cy="1143000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i="1" dirty="0">
                  <a:solidFill>
                    <a:schemeClr val="tx1"/>
                  </a:solidFill>
                </a:rPr>
                <a:t>A                           B</a:t>
              </a:r>
            </a:p>
            <a:p>
              <a:pPr algn="just">
                <a:defRPr/>
              </a:pPr>
              <a:endParaRPr lang="en-US" i="1" dirty="0">
                <a:solidFill>
                  <a:schemeClr val="tx1"/>
                </a:solidFill>
              </a:endParaRPr>
            </a:p>
            <a:p>
              <a:pPr algn="just">
                <a:defRPr/>
              </a:pPr>
              <a:endParaRPr lang="en-US" i="1" dirty="0">
                <a:solidFill>
                  <a:schemeClr val="tx1"/>
                </a:solidFill>
              </a:endParaRPr>
            </a:p>
            <a:p>
              <a:pPr algn="just"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427" y="4038600"/>
              <a:ext cx="167640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54"/>
          <p:cNvGrpSpPr>
            <a:grpSpLocks/>
          </p:cNvGrpSpPr>
          <p:nvPr/>
        </p:nvGrpSpPr>
        <p:grpSpPr bwMode="auto">
          <a:xfrm>
            <a:off x="5791200" y="5486400"/>
            <a:ext cx="2209800" cy="1143000"/>
            <a:chOff x="5257800" y="5257800"/>
            <a:chExt cx="22098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5257800" y="5257800"/>
              <a:ext cx="2209800" cy="1143000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i="1" dirty="0">
                  <a:solidFill>
                    <a:schemeClr val="tx1"/>
                  </a:solidFill>
                </a:rPr>
                <a:t>A                           B</a:t>
              </a:r>
            </a:p>
            <a:p>
              <a:pPr algn="just">
                <a:defRPr/>
              </a:pPr>
              <a:endParaRPr lang="en-US" dirty="0"/>
            </a:p>
            <a:p>
              <a:pPr algn="just">
                <a:defRPr/>
              </a:pPr>
              <a:endParaRPr lang="en-US" dirty="0"/>
            </a:p>
            <a:p>
              <a:pPr algn="just">
                <a:defRPr/>
              </a:pPr>
              <a:endParaRPr lang="en-US" dirty="0"/>
            </a:p>
          </p:txBody>
        </p:sp>
        <p:pic>
          <p:nvPicPr>
            <p:cNvPr id="2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1036" y="5334000"/>
              <a:ext cx="1685925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9" grpId="0" build="allAtOnce"/>
      <p:bldP spid="61" grpId="0" build="allAtOnce"/>
      <p:bldP spid="63" grpId="0" build="allAtOnce"/>
      <p:bldP spid="1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148840" y="1143000"/>
            <a:ext cx="4937760" cy="27432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971800" y="1371600"/>
            <a:ext cx="2286000" cy="2286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2667000" y="1447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A </a:t>
            </a:r>
            <a:r>
              <a:rPr lang="en-US" sz="1600" i="1" dirty="0">
                <a:cs typeface="Arial" charset="0"/>
              </a:rPr>
              <a:t>                             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5943600" y="74289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B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35186" y="2133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</a:t>
            </a:r>
            <a:endParaRPr lang="en-US" sz="1600" i="1" dirty="0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910840" y="2133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endParaRPr lang="en-US" sz="1600" i="1" dirty="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044440" y="2133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endParaRPr lang="en-US" sz="1600" i="1" dirty="0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80860" y="2514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A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029200" y="2514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920196" y="25146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and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dirty="0">
                <a:cs typeface="Arial" charset="0"/>
              </a:rPr>
              <a:t>”</a:t>
            </a:r>
            <a:endParaRPr lang="en-US" sz="16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2392680" y="152400"/>
            <a:ext cx="4389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any two events A and B, there are 4 </a:t>
            </a:r>
            <a:r>
              <a:rPr lang="en-US" b="1" i="1" u="sng" dirty="0"/>
              <a:t>disjoint</a:t>
            </a:r>
            <a:r>
              <a:rPr lang="en-US" b="1" i="1" dirty="0"/>
              <a:t> intersections: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" y="4191000"/>
            <a:ext cx="4648200" cy="23082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b="1" dirty="0" err="1">
                <a:solidFill>
                  <a:srgbClr val="0000FF"/>
                </a:solidFill>
              </a:rPr>
              <a:t>DeMorgan’s</a:t>
            </a:r>
            <a:r>
              <a:rPr lang="en-US" b="1" dirty="0">
                <a:solidFill>
                  <a:srgbClr val="0000FF"/>
                </a:solidFill>
              </a:rPr>
              <a:t> Laws</a:t>
            </a:r>
          </a:p>
          <a:p>
            <a:pPr algn="just">
              <a:buFont typeface="Wingdings" pitchFamily="2" charset="2"/>
              <a:buChar char="Ø"/>
            </a:pPr>
            <a:endParaRPr lang="en-US" sz="800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        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baseline="30000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= 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 </a:t>
            </a:r>
            <a:r>
              <a:rPr lang="en-US" i="1" dirty="0" err="1">
                <a:solidFill>
                  <a:srgbClr val="0000FF"/>
                </a:solidFill>
                <a:cs typeface="Arial" charset="0"/>
              </a:rPr>
              <a:t>B</a:t>
            </a:r>
            <a:r>
              <a:rPr lang="en-US" sz="2400" baseline="30000" dirty="0" err="1">
                <a:solidFill>
                  <a:srgbClr val="0000FF"/>
                </a:solidFill>
                <a:cs typeface="Arial" charset="0"/>
              </a:rPr>
              <a:t>c</a:t>
            </a:r>
            <a:endParaRPr lang="en-US" sz="2400" baseline="30000" dirty="0">
              <a:solidFill>
                <a:srgbClr val="0000FF"/>
              </a:solidFill>
              <a:cs typeface="Arial" charset="0"/>
            </a:endParaRPr>
          </a:p>
          <a:p>
            <a:pPr algn="just"/>
            <a:endParaRPr lang="en-US" sz="800" dirty="0">
              <a:cs typeface="Arial" charset="0"/>
            </a:endParaRPr>
          </a:p>
          <a:p>
            <a:pPr algn="just"/>
            <a:r>
              <a:rPr lang="en-US" dirty="0">
                <a:cs typeface="Arial" charset="0"/>
              </a:rPr>
              <a:t>        “Not (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or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)”  =  “Not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” and “Not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”</a:t>
            </a:r>
          </a:p>
          <a:p>
            <a:pPr algn="just"/>
            <a:r>
              <a:rPr lang="en-US" sz="1200" dirty="0">
                <a:cs typeface="Arial" charset="0"/>
              </a:rPr>
              <a:t>		    </a:t>
            </a:r>
            <a:r>
              <a:rPr lang="en-US" dirty="0">
                <a:cs typeface="Arial" charset="0"/>
              </a:rPr>
              <a:t>=  “Neither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nor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”</a:t>
            </a:r>
          </a:p>
          <a:p>
            <a:pPr algn="just"/>
            <a:endParaRPr lang="en-US" sz="1400" dirty="0">
              <a:cs typeface="Arial" charset="0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</a:rPr>
              <a:t>        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baseline="30000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= 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cs typeface="Arial" charset="0"/>
              </a:rPr>
              <a:t>B</a:t>
            </a:r>
            <a:r>
              <a:rPr lang="en-US" sz="2400" baseline="30000" dirty="0" err="1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</a:t>
            </a:r>
          </a:p>
          <a:p>
            <a:pPr algn="just"/>
            <a:r>
              <a:rPr lang="en-US" dirty="0">
                <a:cs typeface="Arial" charset="0"/>
              </a:rPr>
              <a:t>        “Not (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)”  =  “Not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” or “Not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”</a:t>
            </a:r>
            <a:r>
              <a:rPr lang="en-US" sz="2400" dirty="0">
                <a:cs typeface="Arial" charset="0"/>
              </a:rPr>
              <a:t> </a:t>
            </a:r>
            <a:r>
              <a:rPr lang="en-US" i="1" dirty="0"/>
              <a:t>  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791200" y="4191000"/>
            <a:ext cx="2209800" cy="1143000"/>
            <a:chOff x="5257800" y="3962400"/>
            <a:chExt cx="2209800" cy="1143000"/>
          </a:xfrm>
        </p:grpSpPr>
        <p:sp>
          <p:nvSpPr>
            <p:cNvPr id="19" name="Rectangle 18"/>
            <p:cNvSpPr/>
            <p:nvPr/>
          </p:nvSpPr>
          <p:spPr>
            <a:xfrm>
              <a:off x="5257800" y="3962400"/>
              <a:ext cx="2209800" cy="1143000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i="1" dirty="0">
                  <a:solidFill>
                    <a:schemeClr val="tx1"/>
                  </a:solidFill>
                </a:rPr>
                <a:t>A                           B</a:t>
              </a:r>
            </a:p>
            <a:p>
              <a:pPr algn="just">
                <a:defRPr/>
              </a:pPr>
              <a:endParaRPr lang="en-US" i="1" dirty="0">
                <a:solidFill>
                  <a:schemeClr val="tx1"/>
                </a:solidFill>
              </a:endParaRPr>
            </a:p>
            <a:p>
              <a:pPr algn="just">
                <a:defRPr/>
              </a:pPr>
              <a:endParaRPr lang="en-US" i="1" dirty="0">
                <a:solidFill>
                  <a:schemeClr val="tx1"/>
                </a:solidFill>
              </a:endParaRPr>
            </a:p>
            <a:p>
              <a:pPr algn="just"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31427" y="4038600"/>
              <a:ext cx="167640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791200" y="5486400"/>
            <a:ext cx="2209800" cy="1143000"/>
            <a:chOff x="5257800" y="5257800"/>
            <a:chExt cx="22098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5257800" y="5257800"/>
              <a:ext cx="2209800" cy="1143000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en-US" i="1" dirty="0">
                  <a:solidFill>
                    <a:schemeClr val="tx1"/>
                  </a:solidFill>
                </a:rPr>
                <a:t>A                           B</a:t>
              </a:r>
            </a:p>
            <a:p>
              <a:pPr algn="just">
                <a:defRPr/>
              </a:pPr>
              <a:endParaRPr lang="en-US" dirty="0"/>
            </a:p>
            <a:p>
              <a:pPr algn="just">
                <a:defRPr/>
              </a:pPr>
              <a:endParaRPr lang="en-US" dirty="0"/>
            </a:p>
            <a:p>
              <a:pPr algn="just">
                <a:defRPr/>
              </a:pPr>
              <a:endParaRPr lang="en-US" dirty="0"/>
            </a:p>
          </p:txBody>
        </p:sp>
        <p:pic>
          <p:nvPicPr>
            <p:cNvPr id="2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1036" y="5334000"/>
              <a:ext cx="1685925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23160" y="74289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 err="1">
                <a:cs typeface="Arial" charset="0"/>
              </a:rPr>
              <a:t>B</a:t>
            </a:r>
            <a:r>
              <a:rPr lang="en-US" sz="2000" baseline="30000" dirty="0" err="1">
                <a:cs typeface="Arial" charset="0"/>
              </a:rPr>
              <a:t>c</a:t>
            </a:r>
            <a:endParaRPr lang="en-US" sz="2000" i="1" baseline="30000" dirty="0">
              <a:cs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86200" y="1143000"/>
            <a:ext cx="3200400" cy="2743200"/>
            <a:chOff x="4067176" y="1143000"/>
            <a:chExt cx="3019424" cy="2743200"/>
          </a:xfrm>
        </p:grpSpPr>
        <p:sp>
          <p:nvSpPr>
            <p:cNvPr id="25" name="Rectangle 24"/>
            <p:cNvSpPr/>
            <p:nvPr/>
          </p:nvSpPr>
          <p:spPr>
            <a:xfrm>
              <a:off x="4526280" y="1143000"/>
              <a:ext cx="2560320" cy="2743200"/>
            </a:xfrm>
            <a:prstGeom prst="rect">
              <a:avLst/>
            </a:prstGeom>
            <a:solidFill>
              <a:srgbClr val="0000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067176" y="1143000"/>
              <a:ext cx="919160" cy="2743200"/>
              <a:chOff x="4067176" y="1143000"/>
              <a:chExt cx="919160" cy="2743200"/>
            </a:xfrm>
          </p:grpSpPr>
          <p:sp>
            <p:nvSpPr>
              <p:cNvPr id="27" name="Arc 26"/>
              <p:cNvSpPr/>
              <p:nvPr/>
            </p:nvSpPr>
            <p:spPr>
              <a:xfrm flipH="1">
                <a:off x="4071936" y="1143000"/>
                <a:ext cx="914400" cy="27432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0000FF">
                  <a:alpha val="25098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8" name="Arc 27"/>
              <p:cNvSpPr/>
              <p:nvPr/>
            </p:nvSpPr>
            <p:spPr>
              <a:xfrm flipH="1">
                <a:off x="4067176" y="1143000"/>
                <a:ext cx="914400" cy="27432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sp>
        <p:nvSpPr>
          <p:cNvPr id="29" name="Oval 28"/>
          <p:cNvSpPr>
            <a:spLocks noChangeAspect="1"/>
          </p:cNvSpPr>
          <p:nvPr/>
        </p:nvSpPr>
        <p:spPr>
          <a:xfrm>
            <a:off x="3886200" y="1371600"/>
            <a:ext cx="2286000" cy="2286000"/>
          </a:xfrm>
          <a:prstGeom prst="ellipse">
            <a:avLst/>
          </a:prstGeom>
          <a:solidFill>
            <a:srgbClr val="0000FF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133600" y="320040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057400" y="35476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“Neither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541" y="1936532"/>
            <a:ext cx="3171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810000" y="4724400"/>
            <a:ext cx="5029200" cy="310754"/>
            <a:chOff x="3810000" y="4797623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22" name="Oval 21"/>
          <p:cNvSpPr>
            <a:spLocks noChangeAspect="1"/>
          </p:cNvSpPr>
          <p:nvPr/>
        </p:nvSpPr>
        <p:spPr>
          <a:xfrm>
            <a:off x="6096000" y="23622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96200" y="2346960"/>
            <a:ext cx="91440" cy="91440"/>
          </a:xfrm>
          <a:prstGeom prst="ellipse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34200" y="2667000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124200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01000" y="2956560"/>
            <a:ext cx="91440" cy="91440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464" y="2087880"/>
            <a:ext cx="457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120" y="2404404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3048000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2148840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Orange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4996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3838136" y="5390165"/>
            <a:ext cx="5229664" cy="329112"/>
            <a:chOff x="3838136" y="5374399"/>
            <a:chExt cx="5229664" cy="329112"/>
          </a:xfrm>
        </p:grpSpPr>
        <p:sp>
          <p:nvSpPr>
            <p:cNvPr id="62" name="TextBox 61"/>
            <p:cNvSpPr txBox="1"/>
            <p:nvPr/>
          </p:nvSpPr>
          <p:spPr>
            <a:xfrm>
              <a:off x="3838136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536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36456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9080" y="5395734"/>
              <a:ext cx="118872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#(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) = 2</a:t>
              </a:r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838136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66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436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540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” =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61310" y="2743201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77200" y="2362200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48600" y="6474023"/>
            <a:ext cx="1188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4</a:t>
            </a:r>
          </a:p>
        </p:txBody>
      </p:sp>
      <p:sp>
        <p:nvSpPr>
          <p:cNvPr id="61" name="Cloud 60"/>
          <p:cNvSpPr/>
          <p:nvPr/>
        </p:nvSpPr>
        <p:spPr>
          <a:xfrm>
            <a:off x="1447800" y="4053840"/>
            <a:ext cx="2438400" cy="128016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</a:t>
            </a:r>
            <a:r>
              <a:rPr lang="en-US" b="1" i="1" dirty="0">
                <a:solidFill>
                  <a:srgbClr val="006600"/>
                </a:solidFill>
              </a:rPr>
              <a:t>probability </a:t>
            </a:r>
            <a:r>
              <a:rPr lang="en-US" dirty="0">
                <a:solidFill>
                  <a:schemeClr val="tx1"/>
                </a:solidFill>
              </a:rPr>
              <a:t>of outcomes?</a:t>
            </a: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4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72" name="TextBox 71"/>
          <p:cNvSpPr txBox="1"/>
          <p:nvPr/>
        </p:nvSpPr>
        <p:spPr>
          <a:xfrm>
            <a:off x="228600" y="2771336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228600" y="2779693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pic>
        <p:nvPicPr>
          <p:cNvPr id="83" name="Picture 1"/>
          <p:cNvPicPr>
            <a:picLocks noChangeAspect="1" noChangeArrowheads="1"/>
          </p:cNvPicPr>
          <p:nvPr/>
        </p:nvPicPr>
        <p:blipFill>
          <a:blip r:embed="rId3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810000" y="4724400"/>
            <a:ext cx="5029200" cy="310754"/>
            <a:chOff x="3810000" y="4797623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3838136" y="5390165"/>
            <a:ext cx="5229664" cy="329112"/>
            <a:chOff x="3838136" y="5374399"/>
            <a:chExt cx="5229664" cy="329112"/>
          </a:xfrm>
        </p:grpSpPr>
        <p:sp>
          <p:nvSpPr>
            <p:cNvPr id="62" name="TextBox 61"/>
            <p:cNvSpPr txBox="1"/>
            <p:nvPr/>
          </p:nvSpPr>
          <p:spPr>
            <a:xfrm>
              <a:off x="3838136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536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36456" y="5377376"/>
              <a:ext cx="10972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“ =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9080" y="5395734"/>
              <a:ext cx="118872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#(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) = 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38136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66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436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540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” =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48600" y="6474023"/>
            <a:ext cx="1188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40480" y="3503235"/>
            <a:ext cx="5303520" cy="33547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322320" y="4188022"/>
            <a:ext cx="20116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“The </a:t>
            </a:r>
            <a:r>
              <a:rPr lang="en-US" sz="1400" b="1" dirty="0"/>
              <a:t>probability</a:t>
            </a:r>
            <a:r>
              <a:rPr lang="en-US" sz="1400" dirty="0"/>
              <a:t> of Red is equal to 0.20” 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2819400" y="4267200"/>
            <a:ext cx="457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505200" y="4797623"/>
            <a:ext cx="1371600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(Red) = 0.20 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53715" y="5867401"/>
            <a:ext cx="3931920" cy="32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Box 78"/>
          <p:cNvSpPr txBox="1"/>
          <p:nvPr/>
        </p:nvSpPr>
        <p:spPr>
          <a:xfrm>
            <a:off x="6858000" y="624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trials</a:t>
            </a:r>
          </a:p>
        </p:txBody>
      </p:sp>
      <p:pic>
        <p:nvPicPr>
          <p:cNvPr id="61" name="Picture 2"/>
          <p:cNvPicPr>
            <a:picLocks noChangeArrowheads="1"/>
          </p:cNvPicPr>
          <p:nvPr/>
        </p:nvPicPr>
        <p:blipFill>
          <a:blip r:embed="rId7" cstate="print"/>
          <a:srcRect l="5043" t="14650" r="7604" b="9084"/>
          <a:stretch>
            <a:fillRect/>
          </a:stretch>
        </p:blipFill>
        <p:spPr bwMode="auto">
          <a:xfrm>
            <a:off x="5044190" y="3839118"/>
            <a:ext cx="3871210" cy="23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69"/>
          <p:cNvSpPr txBox="1"/>
          <p:nvPr/>
        </p:nvSpPr>
        <p:spPr>
          <a:xfrm>
            <a:off x="8321040" y="5867400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10200" y="3657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# Red</a:t>
            </a:r>
          </a:p>
          <a:p>
            <a:pPr algn="ctr"/>
            <a:r>
              <a:rPr lang="en-US" dirty="0"/>
              <a:t># trials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67000" y="5178623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…… But what does it mean??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34000" y="4724399"/>
            <a:ext cx="374904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happens to this “long run” relative frequency as # trials </a:t>
            </a:r>
            <a:r>
              <a:rPr lang="en-US" sz="2000" dirty="0"/>
              <a:t>→</a:t>
            </a:r>
            <a:r>
              <a:rPr lang="en-US" dirty="0"/>
              <a:t> </a:t>
            </a:r>
            <a:r>
              <a:rPr lang="en-US" sz="2000" dirty="0"/>
              <a:t>∞</a:t>
            </a:r>
            <a:r>
              <a:rPr lang="en-US" dirty="0"/>
              <a:t>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304800" y="38049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9" grpId="0" animBg="1"/>
      <p:bldGraphic spid="56" grpId="0">
        <p:bldAsOne/>
      </p:bldGraphic>
      <p:bldP spid="74" grpId="0"/>
      <p:bldP spid="75" grpId="0" animBg="1"/>
      <p:bldP spid="77" grpId="0" animBg="1"/>
      <p:bldP spid="79" grpId="0"/>
      <p:bldP spid="70" grpId="0"/>
      <p:bldP spid="80" grpId="0"/>
      <p:bldP spid="76" grpId="0"/>
      <p:bldP spid="81" grpId="0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228600" y="2703493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810000" y="4724400"/>
            <a:ext cx="5029200" cy="310754"/>
            <a:chOff x="3810000" y="4797623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3838136" y="5390165"/>
            <a:ext cx="5229664" cy="329112"/>
            <a:chOff x="3838136" y="5374399"/>
            <a:chExt cx="5229664" cy="329112"/>
          </a:xfrm>
        </p:grpSpPr>
        <p:sp>
          <p:nvSpPr>
            <p:cNvPr id="62" name="TextBox 61"/>
            <p:cNvSpPr txBox="1"/>
            <p:nvPr/>
          </p:nvSpPr>
          <p:spPr>
            <a:xfrm>
              <a:off x="3838136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536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36456" y="5377376"/>
              <a:ext cx="10972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“ =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9080" y="5395734"/>
              <a:ext cx="118872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#(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) = 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38136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66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436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540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” =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48600" y="6474023"/>
            <a:ext cx="1188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40480" y="3503235"/>
            <a:ext cx="5303520" cy="33547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322320" y="4188022"/>
            <a:ext cx="20116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“The </a:t>
            </a:r>
            <a:r>
              <a:rPr lang="en-US" sz="1400" b="1" dirty="0"/>
              <a:t>probability</a:t>
            </a:r>
            <a:r>
              <a:rPr lang="en-US" sz="1400" dirty="0"/>
              <a:t> of Red is equal to 0.20” 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2819400" y="4267200"/>
            <a:ext cx="457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505200" y="4797623"/>
            <a:ext cx="1371600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(Red) = 0.20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21040" y="5867400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67000" y="5178623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…… But what does it mean??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304800" y="38049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120640" y="381000"/>
            <a:ext cx="4023360" cy="612648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 R code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colors.r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 = rep("Red", 100000)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 = rep("Orange", 100000)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Y = rep("Yellow", 100000)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 = rep("Green", 100000)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 = rep("Blue", 100000)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pop = c(R, O, Y, G, B)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plot.new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plot(0, 0, type = "n", axes = F,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c(0, 300),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c(0, 1),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"n = # Trials",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"#(Red) / n")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axis(1)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axis(2)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box()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lines(c(0, 300), c(.2, .2),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2)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(n in 1:300)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color = sample(pop, 1, replace = TRUE)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if (color == "Red")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i+1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relfreq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points(n,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relfreq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=19,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.5,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"red")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228600" y="2703493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810000" y="4724400"/>
            <a:ext cx="5029200" cy="310754"/>
            <a:chOff x="3810000" y="4797623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3838136" y="5390165"/>
            <a:ext cx="5229664" cy="329112"/>
            <a:chOff x="3838136" y="5374399"/>
            <a:chExt cx="5229664" cy="329112"/>
          </a:xfrm>
        </p:grpSpPr>
        <p:sp>
          <p:nvSpPr>
            <p:cNvPr id="62" name="TextBox 61"/>
            <p:cNvSpPr txBox="1"/>
            <p:nvPr/>
          </p:nvSpPr>
          <p:spPr>
            <a:xfrm>
              <a:off x="3838136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536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36456" y="5377376"/>
              <a:ext cx="10972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“ =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9080" y="5395734"/>
              <a:ext cx="118872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#(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) = 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38136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66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436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540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” =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48600" y="6474023"/>
            <a:ext cx="1188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40480" y="3503235"/>
            <a:ext cx="5303520" cy="33547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322320" y="4188022"/>
            <a:ext cx="20116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“The </a:t>
            </a:r>
            <a:r>
              <a:rPr lang="en-US" sz="1400" b="1" dirty="0"/>
              <a:t>probability</a:t>
            </a:r>
            <a:r>
              <a:rPr lang="en-US" sz="1400" dirty="0"/>
              <a:t> of Red is equal to 0.20” 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2819400" y="4267200"/>
            <a:ext cx="457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505200" y="4797623"/>
            <a:ext cx="1371600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(Red) = 0.20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21040" y="5867400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67000" y="5178623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…… But what does it mean??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304800" y="38049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84"/>
          <p:cNvGrpSpPr/>
          <p:nvPr/>
        </p:nvGrpSpPr>
        <p:grpSpPr>
          <a:xfrm>
            <a:off x="5334000" y="3657598"/>
            <a:ext cx="3369127" cy="3043991"/>
            <a:chOff x="5334000" y="3657598"/>
            <a:chExt cx="3369127" cy="3043991"/>
          </a:xfrm>
        </p:grpSpPr>
        <p:pic>
          <p:nvPicPr>
            <p:cNvPr id="31539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t="12657" r="5556" b="2603"/>
            <a:stretch>
              <a:fillRect/>
            </a:stretch>
          </p:blipFill>
          <p:spPr bwMode="auto">
            <a:xfrm>
              <a:off x="5334000" y="3657598"/>
              <a:ext cx="3369127" cy="3017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84" name="Object 83"/>
            <p:cNvGraphicFramePr>
              <a:graphicFrameLocks noChangeAspect="1"/>
            </p:cNvGraphicFramePr>
            <p:nvPr/>
          </p:nvGraphicFramePr>
          <p:xfrm>
            <a:off x="6858000" y="6477000"/>
            <a:ext cx="914400" cy="224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19" name="Equation" r:id="rId6" imgW="723600" imgH="177480" progId="Equation.DSMT4">
                    <p:embed/>
                  </p:oleObj>
                </mc:Choice>
                <mc:Fallback>
                  <p:oleObj name="Equation" r:id="rId6" imgW="72360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6477000"/>
                          <a:ext cx="914400" cy="224589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" name="Object 77"/>
          <p:cNvGraphicFramePr>
            <a:graphicFrameLocks noChangeAspect="1"/>
          </p:cNvGraphicFramePr>
          <p:nvPr/>
        </p:nvGraphicFramePr>
        <p:xfrm>
          <a:off x="6172200" y="4114800"/>
          <a:ext cx="2181225" cy="72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8" name="Equation" r:id="rId8" imgW="1180800" imgH="393480" progId="Equation.DSMT4">
                  <p:embed/>
                </p:oleObj>
              </mc:Choice>
              <mc:Fallback>
                <p:oleObj name="Equation" r:id="rId8" imgW="11808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2181225" cy="7275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810000" y="4724400"/>
            <a:ext cx="5029200" cy="310754"/>
            <a:chOff x="3810000" y="4797623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3838136" y="5390165"/>
            <a:ext cx="5229664" cy="329112"/>
            <a:chOff x="3838136" y="5374399"/>
            <a:chExt cx="5229664" cy="329112"/>
          </a:xfrm>
        </p:grpSpPr>
        <p:sp>
          <p:nvSpPr>
            <p:cNvPr id="62" name="TextBox 61"/>
            <p:cNvSpPr txBox="1"/>
            <p:nvPr/>
          </p:nvSpPr>
          <p:spPr>
            <a:xfrm>
              <a:off x="3838136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536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36456" y="5377376"/>
              <a:ext cx="10972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“ =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9080" y="5395734"/>
              <a:ext cx="118872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#(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) = 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38136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9620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436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540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48600" y="6474023"/>
            <a:ext cx="1188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4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04800" y="38049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840480" y="3503235"/>
            <a:ext cx="5303520" cy="33547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79" name="Cloud 78"/>
          <p:cNvSpPr/>
          <p:nvPr/>
        </p:nvSpPr>
        <p:spPr>
          <a:xfrm>
            <a:off x="2895600" y="4206240"/>
            <a:ext cx="2286000" cy="128016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</a:t>
            </a:r>
            <a:r>
              <a:rPr lang="en-US" b="1" i="1" dirty="0">
                <a:solidFill>
                  <a:srgbClr val="006600"/>
                </a:solidFill>
              </a:rPr>
              <a:t>probability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i="1" u="sng" dirty="0">
                <a:solidFill>
                  <a:schemeClr val="tx1"/>
                </a:solidFill>
              </a:rPr>
              <a:t>events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86400" y="4754880"/>
            <a:ext cx="3108960" cy="10058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any event </a:t>
            </a:r>
            <a:r>
              <a:rPr lang="en-US" i="1" dirty="0"/>
              <a:t>E</a:t>
            </a:r>
            <a:r>
              <a:rPr lang="en-US" dirty="0"/>
              <a:t>,</a:t>
            </a:r>
            <a:r>
              <a:rPr lang="en-US" sz="1500" dirty="0"/>
              <a:t> </a:t>
            </a:r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= </a:t>
            </a:r>
            <a:r>
              <a:rPr lang="en-US" sz="3200" dirty="0">
                <a:sym typeface="Symbol"/>
              </a:rPr>
              <a:t></a:t>
            </a:r>
            <a:r>
              <a:rPr lang="en-US" sz="1600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(Outcomes in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).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791200" y="6031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BUT…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562600" y="4355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General Fact: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02280" y="4419600"/>
            <a:ext cx="100584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These outcomes are said to be “</a:t>
            </a:r>
            <a:r>
              <a:rPr lang="en-US" sz="1400" b="1" dirty="0"/>
              <a:t>equally likely</a:t>
            </a:r>
            <a:r>
              <a:rPr lang="en-US" sz="1400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3947160" y="5390165"/>
            <a:ext cx="5120640" cy="329112"/>
            <a:chOff x="3947160" y="5374399"/>
            <a:chExt cx="5120640" cy="329112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9080" y="5395734"/>
              <a:ext cx="118872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#(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) = 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48600" y="6474023"/>
            <a:ext cx="1188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4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04800" y="38049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2743200" y="4191000"/>
            <a:ext cx="182880" cy="1828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>
            <a:off x="8610600" y="1600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>
            <a:spLocks noChangeAspect="1"/>
          </p:cNvSpPr>
          <p:nvPr/>
        </p:nvSpPr>
        <p:spPr>
          <a:xfrm rot="18095212">
            <a:off x="8775577" y="3735972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543800" y="3962400"/>
            <a:ext cx="146304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3/5 = </a:t>
            </a:r>
            <a:r>
              <a:rPr lang="en-US" sz="1400" b="1" dirty="0"/>
              <a:t>0.6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43800" y="4340423"/>
            <a:ext cx="146304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3/5 = </a:t>
            </a:r>
            <a:r>
              <a:rPr lang="en-US" sz="1400" b="1" dirty="0"/>
              <a:t>0.6</a:t>
            </a:r>
          </a:p>
        </p:txBody>
      </p:sp>
      <p:sp>
        <p:nvSpPr>
          <p:cNvPr id="76" name="Left Arrow 75"/>
          <p:cNvSpPr>
            <a:spLocks noChangeAspect="1"/>
          </p:cNvSpPr>
          <p:nvPr/>
        </p:nvSpPr>
        <p:spPr>
          <a:xfrm rot="18095212">
            <a:off x="8775577" y="4163425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467600" y="5026223"/>
            <a:ext cx="15544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2/5 = </a:t>
            </a:r>
            <a:r>
              <a:rPr lang="en-US" sz="1400" b="1" dirty="0"/>
              <a:t>0.4</a:t>
            </a:r>
          </a:p>
        </p:txBody>
      </p:sp>
      <p:sp>
        <p:nvSpPr>
          <p:cNvPr id="78" name="Left Arrow 77"/>
          <p:cNvSpPr>
            <a:spLocks noChangeAspect="1"/>
          </p:cNvSpPr>
          <p:nvPr/>
        </p:nvSpPr>
        <p:spPr>
          <a:xfrm rot="18095212">
            <a:off x="8851777" y="4849225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772400" y="5407222"/>
            <a:ext cx="1371600" cy="2743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</a:t>
            </a:r>
          </a:p>
        </p:txBody>
      </p:sp>
      <p:sp>
        <p:nvSpPr>
          <p:cNvPr id="81" name="Left Arrow 80"/>
          <p:cNvSpPr>
            <a:spLocks noChangeAspect="1"/>
          </p:cNvSpPr>
          <p:nvPr/>
        </p:nvSpPr>
        <p:spPr>
          <a:xfrm rot="18095212">
            <a:off x="8851777" y="5230225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239000" y="6477000"/>
            <a:ext cx="182880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4/5 = </a:t>
            </a:r>
            <a:r>
              <a:rPr lang="en-US" sz="1400" b="1" dirty="0"/>
              <a:t>0.8</a:t>
            </a:r>
          </a:p>
        </p:txBody>
      </p:sp>
      <p:sp>
        <p:nvSpPr>
          <p:cNvPr id="83" name="Left Arrow 82"/>
          <p:cNvSpPr>
            <a:spLocks noChangeAspect="1"/>
          </p:cNvSpPr>
          <p:nvPr/>
        </p:nvSpPr>
        <p:spPr>
          <a:xfrm rot="18095212">
            <a:off x="8775577" y="6245496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2" grpId="0" animBg="1"/>
      <p:bldP spid="72" grpId="0" animBg="1"/>
      <p:bldP spid="72" grpId="1" animBg="1"/>
      <p:bldP spid="74" grpId="0" animBg="1"/>
      <p:bldP spid="74" grpId="1" animBg="1"/>
      <p:bldP spid="75" grpId="0" animBg="1"/>
      <p:bldP spid="77" grpId="0" animBg="1"/>
      <p:bldP spid="76" grpId="0" animBg="1"/>
      <p:bldP spid="76" grpId="1" animBg="1"/>
      <p:bldP spid="79" grpId="0" animBg="1"/>
      <p:bldP spid="78" grpId="0" animBg="1"/>
      <p:bldP spid="78" grpId="1" animBg="1"/>
      <p:bldP spid="80" grpId="0" animBg="1"/>
      <p:bldP spid="81" grpId="0" animBg="1"/>
      <p:bldP spid="81" grpId="1" animBg="1"/>
      <p:bldP spid="84" grpId="0" animBg="1"/>
      <p:bldP spid="83" grpId="0" animBg="1"/>
      <p:bldP spid="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44" name="Object 76"/>
          <p:cNvGraphicFramePr>
            <a:graphicFrameLocks noChangeAspect="1"/>
          </p:cNvGraphicFramePr>
          <p:nvPr/>
        </p:nvGraphicFramePr>
        <p:xfrm>
          <a:off x="6096000" y="5746749"/>
          <a:ext cx="2743200" cy="92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6"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46749"/>
                        <a:ext cx="2743200" cy="920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06400" y="304800"/>
            <a:ext cx="2362200" cy="2425700"/>
            <a:chOff x="609600" y="304800"/>
            <a:chExt cx="2362200" cy="2425700"/>
          </a:xfrm>
        </p:grpSpPr>
        <p:sp>
          <p:nvSpPr>
            <p:cNvPr id="1110" name="Text Box 4"/>
            <p:cNvSpPr txBox="1">
              <a:spLocks noChangeArrowheads="1"/>
            </p:cNvSpPr>
            <p:nvPr/>
          </p:nvSpPr>
          <p:spPr bwMode="auto">
            <a:xfrm>
              <a:off x="877329" y="304800"/>
              <a:ext cx="1840471" cy="3698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8000"/>
                  </a:solidFill>
                </a:rPr>
                <a:t>POPULATION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762000"/>
              <a:ext cx="2362200" cy="1968500"/>
            </a:xfrm>
            <a:prstGeom prst="rect">
              <a:avLst/>
            </a:prstGeom>
            <a:noFill/>
            <a:ln w="9525">
              <a:solidFill>
                <a:srgbClr val="339933"/>
              </a:solidFill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</p:pic>
        <p:sp>
          <p:nvSpPr>
            <p:cNvPr id="1112" name="Text Box 18"/>
            <p:cNvSpPr txBox="1">
              <a:spLocks noChangeArrowheads="1"/>
            </p:cNvSpPr>
            <p:nvPr/>
          </p:nvSpPr>
          <p:spPr bwMode="auto">
            <a:xfrm>
              <a:off x="685800" y="866001"/>
              <a:ext cx="1554480" cy="338554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/>
                <a:t>Random variable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9" name="Down Arrow 8"/>
          <p:cNvSpPr/>
          <p:nvPr/>
        </p:nvSpPr>
        <p:spPr bwMode="auto">
          <a:xfrm>
            <a:off x="1371600" y="2932671"/>
            <a:ext cx="381000" cy="838200"/>
          </a:xfrm>
          <a:prstGeom prst="downArrow">
            <a:avLst>
              <a:gd name="adj1" fmla="val 44418"/>
              <a:gd name="adj2" fmla="val 63953"/>
            </a:avLst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/>
          </a:gradFill>
          <a:ln w="9525" cap="flat" cmpd="sng" algn="ctr"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7179" name="Right Arrow 10"/>
          <p:cNvSpPr>
            <a:spLocks noChangeArrowheads="1"/>
          </p:cNvSpPr>
          <p:nvPr/>
        </p:nvSpPr>
        <p:spPr bwMode="auto">
          <a:xfrm>
            <a:off x="2513013" y="4545013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66CCFF"/>
              </a:gs>
              <a:gs pos="50000">
                <a:srgbClr val="BFECFF"/>
              </a:gs>
              <a:gs pos="100000">
                <a:srgbClr val="DFF5FF"/>
              </a:gs>
            </a:gsLst>
            <a:lin ang="108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533400" y="3929064"/>
            <a:ext cx="2133600" cy="2166936"/>
            <a:chOff x="533400" y="3929063"/>
            <a:chExt cx="2133600" cy="2166381"/>
          </a:xfrm>
        </p:grpSpPr>
        <p:sp>
          <p:nvSpPr>
            <p:cNvPr id="10372" name="Text Box 12"/>
            <p:cNvSpPr txBox="1">
              <a:spLocks noChangeArrowheads="1"/>
            </p:cNvSpPr>
            <p:nvPr/>
          </p:nvSpPr>
          <p:spPr bwMode="auto">
            <a:xfrm>
              <a:off x="533400" y="5725652"/>
              <a:ext cx="2133600" cy="36979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i="1" dirty="0">
                  <a:solidFill>
                    <a:schemeClr val="hlink"/>
                  </a:solidFill>
                </a:rPr>
                <a:t>SAMPLE  </a:t>
              </a:r>
              <a:r>
                <a:rPr lang="en-US" dirty="0">
                  <a:latin typeface="+mn-lt"/>
                  <a:cs typeface="Times New Roman" pitchFamily="18" charset="0"/>
                </a:rPr>
                <a:t>of size </a:t>
              </a:r>
              <a:r>
                <a:rPr lang="en-US" i="1" dirty="0">
                  <a:latin typeface="+mn-lt"/>
                  <a:cs typeface="Times New Roman" pitchFamily="18" charset="0"/>
                </a:rPr>
                <a:t>n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722871" y="3929063"/>
              <a:ext cx="1676400" cy="1676400"/>
              <a:chOff x="1600200" y="3429001"/>
              <a:chExt cx="1676400" cy="1676400"/>
            </a:xfrm>
          </p:grpSpPr>
          <p:sp>
            <p:nvSpPr>
              <p:cNvPr id="1101" name="Oval 19"/>
              <p:cNvSpPr>
                <a:spLocks noChangeAspect="1" noChangeArrowheads="1"/>
              </p:cNvSpPr>
              <p:nvPr/>
            </p:nvSpPr>
            <p:spPr bwMode="auto">
              <a:xfrm>
                <a:off x="1600200" y="3429001"/>
                <a:ext cx="1676400" cy="1676400"/>
              </a:xfrm>
              <a:prstGeom prst="ellipse">
                <a:avLst/>
              </a:prstGeom>
              <a:solidFill>
                <a:srgbClr val="66CCFF">
                  <a:alpha val="50195"/>
                </a:srgbClr>
              </a:solidFill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Text Box 21"/>
              <p:cNvSpPr txBox="1">
                <a:spLocks noChangeArrowheads="1"/>
              </p:cNvSpPr>
              <p:nvPr/>
            </p:nvSpPr>
            <p:spPr bwMode="auto">
              <a:xfrm>
                <a:off x="2014538" y="3570288"/>
                <a:ext cx="381000" cy="400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103" name="Text Box 21"/>
              <p:cNvSpPr txBox="1">
                <a:spLocks noChangeArrowheads="1"/>
              </p:cNvSpPr>
              <p:nvPr/>
            </p:nvSpPr>
            <p:spPr bwMode="auto">
              <a:xfrm>
                <a:off x="1715529" y="3962400"/>
                <a:ext cx="381000" cy="400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104" name="Text Box 21"/>
              <p:cNvSpPr txBox="1">
                <a:spLocks noChangeArrowheads="1"/>
              </p:cNvSpPr>
              <p:nvPr/>
            </p:nvSpPr>
            <p:spPr bwMode="auto">
              <a:xfrm>
                <a:off x="2706129" y="3690870"/>
                <a:ext cx="381000" cy="400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000" i="1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5" name="Text Box 21"/>
              <p:cNvSpPr txBox="1">
                <a:spLocks noChangeArrowheads="1"/>
              </p:cNvSpPr>
              <p:nvPr/>
            </p:nvSpPr>
            <p:spPr bwMode="auto">
              <a:xfrm>
                <a:off x="2819400" y="4191000"/>
                <a:ext cx="381000" cy="400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4 </a:t>
                </a:r>
              </a:p>
            </p:txBody>
          </p:sp>
          <p:sp>
            <p:nvSpPr>
              <p:cNvPr id="1106" name="Text Box 21"/>
              <p:cNvSpPr txBox="1">
                <a:spLocks noChangeArrowheads="1"/>
              </p:cNvSpPr>
              <p:nvPr/>
            </p:nvSpPr>
            <p:spPr bwMode="auto">
              <a:xfrm>
                <a:off x="1981200" y="4568825"/>
                <a:ext cx="381000" cy="400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baseline="-2500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sz="2000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7" name="Text Box 21"/>
              <p:cNvSpPr txBox="1">
                <a:spLocks noChangeArrowheads="1"/>
              </p:cNvSpPr>
              <p:nvPr/>
            </p:nvSpPr>
            <p:spPr bwMode="auto">
              <a:xfrm>
                <a:off x="2248929" y="3900306"/>
                <a:ext cx="381000" cy="400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baseline="-25000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sz="2000" i="1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8" name="TextBox 31"/>
              <p:cNvSpPr txBox="1">
                <a:spLocks noChangeArrowheads="1"/>
              </p:cNvSpPr>
              <p:nvPr/>
            </p:nvSpPr>
            <p:spPr bwMode="auto">
              <a:xfrm>
                <a:off x="2020329" y="4300314"/>
                <a:ext cx="83820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…etc….</a:t>
                </a:r>
              </a:p>
            </p:txBody>
          </p:sp>
          <p:sp>
            <p:nvSpPr>
              <p:cNvPr id="1109" name="Text Box 21"/>
              <p:cNvSpPr txBox="1">
                <a:spLocks noChangeArrowheads="1"/>
              </p:cNvSpPr>
              <p:nvPr/>
            </p:nvSpPr>
            <p:spPr bwMode="auto">
              <a:xfrm>
                <a:off x="2477529" y="4648200"/>
                <a:ext cx="381000" cy="400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400" i="1" baseline="-25000" dirty="0"/>
                  <a:t> </a:t>
                </a:r>
                <a:endParaRPr lang="en-US" sz="1400" baseline="-25000" dirty="0"/>
              </a:p>
            </p:txBody>
          </p:sp>
        </p:grp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52800" y="3597275"/>
          <a:ext cx="2118361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Data </a:t>
                      </a:r>
                      <a:r>
                        <a:rPr lang="en-US" sz="2000" i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i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Relative Frequencies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000" i="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i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 </a:t>
                      </a:r>
                      <a:r>
                        <a:rPr lang="en-US" sz="2000" i="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sz="2000" i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 </a:t>
                      </a:r>
                      <a:r>
                        <a:rPr lang="en-US" sz="2000" i="1" dirty="0" err="1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2000" i="1" baseline="-25000" dirty="0" err="1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i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i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/n</a:t>
                      </a:r>
                      <a:endParaRPr lang="en-US" sz="2000" i="1" baseline="-250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i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i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i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ea typeface="Cambria Math"/>
                          <a:cs typeface="Times New Roman" pitchFamily="18" charset="0"/>
                        </a:rPr>
                        <a:t>⋮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ea typeface="Cambria Math"/>
                          <a:cs typeface="Times New Roman" pitchFamily="18" charset="0"/>
                        </a:rPr>
                        <a:t>⋮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i="1" baseline="-25000" dirty="0" err="1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20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0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i="1" u="none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i="1" u="none" baseline="-250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340100" y="3200400"/>
            <a:ext cx="2133600" cy="3381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rgbClr val="0000FF"/>
                </a:solidFill>
              </a:rPr>
              <a:t>Frequency Table</a:t>
            </a:r>
          </a:p>
        </p:txBody>
      </p: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5867400" y="3505200"/>
            <a:ext cx="3185160" cy="2103438"/>
            <a:chOff x="5867400" y="3505200"/>
            <a:chExt cx="3185160" cy="2103120"/>
          </a:xfrm>
        </p:grpSpPr>
        <p:grpSp>
          <p:nvGrpSpPr>
            <p:cNvPr id="8" name="Group 107"/>
            <p:cNvGrpSpPr>
              <a:grpSpLocks/>
            </p:cNvGrpSpPr>
            <p:nvPr/>
          </p:nvGrpSpPr>
          <p:grpSpPr bwMode="auto">
            <a:xfrm>
              <a:off x="5867400" y="3505200"/>
              <a:ext cx="3048000" cy="2103120"/>
              <a:chOff x="5867400" y="3505200"/>
              <a:chExt cx="3048000" cy="2103120"/>
            </a:xfrm>
          </p:grpSpPr>
          <p:sp>
            <p:nvSpPr>
              <p:cNvPr id="1078" name="TextBox 76"/>
              <p:cNvSpPr txBox="1">
                <a:spLocks noChangeArrowheads="1"/>
              </p:cNvSpPr>
              <p:nvPr/>
            </p:nvSpPr>
            <p:spPr bwMode="auto">
              <a:xfrm>
                <a:off x="6096000" y="3505200"/>
                <a:ext cx="2362200" cy="338554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FF"/>
                    </a:solidFill>
                  </a:rPr>
                  <a:t>Density Histogram</a:t>
                </a:r>
              </a:p>
            </p:txBody>
          </p:sp>
          <p:grpSp>
            <p:nvGrpSpPr>
              <p:cNvPr id="10" name="Group 100"/>
              <p:cNvGrpSpPr>
                <a:grpSpLocks/>
              </p:cNvGrpSpPr>
              <p:nvPr/>
            </p:nvGrpSpPr>
            <p:grpSpPr bwMode="auto">
              <a:xfrm>
                <a:off x="5867400" y="3962400"/>
                <a:ext cx="3048000" cy="1645920"/>
                <a:chOff x="5867400" y="4114800"/>
                <a:chExt cx="3048000" cy="1679377"/>
              </a:xfrm>
            </p:grpSpPr>
            <p:grpSp>
              <p:nvGrpSpPr>
                <p:cNvPr id="11" name="Group 73"/>
                <p:cNvGrpSpPr>
                  <a:grpSpLocks/>
                </p:cNvGrpSpPr>
                <p:nvPr/>
              </p:nvGrpSpPr>
              <p:grpSpPr bwMode="auto">
                <a:xfrm>
                  <a:off x="5867400" y="5486400"/>
                  <a:ext cx="3048000" cy="307777"/>
                  <a:chOff x="5867400" y="5486400"/>
                  <a:chExt cx="3048000" cy="307777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5867400" y="5638703"/>
                    <a:ext cx="2667000" cy="1619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Text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58200" y="5486400"/>
                    <a:ext cx="45720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1400" i="1"/>
                      <a:t>X</a:t>
                    </a:r>
                  </a:p>
                </p:txBody>
              </p:sp>
            </p:grpSp>
            <p:grpSp>
              <p:nvGrpSpPr>
                <p:cNvPr id="12" name="Group 99"/>
                <p:cNvGrpSpPr>
                  <a:grpSpLocks/>
                </p:cNvGrpSpPr>
                <p:nvPr/>
              </p:nvGrpSpPr>
              <p:grpSpPr bwMode="auto">
                <a:xfrm>
                  <a:off x="6400800" y="4114800"/>
                  <a:ext cx="1676400" cy="1524000"/>
                  <a:chOff x="6629400" y="4343400"/>
                  <a:chExt cx="1676400" cy="1295400"/>
                </a:xfrm>
              </p:grpSpPr>
              <p:grpSp>
                <p:nvGrpSpPr>
                  <p:cNvPr id="13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7086600" y="4343400"/>
                    <a:ext cx="1219200" cy="1295400"/>
                    <a:chOff x="6400800" y="4343400"/>
                    <a:chExt cx="1219200" cy="1295400"/>
                  </a:xfrm>
                </p:grpSpPr>
                <p:grpSp>
                  <p:nvGrpSpPr>
                    <p:cNvPr id="14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800" y="4343400"/>
                      <a:ext cx="762000" cy="1295400"/>
                      <a:chOff x="6400800" y="4343400"/>
                      <a:chExt cx="762000" cy="1295400"/>
                    </a:xfrm>
                  </p:grpSpPr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6400800" y="4343340"/>
                        <a:ext cx="152400" cy="129537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6705600" y="4632425"/>
                        <a:ext cx="152400" cy="100629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6553200" y="4449339"/>
                        <a:ext cx="152400" cy="1189379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6858000" y="4724658"/>
                        <a:ext cx="152400" cy="91406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7010400" y="4907745"/>
                        <a:ext cx="152400" cy="7309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</p:grpSp>
                <p:grpSp>
                  <p:nvGrpSpPr>
                    <p:cNvPr id="15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62800" y="5181600"/>
                      <a:ext cx="457200" cy="457200"/>
                      <a:chOff x="7162800" y="5181600"/>
                      <a:chExt cx="457200" cy="457200"/>
                    </a:xfrm>
                  </p:grpSpPr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7162800" y="5181688"/>
                        <a:ext cx="152400" cy="45703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7315200" y="5455630"/>
                        <a:ext cx="152400" cy="183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7467600" y="5455630"/>
                        <a:ext cx="152400" cy="18308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6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6629400" y="4724400"/>
                    <a:ext cx="457200" cy="914400"/>
                    <a:chOff x="6629400" y="4724400"/>
                    <a:chExt cx="457200" cy="914400"/>
                  </a:xfrm>
                </p:grpSpPr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6781800" y="5090832"/>
                      <a:ext cx="152400" cy="5478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934200" y="4724658"/>
                      <a:ext cx="152400" cy="91406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6629400" y="5364774"/>
                      <a:ext cx="152400" cy="27394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077" name="TextBox 104"/>
            <p:cNvSpPr txBox="1">
              <a:spLocks noChangeArrowheads="1"/>
            </p:cNvSpPr>
            <p:nvPr/>
          </p:nvSpPr>
          <p:spPr bwMode="auto">
            <a:xfrm>
              <a:off x="7315200" y="3962331"/>
              <a:ext cx="1737360" cy="365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Total Area = 1</a:t>
              </a:r>
            </a:p>
          </p:txBody>
        </p:sp>
      </p:grpSp>
      <p:sp>
        <p:nvSpPr>
          <p:cNvPr id="106" name="Down Arrow 105"/>
          <p:cNvSpPr/>
          <p:nvPr/>
        </p:nvSpPr>
        <p:spPr bwMode="auto">
          <a:xfrm rot="10800000">
            <a:off x="5599671" y="2895600"/>
            <a:ext cx="381000" cy="838200"/>
          </a:xfrm>
          <a:prstGeom prst="downArrow">
            <a:avLst>
              <a:gd name="adj1" fmla="val 44418"/>
              <a:gd name="adj2" fmla="val 63953"/>
            </a:avLst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1"/>
            <a:tileRect/>
          </a:gradFill>
          <a:ln w="9525" cap="flat" cmpd="sng" algn="ctr"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13" name="Isosceles Triangle 112"/>
          <p:cNvSpPr>
            <a:spLocks noChangeAspect="1"/>
          </p:cNvSpPr>
          <p:nvPr/>
        </p:nvSpPr>
        <p:spPr>
          <a:xfrm>
            <a:off x="7213600" y="5483225"/>
            <a:ext cx="152400" cy="130175"/>
          </a:xfrm>
          <a:prstGeom prst="triangle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" name="Left-Right Arrow 93"/>
          <p:cNvSpPr/>
          <p:nvPr/>
        </p:nvSpPr>
        <p:spPr>
          <a:xfrm>
            <a:off x="3276600" y="1524000"/>
            <a:ext cx="1219200" cy="304800"/>
          </a:xfrm>
          <a:prstGeom prst="leftRightArrow">
            <a:avLst>
              <a:gd name="adj1" fmla="val 37879"/>
              <a:gd name="adj2" fmla="val 69697"/>
            </a:avLst>
          </a:prstGeom>
          <a:solidFill>
            <a:srgbClr val="3399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038600" y="762000"/>
            <a:ext cx="3505200" cy="15696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9600" b="1" dirty="0">
                <a:ln w="11430"/>
                <a:solidFill>
                  <a:srgbClr val="008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???</a:t>
            </a:r>
          </a:p>
        </p:txBody>
      </p:sp>
      <p:grpSp>
        <p:nvGrpSpPr>
          <p:cNvPr id="17" name="Group 99"/>
          <p:cNvGrpSpPr>
            <a:grpSpLocks/>
          </p:cNvGrpSpPr>
          <p:nvPr/>
        </p:nvGrpSpPr>
        <p:grpSpPr bwMode="auto">
          <a:xfrm>
            <a:off x="3332163" y="381000"/>
            <a:ext cx="5126037" cy="338138"/>
            <a:chOff x="3332018" y="381000"/>
            <a:chExt cx="5126182" cy="338554"/>
          </a:xfrm>
        </p:grpSpPr>
        <p:sp>
          <p:nvSpPr>
            <p:cNvPr id="1074" name="TextBox 96"/>
            <p:cNvSpPr txBox="1">
              <a:spLocks noChangeArrowheads="1"/>
            </p:cNvSpPr>
            <p:nvPr/>
          </p:nvSpPr>
          <p:spPr bwMode="auto">
            <a:xfrm>
              <a:off x="3332018" y="381000"/>
              <a:ext cx="2133600" cy="3381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u="sng" dirty="0">
                  <a:solidFill>
                    <a:srgbClr val="FF0000"/>
                  </a:solidFill>
                </a:rPr>
                <a:t>Probability Table </a:t>
              </a:r>
            </a:p>
          </p:txBody>
        </p:sp>
        <p:sp>
          <p:nvSpPr>
            <p:cNvPr id="1075" name="TextBox 76"/>
            <p:cNvSpPr txBox="1">
              <a:spLocks noChangeArrowheads="1"/>
            </p:cNvSpPr>
            <p:nvPr/>
          </p:nvSpPr>
          <p:spPr bwMode="auto">
            <a:xfrm>
              <a:off x="6096000" y="381000"/>
              <a:ext cx="2362200" cy="33855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u="sng">
                  <a:solidFill>
                    <a:srgbClr val="FF0000"/>
                  </a:solidFill>
                </a:rPr>
                <a:t>Probability Histogram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315200" y="990600"/>
            <a:ext cx="1600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… at least if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is </a:t>
            </a:r>
            <a:r>
              <a:rPr lang="en-US" b="1" dirty="0"/>
              <a:t>discrete</a:t>
            </a:r>
            <a:r>
              <a:rPr lang="en-US" dirty="0"/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1400" y="1676400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(Chapter 3)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nimBg="1"/>
      <p:bldP spid="27" grpId="0" animBg="1"/>
      <p:bldP spid="113" grpId="0" animBg="1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02280" y="4406205"/>
            <a:ext cx="100584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These outcomes are said to be “</a:t>
            </a:r>
            <a:r>
              <a:rPr lang="en-US" sz="1400" b="1" dirty="0"/>
              <a:t>equally likely</a:t>
            </a:r>
            <a:r>
              <a:rPr lang="en-US" sz="1400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04800" y="38049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67" name="Right Brace 66"/>
          <p:cNvSpPr/>
          <p:nvPr/>
        </p:nvSpPr>
        <p:spPr>
          <a:xfrm>
            <a:off x="2743200" y="4191000"/>
            <a:ext cx="182880" cy="1828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543800" y="3959423"/>
            <a:ext cx="146304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3/5 = </a:t>
            </a:r>
            <a:r>
              <a:rPr lang="en-US" sz="1400" b="1" dirty="0"/>
              <a:t>0.6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43800" y="4340423"/>
            <a:ext cx="146304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3/5 = </a:t>
            </a:r>
            <a:r>
              <a:rPr lang="en-US" sz="1400" b="1" dirty="0"/>
              <a:t>0.6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67600" y="5026223"/>
            <a:ext cx="15544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2/5 = </a:t>
            </a:r>
            <a:r>
              <a:rPr lang="en-US" sz="1400" b="1" dirty="0"/>
              <a:t>0.4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772400" y="5410200"/>
            <a:ext cx="1371600" cy="2743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39000" y="6477000"/>
            <a:ext cx="182880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4/5 = </a:t>
            </a:r>
            <a:r>
              <a:rPr lang="en-US" sz="1400" b="1" dirty="0"/>
              <a:t>0.8</a:t>
            </a:r>
          </a:p>
        </p:txBody>
      </p: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32760" y="4526280"/>
            <a:ext cx="1005840" cy="11887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These outcomes are </a:t>
            </a:r>
            <a:r>
              <a:rPr lang="en-US" sz="1400" b="1" dirty="0">
                <a:solidFill>
                  <a:srgbClr val="FF0000"/>
                </a:solidFill>
              </a:rPr>
              <a:t>NOT</a:t>
            </a:r>
            <a:r>
              <a:rPr lang="en-US" sz="1400" dirty="0"/>
              <a:t> “</a:t>
            </a:r>
            <a:r>
              <a:rPr lang="en-US" sz="1400" b="1" dirty="0"/>
              <a:t>equally likely</a:t>
            </a:r>
            <a:r>
              <a:rPr lang="en-US" sz="1400" dirty="0"/>
              <a:t>.”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Graphic spid="56" grpId="0">
        <p:bldAsOne/>
      </p:bldGraphic>
      <p:bldP spid="52" grpId="0" animBg="1"/>
      <p:bldP spid="75" grpId="0" animBg="1"/>
      <p:bldP spid="77" grpId="0" animBg="1"/>
      <p:bldP spid="79" grpId="0" animBg="1"/>
      <p:bldP spid="80" grpId="0" animBg="1"/>
      <p:bldP spid="84" grpId="0" animBg="1"/>
      <p:bldGraphic spid="86" grpId="0">
        <p:bldAsOne/>
      </p:bldGraphic>
      <p:bldP spid="88" grpId="0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8" name="Chevron 67"/>
          <p:cNvSpPr>
            <a:spLocks noChangeAspect="1"/>
          </p:cNvSpPr>
          <p:nvPr/>
        </p:nvSpPr>
        <p:spPr>
          <a:xfrm>
            <a:off x="3505200" y="3917732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Smiley Face 71"/>
          <p:cNvSpPr>
            <a:spLocks noChangeAspect="1"/>
          </p:cNvSpPr>
          <p:nvPr/>
        </p:nvSpPr>
        <p:spPr>
          <a:xfrm>
            <a:off x="2773680" y="4221480"/>
            <a:ext cx="274320" cy="27432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>
            <a:spLocks noChangeAspect="1"/>
          </p:cNvSpPr>
          <p:nvPr/>
        </p:nvSpPr>
        <p:spPr>
          <a:xfrm>
            <a:off x="2773680" y="4983480"/>
            <a:ext cx="274320" cy="27432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>
            <a:spLocks noChangeAspect="1"/>
          </p:cNvSpPr>
          <p:nvPr/>
        </p:nvSpPr>
        <p:spPr>
          <a:xfrm>
            <a:off x="2773680" y="5745480"/>
            <a:ext cx="274320" cy="274320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7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770" decel="100000"/>
                                        <p:tgtEl>
                                          <p:spTgt spid="6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8" dur="77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0" dur="77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2" grpId="0" animBg="1"/>
      <p:bldP spid="73" grpId="0" animBg="1"/>
      <p:bldP spid="74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2" name="Smiley Face 71"/>
          <p:cNvSpPr>
            <a:spLocks noChangeAspect="1"/>
          </p:cNvSpPr>
          <p:nvPr/>
        </p:nvSpPr>
        <p:spPr>
          <a:xfrm>
            <a:off x="2773680" y="4221480"/>
            <a:ext cx="274320" cy="27432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>
            <a:spLocks noChangeAspect="1"/>
          </p:cNvSpPr>
          <p:nvPr/>
        </p:nvSpPr>
        <p:spPr>
          <a:xfrm>
            <a:off x="2773680" y="4983480"/>
            <a:ext cx="274320" cy="27432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>
            <a:spLocks noChangeAspect="1"/>
          </p:cNvSpPr>
          <p:nvPr/>
        </p:nvSpPr>
        <p:spPr>
          <a:xfrm>
            <a:off x="2773680" y="4602480"/>
            <a:ext cx="274320" cy="274320"/>
          </a:xfrm>
          <a:prstGeom prst="smileyFace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hevron 66"/>
          <p:cNvSpPr>
            <a:spLocks noChangeAspect="1"/>
          </p:cNvSpPr>
          <p:nvPr/>
        </p:nvSpPr>
        <p:spPr>
          <a:xfrm>
            <a:off x="3505200" y="4282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70" decel="100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770" decel="100000"/>
                                        <p:tgtEl>
                                          <p:spTgt spid="7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8" dur="77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0" dur="77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67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2" name="Smiley Face 71"/>
          <p:cNvSpPr>
            <a:spLocks noChangeAspect="1"/>
          </p:cNvSpPr>
          <p:nvPr/>
        </p:nvSpPr>
        <p:spPr>
          <a:xfrm>
            <a:off x="2773680" y="5745480"/>
            <a:ext cx="274320" cy="274320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>
            <a:spLocks noChangeAspect="1"/>
          </p:cNvSpPr>
          <p:nvPr/>
        </p:nvSpPr>
        <p:spPr>
          <a:xfrm>
            <a:off x="2773680" y="5364480"/>
            <a:ext cx="274320" cy="27432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hevron 66"/>
          <p:cNvSpPr>
            <a:spLocks noChangeAspect="1"/>
          </p:cNvSpPr>
          <p:nvPr/>
        </p:nvSpPr>
        <p:spPr>
          <a:xfrm>
            <a:off x="3505200" y="4663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51320" y="50292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1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0.55</a:t>
            </a:r>
          </a:p>
        </p:txBody>
      </p:sp>
      <p:sp>
        <p:nvSpPr>
          <p:cNvPr id="76" name="Curved Left Arrow 75"/>
          <p:cNvSpPr/>
          <p:nvPr/>
        </p:nvSpPr>
        <p:spPr>
          <a:xfrm>
            <a:off x="8747234" y="4451132"/>
            <a:ext cx="274320" cy="762000"/>
          </a:xfrm>
          <a:prstGeom prst="curvedLeftArrow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graphicFrame>
        <p:nvGraphicFramePr>
          <p:cNvPr id="75" name="Chart 74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-0.08878 L 0.04167 -0.04439 C 0.04167 -0.02451 0.03004 -2.08092E-6 0.02084 -2.08092E-6 L -3.33333E-6 -2.08092E-6 " pathEditMode="relative" rAng="0" ptsTypes="FfFF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67" grpId="0" animBg="1"/>
      <p:bldP spid="68" grpId="0" animBg="1"/>
      <p:bldP spid="68" grpId="1" animBg="1"/>
      <p:bldP spid="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2" name="Smiley Face 71"/>
          <p:cNvSpPr>
            <a:spLocks noChangeAspect="1"/>
          </p:cNvSpPr>
          <p:nvPr/>
        </p:nvSpPr>
        <p:spPr>
          <a:xfrm>
            <a:off x="2773680" y="4221480"/>
            <a:ext cx="274320" cy="27432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>
            <a:spLocks noChangeAspect="1"/>
          </p:cNvSpPr>
          <p:nvPr/>
        </p:nvSpPr>
        <p:spPr>
          <a:xfrm>
            <a:off x="2773680" y="4983480"/>
            <a:ext cx="274320" cy="27432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hevron 66"/>
          <p:cNvSpPr>
            <a:spLocks noChangeAspect="1"/>
          </p:cNvSpPr>
          <p:nvPr/>
        </p:nvSpPr>
        <p:spPr>
          <a:xfrm>
            <a:off x="3505200" y="53492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72400" y="5407222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51320" y="50292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1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0.55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67" grpId="0" animBg="1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2" name="Smiley Face 71"/>
          <p:cNvSpPr>
            <a:spLocks noChangeAspect="1"/>
          </p:cNvSpPr>
          <p:nvPr/>
        </p:nvSpPr>
        <p:spPr>
          <a:xfrm>
            <a:off x="2773680" y="4221480"/>
            <a:ext cx="274320" cy="27432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>
            <a:spLocks noChangeAspect="1"/>
          </p:cNvSpPr>
          <p:nvPr/>
        </p:nvSpPr>
        <p:spPr>
          <a:xfrm>
            <a:off x="2773680" y="4983480"/>
            <a:ext cx="274320" cy="27432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hevron 66"/>
          <p:cNvSpPr>
            <a:spLocks noChangeAspect="1"/>
          </p:cNvSpPr>
          <p:nvPr/>
        </p:nvSpPr>
        <p:spPr>
          <a:xfrm>
            <a:off x="3505200" y="6187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72400" y="5407222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04760" y="6477000"/>
            <a:ext cx="146304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0.75</a:t>
            </a:r>
          </a:p>
        </p:txBody>
      </p:sp>
      <p:sp>
        <p:nvSpPr>
          <p:cNvPr id="76" name="Smiley Face 75"/>
          <p:cNvSpPr>
            <a:spLocks noChangeAspect="1"/>
          </p:cNvSpPr>
          <p:nvPr/>
        </p:nvSpPr>
        <p:spPr>
          <a:xfrm>
            <a:off x="2773680" y="5745480"/>
            <a:ext cx="274320" cy="274320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/>
          <p:cNvSpPr>
            <a:spLocks noChangeAspect="1"/>
          </p:cNvSpPr>
          <p:nvPr/>
        </p:nvSpPr>
        <p:spPr>
          <a:xfrm>
            <a:off x="2773680" y="4602480"/>
            <a:ext cx="274320" cy="274320"/>
          </a:xfrm>
          <a:prstGeom prst="smileyFace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51320" y="50292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1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0.55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67" grpId="0" animBg="1"/>
      <p:bldP spid="75" grpId="0" animBg="1"/>
      <p:bldP spid="76" grpId="0" animBg="1"/>
      <p:bldP spid="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562600" y="1981200"/>
            <a:ext cx="3017520" cy="1554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pSp>
        <p:nvGrpSpPr>
          <p:cNvPr id="5" name="Group 66"/>
          <p:cNvGrpSpPr/>
          <p:nvPr/>
        </p:nvGrpSpPr>
        <p:grpSpPr>
          <a:xfrm>
            <a:off x="5561310" y="2087880"/>
            <a:ext cx="2930886" cy="1234440"/>
            <a:chOff x="5561310" y="2087880"/>
            <a:chExt cx="2930886" cy="1234440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67" name="Chevron 66"/>
          <p:cNvSpPr>
            <a:spLocks noChangeAspect="1"/>
          </p:cNvSpPr>
          <p:nvPr/>
        </p:nvSpPr>
        <p:spPr>
          <a:xfrm>
            <a:off x="3505200" y="6187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72400" y="5407222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04760" y="6477000"/>
            <a:ext cx="146304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0.75</a:t>
            </a:r>
          </a:p>
        </p:txBody>
      </p:sp>
      <p:sp>
        <p:nvSpPr>
          <p:cNvPr id="78" name="Oval 77"/>
          <p:cNvSpPr/>
          <p:nvPr/>
        </p:nvSpPr>
        <p:spPr>
          <a:xfrm>
            <a:off x="5867400" y="2057400"/>
            <a:ext cx="2209800" cy="82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829352">
            <a:off x="5627550" y="2394902"/>
            <a:ext cx="2926080" cy="83157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751320" y="50292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1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0.55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86200" y="6477000"/>
            <a:ext cx="109728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86200" y="6477000"/>
            <a:ext cx="109728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endParaRPr lang="en-US" sz="14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562600" y="1981200"/>
            <a:ext cx="3017520" cy="1554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4566" y="2257098"/>
            <a:ext cx="29146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pSp>
        <p:nvGrpSpPr>
          <p:cNvPr id="5" name="Group 66"/>
          <p:cNvGrpSpPr/>
          <p:nvPr/>
        </p:nvGrpSpPr>
        <p:grpSpPr>
          <a:xfrm>
            <a:off x="5561310" y="2087880"/>
            <a:ext cx="2930886" cy="1234440"/>
            <a:chOff x="5561310" y="2087880"/>
            <a:chExt cx="2930886" cy="1234440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67" name="Chevron 66"/>
          <p:cNvSpPr>
            <a:spLocks noChangeAspect="1"/>
          </p:cNvSpPr>
          <p:nvPr/>
        </p:nvSpPr>
        <p:spPr>
          <a:xfrm>
            <a:off x="3505200" y="6187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72400" y="5407222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04760" y="6477000"/>
            <a:ext cx="146304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0.75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86200" y="6477000"/>
            <a:ext cx="146304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</a:t>
            </a:r>
            <a:endParaRPr lang="en-US" sz="1400" b="1" dirty="0"/>
          </a:p>
        </p:txBody>
      </p:sp>
      <p:sp>
        <p:nvSpPr>
          <p:cNvPr id="78" name="Oval 77"/>
          <p:cNvSpPr/>
          <p:nvPr/>
        </p:nvSpPr>
        <p:spPr>
          <a:xfrm>
            <a:off x="5867400" y="2057400"/>
            <a:ext cx="2209800" cy="82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751320" y="50292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1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0.55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665720" y="3977640"/>
            <a:ext cx="109728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86200" y="6477000"/>
            <a:ext cx="146304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</a:t>
            </a:r>
            <a:endParaRPr lang="en-US" sz="14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67" name="Chevron 66"/>
          <p:cNvSpPr>
            <a:spLocks noChangeAspect="1"/>
          </p:cNvSpPr>
          <p:nvPr/>
        </p:nvSpPr>
        <p:spPr>
          <a:xfrm>
            <a:off x="3505200" y="6187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72400" y="5407222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04760" y="6477000"/>
            <a:ext cx="146304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0.75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51320" y="50292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1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0.55</a:t>
            </a:r>
          </a:p>
        </p:txBody>
      </p:sp>
      <p:grpSp>
        <p:nvGrpSpPr>
          <p:cNvPr id="5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886200" y="6477000"/>
            <a:ext cx="201168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+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7665720" y="3977640"/>
            <a:ext cx="109728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65720" y="4343400"/>
            <a:ext cx="109728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3886200" y="6477000"/>
            <a:ext cx="201168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+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</a:t>
            </a:r>
            <a:endParaRPr lang="en-US" sz="14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7604760" y="6477000"/>
            <a:ext cx="146304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0.75</a:t>
            </a:r>
          </a:p>
        </p:txBody>
      </p:sp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67" name="Chevron 66"/>
          <p:cNvSpPr>
            <a:spLocks noChangeAspect="1"/>
          </p:cNvSpPr>
          <p:nvPr/>
        </p:nvSpPr>
        <p:spPr>
          <a:xfrm>
            <a:off x="3505200" y="6187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72400" y="5407222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51320" y="50292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1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0.55</a:t>
            </a:r>
          </a:p>
        </p:txBody>
      </p:sp>
      <p:grpSp>
        <p:nvGrpSpPr>
          <p:cNvPr id="4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886200" y="6477000"/>
            <a:ext cx="292608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+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7665720" y="3977640"/>
            <a:ext cx="109728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65720" y="4343400"/>
            <a:ext cx="109728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72400" y="5410200"/>
            <a:ext cx="137160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762000"/>
            <a:ext cx="2362200" cy="19685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35" name="Rectangle 34"/>
          <p:cNvSpPr/>
          <p:nvPr/>
        </p:nvSpPr>
        <p:spPr>
          <a:xfrm>
            <a:off x="304800" y="732020"/>
            <a:ext cx="2560320" cy="201168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737" name="Picture 1"/>
          <p:cNvPicPr>
            <a:picLocks noChangeAspect="1" noChangeArrowheads="1"/>
          </p:cNvPicPr>
          <p:nvPr/>
        </p:nvPicPr>
        <p:blipFill>
          <a:blip r:embed="rId4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58"/>
          <p:cNvGrpSpPr/>
          <p:nvPr/>
        </p:nvGrpSpPr>
        <p:grpSpPr>
          <a:xfrm>
            <a:off x="5562600" y="1981200"/>
            <a:ext cx="3017520" cy="1554480"/>
            <a:chOff x="5562600" y="1981200"/>
            <a:chExt cx="3017520" cy="1554480"/>
          </a:xfrm>
        </p:grpSpPr>
        <p:sp>
          <p:nvSpPr>
            <p:cNvPr id="20" name="Rectangle 19"/>
            <p:cNvSpPr/>
            <p:nvPr/>
          </p:nvSpPr>
          <p:spPr>
            <a:xfrm>
              <a:off x="5562600" y="1981200"/>
              <a:ext cx="3017520" cy="15544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5" name="Oval 54"/>
          <p:cNvSpPr/>
          <p:nvPr/>
        </p:nvSpPr>
        <p:spPr>
          <a:xfrm rot="829352">
            <a:off x="5627550" y="2394902"/>
            <a:ext cx="2926080" cy="83157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61310" y="2743201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77318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2" grpId="0"/>
      <p:bldP spid="13" grpId="0" animBg="1"/>
      <p:bldP spid="16" grpId="0"/>
      <p:bldP spid="17" grpId="0"/>
      <p:bldP spid="21" grpId="0"/>
      <p:bldP spid="27" grpId="0"/>
      <p:bldP spid="28" grpId="0"/>
      <p:bldP spid="29" grpId="0"/>
      <p:bldP spid="32" grpId="0"/>
      <p:bldP spid="52" grpId="0" animBg="1"/>
      <p:bldP spid="53" grpId="0" animBg="1"/>
      <p:bldP spid="55" grpId="0" animBg="1"/>
      <p:bldP spid="57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886200" y="6477000"/>
            <a:ext cx="292608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+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</a:t>
            </a:r>
            <a:endParaRPr lang="en-US" sz="14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7604760" y="6477000"/>
            <a:ext cx="146304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0.75</a:t>
            </a:r>
          </a:p>
        </p:txBody>
      </p:sp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67" name="Chevron 66"/>
          <p:cNvSpPr>
            <a:spLocks noChangeAspect="1"/>
          </p:cNvSpPr>
          <p:nvPr/>
        </p:nvSpPr>
        <p:spPr>
          <a:xfrm>
            <a:off x="3505200" y="6187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72400" y="5407222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51320" y="50292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1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0.55</a:t>
            </a:r>
          </a:p>
        </p:txBody>
      </p:sp>
      <p:grpSp>
        <p:nvGrpSpPr>
          <p:cNvPr id="4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886200" y="6477000"/>
            <a:ext cx="45720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+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– </a:t>
            </a:r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0.60 + 0.45 – 0.30  </a:t>
            </a:r>
            <a:endParaRPr lang="en-US" sz="1400" b="1" dirty="0"/>
          </a:p>
        </p:txBody>
      </p:sp>
      <p:sp>
        <p:nvSpPr>
          <p:cNvPr id="69" name="Rectangle 68"/>
          <p:cNvSpPr/>
          <p:nvPr/>
        </p:nvSpPr>
        <p:spPr>
          <a:xfrm>
            <a:off x="7665720" y="3977640"/>
            <a:ext cx="109728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665720" y="4343400"/>
            <a:ext cx="109728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772400" y="5410200"/>
            <a:ext cx="137160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7604760" y="6477000"/>
            <a:ext cx="1463040" cy="320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0.75</a:t>
            </a:r>
          </a:p>
        </p:txBody>
      </p:sp>
      <p:sp>
        <p:nvSpPr>
          <p:cNvPr id="85" name="Left Arrow 84"/>
          <p:cNvSpPr/>
          <p:nvPr/>
        </p:nvSpPr>
        <p:spPr>
          <a:xfrm>
            <a:off x="8382000" y="5791200"/>
            <a:ext cx="274320" cy="1828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138160" y="5681246"/>
            <a:ext cx="10058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dirty="0">
                <a:sym typeface="Symbol"/>
              </a:rPr>
              <a:t></a:t>
            </a:r>
            <a:r>
              <a:rPr lang="en-US" sz="1600" dirty="0"/>
              <a:t>) = </a:t>
            </a:r>
            <a:r>
              <a:rPr lang="en-US" sz="1600" b="1" dirty="0"/>
              <a:t>0</a:t>
            </a:r>
          </a:p>
        </p:txBody>
      </p:sp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3962400" y="4724400"/>
            <a:ext cx="4876800" cy="310754"/>
            <a:chOff x="3962400" y="4797623"/>
            <a:chExt cx="48768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3947160" y="5390165"/>
            <a:ext cx="3962400" cy="310754"/>
            <a:chOff x="3947160" y="5374399"/>
            <a:chExt cx="396240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947160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29400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520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47160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 </a:t>
            </a:r>
            <a:r>
              <a:rPr lang="en-US" sz="1400" dirty="0"/>
              <a:t>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790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6245423"/>
            <a:ext cx="1371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⋃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66360" y="6245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or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“ =</a:t>
            </a:r>
          </a:p>
        </p:txBody>
      </p: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72400" y="5407222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51320" y="50292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baseline="30000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) = 1 – </a:t>
            </a:r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dirty="0">
                <a:solidFill>
                  <a:srgbClr val="FF0000"/>
                </a:solidFill>
              </a:rPr>
              <a:t>) </a:t>
            </a:r>
            <a:r>
              <a:rPr lang="en-US" sz="1400" dirty="0"/>
              <a:t>= </a:t>
            </a:r>
            <a:r>
              <a:rPr lang="en-US" sz="1400" b="1" dirty="0"/>
              <a:t>0.55</a:t>
            </a:r>
          </a:p>
        </p:txBody>
      </p:sp>
      <p:grpSp>
        <p:nvGrpSpPr>
          <p:cNvPr id="4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886200" y="6477000"/>
            <a:ext cx="45720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ambria Math"/>
                <a:ea typeface="Cambria Math"/>
              </a:rPr>
              <a:t>⋃ 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dirty="0">
                <a:solidFill>
                  <a:srgbClr val="FF0000"/>
                </a:solidFill>
              </a:rPr>
              <a:t>) = </a:t>
            </a:r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) + </a:t>
            </a:r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dirty="0">
                <a:solidFill>
                  <a:srgbClr val="FF0000"/>
                </a:solidFill>
              </a:rPr>
              <a:t>) – </a:t>
            </a:r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ambria Math"/>
                <a:ea typeface="Cambria Math"/>
              </a:rPr>
              <a:t>⋂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r>
              <a:rPr lang="en-US" sz="1400" dirty="0"/>
              <a:t> = 0.60 + 0.45 – 0.30  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62454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Orange, Yellow, Blue}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" y="2743200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48200" y="4648200"/>
          <a:ext cx="41148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B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A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B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A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B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609600" y="1676400"/>
            <a:ext cx="20116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ambria Math"/>
                <a:ea typeface="Cambria Math"/>
              </a:rPr>
              <a:t>⋃ 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dirty="0">
                <a:solidFill>
                  <a:srgbClr val="FF0000"/>
                </a:solidFill>
              </a:rPr>
              <a:t>) = </a:t>
            </a:r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) + </a:t>
            </a:r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886200" y="6477000"/>
            <a:ext cx="29260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ambria Math"/>
                <a:ea typeface="Cambria Math"/>
              </a:rPr>
              <a:t>⋃ 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dirty="0">
                <a:solidFill>
                  <a:srgbClr val="FF0000"/>
                </a:solidFill>
              </a:rPr>
              <a:t>) = </a:t>
            </a:r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) + </a:t>
            </a:r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dirty="0">
                <a:solidFill>
                  <a:srgbClr val="FF0000"/>
                </a:solidFill>
              </a:rPr>
              <a:t>) – </a:t>
            </a:r>
            <a:r>
              <a:rPr lang="en-US" sz="1400" b="1" i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i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ambria Math"/>
                <a:ea typeface="Cambria Math"/>
              </a:rPr>
              <a:t>⋂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i="1" dirty="0">
                <a:solidFill>
                  <a:srgbClr val="FF0000"/>
                </a:solidFill>
              </a:rPr>
              <a:t>F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endParaRPr lang="en-US" sz="1400" b="1" dirty="0"/>
          </a:p>
        </p:txBody>
      </p:sp>
      <p:grpSp>
        <p:nvGrpSpPr>
          <p:cNvPr id="2" name="Group 82"/>
          <p:cNvGrpSpPr/>
          <p:nvPr/>
        </p:nvGrpSpPr>
        <p:grpSpPr>
          <a:xfrm>
            <a:off x="457200" y="2209800"/>
            <a:ext cx="2286000" cy="1371600"/>
            <a:chOff x="5562600" y="1981200"/>
            <a:chExt cx="2743200" cy="1554480"/>
          </a:xfrm>
        </p:grpSpPr>
        <p:sp>
          <p:nvSpPr>
            <p:cNvPr id="69" name="Rectangle 68"/>
            <p:cNvSpPr/>
            <p:nvPr/>
          </p:nvSpPr>
          <p:spPr>
            <a:xfrm>
              <a:off x="5562600" y="1981200"/>
              <a:ext cx="2743200" cy="15544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64"/>
            <p:cNvGrpSpPr/>
            <p:nvPr/>
          </p:nvGrpSpPr>
          <p:grpSpPr>
            <a:xfrm>
              <a:off x="5562600" y="2010906"/>
              <a:ext cx="1147113" cy="1415652"/>
              <a:chOff x="5562600" y="2010906"/>
              <a:chExt cx="1147113" cy="141565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5562600" y="2010906"/>
                <a:ext cx="381000" cy="348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F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 rot="5791636">
                <a:off x="5520993" y="2237838"/>
                <a:ext cx="1371600" cy="100584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65"/>
            <p:cNvGrpSpPr/>
            <p:nvPr/>
          </p:nvGrpSpPr>
          <p:grpSpPr>
            <a:xfrm>
              <a:off x="7010400" y="1981200"/>
              <a:ext cx="1112520" cy="1390118"/>
              <a:chOff x="7605844" y="1981200"/>
              <a:chExt cx="1112520" cy="1390118"/>
            </a:xfrm>
          </p:grpSpPr>
          <p:sp>
            <p:nvSpPr>
              <p:cNvPr id="78" name="Oval 77"/>
              <p:cNvSpPr/>
              <p:nvPr/>
            </p:nvSpPr>
            <p:spPr>
              <a:xfrm rot="3860972">
                <a:off x="7468684" y="2228318"/>
                <a:ext cx="1280160" cy="1005840"/>
              </a:xfrm>
              <a:prstGeom prst="ellipse">
                <a:avLst/>
              </a:prstGeom>
              <a:solidFill>
                <a:srgbClr val="C5CB75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337364" y="1981200"/>
                <a:ext cx="381000" cy="348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E</a:t>
                </a:r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228600" y="990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events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 are </a:t>
            </a:r>
            <a:r>
              <a:rPr lang="en-US" u="sng" dirty="0"/>
              <a:t>disjoint</a:t>
            </a:r>
            <a:r>
              <a:rPr lang="en-US" dirty="0"/>
              <a:t>,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8600" y="1264170"/>
            <a:ext cx="219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⋂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) = 0.</a:t>
            </a:r>
            <a:endParaRPr lang="en-US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286000" y="126417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So…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86200" y="30480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any two events A and B, there are 4 </a:t>
            </a:r>
            <a:r>
              <a:rPr lang="en-US" b="1" i="1" u="sng" dirty="0"/>
              <a:t>disjoint</a:t>
            </a:r>
            <a:r>
              <a:rPr lang="en-US" b="1" i="1" dirty="0"/>
              <a:t> intersections:</a:t>
            </a:r>
          </a:p>
        </p:txBody>
      </p:sp>
      <p:grpSp>
        <p:nvGrpSpPr>
          <p:cNvPr id="5" name="Group 25"/>
          <p:cNvGrpSpPr/>
          <p:nvPr/>
        </p:nvGrpSpPr>
        <p:grpSpPr>
          <a:xfrm>
            <a:off x="3596640" y="1066800"/>
            <a:ext cx="5013960" cy="2743200"/>
            <a:chOff x="2148840" y="1143000"/>
            <a:chExt cx="5013960" cy="2743200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2148840" y="1143000"/>
              <a:ext cx="4937760" cy="2743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600" b="1" baseline="30000" dirty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2971800" y="1371600"/>
              <a:ext cx="2286000" cy="2286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3886200" y="1371600"/>
              <a:ext cx="2286000" cy="2286000"/>
            </a:xfrm>
            <a:prstGeom prst="ellipse">
              <a:avLst/>
            </a:prstGeom>
            <a:solidFill>
              <a:srgbClr val="0000FF">
                <a:alpha val="25098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TextBox 23"/>
            <p:cNvSpPr txBox="1">
              <a:spLocks noChangeArrowheads="1"/>
            </p:cNvSpPr>
            <p:nvPr/>
          </p:nvSpPr>
          <p:spPr bwMode="auto">
            <a:xfrm>
              <a:off x="2667000" y="1447800"/>
              <a:ext cx="5486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i="1" dirty="0">
                  <a:cs typeface="Arial" charset="0"/>
                </a:rPr>
                <a:t>A </a:t>
              </a:r>
              <a:r>
                <a:rPr lang="en-US" sz="1600" i="1" dirty="0">
                  <a:cs typeface="Arial" charset="0"/>
                </a:rPr>
                <a:t>                             </a:t>
              </a:r>
            </a:p>
          </p:txBody>
        </p:sp>
        <p:sp>
          <p:nvSpPr>
            <p:cNvPr id="110" name="TextBox 23"/>
            <p:cNvSpPr txBox="1">
              <a:spLocks noChangeArrowheads="1"/>
            </p:cNvSpPr>
            <p:nvPr/>
          </p:nvSpPr>
          <p:spPr bwMode="auto">
            <a:xfrm>
              <a:off x="5943600" y="1447800"/>
              <a:ext cx="5486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cs typeface="Arial" charset="0"/>
                </a:rPr>
                <a:t>B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3935186" y="2133600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i="1" dirty="0"/>
                <a:t> </a:t>
              </a:r>
              <a:r>
                <a:rPr lang="en-US" sz="1600" i="1" dirty="0">
                  <a:cs typeface="Arial" charset="0"/>
                </a:rPr>
                <a:t>B</a:t>
              </a:r>
              <a:endParaRPr lang="en-US" sz="1600" i="1" dirty="0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2910840" y="2133600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i="1" dirty="0"/>
                <a:t> </a:t>
              </a:r>
              <a:r>
                <a:rPr lang="en-US" sz="1600" i="1" dirty="0" err="1">
                  <a:cs typeface="Arial" charset="0"/>
                </a:rPr>
                <a:t>B</a:t>
              </a:r>
              <a:r>
                <a:rPr lang="en-US" sz="1600" baseline="30000" dirty="0" err="1">
                  <a:cs typeface="Arial" charset="0"/>
                </a:rPr>
                <a:t>c</a:t>
              </a:r>
              <a:endParaRPr lang="en-US" sz="1600" i="1" dirty="0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044440" y="2133600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baseline="30000" dirty="0">
                  <a:cs typeface="Arial" charset="0"/>
                </a:rPr>
                <a:t>c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i="1" dirty="0"/>
                <a:t> </a:t>
              </a:r>
              <a:r>
                <a:rPr lang="en-US" sz="1600" i="1" dirty="0">
                  <a:cs typeface="Arial" charset="0"/>
                </a:rPr>
                <a:t>B </a:t>
              </a:r>
              <a:endParaRPr lang="en-US" sz="1600" i="1" dirty="0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2880860" y="2514600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“</a:t>
              </a:r>
              <a:r>
                <a:rPr lang="en-US" sz="1600" i="1" dirty="0">
                  <a:cs typeface="Arial" charset="0"/>
                </a:rPr>
                <a:t>A </a:t>
              </a:r>
              <a:r>
                <a:rPr lang="en-US" sz="1600" u="sng" dirty="0">
                  <a:cs typeface="Arial" charset="0"/>
                </a:rPr>
                <a:t>only</a:t>
              </a:r>
              <a:r>
                <a:rPr lang="en-US" sz="1600" dirty="0">
                  <a:cs typeface="Arial" charset="0"/>
                </a:rPr>
                <a:t>”</a:t>
              </a:r>
              <a:endParaRPr lang="en-US" sz="1600" u="sng" dirty="0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029200" y="2514600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“</a:t>
              </a:r>
              <a:r>
                <a:rPr lang="en-US" sz="1600" i="1" dirty="0">
                  <a:cs typeface="Arial" charset="0"/>
                </a:rPr>
                <a:t>B </a:t>
              </a:r>
              <a:r>
                <a:rPr lang="en-US" sz="1600" u="sng" dirty="0">
                  <a:cs typeface="Arial" charset="0"/>
                </a:rPr>
                <a:t>only</a:t>
              </a:r>
              <a:r>
                <a:rPr lang="en-US" sz="1600" dirty="0">
                  <a:cs typeface="Arial" charset="0"/>
                </a:rPr>
                <a:t>”</a:t>
              </a:r>
              <a:endParaRPr lang="en-US" sz="1600" u="sng" dirty="0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791200" y="3200400"/>
              <a:ext cx="1371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baseline="30000" dirty="0">
                  <a:cs typeface="Arial" charset="0"/>
                </a:rPr>
                <a:t>c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i="1" dirty="0"/>
                <a:t> </a:t>
              </a:r>
              <a:r>
                <a:rPr lang="en-US" sz="1600" i="1" dirty="0" err="1">
                  <a:cs typeface="Arial" charset="0"/>
                </a:rPr>
                <a:t>B</a:t>
              </a:r>
              <a:r>
                <a:rPr lang="en-US" sz="1600" baseline="30000" dirty="0" err="1">
                  <a:cs typeface="Arial" charset="0"/>
                </a:rPr>
                <a:t>c</a:t>
              </a:r>
              <a:r>
                <a:rPr lang="en-US" sz="1600" i="1" dirty="0">
                  <a:cs typeface="Arial" charset="0"/>
                </a:rPr>
                <a:t> </a:t>
              </a:r>
              <a:endParaRPr lang="en-US" sz="1600" i="1" dirty="0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5334000" y="3547646"/>
              <a:ext cx="1828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“Neither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 nor 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”</a:t>
              </a:r>
              <a:endParaRPr lang="en-US" sz="1600" u="sng" dirty="0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920196" y="2514600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“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and</a:t>
              </a:r>
              <a:r>
                <a:rPr lang="en-US" sz="1600" i="1" dirty="0"/>
                <a:t> 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”</a:t>
              </a:r>
              <a:endParaRPr lang="en-US" sz="1600" i="1" dirty="0"/>
            </a:p>
          </p:txBody>
        </p:sp>
      </p:grpSp>
      <p:graphicFrame>
        <p:nvGraphicFramePr>
          <p:cNvPr id="249858" name="Object 2"/>
          <p:cNvGraphicFramePr>
            <a:graphicFrameLocks noChangeAspect="1"/>
          </p:cNvGraphicFramePr>
          <p:nvPr/>
        </p:nvGraphicFramePr>
        <p:xfrm>
          <a:off x="4268788" y="4038600"/>
          <a:ext cx="3579812" cy="43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4" name="Equation" r:id="rId3" imgW="1879560" imgH="228600" progId="Equation.DSMT4">
                  <p:embed/>
                </p:oleObj>
              </mc:Choice>
              <mc:Fallback>
                <p:oleObj name="Equation" r:id="rId3" imgW="18795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4038600"/>
                        <a:ext cx="3579812" cy="43617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886200" y="464820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4419600" y="1295400"/>
            <a:ext cx="2286000" cy="228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Arc 37"/>
          <p:cNvSpPr>
            <a:spLocks noChangeAspect="1"/>
          </p:cNvSpPr>
          <p:nvPr/>
        </p:nvSpPr>
        <p:spPr>
          <a:xfrm flipH="1">
            <a:off x="5334000" y="1295400"/>
            <a:ext cx="2286000" cy="2286000"/>
          </a:xfrm>
          <a:prstGeom prst="arc">
            <a:avLst>
              <a:gd name="adj1" fmla="val 17704566"/>
              <a:gd name="adj2" fmla="val 3956932"/>
            </a:avLst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/>
          <p:nvPr/>
        </p:nvCxnSpPr>
        <p:spPr>
          <a:xfrm>
            <a:off x="2697480" y="1798320"/>
            <a:ext cx="1188720" cy="2377440"/>
          </a:xfrm>
          <a:prstGeom prst="curvedConnector3">
            <a:avLst>
              <a:gd name="adj1" fmla="val 38651"/>
            </a:avLst>
          </a:prstGeom>
          <a:ln>
            <a:solidFill>
              <a:srgbClr val="FF0000"/>
            </a:solidFill>
            <a:round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31620" y="5120390"/>
            <a:ext cx="3108960" cy="54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46821E-7 L -0.3849 -0.86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00" y="-4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16648 L 0 1.38728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76" grpId="0" animBg="1"/>
      <p:bldP spid="98" grpId="0"/>
      <p:bldP spid="99" grpId="0"/>
      <p:bldP spid="100" grpId="0"/>
      <p:bldP spid="102" grpId="0"/>
      <p:bldP spid="37" grpId="0" animBg="1"/>
      <p:bldP spid="38" grpId="0" animBg="1"/>
      <p:bldP spid="52" grpId="0" animBg="1"/>
      <p:bldP spid="5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200" y="4648200"/>
          <a:ext cx="41147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F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0" i="0" baseline="3000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F</a:t>
                      </a:r>
                      <a:r>
                        <a:rPr lang="en-US" sz="1600" b="0" i="0" baseline="3000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8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8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grpSp>
        <p:nvGrpSpPr>
          <p:cNvPr id="2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886200" y="464820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2703493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grpSp>
        <p:nvGrpSpPr>
          <p:cNvPr id="2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6096000" y="2362200"/>
              <a:ext cx="91440" cy="9144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696200" y="2346960"/>
              <a:ext cx="91440" cy="91440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934200" y="2667000"/>
              <a:ext cx="91440" cy="914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019800" y="3124200"/>
              <a:ext cx="91440" cy="9144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001000" y="2956560"/>
              <a:ext cx="91440" cy="9144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15464" y="2087880"/>
              <a:ext cx="4572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Red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75120" y="2404404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Yellow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96000" y="30480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Green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772400" y="2148840"/>
              <a:ext cx="64008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Orange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4996" y="304800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Blue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200" y="4648200"/>
          <a:ext cx="41148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86200" y="464820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2703493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04800" y="381000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6" name="Chart 5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28600"/>
            <a:ext cx="301752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r>
              <a:rPr lang="en-US" b="1" i="1" dirty="0"/>
              <a:t>  </a:t>
            </a:r>
            <a:r>
              <a:rPr lang="en-US" b="1" dirty="0"/>
              <a:t>(Pie Chart)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609600" y="6096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959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4340423"/>
            <a:ext cx="10972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grpSp>
        <p:nvGrpSpPr>
          <p:cNvPr id="2" name="Group 66"/>
          <p:cNvGrpSpPr/>
          <p:nvPr/>
        </p:nvGrpSpPr>
        <p:grpSpPr>
          <a:xfrm>
            <a:off x="5454541" y="1936532"/>
            <a:ext cx="3171825" cy="1685925"/>
            <a:chOff x="5454541" y="1936532"/>
            <a:chExt cx="3171825" cy="1685925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54541" y="1936532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7086600" y="2133600"/>
              <a:ext cx="5486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0.15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77000" y="2404404"/>
              <a:ext cx="64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0.30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867400" y="307580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0.25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96200" y="2971800"/>
              <a:ext cx="54864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0.30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1310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77200" y="2362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200" y="4648200"/>
          <a:ext cx="41148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0.30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86200" y="464820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6400800"/>
            <a:ext cx="338328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probs</a:t>
            </a:r>
            <a:r>
              <a:rPr lang="en-US" dirty="0"/>
              <a:t> are &gt; 0, and sum = 1.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2703493"/>
            <a:ext cx="2819400" cy="95410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Perform </a:t>
            </a:r>
            <a:r>
              <a:rPr lang="en-US" sz="1400" i="1" dirty="0"/>
              <a:t>repeated trials </a:t>
            </a:r>
            <a:r>
              <a:rPr lang="en-US" sz="1400" dirty="0"/>
              <a:t>of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10600" cy="1554163"/>
          </a:xfrm>
        </p:spPr>
        <p:txBody>
          <a:bodyPr/>
          <a:lstStyle/>
          <a:p>
            <a:r>
              <a:rPr lang="en-US" sz="2800" dirty="0">
                <a:solidFill>
                  <a:srgbClr val="008000"/>
                </a:solidFill>
                <a:cs typeface="Arial" charset="0"/>
              </a:rPr>
              <a:t>~ </a:t>
            </a:r>
            <a:r>
              <a:rPr lang="en-US" sz="2800" u="sng" dirty="0">
                <a:solidFill>
                  <a:srgbClr val="008000"/>
                </a:solidFill>
                <a:cs typeface="Arial" charset="0"/>
              </a:rPr>
              <a:t>Summary of Basic Properties of Probability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> ~</a:t>
            </a:r>
            <a:br>
              <a:rPr lang="en-US" sz="3600" u="sng" dirty="0">
                <a:solidFill>
                  <a:srgbClr val="008000"/>
                </a:solidFill>
                <a:cs typeface="Arial" charset="0"/>
              </a:rPr>
            </a:br>
            <a:br>
              <a:rPr lang="en-US" sz="800" u="sng" dirty="0">
                <a:solidFill>
                  <a:srgbClr val="008000"/>
                </a:solidFill>
                <a:cs typeface="Arial" charset="0"/>
              </a:rPr>
            </a:br>
            <a:r>
              <a:rPr lang="en-US" sz="1800" i="1" dirty="0">
                <a:solidFill>
                  <a:srgbClr val="008000"/>
                </a:solidFill>
                <a:cs typeface="Arial" charset="0"/>
              </a:rPr>
              <a:t>Population Hypothesis  </a:t>
            </a:r>
            <a:r>
              <a:rPr lang="en-US" sz="18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  </a:t>
            </a:r>
            <a:r>
              <a:rPr lang="en-US" sz="1800" i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Experiment  </a:t>
            </a:r>
            <a:r>
              <a:rPr lang="en-US" sz="18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  </a:t>
            </a:r>
            <a:r>
              <a:rPr lang="en-US" sz="1800" i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Sample space </a:t>
            </a:r>
            <a:r>
              <a:rPr lang="en-US" sz="1800" dirty="0">
                <a:solidFill>
                  <a:srgbClr val="008000"/>
                </a:solidFill>
                <a:ea typeface="Cambria Math" pitchFamily="18" charset="0"/>
                <a:cs typeface="Arial" charset="0"/>
              </a:rPr>
              <a:t>𝓢</a:t>
            </a:r>
            <a:r>
              <a:rPr lang="en-US" sz="1800" i="1" dirty="0">
                <a:solidFill>
                  <a:srgbClr val="008000"/>
                </a:solidFill>
                <a:ea typeface="Cambria Math" pitchFamily="18" charset="0"/>
                <a:cs typeface="Arial" charset="0"/>
              </a:rPr>
              <a:t> of </a:t>
            </a:r>
            <a:r>
              <a:rPr lang="en-US" sz="1800" i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possible outcomes  </a:t>
            </a:r>
            <a:r>
              <a:rPr lang="en-US" sz="18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  </a:t>
            </a:r>
            <a:r>
              <a:rPr lang="en-US" sz="1800" i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Event</a:t>
            </a:r>
            <a:r>
              <a:rPr lang="en-US" sz="18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1800" i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E</a:t>
            </a:r>
            <a:r>
              <a:rPr lang="en-US" sz="18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⊆ </a:t>
            </a:r>
            <a:r>
              <a:rPr lang="en-US" sz="1800" dirty="0">
                <a:solidFill>
                  <a:srgbClr val="008000"/>
                </a:solidFill>
                <a:ea typeface="Cambria Math" pitchFamily="18" charset="0"/>
                <a:cs typeface="Cambria Math" pitchFamily="18" charset="0"/>
              </a:rPr>
              <a:t>𝓢</a:t>
            </a:r>
            <a:r>
              <a:rPr lang="en-US" sz="1800" i="1" dirty="0">
                <a:solidFill>
                  <a:srgbClr val="008000"/>
                </a:solidFill>
                <a:ea typeface="Cambria Math" pitchFamily="18" charset="0"/>
                <a:cs typeface="Cambria Math" pitchFamily="18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  </a:t>
            </a:r>
            <a:r>
              <a:rPr lang="en-US" sz="1800" i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Probability P</a:t>
            </a:r>
            <a:r>
              <a:rPr lang="en-US" sz="18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(</a:t>
            </a:r>
            <a:r>
              <a:rPr lang="en-US" sz="1800" i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E</a:t>
            </a:r>
            <a:r>
              <a:rPr lang="en-US" sz="1800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) </a:t>
            </a:r>
            <a:r>
              <a:rPr lang="en-US" sz="1800" i="1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= ?</a:t>
            </a:r>
            <a:endParaRPr lang="en-US" sz="1800" i="1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052560" cy="1981200"/>
          </a:xfrm>
        </p:spPr>
        <p:txBody>
          <a:bodyPr/>
          <a:lstStyle/>
          <a:p>
            <a:pPr indent="-231775"/>
            <a:r>
              <a:rPr lang="en-US" sz="1800" u="sng" dirty="0">
                <a:cs typeface="Arial" charset="0"/>
              </a:rPr>
              <a:t>Def</a:t>
            </a:r>
            <a:r>
              <a:rPr lang="en-US" sz="1800" dirty="0">
                <a:cs typeface="Arial" charset="0"/>
              </a:rPr>
              <a:t>:  </a:t>
            </a:r>
            <a:r>
              <a:rPr lang="en-US" sz="1800" i="1" dirty="0">
                <a:cs typeface="Arial" charset="0"/>
              </a:rPr>
              <a:t>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E</a:t>
            </a:r>
            <a:r>
              <a:rPr lang="en-US" sz="1800" dirty="0">
                <a:cs typeface="Arial" charset="0"/>
              </a:rPr>
              <a:t>) = “limiting value” of                          as experiment is repeated </a:t>
            </a:r>
            <a:r>
              <a:rPr lang="en-US" sz="1800" u="sng" dirty="0">
                <a:cs typeface="Arial" charset="0"/>
              </a:rPr>
              <a:t>indefinitely</a:t>
            </a:r>
            <a:r>
              <a:rPr lang="en-US" sz="1800" dirty="0">
                <a:cs typeface="Arial" charset="0"/>
              </a:rPr>
              <a:t>.</a:t>
            </a:r>
          </a:p>
          <a:p>
            <a:pPr indent="-231775"/>
            <a:endParaRPr lang="en-US" sz="1000" dirty="0">
              <a:cs typeface="Arial" charset="0"/>
            </a:endParaRPr>
          </a:p>
          <a:p>
            <a:pPr indent="-231775"/>
            <a:r>
              <a:rPr lang="en-US" sz="1800" i="1" dirty="0">
                <a:cs typeface="Arial" charset="0"/>
              </a:rPr>
              <a:t>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E</a:t>
            </a:r>
            <a:r>
              <a:rPr lang="en-US" sz="1800" dirty="0">
                <a:cs typeface="Arial" charset="0"/>
              </a:rPr>
              <a:t>) = </a:t>
            </a:r>
            <a:r>
              <a:rPr lang="en-US" sz="2400" dirty="0">
                <a:cs typeface="Arial" charset="0"/>
                <a:sym typeface="Symbol"/>
              </a:rPr>
              <a:t></a:t>
            </a:r>
            <a:r>
              <a:rPr lang="en-US" sz="1800" dirty="0">
                <a:cs typeface="Arial" charset="0"/>
              </a:rPr>
              <a:t> </a:t>
            </a:r>
            <a:r>
              <a:rPr lang="en-US" sz="1800" i="1" dirty="0">
                <a:cs typeface="Arial" charset="0"/>
              </a:rPr>
              <a:t>P</a:t>
            </a:r>
            <a:r>
              <a:rPr lang="en-US" sz="1800" dirty="0">
                <a:cs typeface="Arial" charset="0"/>
              </a:rPr>
              <a:t>(outcomes) = </a:t>
            </a:r>
            <a:r>
              <a:rPr lang="en-US" sz="1800" u="sng" dirty="0">
                <a:cs typeface="Arial" charset="0"/>
              </a:rPr>
              <a:t>always</a:t>
            </a:r>
            <a:r>
              <a:rPr lang="en-US" sz="1800" dirty="0">
                <a:cs typeface="Arial" charset="0"/>
              </a:rPr>
              <a:t> a number between 0 and 1.  (That is, 0</a:t>
            </a:r>
            <a:r>
              <a:rPr lang="en-US" sz="1800" dirty="0">
                <a:ea typeface="Cambria Math" pitchFamily="18" charset="0"/>
                <a:cs typeface="Arial" charset="0"/>
              </a:rPr>
              <a:t> ≤ </a:t>
            </a:r>
            <a:r>
              <a:rPr lang="en-US" sz="1800" i="1" dirty="0">
                <a:cs typeface="Arial" charset="0"/>
              </a:rPr>
              <a:t>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E</a:t>
            </a:r>
            <a:r>
              <a:rPr lang="en-US" sz="1800" dirty="0">
                <a:cs typeface="Arial" charset="0"/>
              </a:rPr>
              <a:t>) </a:t>
            </a:r>
            <a:r>
              <a:rPr lang="en-US" sz="1800" dirty="0">
                <a:ea typeface="Cambria Math" pitchFamily="18" charset="0"/>
                <a:cs typeface="Cambria Math" pitchFamily="18" charset="0"/>
              </a:rPr>
              <a:t>≤ 1.)</a:t>
            </a:r>
          </a:p>
          <a:p>
            <a:pPr indent="-231775"/>
            <a:endParaRPr lang="en-US" sz="1000" dirty="0">
              <a:ea typeface="Cambria Math" pitchFamily="18" charset="0"/>
              <a:cs typeface="Cambria Math" pitchFamily="18" charset="0"/>
            </a:endParaRPr>
          </a:p>
          <a:p>
            <a:pPr indent="-231775"/>
            <a:r>
              <a:rPr lang="en-US" sz="1800" dirty="0">
                <a:ea typeface="Cambria Math" pitchFamily="18" charset="0"/>
                <a:cs typeface="Cambria Math" pitchFamily="18" charset="0"/>
              </a:rPr>
              <a:t>If </a:t>
            </a:r>
            <a:r>
              <a:rPr lang="en-US" sz="1800" i="1" u="sng" dirty="0">
                <a:ea typeface="Cambria Math" pitchFamily="18" charset="0"/>
                <a:cs typeface="Cambria Math" pitchFamily="18" charset="0"/>
              </a:rPr>
              <a:t>AND ONLY IF</a:t>
            </a:r>
            <a:r>
              <a:rPr lang="en-US" sz="1800" dirty="0">
                <a:ea typeface="Cambria Math" pitchFamily="18" charset="0"/>
                <a:cs typeface="Cambria Math" pitchFamily="18" charset="0"/>
              </a:rPr>
              <a:t> all outcomes in 𝓢 are </a:t>
            </a:r>
            <a:r>
              <a:rPr lang="en-US" sz="1800" i="1" u="sng" dirty="0">
                <a:ea typeface="Cambria Math" pitchFamily="18" charset="0"/>
                <a:cs typeface="Cambria Math" pitchFamily="18" charset="0"/>
              </a:rPr>
              <a:t>equally likely</a:t>
            </a:r>
            <a:r>
              <a:rPr lang="en-US" sz="1800" dirty="0">
                <a:ea typeface="Cambria Math" pitchFamily="18" charset="0"/>
                <a:cs typeface="Cambria Math" pitchFamily="18" charset="0"/>
              </a:rPr>
              <a:t>, then </a:t>
            </a:r>
            <a:r>
              <a:rPr lang="en-US" sz="1800" i="1" dirty="0">
                <a:cs typeface="Arial" charset="0"/>
              </a:rPr>
              <a:t>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E</a:t>
            </a:r>
            <a:r>
              <a:rPr lang="en-US" sz="1800" dirty="0">
                <a:cs typeface="Arial" charset="0"/>
              </a:rPr>
              <a:t>) =                          </a:t>
            </a:r>
          </a:p>
          <a:p>
            <a:pPr indent="-231775"/>
            <a:endParaRPr lang="en-US" sz="1000" dirty="0">
              <a:cs typeface="Arial" charset="0"/>
            </a:endParaRPr>
          </a:p>
          <a:p>
            <a:pPr indent="-231775"/>
            <a:r>
              <a:rPr lang="en-US" sz="1800" dirty="0">
                <a:cs typeface="Arial" charset="0"/>
              </a:rPr>
              <a:t>If </a:t>
            </a:r>
            <a:r>
              <a:rPr lang="en-US" sz="1800" i="1" dirty="0">
                <a:cs typeface="Arial" charset="0"/>
              </a:rPr>
              <a:t>E</a:t>
            </a:r>
            <a:r>
              <a:rPr lang="en-US" sz="1800" dirty="0">
                <a:cs typeface="Arial" charset="0"/>
              </a:rPr>
              <a:t> and </a:t>
            </a:r>
            <a:r>
              <a:rPr lang="en-US" sz="1800" i="1" dirty="0">
                <a:cs typeface="Arial" charset="0"/>
              </a:rPr>
              <a:t>F</a:t>
            </a:r>
            <a:r>
              <a:rPr lang="en-US" sz="1800" dirty="0">
                <a:cs typeface="Arial" charset="0"/>
              </a:rPr>
              <a:t> are any two events, then so are the following: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8CDA8433-AAD8-403C-B4AC-D93DBCBA190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29013" y="1371600"/>
          <a:ext cx="15001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0" name="Equation" r:id="rId2" imgW="1180588" imgH="431613" progId="Equation.3">
                  <p:embed/>
                </p:oleObj>
              </mc:Choice>
              <mc:Fallback>
                <p:oleObj name="Equation" r:id="rId2" imgW="1180588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1371600"/>
                        <a:ext cx="1500187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6980238" y="2514600"/>
          <a:ext cx="16303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1" name="Equation" r:id="rId4" imgW="1282700" imgH="431800" progId="Equation.3">
                  <p:embed/>
                </p:oleObj>
              </mc:Choice>
              <mc:Fallback>
                <p:oleObj name="Equation" r:id="rId4" imgW="12827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2514600"/>
                        <a:ext cx="1630362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1" y="3505200"/>
          <a:ext cx="7238999" cy="2291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2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Terminology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Probab</a:t>
                      </a:r>
                      <a:endParaRPr lang="en-US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Not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does not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occur.”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complement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of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– </a:t>
                      </a:r>
                      <a:r>
                        <a:rPr lang="en-US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and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“Both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and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occur simultaneously.”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Arial" pitchFamily="34" charset="0"/>
                          <a:cs typeface="Arial" pitchFamily="34" charset="0"/>
                        </a:rPr>
                        <a:t>E </a:t>
                      </a:r>
                      <a:r>
                        <a:rPr lang="en-US" sz="2000" i="0" dirty="0">
                          <a:latin typeface="Cambria Math"/>
                          <a:ea typeface="Cambria Math"/>
                          <a:cs typeface="Arial" pitchFamily="34" charset="0"/>
                        </a:rPr>
                        <a:t>⋂</a:t>
                      </a:r>
                      <a:r>
                        <a:rPr lang="en-US" sz="2000" i="1" dirty="0">
                          <a:latin typeface="Arial" pitchFamily="34" charset="0"/>
                          <a:cs typeface="Arial" pitchFamily="34" charset="0"/>
                        </a:rPr>
                        <a:t>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intersection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of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and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or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“Either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occurs, or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occurs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(or both).”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Arial" pitchFamily="34" charset="0"/>
                          <a:cs typeface="Arial" pitchFamily="34" charset="0"/>
                        </a:rPr>
                        <a:t>E </a:t>
                      </a:r>
                      <a:r>
                        <a:rPr lang="en-US" sz="2000" i="0" dirty="0">
                          <a:latin typeface="Cambria Math"/>
                          <a:ea typeface="Cambria Math"/>
                          <a:cs typeface="Arial" pitchFamily="34" charset="0"/>
                        </a:rPr>
                        <a:t>⋃</a:t>
                      </a:r>
                      <a:r>
                        <a:rPr lang="en-US" sz="2000" i="1" dirty="0">
                          <a:latin typeface="Arial" pitchFamily="34" charset="0"/>
                          <a:cs typeface="Arial" pitchFamily="34" charset="0"/>
                        </a:rPr>
                        <a:t> 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union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          of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and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) + 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) – 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⋂ </a:t>
                      </a:r>
                      <a:r>
                        <a:rPr lang="en-US" sz="1400" b="1" i="1" baseline="0" dirty="0">
                          <a:solidFill>
                            <a:srgbClr val="FF0000"/>
                          </a:solidFill>
                          <a:latin typeface="+mn-lt"/>
                          <a:ea typeface="Cambria Math"/>
                          <a:cs typeface="Arial" pitchFamily="34" charset="0"/>
                        </a:rPr>
                        <a:t>F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)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b="1" i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3733800" y="4011613"/>
          <a:ext cx="1066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2" name="Equation" r:id="rId6" imgW="622030" imgH="228501" progId="Equation.DSMT4">
                  <p:embed/>
                </p:oleObj>
              </mc:Choice>
              <mc:Fallback>
                <p:oleObj name="Equation" r:id="rId6" imgW="622030" imgH="228501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11613"/>
                        <a:ext cx="10668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/>
          <p:cNvGrpSpPr/>
          <p:nvPr/>
        </p:nvGrpSpPr>
        <p:grpSpPr>
          <a:xfrm>
            <a:off x="7735328" y="3167038"/>
            <a:ext cx="1332472" cy="2740042"/>
            <a:chOff x="7735328" y="3167038"/>
            <a:chExt cx="1332472" cy="2740042"/>
          </a:xfrm>
        </p:grpSpPr>
        <p:sp>
          <p:nvSpPr>
            <p:cNvPr id="4143" name="TextBox 24"/>
            <p:cNvSpPr txBox="1">
              <a:spLocks noChangeArrowheads="1"/>
            </p:cNvSpPr>
            <p:nvPr/>
          </p:nvSpPr>
          <p:spPr bwMode="auto">
            <a:xfrm>
              <a:off x="8229600" y="3167038"/>
              <a:ext cx="304800" cy="369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ea typeface="Cambria Math" pitchFamily="18" charset="0"/>
                  <a:cs typeface="Arial" charset="0"/>
                </a:rPr>
                <a:t>𝓢</a:t>
              </a:r>
              <a:endParaRPr lang="en-US" i="1" dirty="0">
                <a:ea typeface="Cambria Math" pitchFamily="18" charset="0"/>
                <a:cs typeface="Arial" charset="0"/>
              </a:endParaRPr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7787140" y="3617907"/>
              <a:ext cx="1188720" cy="685800"/>
              <a:chOff x="7833360" y="3429000"/>
              <a:chExt cx="1188720" cy="685800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7833360" y="3429000"/>
                <a:ext cx="1188720" cy="685800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600" i="1" dirty="0">
                    <a:solidFill>
                      <a:schemeClr val="bg1"/>
                    </a:solidFill>
                    <a:cs typeface="Arial" pitchFamily="34" charset="0"/>
                  </a:rPr>
                  <a:t>E</a:t>
                </a:r>
                <a:r>
                  <a:rPr lang="en-US" sz="1600" baseline="30000" dirty="0">
                    <a:solidFill>
                      <a:schemeClr val="bg1"/>
                    </a:solidFill>
                    <a:cs typeface="Arial" pitchFamily="34" charset="0"/>
                  </a:rPr>
                  <a:t>C</a:t>
                </a:r>
              </a:p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 bwMode="auto">
              <a:xfrm>
                <a:off x="8154650" y="3505200"/>
                <a:ext cx="533400" cy="53340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i="1" dirty="0">
                    <a:solidFill>
                      <a:schemeClr val="tx1"/>
                    </a:solidFill>
                    <a:cs typeface="Arial" pitchFamily="34" charset="0"/>
                  </a:rPr>
                  <a:t>E</a:t>
                </a:r>
              </a:p>
            </p:txBody>
          </p:sp>
        </p:grpSp>
        <p:grpSp>
          <p:nvGrpSpPr>
            <p:cNvPr id="5" name="Group 33"/>
            <p:cNvGrpSpPr/>
            <p:nvPr/>
          </p:nvGrpSpPr>
          <p:grpSpPr>
            <a:xfrm>
              <a:off x="7735328" y="4419227"/>
              <a:ext cx="1332472" cy="686168"/>
              <a:chOff x="7659128" y="4230320"/>
              <a:chExt cx="1332472" cy="686168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7711690" y="4230688"/>
                <a:ext cx="118872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 b="1" baseline="300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  <p:pic>
            <p:nvPicPr>
              <p:cNvPr id="4155" name="Picture 1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848600" y="4255038"/>
                <a:ext cx="914400" cy="628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56" name="TextBox 23"/>
              <p:cNvSpPr txBox="1">
                <a:spLocks noChangeArrowheads="1"/>
              </p:cNvSpPr>
              <p:nvPr/>
            </p:nvSpPr>
            <p:spPr bwMode="auto">
              <a:xfrm>
                <a:off x="7659128" y="4230320"/>
                <a:ext cx="1332472" cy="338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i="1" dirty="0">
                    <a:cs typeface="Arial" charset="0"/>
                  </a:rPr>
                  <a:t>E               F</a:t>
                </a:r>
              </a:p>
            </p:txBody>
          </p:sp>
        </p:grpSp>
        <p:grpSp>
          <p:nvGrpSpPr>
            <p:cNvPr id="6" name="Group 36"/>
            <p:cNvGrpSpPr/>
            <p:nvPr/>
          </p:nvGrpSpPr>
          <p:grpSpPr>
            <a:xfrm>
              <a:off x="7735328" y="5219693"/>
              <a:ext cx="1332472" cy="687387"/>
              <a:chOff x="7659128" y="5030786"/>
              <a:chExt cx="1332472" cy="687387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7711190" y="5030786"/>
                <a:ext cx="1188720" cy="6873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 b="1" baseline="300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1" name="TextBox 29"/>
              <p:cNvSpPr txBox="1">
                <a:spLocks noChangeArrowheads="1"/>
              </p:cNvSpPr>
              <p:nvPr/>
            </p:nvSpPr>
            <p:spPr bwMode="auto">
              <a:xfrm>
                <a:off x="7659128" y="5031576"/>
                <a:ext cx="1332472" cy="338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i="1">
                    <a:cs typeface="Arial" charset="0"/>
                  </a:rPr>
                  <a:t>E               F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7925486" y="5108573"/>
                <a:ext cx="530225" cy="531813"/>
              </a:xfrm>
              <a:prstGeom prst="ellipse">
                <a:avLst/>
              </a:prstGeom>
              <a:solidFill>
                <a:srgbClr val="008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155674" y="5108573"/>
                <a:ext cx="531812" cy="531813"/>
              </a:xfrm>
              <a:prstGeom prst="ellipse">
                <a:avLst/>
              </a:prstGeom>
              <a:solidFill>
                <a:srgbClr val="006600">
                  <a:alpha val="80000"/>
                </a:srgb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9" name="Group 40"/>
          <p:cNvGrpSpPr/>
          <p:nvPr/>
        </p:nvGrpSpPr>
        <p:grpSpPr>
          <a:xfrm>
            <a:off x="7786640" y="6019689"/>
            <a:ext cx="1271452" cy="685911"/>
            <a:chOff x="7832860" y="5830782"/>
            <a:chExt cx="1271452" cy="685911"/>
          </a:xfrm>
        </p:grpSpPr>
        <p:sp>
          <p:nvSpPr>
            <p:cNvPr id="32" name="Rectangle 31"/>
            <p:cNvSpPr/>
            <p:nvPr/>
          </p:nvSpPr>
          <p:spPr bwMode="auto">
            <a:xfrm>
              <a:off x="7832860" y="5830893"/>
              <a:ext cx="118872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600" b="1" baseline="30000" dirty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4147" name="TextBox 33"/>
            <p:cNvSpPr txBox="1">
              <a:spLocks noChangeArrowheads="1"/>
            </p:cNvSpPr>
            <p:nvPr/>
          </p:nvSpPr>
          <p:spPr bwMode="auto">
            <a:xfrm>
              <a:off x="8762440" y="5830782"/>
              <a:ext cx="341872" cy="33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i="1">
                  <a:cs typeface="Arial" charset="0"/>
                </a:rPr>
                <a:t>F</a:t>
              </a: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8153400" y="5867405"/>
              <a:ext cx="595312" cy="595313"/>
            </a:xfrm>
            <a:prstGeom prst="ellipse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8226425" y="5932493"/>
              <a:ext cx="457200" cy="457200"/>
            </a:xfrm>
            <a:prstGeom prst="ellipse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cs typeface="Arial" pitchFamily="34" charset="0"/>
                </a:rPr>
                <a:t>E</a:t>
              </a:r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81000" y="5837420"/>
          <a:ext cx="7238999" cy="6400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022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“If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occurs, then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occurs.”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Arial" pitchFamily="34" charset="0"/>
                          <a:cs typeface="Arial" pitchFamily="34" charset="0"/>
                        </a:rPr>
                        <a:t>E </a:t>
                      </a:r>
                      <a:r>
                        <a:rPr lang="en-US" sz="2000" i="0" dirty="0">
                          <a:latin typeface="Cambria Math"/>
                          <a:ea typeface="Cambria Math"/>
                          <a:cs typeface="Arial" pitchFamily="34" charset="0"/>
                        </a:rPr>
                        <a:t>⊆</a:t>
                      </a:r>
                      <a:r>
                        <a:rPr lang="en-US" sz="2000" i="1" dirty="0">
                          <a:latin typeface="Arial" pitchFamily="34" charset="0"/>
                          <a:cs typeface="Arial" pitchFamily="34" charset="0"/>
                        </a:rPr>
                        <a:t> F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is a </a:t>
                      </a:r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subset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of </a:t>
                      </a:r>
                      <a:r>
                        <a:rPr lang="en-US" i="1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sz="1800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b="1" i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sz="1800" b="1" i="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i="0" baseline="0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⋂ </a:t>
                      </a:r>
                      <a:r>
                        <a:rPr lang="en-US" sz="1800" b="1" i="1" baseline="0" dirty="0">
                          <a:solidFill>
                            <a:srgbClr val="FF0000"/>
                          </a:solidFill>
                          <a:latin typeface="+mn-lt"/>
                          <a:ea typeface="Cambria Math"/>
                          <a:cs typeface="Arial" pitchFamily="34" charset="0"/>
                        </a:rPr>
                        <a:t>F</a:t>
                      </a:r>
                      <a:r>
                        <a:rPr lang="en-US" sz="1800" b="1" i="0" baseline="0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a:t>)</a:t>
                      </a:r>
                      <a:endParaRPr lang="en-US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Freeform 28"/>
          <p:cNvSpPr/>
          <p:nvPr/>
        </p:nvSpPr>
        <p:spPr>
          <a:xfrm>
            <a:off x="7010400" y="6019800"/>
            <a:ext cx="422509" cy="266500"/>
          </a:xfrm>
          <a:custGeom>
            <a:avLst/>
            <a:gdLst>
              <a:gd name="connsiteX0" fmla="*/ 0 w 422509"/>
              <a:gd name="connsiteY0" fmla="*/ 15848 h 266500"/>
              <a:gd name="connsiteX1" fmla="*/ 44970 w 422509"/>
              <a:gd name="connsiteY1" fmla="*/ 45829 h 266500"/>
              <a:gd name="connsiteX2" fmla="*/ 89941 w 422509"/>
              <a:gd name="connsiteY2" fmla="*/ 105789 h 266500"/>
              <a:gd name="connsiteX3" fmla="*/ 119921 w 422509"/>
              <a:gd name="connsiteY3" fmla="*/ 135770 h 266500"/>
              <a:gd name="connsiteX4" fmla="*/ 134911 w 422509"/>
              <a:gd name="connsiteY4" fmla="*/ 180740 h 266500"/>
              <a:gd name="connsiteX5" fmla="*/ 149902 w 422509"/>
              <a:gd name="connsiteY5" fmla="*/ 255691 h 266500"/>
              <a:gd name="connsiteX6" fmla="*/ 194872 w 422509"/>
              <a:gd name="connsiteY6" fmla="*/ 225711 h 266500"/>
              <a:gd name="connsiteX7" fmla="*/ 209862 w 422509"/>
              <a:gd name="connsiteY7" fmla="*/ 165750 h 266500"/>
              <a:gd name="connsiteX8" fmla="*/ 314793 w 422509"/>
              <a:gd name="connsiteY8" fmla="*/ 75809 h 266500"/>
              <a:gd name="connsiteX9" fmla="*/ 359764 w 422509"/>
              <a:gd name="connsiteY9" fmla="*/ 165750 h 266500"/>
              <a:gd name="connsiteX10" fmla="*/ 404734 w 422509"/>
              <a:gd name="connsiteY10" fmla="*/ 195730 h 266500"/>
              <a:gd name="connsiteX11" fmla="*/ 389744 w 422509"/>
              <a:gd name="connsiteY11" fmla="*/ 255691 h 26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509" h="266500">
                <a:moveTo>
                  <a:pt x="0" y="15848"/>
                </a:moveTo>
                <a:cubicBezTo>
                  <a:pt x="14990" y="25842"/>
                  <a:pt x="32231" y="33090"/>
                  <a:pt x="44970" y="45829"/>
                </a:cubicBezTo>
                <a:cubicBezTo>
                  <a:pt x="62636" y="63495"/>
                  <a:pt x="73947" y="86596"/>
                  <a:pt x="89941" y="105789"/>
                </a:cubicBezTo>
                <a:cubicBezTo>
                  <a:pt x="98989" y="116646"/>
                  <a:pt x="109928" y="125776"/>
                  <a:pt x="119921" y="135770"/>
                </a:cubicBezTo>
                <a:cubicBezTo>
                  <a:pt x="124918" y="150760"/>
                  <a:pt x="131079" y="165411"/>
                  <a:pt x="134911" y="180740"/>
                </a:cubicBezTo>
                <a:cubicBezTo>
                  <a:pt x="141091" y="205458"/>
                  <a:pt x="129519" y="240404"/>
                  <a:pt x="149902" y="255691"/>
                </a:cubicBezTo>
                <a:cubicBezTo>
                  <a:pt x="164315" y="266500"/>
                  <a:pt x="179882" y="235704"/>
                  <a:pt x="194872" y="225711"/>
                </a:cubicBezTo>
                <a:cubicBezTo>
                  <a:pt x="199869" y="205724"/>
                  <a:pt x="198943" y="183221"/>
                  <a:pt x="209862" y="165750"/>
                </a:cubicBezTo>
                <a:cubicBezTo>
                  <a:pt x="235826" y="124207"/>
                  <a:pt x="276092" y="101609"/>
                  <a:pt x="314793" y="75809"/>
                </a:cubicBezTo>
                <a:cubicBezTo>
                  <a:pt x="422509" y="183522"/>
                  <a:pt x="249265" y="0"/>
                  <a:pt x="359764" y="165750"/>
                </a:cubicBezTo>
                <a:cubicBezTo>
                  <a:pt x="369757" y="180740"/>
                  <a:pt x="389744" y="185737"/>
                  <a:pt x="404734" y="195730"/>
                </a:cubicBezTo>
                <a:cubicBezTo>
                  <a:pt x="388164" y="245441"/>
                  <a:pt x="389744" y="224900"/>
                  <a:pt x="389744" y="25569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81000" y="3200400"/>
            <a:ext cx="419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receives</a:t>
            </a:r>
            <a:r>
              <a:rPr lang="en-US" sz="2000" i="1" dirty="0">
                <a:cs typeface="Arial" charset="0"/>
              </a:rPr>
              <a:t> T</a:t>
            </a:r>
            <a:r>
              <a:rPr lang="en-US" sz="2000" baseline="-25000" dirty="0">
                <a:cs typeface="Arial" charset="0"/>
              </a:rPr>
              <a:t>1</a:t>
            </a:r>
            <a:r>
              <a:rPr lang="en-US" sz="2000" i="1" dirty="0"/>
              <a:t> </a:t>
            </a:r>
            <a:r>
              <a:rPr lang="en-US" sz="2000" i="1" u="sng" dirty="0">
                <a:latin typeface="+mn-lt"/>
                <a:ea typeface="Cambria Math"/>
              </a:rPr>
              <a:t>only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1000" y="381000"/>
            <a:ext cx="518160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srgbClr val="008000"/>
                </a:solidFill>
              </a:rPr>
              <a:t>Example</a:t>
            </a:r>
            <a:r>
              <a:rPr lang="en-US" sz="1600" b="1" dirty="0">
                <a:solidFill>
                  <a:srgbClr val="008000"/>
                </a:solidFill>
              </a:rPr>
              <a:t>: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 Two treatments exist for a certain disease, which can either be taken separately or in combination.   Suppose:</a:t>
            </a:r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en-US" sz="1600" dirty="0"/>
              <a:t>70% of patient population receives </a:t>
            </a:r>
            <a:r>
              <a:rPr lang="en-US" sz="1600" i="1" dirty="0">
                <a:cs typeface="Arial" charset="0"/>
              </a:rPr>
              <a:t>T</a:t>
            </a:r>
            <a:r>
              <a:rPr lang="en-US" sz="1600" baseline="-25000" dirty="0">
                <a:cs typeface="Arial" charset="0"/>
              </a:rPr>
              <a:t>1</a:t>
            </a:r>
            <a:endParaRPr lang="en-US" baseline="-25000" dirty="0">
              <a:cs typeface="Arial" charset="0"/>
            </a:endParaRPr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50% of patient population receives </a:t>
            </a:r>
            <a:r>
              <a:rPr lang="en-US" sz="1600" i="1" dirty="0">
                <a:cs typeface="Arial" charset="0"/>
              </a:rPr>
              <a:t>T</a:t>
            </a:r>
            <a:r>
              <a:rPr lang="en-US" sz="1600" baseline="-25000" dirty="0">
                <a:cs typeface="Arial" charset="0"/>
              </a:rPr>
              <a:t>2</a:t>
            </a:r>
            <a:endParaRPr lang="en-US" baseline="-25000" dirty="0">
              <a:cs typeface="Arial" charset="0"/>
            </a:endParaRPr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30% of patient population receives both </a:t>
            </a:r>
            <a:r>
              <a:rPr lang="en-US" sz="1600" i="1" dirty="0">
                <a:cs typeface="Arial" charset="0"/>
              </a:rPr>
              <a:t>T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/>
              <a:t> and </a:t>
            </a:r>
            <a:r>
              <a:rPr lang="en-US" sz="1600" i="1" dirty="0">
                <a:cs typeface="Arial" charset="0"/>
              </a:rPr>
              <a:t>T</a:t>
            </a:r>
            <a:r>
              <a:rPr lang="en-US" sz="1600" baseline="-25000" dirty="0">
                <a:cs typeface="Arial" charset="0"/>
              </a:rPr>
              <a:t>2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791200" y="457200"/>
            <a:ext cx="2971800" cy="17526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145213" y="609600"/>
            <a:ext cx="1447800" cy="14478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983413" y="609600"/>
            <a:ext cx="1447800" cy="144780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5791200" y="533400"/>
            <a:ext cx="2971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>
                <a:cs typeface="Arial" charset="0"/>
              </a:rPr>
              <a:t>T</a:t>
            </a:r>
            <a:r>
              <a:rPr lang="en-US" sz="1600" baseline="-25000">
                <a:cs typeface="Arial" charset="0"/>
              </a:rPr>
              <a:t>1</a:t>
            </a:r>
            <a:r>
              <a:rPr lang="en-US" sz="1600" i="1">
                <a:cs typeface="Arial" charset="0"/>
              </a:rPr>
              <a:t>                                    T</a:t>
            </a:r>
            <a:r>
              <a:rPr lang="en-US" sz="1600" baseline="-25000">
                <a:cs typeface="Arial" charset="0"/>
              </a:rPr>
              <a:t>2</a:t>
            </a:r>
            <a:endParaRPr lang="en-US" sz="1600" i="1">
              <a:cs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15200" y="1030288"/>
            <a:ext cx="1143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i="1" dirty="0">
                <a:cs typeface="Arial" charset="0"/>
              </a:rPr>
              <a:t>T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baseline="30000" dirty="0"/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T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i="1" u="sng" dirty="0"/>
              <a:t> </a:t>
            </a:r>
            <a:endParaRPr lang="en-US" sz="1600" i="1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22988" y="1033463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cs typeface="Arial" charset="0"/>
              </a:rPr>
              <a:t>T</a:t>
            </a:r>
            <a:r>
              <a:rPr lang="en-US" sz="1600" baseline="-25000">
                <a:cs typeface="Arial" charset="0"/>
              </a:rPr>
              <a:t>1</a:t>
            </a:r>
            <a:r>
              <a:rPr lang="en-US" sz="1600" i="1"/>
              <a:t> </a:t>
            </a:r>
            <a:r>
              <a:rPr lang="en-US" sz="160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/>
              <a:t> </a:t>
            </a:r>
            <a:r>
              <a:rPr lang="en-US" sz="1600" i="1">
                <a:cs typeface="Arial" charset="0"/>
              </a:rPr>
              <a:t>T</a:t>
            </a:r>
            <a:r>
              <a:rPr lang="en-US" sz="1600" baseline="-25000">
                <a:cs typeface="Arial" charset="0"/>
              </a:rPr>
              <a:t>2</a:t>
            </a:r>
            <a:r>
              <a:rPr lang="en-US" sz="1600" baseline="30000"/>
              <a:t>c</a:t>
            </a:r>
            <a:endParaRPr lang="en-US" sz="1600" i="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97688" y="1219200"/>
            <a:ext cx="762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i="1">
                <a:cs typeface="Arial" charset="0"/>
              </a:rPr>
              <a:t>T</a:t>
            </a:r>
            <a:r>
              <a:rPr lang="en-US" sz="1300" baseline="-25000">
                <a:cs typeface="Arial" charset="0"/>
              </a:rPr>
              <a:t>1</a:t>
            </a:r>
            <a:r>
              <a:rPr lang="en-US" sz="1300" i="1"/>
              <a:t> </a:t>
            </a:r>
            <a:r>
              <a:rPr lang="en-US" sz="130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300" i="1"/>
              <a:t> </a:t>
            </a:r>
            <a:r>
              <a:rPr lang="en-US" sz="1300" i="1">
                <a:cs typeface="Arial" charset="0"/>
              </a:rPr>
              <a:t>T</a:t>
            </a:r>
            <a:r>
              <a:rPr lang="en-US" sz="1300" baseline="-25000">
                <a:cs typeface="Arial" charset="0"/>
              </a:rPr>
              <a:t>2</a:t>
            </a:r>
            <a:r>
              <a:rPr lang="en-US" sz="1300" i="1">
                <a:cs typeface="Arial" charset="0"/>
              </a:rPr>
              <a:t> </a:t>
            </a:r>
            <a:endParaRPr lang="en-US" sz="1300" i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38600" y="1243013"/>
            <a:ext cx="1447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(w/ or w/o </a:t>
            </a:r>
            <a:r>
              <a:rPr lang="en-US" sz="1600" i="1">
                <a:cs typeface="Arial" charset="0"/>
              </a:rPr>
              <a:t>T</a:t>
            </a:r>
            <a:r>
              <a:rPr lang="en-US" sz="1600" baseline="-25000">
                <a:cs typeface="Arial" charset="0"/>
              </a:rPr>
              <a:t>2</a:t>
            </a:r>
            <a:r>
              <a:rPr lang="en-US" sz="1600">
                <a:cs typeface="Arial" charset="0"/>
              </a:rPr>
              <a:t>)</a:t>
            </a:r>
            <a:endParaRPr lang="en-US" sz="160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038600" y="1624013"/>
            <a:ext cx="1447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(w/ or w/o </a:t>
            </a:r>
            <a:r>
              <a:rPr lang="en-US" sz="1600" i="1">
                <a:cs typeface="Arial" charset="0"/>
              </a:rPr>
              <a:t>T</a:t>
            </a:r>
            <a:r>
              <a:rPr lang="en-US" sz="1600" baseline="-250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)</a:t>
            </a:r>
            <a:endParaRPr lang="en-US" sz="160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19600" y="3209925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cs typeface="Arial" charset="0"/>
              </a:rPr>
              <a:t>(w/o </a:t>
            </a:r>
            <a:r>
              <a:rPr lang="en-US" sz="2000" i="1">
                <a:cs typeface="Arial" charset="0"/>
              </a:rPr>
              <a:t>T</a:t>
            </a:r>
            <a:r>
              <a:rPr lang="en-US" sz="2000" baseline="-25000">
                <a:cs typeface="Arial" charset="0"/>
              </a:rPr>
              <a:t>2</a:t>
            </a:r>
            <a:r>
              <a:rPr lang="en-US" sz="2000">
                <a:cs typeface="Arial" charset="0"/>
              </a:rPr>
              <a:t>)</a:t>
            </a:r>
            <a:endParaRPr lang="en-US" sz="200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86000" y="24384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) = 0.5</a:t>
            </a:r>
            <a:endParaRPr lang="en-US" sz="2000" i="1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8600" y="2438400"/>
            <a:ext cx="220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>
                <a:cs typeface="Arial" charset="0"/>
              </a:rPr>
              <a:t>T</a:t>
            </a:r>
            <a:r>
              <a:rPr lang="en-US" sz="2000" baseline="-25000" dirty="0">
                <a:cs typeface="Arial" charset="0"/>
              </a:rPr>
              <a:t>1</a:t>
            </a:r>
            <a:r>
              <a:rPr lang="en-US" sz="2000" i="1" dirty="0"/>
              <a:t> </a:t>
            </a:r>
            <a:r>
              <a:rPr lang="en-US" sz="20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2000" i="1" dirty="0"/>
              <a:t> </a:t>
            </a:r>
            <a:r>
              <a:rPr lang="en-US" sz="2000" i="1" dirty="0">
                <a:cs typeface="Arial" charset="0"/>
              </a:rPr>
              <a:t>T</a:t>
            </a:r>
            <a:r>
              <a:rPr lang="en-US" sz="2000" baseline="-25000" dirty="0">
                <a:cs typeface="Arial" charset="0"/>
              </a:rPr>
              <a:t>2</a:t>
            </a:r>
            <a:r>
              <a:rPr lang="en-US" sz="2000" dirty="0"/>
              <a:t>) = 0.3</a:t>
            </a:r>
            <a:endParaRPr lang="en-US" sz="2000" i="1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33400" y="3657600"/>
            <a:ext cx="480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>
                <a:cs typeface="Arial" charset="0"/>
              </a:rPr>
              <a:t>T</a:t>
            </a:r>
            <a:r>
              <a:rPr lang="en-US" sz="2000" baseline="-25000" dirty="0">
                <a:cs typeface="Arial" charset="0"/>
              </a:rPr>
              <a:t>1</a:t>
            </a:r>
            <a:r>
              <a:rPr lang="en-US" sz="2000" i="1" dirty="0"/>
              <a:t> </a:t>
            </a:r>
            <a:r>
              <a:rPr lang="en-US" sz="20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2000" i="1" dirty="0"/>
              <a:t> </a:t>
            </a:r>
            <a:r>
              <a:rPr lang="en-US" sz="2000" i="1" dirty="0">
                <a:cs typeface="Arial" charset="0"/>
              </a:rPr>
              <a:t>T</a:t>
            </a:r>
            <a:r>
              <a:rPr lang="en-US" sz="2000" baseline="-25000" dirty="0">
                <a:cs typeface="Arial" charset="0"/>
              </a:rPr>
              <a:t>2</a:t>
            </a:r>
            <a:r>
              <a:rPr lang="en-US" sz="2000" baseline="30000" dirty="0"/>
              <a:t>c</a:t>
            </a:r>
            <a:r>
              <a:rPr lang="en-US" sz="2000" dirty="0"/>
              <a:t>) = </a:t>
            </a:r>
            <a:r>
              <a:rPr lang="en-US" sz="2000" b="1" dirty="0"/>
              <a:t>0.7 </a:t>
            </a:r>
            <a:r>
              <a:rPr lang="en-US" sz="2000" dirty="0"/>
              <a:t>–</a:t>
            </a:r>
            <a:r>
              <a:rPr lang="en-US" sz="2000" b="1" dirty="0"/>
              <a:t> 0.3 </a:t>
            </a:r>
            <a:r>
              <a:rPr lang="en-US" sz="2000" dirty="0"/>
              <a:t>= 0.4…. i.e., 40%</a:t>
            </a:r>
            <a:endParaRPr lang="en-US" sz="20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4267200"/>
            <a:ext cx="419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receives</a:t>
            </a:r>
            <a:r>
              <a:rPr lang="en-US" sz="2000" i="1" dirty="0">
                <a:cs typeface="Arial" charset="0"/>
              </a:rPr>
              <a:t> T</a:t>
            </a:r>
            <a:r>
              <a:rPr lang="en-US" sz="2000" baseline="-25000" dirty="0">
                <a:cs typeface="Arial" charset="0"/>
              </a:rPr>
              <a:t>2</a:t>
            </a:r>
            <a:r>
              <a:rPr lang="en-US" sz="2000" i="1" dirty="0"/>
              <a:t> </a:t>
            </a:r>
            <a:r>
              <a:rPr lang="en-US" sz="2000" i="1" u="sng" dirty="0">
                <a:latin typeface="+mn-lt"/>
                <a:ea typeface="Cambria Math"/>
              </a:rPr>
              <a:t>only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419600" y="4276725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cs typeface="Arial" charset="0"/>
              </a:rPr>
              <a:t>(w/o </a:t>
            </a:r>
            <a:r>
              <a:rPr lang="en-US" sz="2000" i="1">
                <a:cs typeface="Arial" charset="0"/>
              </a:rPr>
              <a:t>T</a:t>
            </a:r>
            <a:r>
              <a:rPr lang="en-US" sz="2000" baseline="-25000">
                <a:cs typeface="Arial" charset="0"/>
              </a:rPr>
              <a:t>1</a:t>
            </a:r>
            <a:r>
              <a:rPr lang="en-US" sz="2000">
                <a:cs typeface="Arial" charset="0"/>
              </a:rPr>
              <a:t>)</a:t>
            </a:r>
            <a:endParaRPr lang="en-US" sz="20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33400" y="4705350"/>
            <a:ext cx="480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/>
              <a:t>P</a:t>
            </a:r>
            <a:r>
              <a:rPr lang="en-US" sz="2000"/>
              <a:t>(</a:t>
            </a:r>
            <a:r>
              <a:rPr lang="en-US" sz="2000" i="1">
                <a:cs typeface="Arial" charset="0"/>
              </a:rPr>
              <a:t>T</a:t>
            </a:r>
            <a:r>
              <a:rPr lang="en-US" sz="2000" baseline="-25000">
                <a:cs typeface="Arial" charset="0"/>
              </a:rPr>
              <a:t>1</a:t>
            </a:r>
            <a:r>
              <a:rPr lang="en-US" sz="2000" baseline="30000"/>
              <a:t>c</a:t>
            </a:r>
            <a:r>
              <a:rPr lang="en-US" sz="2000" i="1"/>
              <a:t> </a:t>
            </a:r>
            <a:r>
              <a:rPr lang="en-US" sz="200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2000" i="1"/>
              <a:t> </a:t>
            </a:r>
            <a:r>
              <a:rPr lang="en-US" sz="2000" i="1">
                <a:cs typeface="Arial" charset="0"/>
              </a:rPr>
              <a:t>T</a:t>
            </a:r>
            <a:r>
              <a:rPr lang="en-US" sz="2000" baseline="-25000">
                <a:cs typeface="Arial" charset="0"/>
              </a:rPr>
              <a:t>2</a:t>
            </a:r>
            <a:r>
              <a:rPr lang="en-US" sz="2000"/>
              <a:t>) = </a:t>
            </a:r>
            <a:r>
              <a:rPr lang="en-US" sz="2000" b="1"/>
              <a:t>0.5</a:t>
            </a:r>
            <a:r>
              <a:rPr lang="en-US" sz="2000"/>
              <a:t> – </a:t>
            </a:r>
            <a:r>
              <a:rPr lang="en-US" sz="2000" b="1"/>
              <a:t>0.3</a:t>
            </a:r>
            <a:r>
              <a:rPr lang="en-US" sz="2000"/>
              <a:t> = 0.2…. i.e., 20%</a:t>
            </a:r>
            <a:endParaRPr lang="en-US" sz="2000" i="1"/>
          </a:p>
        </p:txBody>
      </p:sp>
      <p:sp>
        <p:nvSpPr>
          <p:cNvPr id="35" name="TextBox 34"/>
          <p:cNvSpPr txBox="1"/>
          <p:nvPr/>
        </p:nvSpPr>
        <p:spPr>
          <a:xfrm>
            <a:off x="381000" y="5314950"/>
            <a:ext cx="5410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receives</a:t>
            </a:r>
            <a:r>
              <a:rPr lang="en-US" sz="2000" i="1" dirty="0">
                <a:cs typeface="Arial" charset="0"/>
              </a:rPr>
              <a:t> </a:t>
            </a:r>
            <a:r>
              <a:rPr lang="en-US" sz="2000" i="1" u="sng" dirty="0">
                <a:cs typeface="Arial" charset="0"/>
              </a:rPr>
              <a:t>neither</a:t>
            </a:r>
            <a:r>
              <a:rPr lang="en-US" sz="2000" i="1" dirty="0">
                <a:cs typeface="Arial" charset="0"/>
              </a:rPr>
              <a:t> T</a:t>
            </a:r>
            <a:r>
              <a:rPr lang="en-US" sz="2000" baseline="-25000" dirty="0">
                <a:cs typeface="Arial" charset="0"/>
              </a:rPr>
              <a:t>1</a:t>
            </a:r>
            <a:r>
              <a:rPr lang="en-US" sz="2000" i="1" dirty="0">
                <a:cs typeface="Arial" charset="0"/>
              </a:rPr>
              <a:t> </a:t>
            </a:r>
            <a:r>
              <a:rPr lang="en-US" sz="2000" i="1" u="sng" dirty="0">
                <a:cs typeface="Arial" charset="0"/>
              </a:rPr>
              <a:t>nor</a:t>
            </a:r>
            <a:r>
              <a:rPr lang="en-US" sz="2000" i="1" dirty="0">
                <a:cs typeface="Arial" charset="0"/>
              </a:rPr>
              <a:t> T</a:t>
            </a:r>
            <a:r>
              <a:rPr lang="en-US" sz="2000" baseline="-25000" dirty="0">
                <a:cs typeface="Arial" charset="0"/>
              </a:rPr>
              <a:t>2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04800" y="5772150"/>
            <a:ext cx="6248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>
                <a:cs typeface="Arial" charset="0"/>
              </a:rPr>
              <a:t>T</a:t>
            </a:r>
            <a:r>
              <a:rPr lang="en-US" sz="2000" baseline="-25000" dirty="0">
                <a:cs typeface="Arial" charset="0"/>
              </a:rPr>
              <a:t>1</a:t>
            </a:r>
            <a:r>
              <a:rPr lang="en-US" sz="2000" baseline="30000" dirty="0"/>
              <a:t>c</a:t>
            </a:r>
            <a:r>
              <a:rPr lang="en-US" sz="2000" i="1" dirty="0"/>
              <a:t> </a:t>
            </a:r>
            <a:r>
              <a:rPr lang="en-US" sz="20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2000" i="1" dirty="0"/>
              <a:t> </a:t>
            </a:r>
            <a:r>
              <a:rPr lang="en-US" sz="2000" i="1" dirty="0">
                <a:cs typeface="Arial" charset="0"/>
              </a:rPr>
              <a:t>T</a:t>
            </a:r>
            <a:r>
              <a:rPr lang="en-US" sz="2000" baseline="-25000" dirty="0">
                <a:cs typeface="Arial" charset="0"/>
              </a:rPr>
              <a:t>2</a:t>
            </a:r>
            <a:r>
              <a:rPr lang="en-US" sz="2000" baseline="30000" dirty="0"/>
              <a:t>c</a:t>
            </a:r>
            <a:r>
              <a:rPr lang="en-US" sz="2000" dirty="0"/>
              <a:t>) = 1 – (0.4 + 0.3 + 0.2) = 0.1…. i.e., 10%</a:t>
            </a:r>
            <a:endParaRPr lang="en-US" sz="2000" i="1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924800" y="192405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>
                <a:cs typeface="Arial" charset="0"/>
              </a:rPr>
              <a:t>T</a:t>
            </a:r>
            <a:r>
              <a:rPr lang="en-US" sz="1400" baseline="-25000">
                <a:cs typeface="Arial" charset="0"/>
              </a:rPr>
              <a:t>1</a:t>
            </a:r>
            <a:r>
              <a:rPr lang="en-US" sz="1400" baseline="30000"/>
              <a:t>c</a:t>
            </a:r>
            <a:r>
              <a:rPr lang="en-US" sz="1400" i="1"/>
              <a:t> </a:t>
            </a:r>
            <a:r>
              <a:rPr lang="en-US" sz="140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400" i="1"/>
              <a:t> </a:t>
            </a:r>
            <a:r>
              <a:rPr lang="en-US" sz="1400" i="1">
                <a:cs typeface="Arial" charset="0"/>
              </a:rPr>
              <a:t>T</a:t>
            </a:r>
            <a:r>
              <a:rPr lang="en-US" sz="1400" baseline="-25000">
                <a:cs typeface="Arial" charset="0"/>
              </a:rPr>
              <a:t>2</a:t>
            </a:r>
            <a:r>
              <a:rPr lang="en-US" sz="1400" baseline="30000">
                <a:cs typeface="Arial" charset="0"/>
              </a:rPr>
              <a:t>c</a:t>
            </a:r>
            <a:r>
              <a:rPr lang="en-US" sz="1400" i="1" u="sng"/>
              <a:t> </a:t>
            </a:r>
            <a:endParaRPr lang="en-US" sz="1400" i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86400" y="24384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0.3</a:t>
            </a:r>
            <a:endParaRPr lang="en-US" sz="2000" i="1" dirty="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267075" y="36576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0.4</a:t>
            </a:r>
            <a:endParaRPr lang="en-US" sz="2000" i="1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267075" y="4705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0.2</a:t>
            </a:r>
            <a:endParaRPr lang="en-US" sz="2000" i="1" dirty="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414135" y="57721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0.1</a:t>
            </a:r>
            <a:endParaRPr lang="en-US" sz="2000" i="1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3400" y="24384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) = 0.7</a:t>
            </a:r>
            <a:endParaRPr lang="en-US" sz="2000" i="1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638800" y="3124200"/>
          <a:ext cx="29718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  <a:r>
                        <a:rPr lang="en-US" baseline="-25000" dirty="0"/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T</a:t>
                      </a:r>
                      <a:r>
                        <a:rPr lang="en-US" baseline="-25000" dirty="0"/>
                        <a:t>2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T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4191000" y="2819400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5780" y="2819400"/>
            <a:ext cx="1188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14600" y="2819400"/>
            <a:ext cx="1188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462790" y="2438400"/>
            <a:ext cx="60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0.7</a:t>
            </a:r>
            <a:endParaRPr lang="en-US" sz="2000" i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85800" y="1568970"/>
            <a:ext cx="3383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0060" y="1964960"/>
            <a:ext cx="3383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0810" y="2330970"/>
            <a:ext cx="4480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486400" y="24384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0.3</a:t>
            </a:r>
            <a:endParaRPr lang="en-US" sz="2000" i="1" dirty="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124200" y="24384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0.5</a:t>
            </a:r>
            <a:endParaRPr lang="en-US" sz="2000" i="1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261610" y="36576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0.4</a:t>
            </a:r>
            <a:endParaRPr lang="en-US" sz="2000" i="1" dirty="0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261610" y="470941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0.2</a:t>
            </a:r>
            <a:endParaRPr lang="en-US" sz="2000" i="1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419600" y="577621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0.1</a:t>
            </a:r>
            <a:endParaRPr lang="en-US" sz="20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283970" y="46631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0.3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001000" y="420266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0.5</a:t>
            </a:r>
          </a:p>
        </p:txBody>
      </p:sp>
      <p:sp>
        <p:nvSpPr>
          <p:cNvPr id="63" name="Oval 62"/>
          <p:cNvSpPr/>
          <p:nvPr/>
        </p:nvSpPr>
        <p:spPr>
          <a:xfrm>
            <a:off x="6400800" y="4648200"/>
            <a:ext cx="1600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88088" y="5105400"/>
            <a:ext cx="16764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marginal sums</a:t>
            </a:r>
          </a:p>
        </p:txBody>
      </p:sp>
      <p:sp>
        <p:nvSpPr>
          <p:cNvPr id="65" name="Oval 64"/>
          <p:cNvSpPr/>
          <p:nvPr/>
        </p:nvSpPr>
        <p:spPr>
          <a:xfrm>
            <a:off x="8061960" y="3657600"/>
            <a:ext cx="548640" cy="990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427913" y="2819400"/>
            <a:ext cx="16764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marginal sums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7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8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7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3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77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770" decel="100000"/>
                                        <p:tgtEl>
                                          <p:spTgt spid="4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4" dur="77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6" dur="77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9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8.33333E-7 2.54335E-6 L 0.5401 0.32601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7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770" decel="100000"/>
                                        <p:tgtEl>
                                          <p:spTgt spid="4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6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8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2.54335E-6 L 0.53021 0.1817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77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770" decel="100000"/>
                                        <p:tgtEl>
                                          <p:spTgt spid="3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8" dur="77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0" dur="77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4.76058E-6 L 0.15625 -0.1957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980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4335E-6 L 0.09166 0.18173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9.24855E-7 L 0.31667 -0.37341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-187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89017E-7 L 0.33489 0.07075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1.4018E-6 L 0.47083 -0.52602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00" y="-2630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208 L 0.43333 -0.15121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694 L 0.39688 -0.57738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0" y="-28500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1214E-7 L 0.30833 -0.23792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build="allAtOnce"/>
      <p:bldP spid="10" grpId="0" animBg="1"/>
      <p:bldP spid="11" grpId="0" animBg="1"/>
      <p:bldP spid="17" grpId="0"/>
      <p:bldP spid="17" grpId="1"/>
      <p:bldP spid="18" grpId="0" build="allAtOnce"/>
      <p:bldP spid="22" grpId="0" build="allAtOnce"/>
      <p:bldP spid="25" grpId="0"/>
      <p:bldP spid="26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7" grpId="1"/>
      <p:bldP spid="42" grpId="0"/>
      <p:bldP spid="42" grpId="1"/>
      <p:bldP spid="43" grpId="1"/>
      <p:bldP spid="44" grpId="0"/>
      <p:bldP spid="44" grpId="1"/>
      <p:bldP spid="45" grpId="0"/>
      <p:bldP spid="45" grpId="1"/>
      <p:bldP spid="47" grpId="0"/>
      <p:bldP spid="38" grpId="1"/>
      <p:bldP spid="38" grpId="2"/>
      <p:bldP spid="56" grpId="0"/>
      <p:bldP spid="56" grpId="1"/>
      <p:bldP spid="57" grpId="0"/>
      <p:bldP spid="57" grpId="1"/>
      <p:bldP spid="58" grpId="0"/>
      <p:bldP spid="59" grpId="0"/>
      <p:bldP spid="59" grpId="1"/>
      <p:bldP spid="60" grpId="0"/>
      <p:bldP spid="60" grpId="1"/>
      <p:bldP spid="61" grpId="0"/>
      <p:bldP spid="62" grpId="0"/>
      <p:bldP spid="63" grpId="0" animBg="1"/>
      <p:bldP spid="64" grpId="0"/>
      <p:bldP spid="65" grpId="0" animBg="1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8410" y="762000"/>
            <a:ext cx="8138160" cy="53340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5539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A </a:t>
            </a:r>
            <a:r>
              <a:rPr lang="en-US" sz="1600" i="1" dirty="0">
                <a:cs typeface="Arial" charset="0"/>
              </a:rPr>
              <a:t>                             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70403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B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026170" y="990600"/>
            <a:ext cx="3200400" cy="3200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971800" y="2667000"/>
            <a:ext cx="3200400" cy="3200400"/>
          </a:xfrm>
          <a:prstGeom prst="ellipse">
            <a:avLst/>
          </a:prstGeom>
          <a:solidFill>
            <a:srgbClr val="FF0000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54970" y="990600"/>
            <a:ext cx="3200400" cy="3200400"/>
          </a:xfrm>
          <a:prstGeom prst="ellipse">
            <a:avLst/>
          </a:prstGeom>
          <a:solidFill>
            <a:srgbClr val="0000FF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23"/>
          <p:cNvSpPr txBox="1">
            <a:spLocks noChangeArrowheads="1"/>
          </p:cNvSpPr>
          <p:nvPr/>
        </p:nvSpPr>
        <p:spPr bwMode="auto">
          <a:xfrm>
            <a:off x="5638800" y="5638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304800"/>
            <a:ext cx="46634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three events A, B, and C…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539700" y="2008257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⋂ </a:t>
            </a:r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mbria Math"/>
              </a:rPr>
              <a:t>B</a:t>
            </a:r>
            <a:endParaRPr lang="en-US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 rot="20009216">
            <a:off x="2824501" y="320326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⋂ </a:t>
            </a:r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mbria Math"/>
              </a:rPr>
              <a:t>C</a:t>
            </a:r>
            <a:endParaRPr lang="en-US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 rot="1590784" flipH="1">
            <a:off x="4213378" y="3230531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⋂ </a:t>
            </a:r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mbria Math"/>
              </a:rPr>
              <a:t>C</a:t>
            </a:r>
            <a:endParaRPr lang="en-US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8" grpId="0" animBg="1"/>
      <p:bldP spid="11" grpId="0" animBg="1"/>
      <p:bldP spid="24" grpId="0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8410" y="762000"/>
            <a:ext cx="8138160" cy="53340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5539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A </a:t>
            </a:r>
            <a:r>
              <a:rPr lang="en-US" sz="1600" i="1" dirty="0">
                <a:cs typeface="Arial" charset="0"/>
              </a:rPr>
              <a:t>                             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70403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B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026170" y="990600"/>
            <a:ext cx="3200400" cy="3200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971800" y="2667000"/>
            <a:ext cx="3200400" cy="3200400"/>
          </a:xfrm>
          <a:prstGeom prst="ellipse">
            <a:avLst/>
          </a:prstGeom>
          <a:solidFill>
            <a:srgbClr val="FF0000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54970" y="990600"/>
            <a:ext cx="3200400" cy="3200400"/>
          </a:xfrm>
          <a:prstGeom prst="ellipse">
            <a:avLst/>
          </a:prstGeom>
          <a:solidFill>
            <a:srgbClr val="0000FF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23"/>
          <p:cNvSpPr txBox="1">
            <a:spLocks noChangeArrowheads="1"/>
          </p:cNvSpPr>
          <p:nvPr/>
        </p:nvSpPr>
        <p:spPr bwMode="auto">
          <a:xfrm>
            <a:off x="5638800" y="5638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304800"/>
            <a:ext cx="46634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three events A, B, and C…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539700" y="2008257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⋂ </a:t>
            </a:r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mbria Math"/>
              </a:rPr>
              <a:t>B</a:t>
            </a:r>
            <a:endParaRPr lang="en-US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62600" y="1981200"/>
            <a:ext cx="3017520" cy="1554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096000" y="23622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96200" y="2346960"/>
            <a:ext cx="91440" cy="91440"/>
          </a:xfrm>
          <a:prstGeom prst="ellipse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34200" y="2667000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124200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01000" y="2956560"/>
            <a:ext cx="91440" cy="91440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464" y="2087880"/>
            <a:ext cx="457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120" y="2404404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3048000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2148840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Orange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4996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sp>
        <p:nvSpPr>
          <p:cNvPr id="51" name="Oval 50"/>
          <p:cNvSpPr/>
          <p:nvPr/>
        </p:nvSpPr>
        <p:spPr>
          <a:xfrm>
            <a:off x="5867400" y="2057400"/>
            <a:ext cx="2209800" cy="82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77200" y="2362200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3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35" name="TextBox 34"/>
          <p:cNvSpPr txBox="1"/>
          <p:nvPr/>
        </p:nvSpPr>
        <p:spPr>
          <a:xfrm>
            <a:off x="228600" y="277318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54" grpId="0" animBg="1"/>
      <p:bldP spid="51" grpId="0" animBg="1"/>
      <p:bldP spid="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7410" y="762000"/>
            <a:ext cx="8138160" cy="53340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5539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A </a:t>
            </a:r>
            <a:r>
              <a:rPr lang="en-US" sz="1600" i="1" dirty="0">
                <a:cs typeface="Arial" charset="0"/>
              </a:rPr>
              <a:t>                             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70403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B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026170" y="990600"/>
            <a:ext cx="3200400" cy="3200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971800" y="2667000"/>
            <a:ext cx="3200400" cy="3200400"/>
          </a:xfrm>
          <a:prstGeom prst="ellipse">
            <a:avLst/>
          </a:prstGeom>
          <a:solidFill>
            <a:srgbClr val="FF0000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54970" y="990600"/>
            <a:ext cx="3200400" cy="3200400"/>
          </a:xfrm>
          <a:prstGeom prst="ellipse">
            <a:avLst/>
          </a:prstGeom>
          <a:solidFill>
            <a:srgbClr val="0000FF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23"/>
          <p:cNvSpPr txBox="1">
            <a:spLocks noChangeArrowheads="1"/>
          </p:cNvSpPr>
          <p:nvPr/>
        </p:nvSpPr>
        <p:spPr bwMode="auto">
          <a:xfrm>
            <a:off x="5638800" y="5638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C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62400" y="2938046"/>
            <a:ext cx="1188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31170" y="2057400"/>
            <a:ext cx="128016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06324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80060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36220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50164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962400" y="4572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3622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A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916180" y="4953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r>
              <a:rPr lang="en-US" sz="1600" u="sng" dirty="0">
                <a:solidFill>
                  <a:schemeClr val="bg1"/>
                </a:solidFill>
                <a:cs typeface="Arial" charset="0"/>
              </a:rPr>
              <a:t>only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”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864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781800" y="4462046"/>
            <a:ext cx="1371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24600" y="4843046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“Neither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304800"/>
            <a:ext cx="46634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three events A, B, and C…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allAtOnce"/>
      <p:bldP spid="60" grpId="0" build="allAtOnce"/>
      <p:bldP spid="61" grpId="0" build="allAtOnce"/>
      <p:bldP spid="63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7410" y="762000"/>
            <a:ext cx="8138160" cy="53340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5539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A </a:t>
            </a:r>
            <a:r>
              <a:rPr lang="en-US" sz="1600" i="1" dirty="0">
                <a:cs typeface="Arial" charset="0"/>
              </a:rPr>
              <a:t>                             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70403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B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026170" y="990600"/>
            <a:ext cx="3200400" cy="3200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971800" y="2667000"/>
            <a:ext cx="3200400" cy="3200400"/>
          </a:xfrm>
          <a:prstGeom prst="ellipse">
            <a:avLst/>
          </a:prstGeom>
          <a:solidFill>
            <a:srgbClr val="FF0000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54970" y="990600"/>
            <a:ext cx="3200400" cy="3200400"/>
          </a:xfrm>
          <a:prstGeom prst="ellipse">
            <a:avLst/>
          </a:prstGeom>
          <a:solidFill>
            <a:srgbClr val="0000FF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23"/>
          <p:cNvSpPr txBox="1">
            <a:spLocks noChangeArrowheads="1"/>
          </p:cNvSpPr>
          <p:nvPr/>
        </p:nvSpPr>
        <p:spPr bwMode="auto">
          <a:xfrm>
            <a:off x="5638800" y="5638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C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62400" y="2938046"/>
            <a:ext cx="1188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31170" y="2057400"/>
            <a:ext cx="128016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80060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36220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50164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962400" y="4572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3622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A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916180" y="4953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r>
              <a:rPr lang="en-US" sz="1600" u="sng" dirty="0">
                <a:solidFill>
                  <a:schemeClr val="bg1"/>
                </a:solidFill>
                <a:cs typeface="Arial" charset="0"/>
              </a:rPr>
              <a:t>only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”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864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781800" y="4462046"/>
            <a:ext cx="1371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24600" y="4843046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“Neither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304800"/>
            <a:ext cx="46634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three events A, B, and C…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5334000"/>
            <a:ext cx="2560320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All three </a:t>
            </a:r>
            <a:r>
              <a:rPr lang="en-US" dirty="0"/>
              <a:t>events occur”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3190" y="2667000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06324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7410" y="762000"/>
            <a:ext cx="8138160" cy="53340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5539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A </a:t>
            </a:r>
            <a:r>
              <a:rPr lang="en-US" sz="1600" i="1" dirty="0">
                <a:cs typeface="Arial" charset="0"/>
              </a:rPr>
              <a:t>                             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70403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B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026170" y="990600"/>
            <a:ext cx="3200400" cy="3200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971800" y="2667000"/>
            <a:ext cx="3200400" cy="3200400"/>
          </a:xfrm>
          <a:prstGeom prst="ellipse">
            <a:avLst/>
          </a:prstGeom>
          <a:solidFill>
            <a:srgbClr val="FF0000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54970" y="990600"/>
            <a:ext cx="3200400" cy="3200400"/>
          </a:xfrm>
          <a:prstGeom prst="ellipse">
            <a:avLst/>
          </a:prstGeom>
          <a:solidFill>
            <a:srgbClr val="0000FF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23"/>
          <p:cNvSpPr txBox="1">
            <a:spLocks noChangeArrowheads="1"/>
          </p:cNvSpPr>
          <p:nvPr/>
        </p:nvSpPr>
        <p:spPr bwMode="auto">
          <a:xfrm>
            <a:off x="5638800" y="5638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C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62400" y="2938046"/>
            <a:ext cx="1188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31170" y="2057400"/>
            <a:ext cx="128016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80060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36220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50164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962400" y="4572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3622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A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916180" y="4953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r>
              <a:rPr lang="en-US" sz="1600" u="sng" dirty="0">
                <a:solidFill>
                  <a:schemeClr val="bg1"/>
                </a:solidFill>
                <a:cs typeface="Arial" charset="0"/>
              </a:rPr>
              <a:t>only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”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864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781800" y="4462046"/>
            <a:ext cx="1371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24600" y="4843046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“Neither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304800"/>
            <a:ext cx="46634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three events A, B, and C…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5349240"/>
            <a:ext cx="2926080" cy="365760"/>
          </a:xfrm>
          <a:prstGeom prst="rect">
            <a:avLst/>
          </a:prstGeom>
          <a:solidFill>
            <a:srgbClr val="FFFF00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Exactly two </a:t>
            </a:r>
            <a:r>
              <a:rPr lang="en-US" dirty="0"/>
              <a:t>events occur”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3190" y="1572161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6600" y="3096161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1600" y="3096161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6324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7410" y="762000"/>
            <a:ext cx="8138160" cy="53340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5539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A </a:t>
            </a:r>
            <a:r>
              <a:rPr lang="en-US" sz="1600" i="1" dirty="0">
                <a:cs typeface="Arial" charset="0"/>
              </a:rPr>
              <a:t>                             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70403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B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026170" y="990600"/>
            <a:ext cx="3200400" cy="3200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971800" y="2667000"/>
            <a:ext cx="3200400" cy="3200400"/>
          </a:xfrm>
          <a:prstGeom prst="ellipse">
            <a:avLst/>
          </a:prstGeom>
          <a:solidFill>
            <a:srgbClr val="FF0000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54970" y="990600"/>
            <a:ext cx="3200400" cy="3200400"/>
          </a:xfrm>
          <a:prstGeom prst="ellipse">
            <a:avLst/>
          </a:prstGeom>
          <a:solidFill>
            <a:srgbClr val="0000FF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23"/>
          <p:cNvSpPr txBox="1">
            <a:spLocks noChangeArrowheads="1"/>
          </p:cNvSpPr>
          <p:nvPr/>
        </p:nvSpPr>
        <p:spPr bwMode="auto">
          <a:xfrm>
            <a:off x="5638800" y="5638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C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62400" y="2938046"/>
            <a:ext cx="1188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31170" y="2057400"/>
            <a:ext cx="128016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80060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36220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50164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962400" y="4572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3622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A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916180" y="4953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r>
              <a:rPr lang="en-US" sz="1600" u="sng" dirty="0">
                <a:solidFill>
                  <a:schemeClr val="bg1"/>
                </a:solidFill>
                <a:cs typeface="Arial" charset="0"/>
              </a:rPr>
              <a:t>only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”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864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781800" y="4462046"/>
            <a:ext cx="1371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24600" y="4843046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“Neither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304800"/>
            <a:ext cx="46634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three events A, B, and C…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5349240"/>
            <a:ext cx="2926080" cy="365760"/>
          </a:xfrm>
          <a:prstGeom prst="rect">
            <a:avLst/>
          </a:prstGeom>
          <a:solidFill>
            <a:srgbClr val="FFFF00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At least two </a:t>
            </a:r>
            <a:r>
              <a:rPr lang="en-US" dirty="0"/>
              <a:t>events occur”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3190" y="1572161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6600" y="3096161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1600" y="3096161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3190" y="2667000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6324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7410" y="762000"/>
            <a:ext cx="8138160" cy="5334000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38D1F-CC59-4630-8F87-CC14DB03872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5539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A </a:t>
            </a:r>
            <a:r>
              <a:rPr lang="en-US" sz="1600" i="1" dirty="0">
                <a:cs typeface="Arial" charset="0"/>
              </a:rPr>
              <a:t>                             </a:t>
            </a:r>
          </a:p>
        </p:txBody>
      </p:sp>
      <p:sp>
        <p:nvSpPr>
          <p:cNvPr id="39" name="TextBox 23"/>
          <p:cNvSpPr txBox="1">
            <a:spLocks noChangeArrowheads="1"/>
          </p:cNvSpPr>
          <p:nvPr/>
        </p:nvSpPr>
        <p:spPr bwMode="auto">
          <a:xfrm>
            <a:off x="7040380" y="12192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B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026170" y="990600"/>
            <a:ext cx="3200400" cy="3200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971800" y="2667000"/>
            <a:ext cx="3200400" cy="3200400"/>
          </a:xfrm>
          <a:prstGeom prst="ellipse">
            <a:avLst/>
          </a:prstGeom>
          <a:solidFill>
            <a:srgbClr val="FF0000">
              <a:alpha val="6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854970" y="990600"/>
            <a:ext cx="3200400" cy="3200400"/>
          </a:xfrm>
          <a:prstGeom prst="ellipse">
            <a:avLst/>
          </a:prstGeom>
          <a:solidFill>
            <a:srgbClr val="0000FF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23"/>
          <p:cNvSpPr txBox="1">
            <a:spLocks noChangeArrowheads="1"/>
          </p:cNvSpPr>
          <p:nvPr/>
        </p:nvSpPr>
        <p:spPr bwMode="auto">
          <a:xfrm>
            <a:off x="5638800" y="5638800"/>
            <a:ext cx="54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C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62400" y="2938046"/>
            <a:ext cx="1188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31170" y="2057400"/>
            <a:ext cx="128016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80060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B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36220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501640" y="2057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962400" y="4572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baseline="30000" dirty="0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3622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A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916180" y="49530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 </a:t>
            </a:r>
            <a:r>
              <a:rPr lang="en-US" sz="1600" u="sng" dirty="0">
                <a:solidFill>
                  <a:schemeClr val="bg1"/>
                </a:solidFill>
                <a:cs typeface="Arial" charset="0"/>
              </a:rPr>
              <a:t>only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”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86400" y="243840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</a:t>
            </a:r>
            <a:r>
              <a:rPr lang="en-US" sz="1600" i="1" dirty="0">
                <a:cs typeface="Arial" charset="0"/>
              </a:rPr>
              <a:t>B </a:t>
            </a:r>
            <a:r>
              <a:rPr lang="en-US" sz="1600" u="sng" dirty="0">
                <a:cs typeface="Arial" charset="0"/>
              </a:rPr>
              <a:t>only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781800" y="4462046"/>
            <a:ext cx="1371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/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 err="1">
                <a:cs typeface="Arial" charset="0"/>
              </a:rPr>
              <a:t>B</a:t>
            </a:r>
            <a:r>
              <a:rPr lang="en-US" sz="1600" baseline="30000" dirty="0" err="1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r>
              <a:rPr lang="en-US" sz="1600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/>
              <a:t>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baseline="30000" dirty="0">
                <a:cs typeface="Arial" charset="0"/>
              </a:rPr>
              <a:t>c</a:t>
            </a:r>
            <a:r>
              <a:rPr lang="en-US" sz="1600" i="1" dirty="0">
                <a:cs typeface="Arial" charset="0"/>
              </a:rPr>
              <a:t> </a:t>
            </a:r>
            <a:endParaRPr lang="en-US" sz="1600" i="1" dirty="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24600" y="4843046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“Neither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dirty="0">
                <a:cs typeface="Arial" charset="0"/>
              </a:rPr>
              <a:t> nor </a:t>
            </a:r>
            <a:r>
              <a:rPr lang="en-US" sz="1600" i="1" dirty="0">
                <a:cs typeface="Arial" charset="0"/>
              </a:rPr>
              <a:t>C</a:t>
            </a:r>
            <a:r>
              <a:rPr lang="en-US" sz="1600" dirty="0">
                <a:cs typeface="Arial" charset="0"/>
              </a:rPr>
              <a:t>”</a:t>
            </a:r>
            <a:endParaRPr lang="en-US" sz="16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304800"/>
            <a:ext cx="46634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general, for three events A, B, and C…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5349240"/>
            <a:ext cx="2926080" cy="365760"/>
          </a:xfrm>
          <a:prstGeom prst="rect">
            <a:avLst/>
          </a:prstGeom>
          <a:solidFill>
            <a:srgbClr val="FFFF00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Exactly one </a:t>
            </a:r>
            <a:r>
              <a:rPr lang="en-US" dirty="0"/>
              <a:t>event occurs”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7200" y="4162961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9760" y="1676400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 2"/>
              </a:rPr>
              <a:t></a:t>
            </a:r>
            <a:endParaRPr lang="en-US" sz="80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1800" y="1572161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 2"/>
              </a:rPr>
              <a:t></a:t>
            </a:r>
            <a:endParaRPr lang="en-US" sz="8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63240" y="3596640"/>
            <a:ext cx="128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A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sz="1600" baseline="30000" dirty="0" err="1">
                <a:solidFill>
                  <a:schemeClr val="bg1"/>
                </a:solidFill>
                <a:cs typeface="Arial" charset="0"/>
              </a:rPr>
              <a:t>c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Arial" charset="0"/>
              </a:rPr>
              <a:t>C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219200" y="2209800"/>
            <a:ext cx="1524000" cy="914400"/>
          </a:xfrm>
          <a:prstGeom prst="roundRect">
            <a:avLst/>
          </a:prstGeom>
          <a:solidFill>
            <a:srgbClr val="FFFF00"/>
          </a:solidFill>
          <a:ln>
            <a:solidFill>
              <a:srgbClr val="FF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174" name="Picture 6" descr="http://www.worldatlas.com/webimage/countrys/namerica/usstates/usashap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5024373" cy="3200400"/>
          </a:xfrm>
          <a:prstGeom prst="rect">
            <a:avLst/>
          </a:prstGeom>
          <a:noFill/>
        </p:spPr>
      </p:pic>
      <p:sp>
        <p:nvSpPr>
          <p:cNvPr id="28" name="Rounded Rectangle 27"/>
          <p:cNvSpPr/>
          <p:nvPr/>
        </p:nvSpPr>
        <p:spPr>
          <a:xfrm>
            <a:off x="1600200" y="2362200"/>
            <a:ext cx="1524000" cy="91440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4996" y="2316996"/>
            <a:ext cx="16287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279902" y="99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POPULATION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1302" y="990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i="1" dirty="0">
                <a:solidFill>
                  <a:srgbClr val="008000"/>
                </a:solidFill>
              </a:rPr>
              <a:t>POPULATION</a:t>
            </a:r>
            <a:r>
              <a:rPr lang="en-US" dirty="0"/>
              <a:t>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>
              <a:defRPr/>
            </a:pPr>
            <a:fld id="{1DC42DF5-88DE-43D3-BF01-313C255ECD52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5170" name="AutoShape 2" descr="data:image/jpeg;base64,/9j/4AAQSkZJRgABAQAAAQABAAD/2wCEAAkGBhANEBIQEBEUEhIVEBASFRAPERITEBEQFRIWFBQXEhgXHCceFxkjGxYYHy8sIzMpLC0sGh49NTEqQSYrLSkBCQoKBQUFDQUFDSkYEhgpKSkpKSkpKSkpKSkpKSkpKSkpKSkpKSkpKSkpKSkpKSkpKSkpKSkpKSkpKSkpKSkpKf/AABEIALMBGQMBIgACEQEDEQH/xAAbAAEBAQADAQEAAAAAAAAAAAAABQQBAgMGB//EAEEQAAICAQIEAwQECwcFAQAAAAECAAMRBBIFEyExIkFRBhQyYUJxgZEVIzNDUmJyc4KhwRY0U1SDssOElKKx1CT/xAAUAQEAAAAAAAAAAAAAAAAAAAAA/8QAFBEBAAAAAAAAAAAAAAAAAAAAAP/aAAwDAQACEQMRAD8A/cZ0uuWtWdyFVVLMx6BVAySflid5M9p/7nqP3L/b07QNmj1td6Cypg6HOCvqDgg+hB6EHqD3kzT+1mnYEvvpAexC16bawyOUYNYMopyp6MQflMftRdXosX0711VtiolVIU+9WeS2ofCwwOrdGA7N5Sn7OaU1aZAUNZLW2ctsb0Flr2BXwTlgGAPU9Qep7wKFVquAysGU9QykEEfIjvO8m2+z2nJLIpqc9307NSxPq2wgP/FmdPdNXV+TvW0fo6msBz8hZVtA+1DAqxJf4T1CflNI5/W09ldqY/iKP9yx/aSgfGbKvnfRdUo/idQv84FSJl0nFKL/AMldXZ+7sR/9pmqAiIgIiICIiAiIgIiICIiAiIgIiICIiAiIgIiIEziV1rXVUV2crel1hs2B2/FmsBVDdBnmZz16L88jJqeF6pVe/ntZegVq0q31UsqDJresuysX6gseoyMYwJq4x0t0jeY1JXPyai4Effj7QJUgeWl1K3IliHKuiup9VYAg/cZ6yBrOZw0NbWN+lVSz1M+GoUPlmoAQllCljtJwNoC4l3fA7SL7Z7joNSqqHLVGshmCqFchHY5BztVi2O5xgdSJaknVpz9XXUeqUpz2U9jaxKUZ9cbbW+sIfIQNvD9ZVqKq7aWWytlDI69QR26enp695pnCqB2GPqnMBERAREQMuq4XRf8Alaa7P3laP/uEzf2c04+APV8qL7qlH8KMF/lKcQJf4JuX4NZcPQWLRYv25rDH75zyNaO11DftaaxT94u/pKcQJmNd66Y/ZaP6mOZrh9DTn/VtH/GZTiBM5+t/wNOf+qtH/AY951n+Xp+zVP8A1pEpxAme863/AC9P26p/6UGPeNb/AJej/u7P/nlOIHz9K62i57nRrVtJBoouFgp2pWK2Q3csAEi3djzZO/UzWOP9N3u2pCD4n5PVT5+DdzGx6qpHoTKsQMicX07Vi4XV8vOOYXUJn0JJ6H5HrPejUJYNyMrj1Rgw+8SPxcU12qaqKrNZYDtZkXKIPCbLXxkIMgepyAO/TtTRRwytnY7rLHBdwi87UXYwqoq9z5Ko7D7TAtRPleH+0FvvVvvVgqrTZVyRUxqS6wJYu+/aVyFZV6lQxc4XorNb1vGEqcVKrW2kbuTSFLhf0nLEKi/NiM+WYG+JIr4/tIW+i2kmwV7mAakFjivNinHiJVf2jj5yvAREQEREBPHU6uuld9jqi/pWMFX7z0kyq6/WZat+RRkhXVVa+3BILLvBVEJHToxIwfDNOl4HRUws277B+euZrbR+yzklR8lwPlAyG38IWLyz/wDmqeuzmgfl7kbeq1sRjlrgEsM7icAjDZpcR1g09NtxGRXW9hA6EhFLYH3TTIvF6W1NyaUttpaprLVXdvuUMENe5WGxfECe+7qOgzkOyaK7U2K2qRFrrwVpWw2K92QRY/hUELjwgg9Tk4IXFicAY6CcwBMlcBPMFup8r7NyevIVFrrP1NtNg/eTnjxZ1TTqdpvc1s4+JKgjPYV/WKrtB8iwPXGJSRAoAAwAAAB2AHYCB2iIgIiICIiAiIgIiICIiAiIgIiICIiBD1fsjRe9zWtY4t7ozLsU7NikYXJ2jqobcFJJAB6zbouDpU5sJa20jbzriGcL+imAFQeoUDPnmb4gdbKwwKsAVIIKsMgg9CCD3E+f0zWF2p0OnqooDOG1e1QOah2OqUrtLHPQMTjKP0OF3WeJ2WJRa1K77RVYa06DdYFOwdSB1OO8+S4ForNFwvVkuRabNYwKsWKshNCBCe7fihg4GSe3XED21fBW1V1mmW616krXm+8NdZVZc6nKPssr/NsGKjKeP4VwM3eH66wWe73VqjiverVOWresEKcbgGUgkdOvcdTPXhXBqdGrJQmxWcuRuZvGQAT4icdh/P1Ml8c4jt1mmrqUPeFsYLu2bldSgVjg4Tws5ODjkqMEsoIfRRMfDOIe8ISVNbqxSytiCa7BgkZHcYIIPmCD5zZATHxdnGnuNbrW4qsK2PjajBThmz0wD169Jm4pr7ltqoq2pzRYefaCyBkAOxUBG5yu5hkgYVj1wRORwPeVOotfUBSGFbitaQw6hiiKN5Hcb92CARg9YHrwBkOl05rUqhoq2qckquwYBJ6nHzm+IgJG1t4o1tTv0rspekuVbYlgsQ1LuHRS+9h4u5VcHPQ1b70rUu7BFAyWchVA+ZPQT5+3UtxRjXRZs0vLItZq0L3iwjaKlfqq4VxuZcEN4c/EoXdLra7t3LcPssattpztsX4lPzE95i4RwenRViqldq5LE/Sdz3Zj5noPkAABgACbYEvXdNXpT+rqV+9VOf8Ax/nKkk6UnUaprvzdKvQh/TtLKbm+pSioPmLPLBNaAiIgIiICIiAiIgIiICIiAiIgIiICIiAiIgJB0ekOp0VqAhS9usZWIyFY6q10JHyOMj65ekXQ6xNK2qqtYItbvqAzkAci4mwvn0FhsX7B6iBQ4XrveKlsK7Gyysmc7LEYpYufPDKRnzxNGwZzgZwRnHXBxkZ+wfdMHs/Ww06FwVZ2tuKsCGU22tbgg9iN+MeWJRgSdCc6zUlAdgWlXPTadQFydoznPKarJ7dF9DjdruIV6dd9jYBIUAAszueyoqgs7H0AJkrRprKDb+Jqsay6yzeNQVTBOEDA1krhFQHG7qDNeh4Wwfn3sLL8FQVBFdKHulIPbPTLHq2B2ACgOnD9K9tnvN67G2lKaSQTTWcbi+MjmNgZxkAAAfSLVYiAiJxuGcefXp8h3/8AcD4O1NXxi9js2adHZadwYVle3OZgQzs3XAr2kDILpkh/qPZ32bo4bVyqFAyQzMFVS7bQoJCgAYAAAHkPrJ44JWot1mwAKdUOigBS3u9O89Ppby2T6j65WgIiIErhPhu1aD4Bcjj9V7KlaxR9uH/1D6SrJWkblau+tvzwXUI3rsSumxf4dtbf6nylWAiIgIiICIiAiIgIiICIiAiIgIiICIiAiIgJ4ajQVWlGsrR2Q7kZ0VijZByhI8J6Dt6Ce8QEREBERAREQOlpbaduC2DgN0G7HTPynwvBuEe+UsxZzqqtTZcr2O6FjeimypjUc1KSCmB1U1qSDjB+u4zwr3pAotsqZXVw9TspyARhtpGQQT0+r0nxd+gPCGuY6hjYXr1CWv4A6vbs1Fdi522Abt+T4gbRjHSB9h7N11rpaeWXKsnMzcwa1jYTYxsYdGYliSR3lOY+D6Y1aems90pqTr6qgH9JsgIiIHz/ALYKRUllbWrdlqk5CqzsLF8a+Jlx0XIIO4FVxn4TQ4DzPdqTc7WWGtWZnQVtlhuwyjsRnHr06z04vp0spcWFlUDfvT40ZDvV06HxKVBHft2M54RdZZRU9uOY1SM2MY3FQT2JA+wkfMwNcREBERAREQEREBERAREQEREBERAREQEREBERAREQEREBERASF7T8MqtC2PeKHSu8IbOVyW3KGbmrYpDqOWCR6AnyBF2QvbPTVNpTbbp/eBQw1CpzeUFZFYFy2egVSx8/qMCnwvXe8U127WTegJRwQyt5g5A7HI+c1SJ7KcL93qsIwFttNyIlzXKiMqgBXbuDjPToAQB2ybcBERA4IzJXBG5O7RtkGrrUT2fSk/i8HzKfkz5+EE/EM1pI4tctF9F7+GsC6p7D8KCwIylz9Fc1jqegOPWBXida7A4DKQwIBBU5BB7EEdxO0BERAREQEREBERAREQEREBERAREQEREBERAREQEREBERASTrNRZfa2moYIFVTdcVDsu/O2utT4d+0biWyACnhbd078Wsd3q01bmvmCx3sX41pr2BhWfJi1iDPkN2OuCNmi0NenQJWoVep6ZJLHqWYnqzE9STknzgc6PSJRWlVYwiKqqMknAGBknuZ7REBERAREQI2p4XZpy1uiCKTkvp3BFNjd9yBfgsPbI6HPUHAI38O4lXqUD1sD5Mv0q3wCUcd1YZ6g4M1STxKvk306hehd109o8nRg3LJ9WV8YPkGf16BWiIgIiICIiAiIgIiICIiAiIgIiICIiAiIgIiICIiAmLinE/dwn4t7GssFaqmweMqzDcXYADwn+U2yTsFuuJIB5GnUrnrh73cMR6ELUB9Tn1gevDdA4Zr7yDc4C4UkpTUDkV1kgZ69S2AWPoAoFGIgIiICIiAiIgJ5arSV3LstRbFJB22KGUkHI6Hp0PWesQJn9mdH5aapf2EVP9uJ5ngz0Nv0jhMgBqbS7U2Y7EHO6tvLIyMd1OBivECbpeNqWFVymi49BXYRtsIHXkuPDZ9Q8QHdRKU8dVpK7kNdqK6HurgMp8+xk8cP1Gn/u9vMT/AANUzHA9EuGXH8Yf5YgVokv8Jajz0b5/VuoK/YSwP8hOLOKajBxo7c4OPxmlxnHTObR0gVYkjTcK1BROZrL9+1dwVdLgPgbsYp7ZzOr6q3RHN9nN05ODeyqtlB9btoCmvy3ADb0yCMsoWYnAOeonMBERAREQEREBERARE+dHt1pSPDvYk1hAAo5hsJFfUkKm7BI5hUkCB9FEial+IttZEpr2srGrms7XKTgozmsCrAJbI3ZKgdBnPccK1NuWt1bpuH5LTLUqV9/hd0Lt5ZJxkjsB4YFiJJFur0+N6jVJ23Uharx6bkdtj/Mgr+z6cDT6y/Ltb7qAPBVWK7ST3zezKQfIbUIx18RyNoV5KpblayxW7X1pYjfrVDZYn3FGHrl/SdtLxcqy06leXaTtVgG5Fx7g1MegJAzsY7hg/EAGPrxbQtcg5ZC2owsqc5wti5GGx12sCyNjrtZsQN0TJwziI1CZwUdWKWVN8dVgAJVvvBBHQggjoRNcBERAREQEREBERAREQEREBERAREQI+ioGk1HITpTbU1iV58FVlbAOqD6KsLFIUdBsbAGTLEycS4cuoUDcUdWD12pjfW4BGVyCOxIIOQQSD3k3U36xkNBqIsY7BqqSopVCQGswzb0cLkhcMN2PEepAU/wpRuKc6vcDtK8xNwb0IznM1TGnBtOqCsU17FUKEKKQFHl1Ew11+4Woi592tbYqk9NPefhVc9q36gDsrbQPjwoWoiICY+L8UTR0vfYGKrtyEG5jlgoAH1kTji3FU0lfMcM2XrRUrALvZY4RFQEjJJIktNdZxEqg011FSW1PY+qQIzGspaqVAMd3iChm+HAYDOcgNNHG7NSA+lp5lZAIuvdqEcEAg1gozsMeZAHpmdrdVrSNq0VqxKjmc7mVoMjczKVRmwM4A7nHbvK0QJA4pbQ2zU1lhjKXaWq6xH9QyKGatu3ckHyPcCFxXVreynR6eu1dOarbAAUuAa2zfVsFe9cNUrsB4jtA2PnB+0nRaVDFgoDNjcwA3MB2yfPGTA66W0uiOyFCyKxRsbkJAJVsdMjtPWIgIiIEv2mGNJa36Ci0fI1MLQR9RXP2TboddXqK0uqYPW67ldexE95Co1D6BxTYhaiy4iq9OvLa12YV3DuPGdqsOhyoOD1YPbWsNNqa7z0rtUUWN5CzdnTs3oMl0z6ugleed9C2IyOoZGUqysMqykYIIPcETD7P2MadjEs1VltO5jlmFdjIhY+bFApPzJgUoiICIiAiIgIiICIiAiIgIiICIiAiIgJn1+iXUVtU+drDGQcMD3DKfJgcEHyIE0RAm8L1z7jp7x+ORQ28DCX1528yv0643L3UkdwVJpSZxehw1eoqUu9RbdWMbrKHAFirn6WQrj1KAdM5Hejj+ls6LfXu/QZwlin0ZGwyn5EAwMXC1951V+oZldamFFKKwdEIUPZYCABvYOqnuV2EA9SJdkjgCrVztOAFKX2WAAYU1Xu1qMo9Ml0+tGleAiIgIiICIiAiIgJ4a3RpfW1dgyrDBwSCPMFSOqsDggjqCBPeIET8KNonFertVkZCa9QwCMzKQGrsUdGsIII2AbvF4Rt66eAo3Ld2Vk5l11oVxtcIznZuB6qSuDg9RnBwRiUogIiICIiAiIgIiICIiAiIgIiICIiAiIgIiICeV+mSwYdFYejqGH84iBn0PBqNOxaqsIWUKducBQSQqjsq5JOBgdTNsRAREQEREBERAREQEREBERAREQERE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72" name="AutoShape 4" descr="data:image/jpeg;base64,/9j/4AAQSkZJRgABAQAAAQABAAD/2wCEAAkGBhANEBIQEBEUEhIVEBASFRAPERITEBEQFRIWFBQXEhgXHCceFxkjGxYYHy8sIzMpLC0sGh49NTEqQSYrLSkBCQoKBQUFDQUFDSkYEhgpKSkpKSkpKSkpKSkpKSkpKSkpKSkpKSkpKSkpKSkpKSkpKSkpKSkpKSkpKSkpKSkpKf/AABEIALMBGQMBIgACEQEDEQH/xAAbAAEBAQADAQEAAAAAAAAAAAAABQQBAgMGB//EAEEQAAICAQIEAwQECwcFAQAAAAECAAMRBBIFEyExIkFRBhQyYUJxgZEVIzNDUmJyc4KhwRY0U1SDssOElKKx1CT/xAAUAQEAAAAAAAAAAAAAAAAAAAAA/8QAFBEBAAAAAAAAAAAAAAAAAAAAAP/aAAwDAQACEQMRAD8A/cZ0uuWtWdyFVVLMx6BVAySflid5M9p/7nqP3L/b07QNmj1td6Cypg6HOCvqDgg+hB6EHqD3kzT+1mnYEvvpAexC16bawyOUYNYMopyp6MQflMftRdXosX0711VtiolVIU+9WeS2ofCwwOrdGA7N5Sn7OaU1aZAUNZLW2ctsb0Flr2BXwTlgGAPU9Qep7wKFVquAysGU9QykEEfIjvO8m2+z2nJLIpqc9307NSxPq2wgP/FmdPdNXV+TvW0fo6msBz8hZVtA+1DAqxJf4T1CflNI5/W09ldqY/iKP9yx/aSgfGbKvnfRdUo/idQv84FSJl0nFKL/AMldXZ+7sR/9pmqAiIgIiICIiAiIgIiICIiAiIgIiICIiAiIgIiIEziV1rXVUV2crel1hs2B2/FmsBVDdBnmZz16L88jJqeF6pVe/ntZegVq0q31UsqDJresuysX6gseoyMYwJq4x0t0jeY1JXPyai4Effj7QJUgeWl1K3IliHKuiup9VYAg/cZ6yBrOZw0NbWN+lVSz1M+GoUPlmoAQllCljtJwNoC4l3fA7SL7Z7joNSqqHLVGshmCqFchHY5BztVi2O5xgdSJaknVpz9XXUeqUpz2U9jaxKUZ9cbbW+sIfIQNvD9ZVqKq7aWWytlDI69QR26enp695pnCqB2GPqnMBERAREQMuq4XRf8Alaa7P3laP/uEzf2c04+APV8qL7qlH8KMF/lKcQJf4JuX4NZcPQWLRYv25rDH75zyNaO11DftaaxT94u/pKcQJmNd66Y/ZaP6mOZrh9DTn/VtH/GZTiBM5+t/wNOf+qtH/AY951n+Xp+zVP8A1pEpxAme863/AC9P26p/6UGPeNb/AJej/u7P/nlOIHz9K62i57nRrVtJBoouFgp2pWK2Q3csAEi3djzZO/UzWOP9N3u2pCD4n5PVT5+DdzGx6qpHoTKsQMicX07Vi4XV8vOOYXUJn0JJ6H5HrPejUJYNyMrj1Rgw+8SPxcU12qaqKrNZYDtZkXKIPCbLXxkIMgepyAO/TtTRRwytnY7rLHBdwi87UXYwqoq9z5Ko7D7TAtRPleH+0FvvVvvVgqrTZVyRUxqS6wJYu+/aVyFZV6lQxc4XorNb1vGEqcVKrW2kbuTSFLhf0nLEKi/NiM+WYG+JIr4/tIW+i2kmwV7mAakFjivNinHiJVf2jj5yvAREQEREBPHU6uuld9jqi/pWMFX7z0kyq6/WZat+RRkhXVVa+3BILLvBVEJHToxIwfDNOl4HRUws277B+euZrbR+yzklR8lwPlAyG38IWLyz/wDmqeuzmgfl7kbeq1sRjlrgEsM7icAjDZpcR1g09NtxGRXW9hA6EhFLYH3TTIvF6W1NyaUttpaprLVXdvuUMENe5WGxfECe+7qOgzkOyaK7U2K2qRFrrwVpWw2K92QRY/hUELjwgg9Tk4IXFicAY6CcwBMlcBPMFup8r7NyevIVFrrP1NtNg/eTnjxZ1TTqdpvc1s4+JKgjPYV/WKrtB8iwPXGJSRAoAAwAAAB2AHYCB2iIgIiICIiAiIgIiICIiAiIgIiICIiBD1fsjRe9zWtY4t7ozLsU7NikYXJ2jqobcFJJAB6zbouDpU5sJa20jbzriGcL+imAFQeoUDPnmb4gdbKwwKsAVIIKsMgg9CCD3E+f0zWF2p0OnqooDOG1e1QOah2OqUrtLHPQMTjKP0OF3WeJ2WJRa1K77RVYa06DdYFOwdSB1OO8+S4ForNFwvVkuRabNYwKsWKshNCBCe7fihg4GSe3XED21fBW1V1mmW616krXm+8NdZVZc6nKPssr/NsGKjKeP4VwM3eH66wWe73VqjiverVOWresEKcbgGUgkdOvcdTPXhXBqdGrJQmxWcuRuZvGQAT4icdh/P1Ml8c4jt1mmrqUPeFsYLu2bldSgVjg4Tws5ODjkqMEsoIfRRMfDOIe8ISVNbqxSytiCa7BgkZHcYIIPmCD5zZATHxdnGnuNbrW4qsK2PjajBThmz0wD169Jm4pr7ltqoq2pzRYefaCyBkAOxUBG5yu5hkgYVj1wRORwPeVOotfUBSGFbitaQw6hiiKN5Hcb92CARg9YHrwBkOl05rUqhoq2qckquwYBJ6nHzm+IgJG1t4o1tTv0rspekuVbYlgsQ1LuHRS+9h4u5VcHPQ1b70rUu7BFAyWchVA+ZPQT5+3UtxRjXRZs0vLItZq0L3iwjaKlfqq4VxuZcEN4c/EoXdLra7t3LcPssattpztsX4lPzE95i4RwenRViqldq5LE/Sdz3Zj5noPkAABgACbYEvXdNXpT+rqV+9VOf8Ax/nKkk6UnUaprvzdKvQh/TtLKbm+pSioPmLPLBNaAiIgIiICIiAiIgIiICIiAiIgIiICIiAiIgJB0ekOp0VqAhS9usZWIyFY6q10JHyOMj65ekXQ6xNK2qqtYItbvqAzkAci4mwvn0FhsX7B6iBQ4XrveKlsK7Gyysmc7LEYpYufPDKRnzxNGwZzgZwRnHXBxkZ+wfdMHs/Ww06FwVZ2tuKsCGU22tbgg9iN+MeWJRgSdCc6zUlAdgWlXPTadQFydoznPKarJ7dF9DjdruIV6dd9jYBIUAAszueyoqgs7H0AJkrRprKDb+Jqsay6yzeNQVTBOEDA1krhFQHG7qDNeh4Wwfn3sLL8FQVBFdKHulIPbPTLHq2B2ACgOnD9K9tnvN67G2lKaSQTTWcbi+MjmNgZxkAAAfSLVYiAiJxuGcefXp8h3/8AcD4O1NXxi9js2adHZadwYVle3OZgQzs3XAr2kDILpkh/qPZ32bo4bVyqFAyQzMFVS7bQoJCgAYAAAHkPrJ44JWot1mwAKdUOigBS3u9O89Ppby2T6j65WgIiIErhPhu1aD4Bcjj9V7KlaxR9uH/1D6SrJWkblau+tvzwXUI3rsSumxf4dtbf6nylWAiIgIiICIiAiIgIiICIiAiIgIiICIiAiIgJ4ajQVWlGsrR2Q7kZ0VijZByhI8J6Dt6Ce8QEREBERAREQOlpbaduC2DgN0G7HTPynwvBuEe+UsxZzqqtTZcr2O6FjeimypjUc1KSCmB1U1qSDjB+u4zwr3pAotsqZXVw9TspyARhtpGQQT0+r0nxd+gPCGuY6hjYXr1CWv4A6vbs1Fdi522Abt+T4gbRjHSB9h7N11rpaeWXKsnMzcwa1jYTYxsYdGYliSR3lOY+D6Y1aems90pqTr6qgH9JsgIiIHz/ALYKRUllbWrdlqk5CqzsLF8a+Jlx0XIIO4FVxn4TQ4DzPdqTc7WWGtWZnQVtlhuwyjsRnHr06z04vp0spcWFlUDfvT40ZDvV06HxKVBHft2M54RdZZRU9uOY1SM2MY3FQT2JA+wkfMwNcREBERAREQEREBERAREQEREBERAREQEREBERAREQEREBERASF7T8MqtC2PeKHSu8IbOVyW3KGbmrYpDqOWCR6AnyBF2QvbPTVNpTbbp/eBQw1CpzeUFZFYFy2egVSx8/qMCnwvXe8U127WTegJRwQyt5g5A7HI+c1SJ7KcL93qsIwFttNyIlzXKiMqgBXbuDjPToAQB2ybcBERA4IzJXBG5O7RtkGrrUT2fSk/i8HzKfkz5+EE/EM1pI4tctF9F7+GsC6p7D8KCwIylz9Fc1jqegOPWBXida7A4DKQwIBBU5BB7EEdxO0BERAREQEREBERAREQEREBERAREQEREBERAREQEREBERASTrNRZfa2moYIFVTdcVDsu/O2utT4d+0biWyACnhbd078Wsd3q01bmvmCx3sX41pr2BhWfJi1iDPkN2OuCNmi0NenQJWoVep6ZJLHqWYnqzE9STknzgc6PSJRWlVYwiKqqMknAGBknuZ7REBERAREQI2p4XZpy1uiCKTkvp3BFNjd9yBfgsPbI6HPUHAI38O4lXqUD1sD5Mv0q3wCUcd1YZ6g4M1STxKvk306hehd109o8nRg3LJ9WV8YPkGf16BWiIgIiICIiAiIgIiICIiAiIgIiICIiAiIgIiICIiAmLinE/dwn4t7GssFaqmweMqzDcXYADwn+U2yTsFuuJIB5GnUrnrh73cMR6ELUB9Tn1gevDdA4Zr7yDc4C4UkpTUDkV1kgZ69S2AWPoAoFGIgIiICIiAiIgJ5arSV3LstRbFJB22KGUkHI6Hp0PWesQJn9mdH5aapf2EVP9uJ5ngz0Nv0jhMgBqbS7U2Y7EHO6tvLIyMd1OBivECbpeNqWFVymi49BXYRtsIHXkuPDZ9Q8QHdRKU8dVpK7kNdqK6HurgMp8+xk8cP1Gn/u9vMT/AANUzHA9EuGXH8Yf5YgVokv8Jajz0b5/VuoK/YSwP8hOLOKajBxo7c4OPxmlxnHTObR0gVYkjTcK1BROZrL9+1dwVdLgPgbsYp7ZzOr6q3RHN9nN05ODeyqtlB9btoCmvy3ADb0yCMsoWYnAOeonMBERAREQEREBERARE+dHt1pSPDvYk1hAAo5hsJFfUkKm7BI5hUkCB9FEial+IttZEpr2srGrms7XKTgozmsCrAJbI3ZKgdBnPccK1NuWt1bpuH5LTLUqV9/hd0Lt5ZJxkjsB4YFiJJFur0+N6jVJ23Uharx6bkdtj/Mgr+z6cDT6y/Ltb7qAPBVWK7ST3zezKQfIbUIx18RyNoV5KpblayxW7X1pYjfrVDZYn3FGHrl/SdtLxcqy06leXaTtVgG5Fx7g1MegJAzsY7hg/EAGPrxbQtcg5ZC2owsqc5wti5GGx12sCyNjrtZsQN0TJwziI1CZwUdWKWVN8dVgAJVvvBBHQggjoRNcBERAREQEREBERAREQEREBERAREQI+ioGk1HITpTbU1iV58FVlbAOqD6KsLFIUdBsbAGTLEycS4cuoUDcUdWD12pjfW4BGVyCOxIIOQQSD3k3U36xkNBqIsY7BqqSopVCQGswzb0cLkhcMN2PEepAU/wpRuKc6vcDtK8xNwb0IznM1TGnBtOqCsU17FUKEKKQFHl1Ew11+4Woi592tbYqk9NPefhVc9q36gDsrbQPjwoWoiICY+L8UTR0vfYGKrtyEG5jlgoAH1kTji3FU0lfMcM2XrRUrALvZY4RFQEjJJIktNdZxEqg011FSW1PY+qQIzGspaqVAMd3iChm+HAYDOcgNNHG7NSA+lp5lZAIuvdqEcEAg1gozsMeZAHpmdrdVrSNq0VqxKjmc7mVoMjczKVRmwM4A7nHbvK0QJA4pbQ2zU1lhjKXaWq6xH9QyKGatu3ckHyPcCFxXVreynR6eu1dOarbAAUuAa2zfVsFe9cNUrsB4jtA2PnB+0nRaVDFgoDNjcwA3MB2yfPGTA66W0uiOyFCyKxRsbkJAJVsdMjtPWIgIiIEv2mGNJa36Ci0fI1MLQR9RXP2TboddXqK0uqYPW67ldexE95Co1D6BxTYhaiy4iq9OvLa12YV3DuPGdqsOhyoOD1YPbWsNNqa7z0rtUUWN5CzdnTs3oMl0z6ugleed9C2IyOoZGUqysMqykYIIPcETD7P2MadjEs1VltO5jlmFdjIhY+bFApPzJgUoiICIiAiIgIiICIiAiIgIiICIiAiIgJn1+iXUVtU+drDGQcMD3DKfJgcEHyIE0RAm8L1z7jp7x+ORQ28DCX1528yv0643L3UkdwVJpSZxehw1eoqUu9RbdWMbrKHAFirn6WQrj1KAdM5Hejj+ls6LfXu/QZwlin0ZGwyn5EAwMXC1951V+oZldamFFKKwdEIUPZYCABvYOqnuV2EA9SJdkjgCrVztOAFKX2WAAYU1Xu1qMo9Ml0+tGleAiIgIiICIiAiIgJ4a3RpfW1dgyrDBwSCPMFSOqsDggjqCBPeIET8KNonFertVkZCa9QwCMzKQGrsUdGsIII2AbvF4Rt66eAo3Ld2Vk5l11oVxtcIznZuB6qSuDg9RnBwRiUogIiICIiAiIgIiICIiAiIgIiICIiAiIgIiICeV+mSwYdFYejqGH84iBn0PBqNOxaqsIWUKducBQSQqjsq5JOBgdTNsRAREQEREBERAREQEREBERAREQERE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0600" y="1828800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182880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“Lung Cancer”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6400" y="1057870"/>
            <a:ext cx="329184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i="1" dirty="0"/>
              <a:t> P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</a:t>
            </a:r>
            <a:r>
              <a:rPr lang="en-US" dirty="0"/>
              <a:t> corresponds to the ratio of the probability of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relative to the entire population</a:t>
            </a:r>
            <a:r>
              <a:rPr lang="en-US" dirty="0"/>
              <a:t>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304800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 = lung cancer (sub-)population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00" y="3352800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67000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“Smoker”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0" y="2072640"/>
            <a:ext cx="3291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  <a:r>
              <a:rPr lang="en-US" dirty="0"/>
              <a:t> = smoking (sub-)population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52600" y="25455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 ∩ 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1160" y="69746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Probability of lung cancer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71160" y="246893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Probability of lung cancer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FF0000"/>
                </a:solidFill>
              </a:rPr>
              <a:t> smoker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520" y="381000"/>
            <a:ext cx="512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Informal Description of Conditional Probability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3115270"/>
            <a:ext cx="329184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i="1" dirty="0"/>
              <a:t> P</a:t>
            </a:r>
            <a:r>
              <a:rPr lang="en-US" b="1" dirty="0"/>
              <a:t>(</a:t>
            </a:r>
            <a:r>
              <a:rPr lang="en-US" b="1" i="1" dirty="0"/>
              <a:t>A </a:t>
            </a:r>
            <a:r>
              <a:rPr lang="en-US" b="1" dirty="0">
                <a:latin typeface="+mn-lt"/>
                <a:ea typeface="Cambria Math"/>
              </a:rPr>
              <a:t>⋂</a:t>
            </a:r>
            <a:r>
              <a:rPr lang="en-US" b="1" i="1" dirty="0">
                <a:latin typeface="+mn-lt"/>
                <a:ea typeface="Cambria Math"/>
              </a:rPr>
              <a:t> B</a:t>
            </a:r>
            <a:r>
              <a:rPr lang="en-US" b="1" dirty="0"/>
              <a:t>)</a:t>
            </a:r>
            <a:r>
              <a:rPr lang="en-US" dirty="0"/>
              <a:t> = the probability that both events occur </a:t>
            </a:r>
            <a:r>
              <a:rPr lang="en-US" i="1" dirty="0"/>
              <a:t>simultaneously</a:t>
            </a:r>
            <a:r>
              <a:rPr lang="en-US" dirty="0"/>
              <a:t> in the </a:t>
            </a:r>
            <a:r>
              <a:rPr lang="en-US" dirty="0" err="1"/>
              <a:t>popul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8" grpId="0" animBg="1"/>
      <p:bldP spid="20" grpId="0"/>
      <p:bldP spid="20" grpId="1"/>
      <p:bldP spid="27" grpId="0"/>
      <p:bldP spid="27" grpId="1"/>
      <p:bldP spid="22" grpId="0"/>
      <p:bldP spid="23" grpId="0"/>
      <p:bldP spid="25" grpId="0" animBg="1"/>
      <p:bldP spid="26" grpId="0"/>
      <p:bldP spid="29" grpId="0"/>
      <p:bldP spid="30" grpId="0"/>
      <p:bldP spid="31" grpId="0"/>
      <p:bldP spid="32" grpId="0"/>
      <p:bldP spid="34" grpId="0"/>
      <p:bldP spid="37" grpId="0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486400" y="5706070"/>
            <a:ext cx="338328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That is,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51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996" y="2316996"/>
            <a:ext cx="16287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>
              <a:defRPr/>
            </a:pPr>
            <a:fld id="{1DC42DF5-88DE-43D3-BF01-313C255ECD5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135170" name="AutoShape 2" descr="data:image/jpeg;base64,/9j/4AAQSkZJRgABAQAAAQABAAD/2wCEAAkGBhANEBIQEBEUEhIVEBASFRAPERITEBEQFRIWFBQXEhgXHCceFxkjGxYYHy8sIzMpLC0sGh49NTEqQSYrLSkBCQoKBQUFDQUFDSkYEhgpKSkpKSkpKSkpKSkpKSkpKSkpKSkpKSkpKSkpKSkpKSkpKSkpKSkpKSkpKSkpKSkpKf/AABEIALMBGQMBIgACEQEDEQH/xAAbAAEBAQADAQEAAAAAAAAAAAAABQQBAgMGB//EAEEQAAICAQIEAwQECwcFAQAAAAECAAMRBBIFEyExIkFRBhQyYUJxgZEVIzNDUmJyc4KhwRY0U1SDssOElKKx1CT/xAAUAQEAAAAAAAAAAAAAAAAAAAAA/8QAFBEBAAAAAAAAAAAAAAAAAAAAAP/aAAwDAQACEQMRAD8A/cZ0uuWtWdyFVVLMx6BVAySflid5M9p/7nqP3L/b07QNmj1td6Cypg6HOCvqDgg+hB6EHqD3kzT+1mnYEvvpAexC16bawyOUYNYMopyp6MQflMftRdXosX0711VtiolVIU+9WeS2ofCwwOrdGA7N5Sn7OaU1aZAUNZLW2ctsb0Flr2BXwTlgGAPU9Qep7wKFVquAysGU9QykEEfIjvO8m2+z2nJLIpqc9307NSxPq2wgP/FmdPdNXV+TvW0fo6msBz8hZVtA+1DAqxJf4T1CflNI5/W09ldqY/iKP9yx/aSgfGbKvnfRdUo/idQv84FSJl0nFKL/AMldXZ+7sR/9pmqAiIgIiICIiAiIgIiICIiAiIgIiICIiAiIgIiIEziV1rXVUV2crel1hs2B2/FmsBVDdBnmZz16L88jJqeF6pVe/ntZegVq0q31UsqDJresuysX6gseoyMYwJq4x0t0jeY1JXPyai4Effj7QJUgeWl1K3IliHKuiup9VYAg/cZ6yBrOZw0NbWN+lVSz1M+GoUPlmoAQllCljtJwNoC4l3fA7SL7Z7joNSqqHLVGshmCqFchHY5BztVi2O5xgdSJaknVpz9XXUeqUpz2U9jaxKUZ9cbbW+sIfIQNvD9ZVqKq7aWWytlDI69QR26enp695pnCqB2GPqnMBERAREQMuq4XRf8Alaa7P3laP/uEzf2c04+APV8qL7qlH8KMF/lKcQJf4JuX4NZcPQWLRYv25rDH75zyNaO11DftaaxT94u/pKcQJmNd66Y/ZaP6mOZrh9DTn/VtH/GZTiBM5+t/wNOf+qtH/AY951n+Xp+zVP8A1pEpxAme863/AC9P26p/6UGPeNb/AJej/u7P/nlOIHz9K62i57nRrVtJBoouFgp2pWK2Q3csAEi3djzZO/UzWOP9N3u2pCD4n5PVT5+DdzGx6qpHoTKsQMicX07Vi4XV8vOOYXUJn0JJ6H5HrPejUJYNyMrj1Rgw+8SPxcU12qaqKrNZYDtZkXKIPCbLXxkIMgepyAO/TtTRRwytnY7rLHBdwi87UXYwqoq9z5Ko7D7TAtRPleH+0FvvVvvVgqrTZVyRUxqS6wJYu+/aVyFZV6lQxc4XorNb1vGEqcVKrW2kbuTSFLhf0nLEKi/NiM+WYG+JIr4/tIW+i2kmwV7mAakFjivNinHiJVf2jj5yvAREQEREBPHU6uuld9jqi/pWMFX7z0kyq6/WZat+RRkhXVVa+3BILLvBVEJHToxIwfDNOl4HRUws277B+euZrbR+yzklR8lwPlAyG38IWLyz/wDmqeuzmgfl7kbeq1sRjlrgEsM7icAjDZpcR1g09NtxGRXW9hA6EhFLYH3TTIvF6W1NyaUttpaprLVXdvuUMENe5WGxfECe+7qOgzkOyaK7U2K2qRFrrwVpWw2K92QRY/hUELjwgg9Tk4IXFicAY6CcwBMlcBPMFup8r7NyevIVFrrP1NtNg/eTnjxZ1TTqdpvc1s4+JKgjPYV/WKrtB8iwPXGJSRAoAAwAAAB2AHYCB2iIgIiICIiAiIgIiICIiAiIgIiICIiBD1fsjRe9zWtY4t7ozLsU7NikYXJ2jqobcFJJAB6zbouDpU5sJa20jbzriGcL+imAFQeoUDPnmb4gdbKwwKsAVIIKsMgg9CCD3E+f0zWF2p0OnqooDOG1e1QOah2OqUrtLHPQMTjKP0OF3WeJ2WJRa1K77RVYa06DdYFOwdSB1OO8+S4ForNFwvVkuRabNYwKsWKshNCBCe7fihg4GSe3XED21fBW1V1mmW616krXm+8NdZVZc6nKPssr/NsGKjKeP4VwM3eH66wWe73VqjiverVOWresEKcbgGUgkdOvcdTPXhXBqdGrJQmxWcuRuZvGQAT4icdh/P1Ml8c4jt1mmrqUPeFsYLu2bldSgVjg4Tws5ODjkqMEsoIfRRMfDOIe8ISVNbqxSytiCa7BgkZHcYIIPmCD5zZATHxdnGnuNbrW4qsK2PjajBThmz0wD169Jm4pr7ltqoq2pzRYefaCyBkAOxUBG5yu5hkgYVj1wRORwPeVOotfUBSGFbitaQw6hiiKN5Hcb92CARg9YHrwBkOl05rUqhoq2qckquwYBJ6nHzm+IgJG1t4o1tTv0rspekuVbYlgsQ1LuHRS+9h4u5VcHPQ1b70rUu7BFAyWchVA+ZPQT5+3UtxRjXRZs0vLItZq0L3iwjaKlfqq4VxuZcEN4c/EoXdLra7t3LcPssattpztsX4lPzE95i4RwenRViqldq5LE/Sdz3Zj5noPkAABgACbYEvXdNXpT+rqV+9VOf8Ax/nKkk6UnUaprvzdKvQh/TtLKbm+pSioPmLPLBNaAiIgIiICIiAiIgIiICIiAiIgIiICIiAiIgJB0ekOp0VqAhS9usZWIyFY6q10JHyOMj65ekXQ6xNK2qqtYItbvqAzkAci4mwvn0FhsX7B6iBQ4XrveKlsK7Gyysmc7LEYpYufPDKRnzxNGwZzgZwRnHXBxkZ+wfdMHs/Ww06FwVZ2tuKsCGU22tbgg9iN+MeWJRgSdCc6zUlAdgWlXPTadQFydoznPKarJ7dF9DjdruIV6dd9jYBIUAAszueyoqgs7H0AJkrRprKDb+Jqsay6yzeNQVTBOEDA1krhFQHG7qDNeh4Wwfn3sLL8FQVBFdKHulIPbPTLHq2B2ACgOnD9K9tnvN67G2lKaSQTTWcbi+MjmNgZxkAAAfSLVYiAiJxuGcefXp8h3/8AcD4O1NXxi9js2adHZadwYVle3OZgQzs3XAr2kDILpkh/qPZ32bo4bVyqFAyQzMFVS7bQoJCgAYAAAHkPrJ44JWot1mwAKdUOigBS3u9O89Ppby2T6j65WgIiIErhPhu1aD4Bcjj9V7KlaxR9uH/1D6SrJWkblau+tvzwXUI3rsSumxf4dtbf6nylWAiIgIiICIiAiIgIiICIiAiIgIiICIiAiIgJ4ajQVWlGsrR2Q7kZ0VijZByhI8J6Dt6Ce8QEREBERAREQOlpbaduC2DgN0G7HTPynwvBuEe+UsxZzqqtTZcr2O6FjeimypjUc1KSCmB1U1qSDjB+u4zwr3pAotsqZXVw9TspyARhtpGQQT0+r0nxd+gPCGuY6hjYXr1CWv4A6vbs1Fdi522Abt+T4gbRjHSB9h7N11rpaeWXKsnMzcwa1jYTYxsYdGYliSR3lOY+D6Y1aems90pqTr6qgH9JsgIiIHz/ALYKRUllbWrdlqk5CqzsLF8a+Jlx0XIIO4FVxn4TQ4DzPdqTc7WWGtWZnQVtlhuwyjsRnHr06z04vp0spcWFlUDfvT40ZDvV06HxKVBHft2M54RdZZRU9uOY1SM2MY3FQT2JA+wkfMwNcREBERAREQEREBERAREQEREBERAREQEREBERAREQEREBERASF7T8MqtC2PeKHSu8IbOVyW3KGbmrYpDqOWCR6AnyBF2QvbPTVNpTbbp/eBQw1CpzeUFZFYFy2egVSx8/qMCnwvXe8U127WTegJRwQyt5g5A7HI+c1SJ7KcL93qsIwFttNyIlzXKiMqgBXbuDjPToAQB2ybcBERA4IzJXBG5O7RtkGrrUT2fSk/i8HzKfkz5+EE/EM1pI4tctF9F7+GsC6p7D8KCwIylz9Fc1jqegOPWBXida7A4DKQwIBBU5BB7EEdxO0BERAREQEREBERAREQEREBERAREQEREBERAREQEREBERASTrNRZfa2moYIFVTdcVDsu/O2utT4d+0biWyACnhbd078Wsd3q01bmvmCx3sX41pr2BhWfJi1iDPkN2OuCNmi0NenQJWoVep6ZJLHqWYnqzE9STknzgc6PSJRWlVYwiKqqMknAGBknuZ7REBERAREQI2p4XZpy1uiCKTkvp3BFNjd9yBfgsPbI6HPUHAI38O4lXqUD1sD5Mv0q3wCUcd1YZ6g4M1STxKvk306hehd109o8nRg3LJ9WV8YPkGf16BWiIgIiICIiAiIgIiICIiAiIgIiICIiAiIgIiICIiAmLinE/dwn4t7GssFaqmweMqzDcXYADwn+U2yTsFuuJIB5GnUrnrh73cMR6ELUB9Tn1gevDdA4Zr7yDc4C4UkpTUDkV1kgZ69S2AWPoAoFGIgIiICIiAiIgJ5arSV3LstRbFJB22KGUkHI6Hp0PWesQJn9mdH5aapf2EVP9uJ5ngz0Nv0jhMgBqbS7U2Y7EHO6tvLIyMd1OBivECbpeNqWFVymi49BXYRtsIHXkuPDZ9Q8QHdRKU8dVpK7kNdqK6HurgMp8+xk8cP1Gn/u9vMT/AANUzHA9EuGXH8Yf5YgVokv8Jajz0b5/VuoK/YSwP8hOLOKajBxo7c4OPxmlxnHTObR0gVYkjTcK1BROZrL9+1dwVdLgPgbsYp7ZzOr6q3RHN9nN05ODeyqtlB9btoCmvy3ADb0yCMsoWYnAOeonMBERAREQEREBERARE+dHt1pSPDvYk1hAAo5hsJFfUkKm7BI5hUkCB9FEial+IttZEpr2srGrms7XKTgozmsCrAJbI3ZKgdBnPccK1NuWt1bpuH5LTLUqV9/hd0Lt5ZJxkjsB4YFiJJFur0+N6jVJ23Uharx6bkdtj/Mgr+z6cDT6y/Ltb7qAPBVWK7ST3zezKQfIbUIx18RyNoV5KpblayxW7X1pYjfrVDZYn3FGHrl/SdtLxcqy06leXaTtVgG5Fx7g1MegJAzsY7hg/EAGPrxbQtcg5ZC2owsqc5wti5GGx12sCyNjrtZsQN0TJwziI1CZwUdWKWVN8dVgAJVvvBBHQggjoRNcBERAREQEREBERAREQEREBERAREQI+ioGk1HITpTbU1iV58FVlbAOqD6KsLFIUdBsbAGTLEycS4cuoUDcUdWD12pjfW4BGVyCOxIIOQQSD3k3U36xkNBqIsY7BqqSopVCQGswzb0cLkhcMN2PEepAU/wpRuKc6vcDtK8xNwb0IznM1TGnBtOqCsU17FUKEKKQFHl1Ew11+4Woi592tbYqk9NPefhVc9q36gDsrbQPjwoWoiICY+L8UTR0vfYGKrtyEG5jlgoAH1kTji3FU0lfMcM2XrRUrALvZY4RFQEjJJIktNdZxEqg011FSW1PY+qQIzGspaqVAMd3iChm+HAYDOcgNNHG7NSA+lp5lZAIuvdqEcEAg1gozsMeZAHpmdrdVrSNq0VqxKjmc7mVoMjczKVRmwM4A7nHbvK0QJA4pbQ2zU1lhjKXaWq6xH9QyKGatu3ckHyPcCFxXVreynR6eu1dOarbAAUuAa2zfVsFe9cNUrsB4jtA2PnB+0nRaVDFgoDNjcwA3MB2yfPGTA66W0uiOyFCyKxRsbkJAJVsdMjtPWIgIiIEv2mGNJa36Ci0fI1MLQR9RXP2TboddXqK0uqYPW67ldexE95Co1D6BxTYhaiy4iq9OvLa12YV3DuPGdqsOhyoOD1YPbWsNNqa7z0rtUUWN5CzdnTs3oMl0z6ugleed9C2IyOoZGUqysMqykYIIPcETD7P2MadjEs1VltO5jlmFdjIhY+bFApPzJgUoiICIiAiIgIiICIiAiIgIiICIiAiIgJn1+iXUVtU+drDGQcMD3DKfJgcEHyIE0RAm8L1z7jp7x+ORQ28DCX1528yv0643L3UkdwVJpSZxehw1eoqUu9RbdWMbrKHAFirn6WQrj1KAdM5Hejj+ls6LfXu/QZwlin0ZGwyn5EAwMXC1951V+oZldamFFKKwdEIUPZYCABvYOqnuV2EA9SJdkjgCrVztOAFKX2WAAYU1Xu1qMo9Ml0+tGleAiIgIiICIiAiIgJ4a3RpfW1dgyrDBwSCPMFSOqsDggjqCBPeIET8KNonFertVkZCa9QwCMzKQGrsUdGsIII2AbvF4Rt66eAo3Ld2Vk5l11oVxtcIznZuB6qSuDg9RnBwRiUogIiICIiAiIgIiICIiAiIgIiICIiAiIgIiICeV+mSwYdFYejqGH84iBn0PBqNOxaqsIWUKducBQSQqjsq5JOBgdTNsRAREQEREBERAREQEREBERAREQERE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72" name="AutoShape 4" descr="data:image/jpeg;base64,/9j/4AAQSkZJRgABAQAAAQABAAD/2wCEAAkGBhANEBIQEBEUEhIVEBASFRAPERITEBEQFRIWFBQXEhgXHCceFxkjGxYYHy8sIzMpLC0sGh49NTEqQSYrLSkBCQoKBQUFDQUFDSkYEhgpKSkpKSkpKSkpKSkpKSkpKSkpKSkpKSkpKSkpKSkpKSkpKSkpKSkpKSkpKSkpKSkpKf/AABEIALMBGQMBIgACEQEDEQH/xAAbAAEBAQADAQEAAAAAAAAAAAAABQQBAgMGB//EAEEQAAICAQIEAwQECwcFAQAAAAECAAMRBBIFEyExIkFRBhQyYUJxgZEVIzNDUmJyc4KhwRY0U1SDssOElKKx1CT/xAAUAQEAAAAAAAAAAAAAAAAAAAAA/8QAFBEBAAAAAAAAAAAAAAAAAAAAAP/aAAwDAQACEQMRAD8A/cZ0uuWtWdyFVVLMx6BVAySflid5M9p/7nqP3L/b07QNmj1td6Cypg6HOCvqDgg+hB6EHqD3kzT+1mnYEvvpAexC16bawyOUYNYMopyp6MQflMftRdXosX0711VtiolVIU+9WeS2ofCwwOrdGA7N5Sn7OaU1aZAUNZLW2ctsb0Flr2BXwTlgGAPU9Qep7wKFVquAysGU9QykEEfIjvO8m2+z2nJLIpqc9307NSxPq2wgP/FmdPdNXV+TvW0fo6msBz8hZVtA+1DAqxJf4T1CflNI5/W09ldqY/iKP9yx/aSgfGbKvnfRdUo/idQv84FSJl0nFKL/AMldXZ+7sR/9pmqAiIgIiICIiAiIgIiICIiAiIgIiICIiAiIgIiIEziV1rXVUV2crel1hs2B2/FmsBVDdBnmZz16L88jJqeF6pVe/ntZegVq0q31UsqDJresuysX6gseoyMYwJq4x0t0jeY1JXPyai4Effj7QJUgeWl1K3IliHKuiup9VYAg/cZ6yBrOZw0NbWN+lVSz1M+GoUPlmoAQllCljtJwNoC4l3fA7SL7Z7joNSqqHLVGshmCqFchHY5BztVi2O5xgdSJaknVpz9XXUeqUpz2U9jaxKUZ9cbbW+sIfIQNvD9ZVqKq7aWWytlDI69QR26enp695pnCqB2GPqnMBERAREQMuq4XRf8Alaa7P3laP/uEzf2c04+APV8qL7qlH8KMF/lKcQJf4JuX4NZcPQWLRYv25rDH75zyNaO11DftaaxT94u/pKcQJmNd66Y/ZaP6mOZrh9DTn/VtH/GZTiBM5+t/wNOf+qtH/AY951n+Xp+zVP8A1pEpxAme863/AC9P26p/6UGPeNb/AJej/u7P/nlOIHz9K62i57nRrVtJBoouFgp2pWK2Q3csAEi3djzZO/UzWOP9N3u2pCD4n5PVT5+DdzGx6qpHoTKsQMicX07Vi4XV8vOOYXUJn0JJ6H5HrPejUJYNyMrj1Rgw+8SPxcU12qaqKrNZYDtZkXKIPCbLXxkIMgepyAO/TtTRRwytnY7rLHBdwi87UXYwqoq9z5Ko7D7TAtRPleH+0FvvVvvVgqrTZVyRUxqS6wJYu+/aVyFZV6lQxc4XorNb1vGEqcVKrW2kbuTSFLhf0nLEKi/NiM+WYG+JIr4/tIW+i2kmwV7mAakFjivNinHiJVf2jj5yvAREQEREBPHU6uuld9jqi/pWMFX7z0kyq6/WZat+RRkhXVVa+3BILLvBVEJHToxIwfDNOl4HRUws277B+euZrbR+yzklR8lwPlAyG38IWLyz/wDmqeuzmgfl7kbeq1sRjlrgEsM7icAjDZpcR1g09NtxGRXW9hA6EhFLYH3TTIvF6W1NyaUttpaprLVXdvuUMENe5WGxfECe+7qOgzkOyaK7U2K2qRFrrwVpWw2K92QRY/hUELjwgg9Tk4IXFicAY6CcwBMlcBPMFup8r7NyevIVFrrP1NtNg/eTnjxZ1TTqdpvc1s4+JKgjPYV/WKrtB8iwPXGJSRAoAAwAAAB2AHYCB2iIgIiICIiAiIgIiICIiAiIgIiICIiBD1fsjRe9zWtY4t7ozLsU7NikYXJ2jqobcFJJAB6zbouDpU5sJa20jbzriGcL+imAFQeoUDPnmb4gdbKwwKsAVIIKsMgg9CCD3E+f0zWF2p0OnqooDOG1e1QOah2OqUrtLHPQMTjKP0OF3WeJ2WJRa1K77RVYa06DdYFOwdSB1OO8+S4ForNFwvVkuRabNYwKsWKshNCBCe7fihg4GSe3XED21fBW1V1mmW616krXm+8NdZVZc6nKPssr/NsGKjKeP4VwM3eH66wWe73VqjiverVOWresEKcbgGUgkdOvcdTPXhXBqdGrJQmxWcuRuZvGQAT4icdh/P1Ml8c4jt1mmrqUPeFsYLu2bldSgVjg4Tws5ODjkqMEsoIfRRMfDOIe8ISVNbqxSytiCa7BgkZHcYIIPmCD5zZATHxdnGnuNbrW4qsK2PjajBThmz0wD169Jm4pr7ltqoq2pzRYefaCyBkAOxUBG5yu5hkgYVj1wRORwPeVOotfUBSGFbitaQw6hiiKN5Hcb92CARg9YHrwBkOl05rUqhoq2qckquwYBJ6nHzm+IgJG1t4o1tTv0rspekuVbYlgsQ1LuHRS+9h4u5VcHPQ1b70rUu7BFAyWchVA+ZPQT5+3UtxRjXRZs0vLItZq0L3iwjaKlfqq4VxuZcEN4c/EoXdLra7t3LcPssattpztsX4lPzE95i4RwenRViqldq5LE/Sdz3Zj5noPkAABgACbYEvXdNXpT+rqV+9VOf8Ax/nKkk6UnUaprvzdKvQh/TtLKbm+pSioPmLPLBNaAiIgIiICIiAiIgIiICIiAiIgIiICIiAiIgJB0ekOp0VqAhS9usZWIyFY6q10JHyOMj65ekXQ6xNK2qqtYItbvqAzkAci4mwvn0FhsX7B6iBQ4XrveKlsK7Gyysmc7LEYpYufPDKRnzxNGwZzgZwRnHXBxkZ+wfdMHs/Ww06FwVZ2tuKsCGU22tbgg9iN+MeWJRgSdCc6zUlAdgWlXPTadQFydoznPKarJ7dF9DjdruIV6dd9jYBIUAAszueyoqgs7H0AJkrRprKDb+Jqsay6yzeNQVTBOEDA1krhFQHG7qDNeh4Wwfn3sLL8FQVBFdKHulIPbPTLHq2B2ACgOnD9K9tnvN67G2lKaSQTTWcbi+MjmNgZxkAAAfSLVYiAiJxuGcefXp8h3/8AcD4O1NXxi9js2adHZadwYVle3OZgQzs3XAr2kDILpkh/qPZ32bo4bVyqFAyQzMFVS7bQoJCgAYAAAHkPrJ44JWot1mwAKdUOigBS3u9O89Ppby2T6j65WgIiIErhPhu1aD4Bcjj9V7KlaxR9uH/1D6SrJWkblau+tvzwXUI3rsSumxf4dtbf6nylWAiIgIiICIiAiIgIiICIiAiIgIiICIiAiIgJ4ajQVWlGsrR2Q7kZ0VijZByhI8J6Dt6Ce8QEREBERAREQOlpbaduC2DgN0G7HTPynwvBuEe+UsxZzqqtTZcr2O6FjeimypjUc1KSCmB1U1qSDjB+u4zwr3pAotsqZXVw9TspyARhtpGQQT0+r0nxd+gPCGuY6hjYXr1CWv4A6vbs1Fdi522Abt+T4gbRjHSB9h7N11rpaeWXKsnMzcwa1jYTYxsYdGYliSR3lOY+D6Y1aems90pqTr6qgH9JsgIiIHz/ALYKRUllbWrdlqk5CqzsLF8a+Jlx0XIIO4FVxn4TQ4DzPdqTc7WWGtWZnQVtlhuwyjsRnHr06z04vp0spcWFlUDfvT40ZDvV06HxKVBHft2M54RdZZRU9uOY1SM2MY3FQT2JA+wkfMwNcREBERAREQEREBERAREQEREBERAREQEREBERAREQEREBERASF7T8MqtC2PeKHSu8IbOVyW3KGbmrYpDqOWCR6AnyBF2QvbPTVNpTbbp/eBQw1CpzeUFZFYFy2egVSx8/qMCnwvXe8U127WTegJRwQyt5g5A7HI+c1SJ7KcL93qsIwFttNyIlzXKiMqgBXbuDjPToAQB2ybcBERA4IzJXBG5O7RtkGrrUT2fSk/i8HzKfkz5+EE/EM1pI4tctF9F7+GsC6p7D8KCwIylz9Fc1jqegOPWBXida7A4DKQwIBBU5BB7EEdxO0BERAREQEREBERAREQEREBERAREQEREBERAREQEREBERASTrNRZfa2moYIFVTdcVDsu/O2utT4d+0biWyACnhbd078Wsd3q01bmvmCx3sX41pr2BhWfJi1iDPkN2OuCNmi0NenQJWoVep6ZJLHqWYnqzE9STknzgc6PSJRWlVYwiKqqMknAGBknuZ7REBERAREQI2p4XZpy1uiCKTkvp3BFNjd9yBfgsPbI6HPUHAI38O4lXqUD1sD5Mv0q3wCUcd1YZ6g4M1STxKvk306hehd109o8nRg3LJ9WV8YPkGf16BWiIgIiICIiAiIgIiICIiAiIgIiICIiAiIgIiICIiAmLinE/dwn4t7GssFaqmweMqzDcXYADwn+U2yTsFuuJIB5GnUrnrh73cMR6ELUB9Tn1gevDdA4Zr7yDc4C4UkpTUDkV1kgZ69S2AWPoAoFGIgIiICIiAiIgJ5arSV3LstRbFJB22KGUkHI6Hp0PWesQJn9mdH5aapf2EVP9uJ5ngz0Nv0jhMgBqbS7U2Y7EHO6tvLIyMd1OBivECbpeNqWFVymi49BXYRtsIHXkuPDZ9Q8QHdRKU8dVpK7kNdqK6HurgMp8+xk8cP1Gn/u9vMT/AANUzHA9EuGXH8Yf5YgVokv8Jajz0b5/VuoK/YSwP8hOLOKajBxo7c4OPxmlxnHTObR0gVYkjTcK1BROZrL9+1dwVdLgPgbsYp7ZzOr6q3RHN9nN05ODeyqtlB9btoCmvy3ADb0yCMsoWYnAOeonMBERAREQEREBERARE+dHt1pSPDvYk1hAAo5hsJFfUkKm7BI5hUkCB9FEial+IttZEpr2srGrms7XKTgozmsCrAJbI3ZKgdBnPccK1NuWt1bpuH5LTLUqV9/hd0Lt5ZJxkjsB4YFiJJFur0+N6jVJ23Uharx6bkdtj/Mgr+z6cDT6y/Ltb7qAPBVWK7ST3zezKQfIbUIx18RyNoV5KpblayxW7X1pYjfrVDZYn3FGHrl/SdtLxcqy06leXaTtVgG5Fx7g1MegJAzsY7hg/EAGPrxbQtcg5ZC2owsqc5wti5GGx12sCyNjrtZsQN0TJwziI1CZwUdWKWVN8dVgAJVvvBBHQggjoRNcBERAREQEREBERAREQEREBERAREQI+ioGk1HITpTbU1iV58FVlbAOqD6KsLFIUdBsbAGTLEycS4cuoUDcUdWD12pjfW4BGVyCOxIIOQQSD3k3U36xkNBqIsY7BqqSopVCQGswzb0cLkhcMN2PEepAU/wpRuKc6vcDtK8xNwb0IznM1TGnBtOqCsU17FUKEKKQFHl1Ew11+4Woi592tbYqk9NPefhVc9q36gDsrbQPjwoWoiICY+L8UTR0vfYGKrtyEG5jlgoAH1kTji3FU0lfMcM2XrRUrALvZY4RFQEjJJIktNdZxEqg011FSW1PY+qQIzGspaqVAMd3iChm+HAYDOcgNNHG7NSA+lp5lZAIuvdqEcEAg1gozsMeZAHpmdrdVrSNq0VqxKjmc7mVoMjczKVRmwM4A7nHbvK0QJA4pbQ2zU1lhjKXaWq6xH9QyKGatu3ckHyPcCFxXVreynR6eu1dOarbAAUuAa2zfVsFe9cNUrsB4jtA2PnB+0nRaVDFgoDNjcwA3MB2yfPGTA66W0uiOyFCyKxRsbkJAJVsdMjtPWIgIiIEv2mGNJa36Ci0fI1MLQR9RXP2TboddXqK0uqYPW67ldexE95Co1D6BxTYhaiy4iq9OvLa12YV3DuPGdqsOhyoOD1YPbWsNNqa7z0rtUUWN5CzdnTs3oMl0z6ugleed9C2IyOoZGUqysMqykYIIPcETD7P2MadjEs1VltO5jlmFdjIhY+bFApPzJgUoiICIiAiIgIiICIiAiIgIiICIiAiIgJn1+iXUVtU+drDGQcMD3DKfJgcEHyIE0RAm8L1z7jp7x+ORQ28DCX1528yv0643L3UkdwVJpSZxehw1eoqUu9RbdWMbrKHAFirn6WQrj1KAdM5Hejj+ls6LfXu/QZwlin0ZGwyn5EAwMXC1951V+oZldamFFKKwdEIUPZYCABvYOqnuV2EA9SJdkjgCrVztOAFKX2WAAYU1Xu1qMo9Ml0+tGleAiIgIiICIiAiIgJ4a3RpfW1dgyrDBwSCPMFSOqsDggjqCBPeIET8KNonFertVkZCa9QwCMzKQGrsUdGsIII2AbvF4Rt66eAo3Ld2Vk5l11oVxtcIznZuB6qSuDg9RnBwRiUogIiICIiAiIgIiICIiAiIgIiICIiAiIgIiICeV+mSwYdFYejqGH84iBn0PBqNOxaqsIWUKducBQSQqjsq5JOBgdTNsRAREQEREBERAREQEREBERAREQERE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0600" y="1828800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182880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“Lung Cancer”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00" y="3352800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67000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“Smoker”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52600" y="25455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 ∩ 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55920" y="4806910"/>
            <a:ext cx="338328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i="1" dirty="0"/>
              <a:t> P</a:t>
            </a:r>
            <a:r>
              <a:rPr lang="en-US" b="1" dirty="0"/>
              <a:t>(</a:t>
            </a:r>
            <a:r>
              <a:rPr lang="en-US" b="1" i="1" dirty="0"/>
              <a:t>A | B</a:t>
            </a:r>
            <a:r>
              <a:rPr lang="en-US" b="1" dirty="0"/>
              <a:t>)</a:t>
            </a:r>
            <a:r>
              <a:rPr lang="en-US" dirty="0"/>
              <a:t> corresponds to the </a:t>
            </a:r>
            <a:r>
              <a:rPr lang="en-US" u="sng" dirty="0"/>
              <a:t>ratio</a:t>
            </a:r>
            <a:r>
              <a:rPr lang="en-US" dirty="0"/>
              <a:t> of the probability of </a:t>
            </a:r>
            <a:r>
              <a:rPr lang="en-US" i="1" dirty="0"/>
              <a:t>A ∩ B</a:t>
            </a:r>
            <a:r>
              <a:rPr lang="en-US" dirty="0"/>
              <a:t>,</a:t>
            </a:r>
            <a:endParaRPr lang="en-US" i="1" dirty="0"/>
          </a:p>
          <a:p>
            <a:r>
              <a:rPr lang="en-US" i="1" dirty="0"/>
              <a:t>relative to the probability of B.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86400" y="304800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 = lung cancer (sub-)population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1057870"/>
            <a:ext cx="329184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i="1" dirty="0"/>
              <a:t> P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</a:t>
            </a:r>
            <a:r>
              <a:rPr lang="en-US" dirty="0"/>
              <a:t> corresponds to the ratio of the probability of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relative to the entire population</a:t>
            </a:r>
            <a:r>
              <a:rPr lang="en-US" dirty="0"/>
              <a:t>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2072640"/>
            <a:ext cx="3291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  <a:r>
              <a:rPr lang="en-US" dirty="0"/>
              <a:t> = smoking (sub-)population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71160" y="69746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Probability of lung cancer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71160" y="415426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Probability of lung cancer, </a:t>
            </a:r>
            <a:r>
              <a:rPr lang="en-US" b="1" i="1" u="sng" dirty="0">
                <a:solidFill>
                  <a:srgbClr val="FF0000"/>
                </a:solidFill>
              </a:rPr>
              <a:t>given</a:t>
            </a:r>
            <a:r>
              <a:rPr lang="en-US" b="1" dirty="0">
                <a:solidFill>
                  <a:srgbClr val="FF0000"/>
                </a:solidFill>
              </a:rPr>
              <a:t> smoker</a:t>
            </a:r>
          </a:p>
        </p:txBody>
      </p:sp>
      <p:sp>
        <p:nvSpPr>
          <p:cNvPr id="43" name="Arc 42"/>
          <p:cNvSpPr/>
          <p:nvPr/>
        </p:nvSpPr>
        <p:spPr>
          <a:xfrm rot="16200000">
            <a:off x="3596640" y="2910840"/>
            <a:ext cx="3246120" cy="838200"/>
          </a:xfrm>
          <a:prstGeom prst="arc">
            <a:avLst>
              <a:gd name="adj1" fmla="val 10633783"/>
              <a:gd name="adj2" fmla="val 0"/>
            </a:avLst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48400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CONDITIONAL</a:t>
            </a:r>
            <a:r>
              <a:rPr lang="en-US" b="1" dirty="0">
                <a:solidFill>
                  <a:srgbClr val="FF0000"/>
                </a:solidFill>
              </a:rPr>
              <a:t> PROBABILITY</a:t>
            </a:r>
          </a:p>
        </p:txBody>
      </p:sp>
      <p:graphicFrame>
        <p:nvGraphicFramePr>
          <p:cNvPr id="21" name="Object 62"/>
          <p:cNvGraphicFramePr>
            <a:graphicFrameLocks noChangeAspect="1"/>
          </p:cNvGraphicFramePr>
          <p:nvPr/>
        </p:nvGraphicFramePr>
        <p:xfrm>
          <a:off x="6629400" y="5867400"/>
          <a:ext cx="1082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6" name="Equation" r:id="rId4" imgW="698400" imgH="419040" progId="Equation.DSMT4">
                  <p:embed/>
                </p:oleObj>
              </mc:Choice>
              <mc:Fallback>
                <p:oleObj name="Equation" r:id="rId4" imgW="6984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867400"/>
                        <a:ext cx="10826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71160" y="247786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Probability of lung cancer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FF0000"/>
                </a:solidFill>
              </a:rPr>
              <a:t> smoker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6400" y="3115270"/>
            <a:ext cx="329184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i="1" dirty="0"/>
              <a:t> P</a:t>
            </a:r>
            <a:r>
              <a:rPr lang="en-US" b="1" dirty="0"/>
              <a:t>(</a:t>
            </a:r>
            <a:r>
              <a:rPr lang="en-US" b="1" i="1" dirty="0"/>
              <a:t>A </a:t>
            </a:r>
            <a:r>
              <a:rPr lang="en-US" b="1" dirty="0">
                <a:latin typeface="+mn-lt"/>
                <a:ea typeface="Cambria Math"/>
              </a:rPr>
              <a:t>⋂</a:t>
            </a:r>
            <a:r>
              <a:rPr lang="en-US" b="1" i="1" dirty="0">
                <a:latin typeface="+mn-lt"/>
                <a:ea typeface="Cambria Math"/>
              </a:rPr>
              <a:t> B</a:t>
            </a:r>
            <a:r>
              <a:rPr lang="en-US" b="1" dirty="0"/>
              <a:t>)</a:t>
            </a:r>
            <a:r>
              <a:rPr lang="en-US" dirty="0"/>
              <a:t> = the probability that both events occur </a:t>
            </a:r>
            <a:r>
              <a:rPr lang="en-US" i="1" dirty="0"/>
              <a:t>simultaneously</a:t>
            </a:r>
            <a:r>
              <a:rPr lang="en-US" dirty="0"/>
              <a:t> in the </a:t>
            </a:r>
            <a:r>
              <a:rPr lang="en-US" dirty="0" err="1"/>
              <a:t>popul</a:t>
            </a:r>
            <a:r>
              <a:rPr lang="en-US" dirty="0"/>
              <a:t>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520" y="381000"/>
            <a:ext cx="512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Informal Description of Conditional Probability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  <p:bldP spid="43" grpId="0" animBg="1"/>
      <p:bldP spid="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191000" y="1706880"/>
            <a:ext cx="49377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Probability of “Primary Color,” </a:t>
            </a:r>
            <a:r>
              <a:rPr lang="en-US" sz="1600" b="1" i="1" dirty="0"/>
              <a:t>given</a:t>
            </a:r>
            <a:r>
              <a:rPr lang="en-US" sz="1600" dirty="0"/>
              <a:t> “Hot Color” = ?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199" y="4800600"/>
          <a:ext cx="34290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228600" y="28905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6240" y="228600"/>
            <a:ext cx="17373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endParaRPr lang="en-US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83977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83977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759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7590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graphicFrame>
        <p:nvGraphicFramePr>
          <p:cNvPr id="86" name="Chart 85"/>
          <p:cNvGraphicFramePr>
            <a:graphicFrameLocks noChangeAspect="1"/>
          </p:cNvGraphicFramePr>
          <p:nvPr/>
        </p:nvGraphicFramePr>
        <p:xfrm>
          <a:off x="228600" y="6858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665720" y="381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762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5199" y="499872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199" y="334327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Venn Diagram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4800599" y="3190875"/>
            <a:ext cx="3171825" cy="1685925"/>
            <a:chOff x="4724400" y="1295400"/>
            <a:chExt cx="3171825" cy="1685925"/>
          </a:xfrm>
        </p:grpSpPr>
        <p:grpSp>
          <p:nvGrpSpPr>
            <p:cNvPr id="3" name="Group 66"/>
            <p:cNvGrpSpPr/>
            <p:nvPr/>
          </p:nvGrpSpPr>
          <p:grpSpPr>
            <a:xfrm>
              <a:off x="4724400" y="1295400"/>
              <a:ext cx="3171825" cy="1685925"/>
              <a:chOff x="5454541" y="1936532"/>
              <a:chExt cx="3171825" cy="1685925"/>
            </a:xfrm>
          </p:grpSpPr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54541" y="1936532"/>
                <a:ext cx="3171825" cy="1685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7420501" y="220837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0.15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477000" y="246695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667901" y="31557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0.25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59541" y="29271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606941" y="2743201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969141" y="2012732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F</a:t>
                </a:r>
              </a:p>
            </p:txBody>
          </p:sp>
        </p:grpSp>
        <p:grpSp>
          <p:nvGrpSpPr>
            <p:cNvPr id="4" name="Group 50"/>
            <p:cNvGrpSpPr/>
            <p:nvPr/>
          </p:nvGrpSpPr>
          <p:grpSpPr>
            <a:xfrm>
              <a:off x="5334000" y="1447800"/>
              <a:ext cx="2438400" cy="1401580"/>
              <a:chOff x="5334000" y="1447800"/>
              <a:chExt cx="2438400" cy="1401580"/>
            </a:xfrm>
          </p:grpSpPr>
          <p:grpSp>
            <p:nvGrpSpPr>
              <p:cNvPr id="5" name="Group 48"/>
              <p:cNvGrpSpPr/>
              <p:nvPr/>
            </p:nvGrpSpPr>
            <p:grpSpPr>
              <a:xfrm>
                <a:off x="7315200" y="2225040"/>
                <a:ext cx="457200" cy="367641"/>
                <a:chOff x="7315200" y="2225040"/>
                <a:chExt cx="457200" cy="367641"/>
              </a:xfrm>
            </p:grpSpPr>
            <p:sp>
              <p:nvSpPr>
                <p:cNvPr id="38" name="Oval 37"/>
                <p:cNvSpPr>
                  <a:spLocks noChangeAspect="1"/>
                </p:cNvSpPr>
                <p:nvPr/>
              </p:nvSpPr>
              <p:spPr>
                <a:xfrm>
                  <a:off x="7376160" y="222504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315200" y="234646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Blue</a:t>
                  </a:r>
                </a:p>
              </p:txBody>
            </p:sp>
          </p:grpSp>
          <p:grpSp>
            <p:nvGrpSpPr>
              <p:cNvPr id="6" name="Group 49"/>
              <p:cNvGrpSpPr/>
              <p:nvPr/>
            </p:nvGrpSpPr>
            <p:grpSpPr>
              <a:xfrm>
                <a:off x="5623560" y="2499360"/>
                <a:ext cx="548640" cy="350020"/>
                <a:chOff x="5623560" y="2499360"/>
                <a:chExt cx="548640" cy="35002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623560" y="2575060"/>
                  <a:ext cx="548640" cy="274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Green</a:t>
                  </a:r>
                </a:p>
              </p:txBody>
            </p: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>
                  <a:off x="5623560" y="2499360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46"/>
              <p:cNvGrpSpPr/>
              <p:nvPr/>
            </p:nvGrpSpPr>
            <p:grpSpPr>
              <a:xfrm>
                <a:off x="5913120" y="1447800"/>
                <a:ext cx="640080" cy="246221"/>
                <a:chOff x="5913120" y="1447800"/>
                <a:chExt cx="640080" cy="24622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913120" y="14478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Orange</a:t>
                  </a:r>
                </a:p>
              </p:txBody>
            </p:sp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>
                  <a:off x="6461760" y="1524000"/>
                  <a:ext cx="91440" cy="91440"/>
                </a:xfrm>
                <a:prstGeom prst="ellipse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45"/>
              <p:cNvGrpSpPr/>
              <p:nvPr/>
            </p:nvGrpSpPr>
            <p:grpSpPr>
              <a:xfrm>
                <a:off x="5334000" y="1660160"/>
                <a:ext cx="457200" cy="320040"/>
                <a:chOff x="5334000" y="1600200"/>
                <a:chExt cx="457200" cy="320040"/>
              </a:xfrm>
            </p:grpSpPr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5471160" y="182880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0" y="160020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Red</a:t>
                  </a:r>
                </a:p>
              </p:txBody>
            </p:sp>
          </p:grpSp>
          <p:grpSp>
            <p:nvGrpSpPr>
              <p:cNvPr id="9" name="Group 47"/>
              <p:cNvGrpSpPr/>
              <p:nvPr/>
            </p:nvGrpSpPr>
            <p:grpSpPr>
              <a:xfrm>
                <a:off x="6446520" y="1829300"/>
                <a:ext cx="640080" cy="319540"/>
                <a:chOff x="6446520" y="1829300"/>
                <a:chExt cx="640080" cy="319540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537960" y="2057400"/>
                  <a:ext cx="91440" cy="9144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446520" y="18293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Yellow</a:t>
                  </a:r>
                </a:p>
              </p:txBody>
            </p:sp>
          </p:grpSp>
        </p:grpSp>
      </p:grpSp>
      <p:sp>
        <p:nvSpPr>
          <p:cNvPr id="55" name="Chevron 54"/>
          <p:cNvSpPr>
            <a:spLocks noChangeAspect="1"/>
          </p:cNvSpPr>
          <p:nvPr/>
        </p:nvSpPr>
        <p:spPr>
          <a:xfrm>
            <a:off x="3733800" y="1615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98580" y="213360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6964680" y="2057400"/>
            <a:ext cx="1554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6610" y="3276600"/>
            <a:ext cx="2286000" cy="822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4046E-6 L -1.11111E-6 0.47283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8" grpId="0"/>
      <p:bldP spid="29" grpId="0"/>
      <p:bldP spid="30" grpId="0"/>
      <p:bldP spid="31" grpId="0"/>
      <p:bldP spid="61" grpId="0" animBg="1"/>
      <p:bldP spid="70" grpId="0" animBg="1"/>
      <p:bldP spid="36" grpId="0"/>
      <p:bldP spid="34" grpId="0"/>
      <p:bldP spid="55" grpId="0" animBg="1"/>
      <p:bldP spid="63" grpId="0" animBg="1"/>
      <p:bldP spid="63" grpId="1" animBg="1"/>
      <p:bldP spid="6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/>
          <p:nvPr/>
        </p:nvGrpSpPr>
        <p:grpSpPr>
          <a:xfrm>
            <a:off x="4800599" y="3190875"/>
            <a:ext cx="3171825" cy="1685925"/>
            <a:chOff x="4724400" y="1295400"/>
            <a:chExt cx="3171825" cy="1685925"/>
          </a:xfrm>
        </p:grpSpPr>
        <p:grpSp>
          <p:nvGrpSpPr>
            <p:cNvPr id="3" name="Group 66"/>
            <p:cNvGrpSpPr/>
            <p:nvPr/>
          </p:nvGrpSpPr>
          <p:grpSpPr>
            <a:xfrm>
              <a:off x="4724400" y="1295400"/>
              <a:ext cx="3171825" cy="1685925"/>
              <a:chOff x="5454541" y="1936532"/>
              <a:chExt cx="3171825" cy="1685925"/>
            </a:xfrm>
          </p:grpSpPr>
          <p:pic>
            <p:nvPicPr>
              <p:cNvPr id="9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54541" y="1936532"/>
                <a:ext cx="3171825" cy="1685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7420501" y="220837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477000" y="246695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667901" y="31557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0.25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359541" y="29271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606941" y="2743201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E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969141" y="2012732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F</a:t>
                </a:r>
              </a:p>
            </p:txBody>
          </p:sp>
        </p:grpSp>
        <p:grpSp>
          <p:nvGrpSpPr>
            <p:cNvPr id="4" name="Group 50"/>
            <p:cNvGrpSpPr/>
            <p:nvPr/>
          </p:nvGrpSpPr>
          <p:grpSpPr>
            <a:xfrm>
              <a:off x="5334000" y="1447800"/>
              <a:ext cx="2438400" cy="1401580"/>
              <a:chOff x="5334000" y="1447800"/>
              <a:chExt cx="2438400" cy="1401580"/>
            </a:xfrm>
          </p:grpSpPr>
          <p:grpSp>
            <p:nvGrpSpPr>
              <p:cNvPr id="5" name="Group 48"/>
              <p:cNvGrpSpPr/>
              <p:nvPr/>
            </p:nvGrpSpPr>
            <p:grpSpPr>
              <a:xfrm>
                <a:off x="7315200" y="2225040"/>
                <a:ext cx="457200" cy="367641"/>
                <a:chOff x="7315200" y="2225040"/>
                <a:chExt cx="457200" cy="367641"/>
              </a:xfrm>
            </p:grpSpPr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7376160" y="222504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315200" y="234646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Blue</a:t>
                  </a:r>
                </a:p>
              </p:txBody>
            </p:sp>
          </p:grpSp>
          <p:grpSp>
            <p:nvGrpSpPr>
              <p:cNvPr id="6" name="Group 49"/>
              <p:cNvGrpSpPr/>
              <p:nvPr/>
            </p:nvGrpSpPr>
            <p:grpSpPr>
              <a:xfrm>
                <a:off x="5623560" y="2499360"/>
                <a:ext cx="548640" cy="350020"/>
                <a:chOff x="5623560" y="2499360"/>
                <a:chExt cx="548640" cy="350020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5623560" y="2575060"/>
                  <a:ext cx="548640" cy="274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Green</a:t>
                  </a:r>
                </a:p>
              </p:txBody>
            </p:sp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5623560" y="2499360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46"/>
              <p:cNvGrpSpPr/>
              <p:nvPr/>
            </p:nvGrpSpPr>
            <p:grpSpPr>
              <a:xfrm>
                <a:off x="5913120" y="1447800"/>
                <a:ext cx="640080" cy="246221"/>
                <a:chOff x="5913120" y="1447800"/>
                <a:chExt cx="640080" cy="246221"/>
              </a:xfrm>
            </p:grpSpPr>
            <p:sp>
              <p:nvSpPr>
                <p:cNvPr id="82" name="TextBox 81"/>
                <p:cNvSpPr txBox="1"/>
                <p:nvPr/>
              </p:nvSpPr>
              <p:spPr>
                <a:xfrm>
                  <a:off x="5913120" y="14478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Orange</a:t>
                  </a:r>
                </a:p>
              </p:txBody>
            </p:sp>
            <p:sp>
              <p:nvSpPr>
                <p:cNvPr id="83" name="Oval 82"/>
                <p:cNvSpPr>
                  <a:spLocks noChangeAspect="1"/>
                </p:cNvSpPr>
                <p:nvPr/>
              </p:nvSpPr>
              <p:spPr>
                <a:xfrm>
                  <a:off x="6461760" y="1524000"/>
                  <a:ext cx="91440" cy="91440"/>
                </a:xfrm>
                <a:prstGeom prst="ellipse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45"/>
              <p:cNvGrpSpPr/>
              <p:nvPr/>
            </p:nvGrpSpPr>
            <p:grpSpPr>
              <a:xfrm>
                <a:off x="5334000" y="1660160"/>
                <a:ext cx="457200" cy="320040"/>
                <a:chOff x="5334000" y="1600200"/>
                <a:chExt cx="457200" cy="320040"/>
              </a:xfrm>
            </p:grpSpPr>
            <p:sp>
              <p:nvSpPr>
                <p:cNvPr id="80" name="Oval 79"/>
                <p:cNvSpPr>
                  <a:spLocks noChangeAspect="1"/>
                </p:cNvSpPr>
                <p:nvPr/>
              </p:nvSpPr>
              <p:spPr>
                <a:xfrm>
                  <a:off x="5471160" y="182880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5334000" y="160020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Red</a:t>
                  </a:r>
                </a:p>
              </p:txBody>
            </p:sp>
          </p:grpSp>
          <p:grpSp>
            <p:nvGrpSpPr>
              <p:cNvPr id="9" name="Group 47"/>
              <p:cNvGrpSpPr/>
              <p:nvPr/>
            </p:nvGrpSpPr>
            <p:grpSpPr>
              <a:xfrm>
                <a:off x="6446520" y="1829300"/>
                <a:ext cx="640080" cy="319540"/>
                <a:chOff x="6446520" y="1829300"/>
                <a:chExt cx="640080" cy="319540"/>
              </a:xfrm>
            </p:grpSpPr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6537960" y="2057400"/>
                  <a:ext cx="91440" cy="9144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6446520" y="18293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Yellow</a:t>
                  </a:r>
                </a:p>
              </p:txBody>
            </p:sp>
          </p:grpSp>
        </p:grpSp>
      </p:grpSp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9350" y="3185410"/>
            <a:ext cx="3181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4191000" y="1706880"/>
            <a:ext cx="49377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Probability of “Primary Color,” </a:t>
            </a:r>
            <a:r>
              <a:rPr lang="en-US" sz="1600" b="1" i="1" dirty="0"/>
              <a:t>given</a:t>
            </a:r>
            <a:r>
              <a:rPr lang="en-US" sz="1600" dirty="0"/>
              <a:t> “Hot Color” = ?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199" y="4800600"/>
          <a:ext cx="34290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191000" y="383977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83977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759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7590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5720" y="381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762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5199" y="499872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199" y="334327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Venn Diagram</a:t>
            </a:r>
          </a:p>
        </p:txBody>
      </p:sp>
      <p:grpSp>
        <p:nvGrpSpPr>
          <p:cNvPr id="10" name="Group 66"/>
          <p:cNvGrpSpPr/>
          <p:nvPr/>
        </p:nvGrpSpPr>
        <p:grpSpPr>
          <a:xfrm>
            <a:off x="4952999" y="3267075"/>
            <a:ext cx="2743200" cy="1450777"/>
            <a:chOff x="5606941" y="2012732"/>
            <a:chExt cx="2743200" cy="1450777"/>
          </a:xfrm>
        </p:grpSpPr>
        <p:sp>
          <p:nvSpPr>
            <p:cNvPr id="91" name="TextBox 90"/>
            <p:cNvSpPr txBox="1"/>
            <p:nvPr/>
          </p:nvSpPr>
          <p:spPr>
            <a:xfrm>
              <a:off x="7420501" y="2208375"/>
              <a:ext cx="548640" cy="307777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0.15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77000" y="2466955"/>
              <a:ext cx="548640" cy="307777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0.30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667901" y="3155732"/>
              <a:ext cx="548640" cy="307777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0.25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59541" y="2927132"/>
              <a:ext cx="548640" cy="307777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0.30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06941" y="2743201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969141" y="2012732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F</a:t>
              </a:r>
            </a:p>
          </p:txBody>
        </p:sp>
      </p:grpSp>
      <p:grpSp>
        <p:nvGrpSpPr>
          <p:cNvPr id="11" name="Group 50"/>
          <p:cNvGrpSpPr/>
          <p:nvPr/>
        </p:nvGrpSpPr>
        <p:grpSpPr>
          <a:xfrm>
            <a:off x="5410199" y="3343275"/>
            <a:ext cx="2438400" cy="1401580"/>
            <a:chOff x="5334000" y="1447800"/>
            <a:chExt cx="2438400" cy="1401580"/>
          </a:xfrm>
        </p:grpSpPr>
        <p:grpSp>
          <p:nvGrpSpPr>
            <p:cNvPr id="12" name="Group 48"/>
            <p:cNvGrpSpPr/>
            <p:nvPr/>
          </p:nvGrpSpPr>
          <p:grpSpPr>
            <a:xfrm>
              <a:off x="7315200" y="2225040"/>
              <a:ext cx="457200" cy="367641"/>
              <a:chOff x="7315200" y="2225040"/>
              <a:chExt cx="457200" cy="367641"/>
            </a:xfrm>
          </p:grpSpPr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7376160" y="2225040"/>
                <a:ext cx="91440" cy="91440"/>
              </a:xfrm>
              <a:prstGeom prst="ellipse">
                <a:avLst/>
              </a:prstGeom>
              <a:solidFill>
                <a:srgbClr val="000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315200" y="234646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Blue</a:t>
                </a:r>
              </a:p>
            </p:txBody>
          </p:sp>
        </p:grpSp>
        <p:grpSp>
          <p:nvGrpSpPr>
            <p:cNvPr id="13" name="Group 49"/>
            <p:cNvGrpSpPr/>
            <p:nvPr/>
          </p:nvGrpSpPr>
          <p:grpSpPr>
            <a:xfrm>
              <a:off x="5623560" y="2499360"/>
              <a:ext cx="548640" cy="350020"/>
              <a:chOff x="5623560" y="2499360"/>
              <a:chExt cx="548640" cy="35002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623560" y="2575060"/>
                <a:ext cx="548640" cy="274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Green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5623560" y="2499360"/>
                <a:ext cx="91440" cy="91440"/>
              </a:xfrm>
              <a:prstGeom prst="ellips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46"/>
            <p:cNvGrpSpPr/>
            <p:nvPr/>
          </p:nvGrpSpPr>
          <p:grpSpPr>
            <a:xfrm>
              <a:off x="5913120" y="1447800"/>
              <a:ext cx="640080" cy="246221"/>
              <a:chOff x="5913120" y="1447800"/>
              <a:chExt cx="640080" cy="246221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913120" y="1447800"/>
                <a:ext cx="64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Orange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461760" y="1524000"/>
                <a:ext cx="91440" cy="91440"/>
              </a:xfrm>
              <a:prstGeom prst="ellipse">
                <a:avLst/>
              </a:prstGeom>
              <a:solidFill>
                <a:srgbClr val="FF99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45"/>
            <p:cNvGrpSpPr/>
            <p:nvPr/>
          </p:nvGrpSpPr>
          <p:grpSpPr>
            <a:xfrm>
              <a:off x="5334000" y="1660160"/>
              <a:ext cx="457200" cy="320040"/>
              <a:chOff x="5334000" y="1600200"/>
              <a:chExt cx="457200" cy="320040"/>
            </a:xfrm>
          </p:grpSpPr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5471160" y="1828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34000" y="1600200"/>
                <a:ext cx="457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Red</a:t>
                </a:r>
              </a:p>
            </p:txBody>
          </p:sp>
        </p:grpSp>
        <p:grpSp>
          <p:nvGrpSpPr>
            <p:cNvPr id="16" name="Group 47"/>
            <p:cNvGrpSpPr/>
            <p:nvPr/>
          </p:nvGrpSpPr>
          <p:grpSpPr>
            <a:xfrm>
              <a:off x="6446520" y="1829300"/>
              <a:ext cx="640080" cy="319540"/>
              <a:chOff x="6446520" y="1829300"/>
              <a:chExt cx="640080" cy="319540"/>
            </a:xfrm>
          </p:grpSpPr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6537960" y="2057400"/>
                <a:ext cx="91440" cy="91440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46520" y="1829300"/>
                <a:ext cx="64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Yellow</a:t>
                </a:r>
              </a:p>
            </p:txBody>
          </p:sp>
        </p:grpSp>
      </p:grpSp>
      <p:sp>
        <p:nvSpPr>
          <p:cNvPr id="55" name="Chevron 54"/>
          <p:cNvSpPr>
            <a:spLocks noChangeAspect="1"/>
          </p:cNvSpPr>
          <p:nvPr/>
        </p:nvSpPr>
        <p:spPr>
          <a:xfrm>
            <a:off x="3733800" y="16154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964680" y="2057400"/>
            <a:ext cx="1554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66610" y="3276600"/>
            <a:ext cx="2286000" cy="822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5578340" y="2057400"/>
            <a:ext cx="128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13570" y="534924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92580" y="281940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228600" y="28905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396240" y="228600"/>
            <a:ext cx="17373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endParaRPr lang="en-US" b="1" i="1" dirty="0"/>
          </a:p>
        </p:txBody>
      </p:sp>
      <p:graphicFrame>
        <p:nvGraphicFramePr>
          <p:cNvPr id="108" name="Chart 107"/>
          <p:cNvGraphicFramePr>
            <a:graphicFrameLocks noChangeAspect="1"/>
          </p:cNvGraphicFramePr>
          <p:nvPr/>
        </p:nvGraphicFramePr>
        <p:xfrm>
          <a:off x="228600" y="6858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2819400" y="2209800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dirty="0"/>
              <a:t> | </a:t>
            </a:r>
            <a:r>
              <a:rPr lang="en-US" sz="1600" i="1" dirty="0"/>
              <a:t>F</a:t>
            </a:r>
            <a:r>
              <a:rPr lang="en-US" sz="1600" dirty="0"/>
              <a:t>)</a:t>
            </a:r>
          </a:p>
        </p:txBody>
      </p:sp>
      <p:graphicFrame>
        <p:nvGraphicFramePr>
          <p:cNvPr id="86" name="Object 62"/>
          <p:cNvGraphicFramePr>
            <a:graphicFrameLocks noChangeAspect="1"/>
          </p:cNvGraphicFramePr>
          <p:nvPr/>
        </p:nvGraphicFramePr>
        <p:xfrm>
          <a:off x="3868738" y="2133600"/>
          <a:ext cx="779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0" name="Equation" r:id="rId6" imgW="647640" imgH="419040" progId="Equation.DSMT4">
                  <p:embed/>
                </p:oleObj>
              </mc:Choice>
              <mc:Fallback>
                <p:oleObj name="Equation" r:id="rId6" imgW="6476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133600"/>
                        <a:ext cx="7794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3"/>
          <p:cNvGraphicFramePr>
            <a:graphicFrameLocks noChangeAspect="1"/>
          </p:cNvGraphicFramePr>
          <p:nvPr/>
        </p:nvGraphicFramePr>
        <p:xfrm>
          <a:off x="4656138" y="2149475"/>
          <a:ext cx="779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1" name="Equation" r:id="rId8" imgW="647640" imgH="393480" progId="Equation.DSMT4">
                  <p:embed/>
                </p:oleObj>
              </mc:Choice>
              <mc:Fallback>
                <p:oleObj name="Equation" r:id="rId8" imgW="6476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149475"/>
                        <a:ext cx="7794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5471160" y="2209800"/>
            <a:ext cx="7772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0.667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953000" y="1307068"/>
            <a:ext cx="2926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Probability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82650" y="222479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=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19400" y="2709446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F</a:t>
            </a:r>
            <a:r>
              <a:rPr lang="en-US" sz="1600" dirty="0"/>
              <a:t> | </a:t>
            </a:r>
            <a:r>
              <a:rPr lang="en-US" sz="1600" i="1" dirty="0"/>
              <a:t>E</a:t>
            </a:r>
            <a:r>
              <a:rPr lang="en-US" sz="1600" dirty="0"/>
              <a:t>)</a:t>
            </a:r>
          </a:p>
        </p:txBody>
      </p:sp>
      <p:graphicFrame>
        <p:nvGraphicFramePr>
          <p:cNvPr id="110" name="Object 5"/>
          <p:cNvGraphicFramePr>
            <a:graphicFrameLocks noChangeAspect="1"/>
          </p:cNvGraphicFramePr>
          <p:nvPr/>
        </p:nvGraphicFramePr>
        <p:xfrm>
          <a:off x="3687763" y="2667000"/>
          <a:ext cx="977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2" name="Equation" r:id="rId10" imgW="812520" imgH="419040" progId="Equation.DSMT4">
                  <p:embed/>
                </p:oleObj>
              </mc:Choice>
              <mc:Fallback>
                <p:oleObj name="Equation" r:id="rId10" imgW="8125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2667000"/>
                        <a:ext cx="977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209 L 0.00174 0.37086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77" grpId="0" animBg="1"/>
      <p:bldP spid="101" grpId="0" animBg="1"/>
      <p:bldP spid="104" grpId="0"/>
      <p:bldP spid="105" grpId="0"/>
      <p:bldP spid="10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4185" y="3200400"/>
            <a:ext cx="31718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199" y="4800600"/>
          <a:ext cx="34290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191000" y="383977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83977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759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7590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5720" y="381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762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5199" y="499872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199" y="334327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Venn Diagram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4952999" y="3267075"/>
            <a:ext cx="2895600" cy="1477780"/>
            <a:chOff x="4876800" y="1371600"/>
            <a:chExt cx="2895600" cy="1477780"/>
          </a:xfrm>
        </p:grpSpPr>
        <p:grpSp>
          <p:nvGrpSpPr>
            <p:cNvPr id="3" name="Group 66"/>
            <p:cNvGrpSpPr/>
            <p:nvPr/>
          </p:nvGrpSpPr>
          <p:grpSpPr>
            <a:xfrm>
              <a:off x="4876800" y="1371600"/>
              <a:ext cx="2743200" cy="1450777"/>
              <a:chOff x="5606941" y="2012732"/>
              <a:chExt cx="2743200" cy="145077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420501" y="220837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0.15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477000" y="246695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667901" y="31557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0.25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59541" y="29271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606941" y="2743201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969141" y="2012732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F</a:t>
                </a:r>
              </a:p>
            </p:txBody>
          </p:sp>
        </p:grpSp>
        <p:grpSp>
          <p:nvGrpSpPr>
            <p:cNvPr id="4" name="Group 50"/>
            <p:cNvGrpSpPr/>
            <p:nvPr/>
          </p:nvGrpSpPr>
          <p:grpSpPr>
            <a:xfrm>
              <a:off x="5334000" y="1447800"/>
              <a:ext cx="2438400" cy="1401580"/>
              <a:chOff x="5334000" y="1447800"/>
              <a:chExt cx="2438400" cy="1401580"/>
            </a:xfrm>
          </p:grpSpPr>
          <p:grpSp>
            <p:nvGrpSpPr>
              <p:cNvPr id="5" name="Group 48"/>
              <p:cNvGrpSpPr/>
              <p:nvPr/>
            </p:nvGrpSpPr>
            <p:grpSpPr>
              <a:xfrm>
                <a:off x="7315200" y="2225040"/>
                <a:ext cx="457200" cy="367641"/>
                <a:chOff x="7315200" y="2225040"/>
                <a:chExt cx="457200" cy="367641"/>
              </a:xfrm>
            </p:grpSpPr>
            <p:sp>
              <p:nvSpPr>
                <p:cNvPr id="38" name="Oval 37"/>
                <p:cNvSpPr>
                  <a:spLocks noChangeAspect="1"/>
                </p:cNvSpPr>
                <p:nvPr/>
              </p:nvSpPr>
              <p:spPr>
                <a:xfrm>
                  <a:off x="7376160" y="222504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315200" y="234646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Blue</a:t>
                  </a:r>
                </a:p>
              </p:txBody>
            </p:sp>
          </p:grpSp>
          <p:grpSp>
            <p:nvGrpSpPr>
              <p:cNvPr id="6" name="Group 49"/>
              <p:cNvGrpSpPr/>
              <p:nvPr/>
            </p:nvGrpSpPr>
            <p:grpSpPr>
              <a:xfrm>
                <a:off x="5623560" y="2499360"/>
                <a:ext cx="548640" cy="350020"/>
                <a:chOff x="5623560" y="2499360"/>
                <a:chExt cx="548640" cy="35002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623560" y="2575060"/>
                  <a:ext cx="548640" cy="274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Green</a:t>
                  </a:r>
                </a:p>
              </p:txBody>
            </p: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>
                  <a:off x="5623560" y="2499360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46"/>
              <p:cNvGrpSpPr/>
              <p:nvPr/>
            </p:nvGrpSpPr>
            <p:grpSpPr>
              <a:xfrm>
                <a:off x="5913120" y="1447800"/>
                <a:ext cx="640080" cy="246221"/>
                <a:chOff x="5913120" y="1447800"/>
                <a:chExt cx="640080" cy="24622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913120" y="14478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Orange</a:t>
                  </a:r>
                </a:p>
              </p:txBody>
            </p:sp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>
                  <a:off x="6461760" y="1524000"/>
                  <a:ext cx="91440" cy="91440"/>
                </a:xfrm>
                <a:prstGeom prst="ellipse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45"/>
              <p:cNvGrpSpPr/>
              <p:nvPr/>
            </p:nvGrpSpPr>
            <p:grpSpPr>
              <a:xfrm>
                <a:off x="5334000" y="1660160"/>
                <a:ext cx="457200" cy="320040"/>
                <a:chOff x="5334000" y="1600200"/>
                <a:chExt cx="457200" cy="320040"/>
              </a:xfrm>
            </p:grpSpPr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5471160" y="182880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0" y="160020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Red</a:t>
                  </a:r>
                </a:p>
              </p:txBody>
            </p:sp>
          </p:grpSp>
          <p:grpSp>
            <p:nvGrpSpPr>
              <p:cNvPr id="9" name="Group 47"/>
              <p:cNvGrpSpPr/>
              <p:nvPr/>
            </p:nvGrpSpPr>
            <p:grpSpPr>
              <a:xfrm>
                <a:off x="6446520" y="1829300"/>
                <a:ext cx="640080" cy="319540"/>
                <a:chOff x="6446520" y="1829300"/>
                <a:chExt cx="640080" cy="319540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537960" y="2057400"/>
                  <a:ext cx="91440" cy="9144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446520" y="18293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Yellow</a:t>
                  </a:r>
                </a:p>
              </p:txBody>
            </p:sp>
          </p:grpSp>
        </p:grpSp>
      </p:grpSp>
      <p:sp>
        <p:nvSpPr>
          <p:cNvPr id="53" name="TextBox 52"/>
          <p:cNvSpPr txBox="1"/>
          <p:nvPr/>
        </p:nvSpPr>
        <p:spPr>
          <a:xfrm>
            <a:off x="4191000" y="1706880"/>
            <a:ext cx="48463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Probability of “Primary Color,” </a:t>
            </a:r>
            <a:r>
              <a:rPr lang="en-US" sz="1600" b="1" i="1" dirty="0"/>
              <a:t>given</a:t>
            </a:r>
            <a:r>
              <a:rPr lang="en-US" sz="1600" dirty="0"/>
              <a:t> “Hot Color” = 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9400" y="2209800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dirty="0"/>
              <a:t> | </a:t>
            </a:r>
            <a:r>
              <a:rPr lang="en-US" sz="1600" i="1" dirty="0"/>
              <a:t>F</a:t>
            </a:r>
            <a:r>
              <a:rPr lang="en-US" sz="1600" dirty="0"/>
              <a:t>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08570" y="536423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Object 62"/>
          <p:cNvGraphicFramePr>
            <a:graphicFrameLocks noChangeAspect="1"/>
          </p:cNvGraphicFramePr>
          <p:nvPr/>
        </p:nvGraphicFramePr>
        <p:xfrm>
          <a:off x="3868738" y="2133600"/>
          <a:ext cx="779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4" name="Equation" r:id="rId4" imgW="647640" imgH="419040" progId="Equation.DSMT4">
                  <p:embed/>
                </p:oleObj>
              </mc:Choice>
              <mc:Fallback>
                <p:oleObj name="Equation" r:id="rId4" imgW="64764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133600"/>
                        <a:ext cx="7794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4656138" y="2149475"/>
          <a:ext cx="779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5" name="Equation" r:id="rId6" imgW="647640" imgH="393480" progId="Equation.DSMT4">
                  <p:embed/>
                </p:oleObj>
              </mc:Choice>
              <mc:Fallback>
                <p:oleObj name="Equation" r:id="rId6" imgW="6476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149475"/>
                        <a:ext cx="7794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71160" y="2209800"/>
            <a:ext cx="7772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0.667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228600" y="28905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96240" y="228600"/>
            <a:ext cx="17373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endParaRPr lang="en-US" b="1" i="1" dirty="0"/>
          </a:p>
        </p:txBody>
      </p:sp>
      <p:graphicFrame>
        <p:nvGraphicFramePr>
          <p:cNvPr id="68" name="Chart 67"/>
          <p:cNvGraphicFramePr>
            <a:graphicFrameLocks noChangeAspect="1"/>
          </p:cNvGraphicFramePr>
          <p:nvPr/>
        </p:nvGraphicFramePr>
        <p:xfrm>
          <a:off x="228600" y="6858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953000" y="1307068"/>
            <a:ext cx="2926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Probability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6964680" y="2057400"/>
            <a:ext cx="1554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78340" y="2057400"/>
            <a:ext cx="128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19400" y="2709446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F</a:t>
            </a:r>
            <a:r>
              <a:rPr lang="en-US" sz="1600" dirty="0"/>
              <a:t> | </a:t>
            </a:r>
            <a:r>
              <a:rPr lang="en-US" sz="1600" i="1" dirty="0"/>
              <a:t>E</a:t>
            </a:r>
            <a:r>
              <a:rPr lang="en-US" sz="1600" dirty="0"/>
              <a:t>)</a:t>
            </a:r>
          </a:p>
        </p:txBody>
      </p:sp>
      <p:graphicFrame>
        <p:nvGraphicFramePr>
          <p:cNvPr id="81" name="Object 3"/>
          <p:cNvGraphicFramePr>
            <a:graphicFrameLocks noChangeAspect="1"/>
          </p:cNvGraphicFramePr>
          <p:nvPr/>
        </p:nvGraphicFramePr>
        <p:xfrm>
          <a:off x="4648200" y="2667000"/>
          <a:ext cx="779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6" name="Equation" r:id="rId9" imgW="647640" imgH="393480" progId="Equation.DSMT4">
                  <p:embed/>
                </p:oleObj>
              </mc:Choice>
              <mc:Fallback>
                <p:oleObj name="Equation" r:id="rId9" imgW="6476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7794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5486400" y="2727325"/>
            <a:ext cx="5486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0.5</a:t>
            </a:r>
          </a:p>
        </p:txBody>
      </p:sp>
      <p:graphicFrame>
        <p:nvGraphicFramePr>
          <p:cNvPr id="83" name="Object 5"/>
          <p:cNvGraphicFramePr>
            <a:graphicFrameLocks noChangeAspect="1"/>
          </p:cNvGraphicFramePr>
          <p:nvPr/>
        </p:nvGraphicFramePr>
        <p:xfrm>
          <a:off x="3687580" y="2667000"/>
          <a:ext cx="977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7" name="Equation" r:id="rId11" imgW="812520" imgH="419040" progId="Equation.DSMT4">
                  <p:embed/>
                </p:oleObj>
              </mc:Choice>
              <mc:Fallback>
                <p:oleObj name="Equation" r:id="rId11" imgW="8125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580" y="2667000"/>
                        <a:ext cx="977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83"/>
          <p:cNvSpPr/>
          <p:nvPr/>
        </p:nvSpPr>
        <p:spPr>
          <a:xfrm>
            <a:off x="5608570" y="633984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582650" y="222479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=</a:t>
            </a:r>
          </a:p>
        </p:txBody>
      </p:sp>
      <p:sp>
        <p:nvSpPr>
          <p:cNvPr id="58" name="Oval 57"/>
          <p:cNvSpPr/>
          <p:nvPr/>
        </p:nvSpPr>
        <p:spPr>
          <a:xfrm rot="808942">
            <a:off x="4998535" y="3619227"/>
            <a:ext cx="2883320" cy="822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4724400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“Cold Color”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76160" y="4727377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{Green, Blue}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86400" y="4727378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b="1" dirty="0"/>
              <a:t>Not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” 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0" y="4727377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Complement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baseline="30000" dirty="0"/>
              <a:t> C</a:t>
            </a:r>
            <a:r>
              <a:rPr lang="en-US" sz="1400" dirty="0"/>
              <a:t>  =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62600" y="1981200"/>
            <a:ext cx="3017520" cy="1554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096000" y="23622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96200" y="2346960"/>
            <a:ext cx="91440" cy="91440"/>
          </a:xfrm>
          <a:prstGeom prst="ellipse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34200" y="2667000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124200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01000" y="2956560"/>
            <a:ext cx="91440" cy="91440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464" y="2087880"/>
            <a:ext cx="457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120" y="2404404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3048000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2148840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Orange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4996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sp>
        <p:nvSpPr>
          <p:cNvPr id="51" name="Oval 50"/>
          <p:cNvSpPr/>
          <p:nvPr/>
        </p:nvSpPr>
        <p:spPr>
          <a:xfrm>
            <a:off x="5867400" y="2057400"/>
            <a:ext cx="2209800" cy="82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77200" y="2362200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3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41" name="TextBox 40"/>
          <p:cNvSpPr txBox="1"/>
          <p:nvPr/>
        </p:nvSpPr>
        <p:spPr>
          <a:xfrm>
            <a:off x="228600" y="277318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6820" y="3200400"/>
            <a:ext cx="3124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Oval 78"/>
          <p:cNvSpPr/>
          <p:nvPr/>
        </p:nvSpPr>
        <p:spPr>
          <a:xfrm>
            <a:off x="5166610" y="3276600"/>
            <a:ext cx="2286000" cy="822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199" y="4800600"/>
          <a:ext cx="34290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191000" y="383977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83977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759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7590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5720" y="381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762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5199" y="499872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199" y="334327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Venn Diagram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4952999" y="3267075"/>
            <a:ext cx="2895600" cy="1477780"/>
            <a:chOff x="4876800" y="1371600"/>
            <a:chExt cx="2895600" cy="1477780"/>
          </a:xfrm>
        </p:grpSpPr>
        <p:grpSp>
          <p:nvGrpSpPr>
            <p:cNvPr id="3" name="Group 66"/>
            <p:cNvGrpSpPr/>
            <p:nvPr/>
          </p:nvGrpSpPr>
          <p:grpSpPr>
            <a:xfrm>
              <a:off x="4876800" y="1371600"/>
              <a:ext cx="2743200" cy="1450777"/>
              <a:chOff x="5606941" y="2012732"/>
              <a:chExt cx="2743200" cy="145077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420501" y="220837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0.15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477000" y="246695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667901" y="31557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0.25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59541" y="29271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606941" y="2743201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969141" y="2012732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F</a:t>
                </a:r>
              </a:p>
            </p:txBody>
          </p:sp>
        </p:grpSp>
        <p:grpSp>
          <p:nvGrpSpPr>
            <p:cNvPr id="4" name="Group 50"/>
            <p:cNvGrpSpPr/>
            <p:nvPr/>
          </p:nvGrpSpPr>
          <p:grpSpPr>
            <a:xfrm>
              <a:off x="5334000" y="1447800"/>
              <a:ext cx="2438400" cy="1401580"/>
              <a:chOff x="5334000" y="1447800"/>
              <a:chExt cx="2438400" cy="1401580"/>
            </a:xfrm>
          </p:grpSpPr>
          <p:grpSp>
            <p:nvGrpSpPr>
              <p:cNvPr id="5" name="Group 48"/>
              <p:cNvGrpSpPr/>
              <p:nvPr/>
            </p:nvGrpSpPr>
            <p:grpSpPr>
              <a:xfrm>
                <a:off x="7315200" y="2225040"/>
                <a:ext cx="457200" cy="367641"/>
                <a:chOff x="7315200" y="2225040"/>
                <a:chExt cx="457200" cy="367641"/>
              </a:xfrm>
            </p:grpSpPr>
            <p:sp>
              <p:nvSpPr>
                <p:cNvPr id="38" name="Oval 37"/>
                <p:cNvSpPr>
                  <a:spLocks noChangeAspect="1"/>
                </p:cNvSpPr>
                <p:nvPr/>
              </p:nvSpPr>
              <p:spPr>
                <a:xfrm>
                  <a:off x="7376160" y="222504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315200" y="234646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Blue</a:t>
                  </a:r>
                </a:p>
              </p:txBody>
            </p:sp>
          </p:grpSp>
          <p:grpSp>
            <p:nvGrpSpPr>
              <p:cNvPr id="6" name="Group 49"/>
              <p:cNvGrpSpPr/>
              <p:nvPr/>
            </p:nvGrpSpPr>
            <p:grpSpPr>
              <a:xfrm>
                <a:off x="5623560" y="2499360"/>
                <a:ext cx="548640" cy="350020"/>
                <a:chOff x="5623560" y="2499360"/>
                <a:chExt cx="548640" cy="35002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623560" y="2575060"/>
                  <a:ext cx="548640" cy="274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Green</a:t>
                  </a:r>
                </a:p>
              </p:txBody>
            </p: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>
                  <a:off x="5623560" y="2499360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46"/>
              <p:cNvGrpSpPr/>
              <p:nvPr/>
            </p:nvGrpSpPr>
            <p:grpSpPr>
              <a:xfrm>
                <a:off x="5913120" y="1447800"/>
                <a:ext cx="640080" cy="246221"/>
                <a:chOff x="5913120" y="1447800"/>
                <a:chExt cx="640080" cy="24622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913120" y="14478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Orange</a:t>
                  </a:r>
                </a:p>
              </p:txBody>
            </p:sp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>
                  <a:off x="6461760" y="1524000"/>
                  <a:ext cx="91440" cy="91440"/>
                </a:xfrm>
                <a:prstGeom prst="ellipse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45"/>
              <p:cNvGrpSpPr/>
              <p:nvPr/>
            </p:nvGrpSpPr>
            <p:grpSpPr>
              <a:xfrm>
                <a:off x="5334000" y="1660160"/>
                <a:ext cx="457200" cy="320040"/>
                <a:chOff x="5334000" y="1600200"/>
                <a:chExt cx="457200" cy="320040"/>
              </a:xfrm>
            </p:grpSpPr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5471160" y="182880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0" y="160020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Red</a:t>
                  </a:r>
                </a:p>
              </p:txBody>
            </p:sp>
          </p:grpSp>
          <p:grpSp>
            <p:nvGrpSpPr>
              <p:cNvPr id="9" name="Group 47"/>
              <p:cNvGrpSpPr/>
              <p:nvPr/>
            </p:nvGrpSpPr>
            <p:grpSpPr>
              <a:xfrm>
                <a:off x="6446520" y="1829300"/>
                <a:ext cx="640080" cy="319540"/>
                <a:chOff x="6446520" y="1829300"/>
                <a:chExt cx="640080" cy="319540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537960" y="2057400"/>
                  <a:ext cx="91440" cy="9144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446520" y="18293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Yellow</a:t>
                  </a:r>
                </a:p>
              </p:txBody>
            </p:sp>
          </p:grpSp>
        </p:grpSp>
      </p:grpSp>
      <p:sp>
        <p:nvSpPr>
          <p:cNvPr id="53" name="TextBox 52"/>
          <p:cNvSpPr txBox="1"/>
          <p:nvPr/>
        </p:nvSpPr>
        <p:spPr>
          <a:xfrm>
            <a:off x="4191000" y="1706880"/>
            <a:ext cx="48463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Probability of “Primary Color,” </a:t>
            </a:r>
            <a:r>
              <a:rPr lang="en-US" sz="1600" b="1" i="1" dirty="0"/>
              <a:t>given</a:t>
            </a:r>
            <a:r>
              <a:rPr lang="en-US" sz="1600" dirty="0"/>
              <a:t> “Hot Color” = 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9400" y="2209800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dirty="0"/>
              <a:t> | </a:t>
            </a:r>
            <a:r>
              <a:rPr lang="en-US" sz="1600" i="1" dirty="0"/>
              <a:t>F</a:t>
            </a:r>
            <a:r>
              <a:rPr lang="en-US" sz="1600" dirty="0"/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513570" y="534924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24600" y="22098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baseline="30000" dirty="0"/>
              <a:t>C</a:t>
            </a:r>
            <a:r>
              <a:rPr lang="en-US" sz="1600" dirty="0"/>
              <a:t> | </a:t>
            </a:r>
            <a:r>
              <a:rPr lang="en-US" sz="1600" i="1" dirty="0"/>
              <a:t>F</a:t>
            </a:r>
            <a:r>
              <a:rPr lang="en-US" sz="1600" dirty="0"/>
              <a:t>)</a:t>
            </a:r>
          </a:p>
        </p:txBody>
      </p:sp>
      <p:graphicFrame>
        <p:nvGraphicFramePr>
          <p:cNvPr id="52" name="Object 62"/>
          <p:cNvGraphicFramePr>
            <a:graphicFrameLocks noChangeAspect="1"/>
          </p:cNvGraphicFramePr>
          <p:nvPr/>
        </p:nvGraphicFramePr>
        <p:xfrm>
          <a:off x="3687580" y="2133600"/>
          <a:ext cx="977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38" name="Equation" r:id="rId4" imgW="812520" imgH="419040" progId="Equation.DSMT4">
                  <p:embed/>
                </p:oleObj>
              </mc:Choice>
              <mc:Fallback>
                <p:oleObj name="Equation" r:id="rId4" imgW="81252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580" y="2133600"/>
                        <a:ext cx="977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4656138" y="2149475"/>
          <a:ext cx="779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39" name="Equation" r:id="rId6" imgW="647640" imgH="393480" progId="Equation.DSMT4">
                  <p:embed/>
                </p:oleObj>
              </mc:Choice>
              <mc:Fallback>
                <p:oleObj name="Equation" r:id="rId6" imgW="6476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149475"/>
                        <a:ext cx="7794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71160" y="2209800"/>
            <a:ext cx="7772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0.667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62800" y="2209800"/>
            <a:ext cx="1981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= </a:t>
            </a:r>
            <a:r>
              <a:rPr lang="en-US" sz="1600" dirty="0"/>
              <a:t>1 – 0.667 = </a:t>
            </a:r>
            <a:r>
              <a:rPr lang="en-US" sz="1600" b="1" dirty="0"/>
              <a:t>0.333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228600" y="28905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96240" y="228600"/>
            <a:ext cx="17373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endParaRPr lang="en-US" b="1" i="1" dirty="0"/>
          </a:p>
        </p:txBody>
      </p:sp>
      <p:graphicFrame>
        <p:nvGraphicFramePr>
          <p:cNvPr id="68" name="Chart 67"/>
          <p:cNvGraphicFramePr>
            <a:graphicFrameLocks noChangeAspect="1"/>
          </p:cNvGraphicFramePr>
          <p:nvPr/>
        </p:nvGraphicFramePr>
        <p:xfrm>
          <a:off x="228600" y="6858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953000" y="1307068"/>
            <a:ext cx="2926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Probability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44390" y="534924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819400" y="2709446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F</a:t>
            </a:r>
            <a:r>
              <a:rPr lang="en-US" sz="1600" dirty="0"/>
              <a:t> | </a:t>
            </a:r>
            <a:r>
              <a:rPr lang="en-US" sz="1600" i="1" dirty="0"/>
              <a:t>E</a:t>
            </a:r>
            <a:r>
              <a:rPr lang="en-US" sz="1600" dirty="0"/>
              <a:t>)</a:t>
            </a:r>
          </a:p>
        </p:txBody>
      </p:sp>
      <p:graphicFrame>
        <p:nvGraphicFramePr>
          <p:cNvPr id="74" name="Object 3"/>
          <p:cNvGraphicFramePr>
            <a:graphicFrameLocks noChangeAspect="1"/>
          </p:cNvGraphicFramePr>
          <p:nvPr/>
        </p:nvGraphicFramePr>
        <p:xfrm>
          <a:off x="4648200" y="2667000"/>
          <a:ext cx="779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0" name="Equation" r:id="rId9" imgW="647640" imgH="393480" progId="Equation.DSMT4">
                  <p:embed/>
                </p:oleObj>
              </mc:Choice>
              <mc:Fallback>
                <p:oleObj name="Equation" r:id="rId9" imgW="6476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7794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5486400" y="2727325"/>
            <a:ext cx="5486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0.5</a:t>
            </a:r>
          </a:p>
        </p:txBody>
      </p:sp>
      <p:graphicFrame>
        <p:nvGraphicFramePr>
          <p:cNvPr id="76" name="Object 5"/>
          <p:cNvGraphicFramePr>
            <a:graphicFrameLocks noChangeAspect="1"/>
          </p:cNvGraphicFramePr>
          <p:nvPr/>
        </p:nvGraphicFramePr>
        <p:xfrm>
          <a:off x="3687580" y="2667000"/>
          <a:ext cx="977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1" name="Equation" r:id="rId11" imgW="812520" imgH="419040" progId="Equation.DSMT4">
                  <p:embed/>
                </p:oleObj>
              </mc:Choice>
              <mc:Fallback>
                <p:oleObj name="Equation" r:id="rId11" imgW="8125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580" y="2667000"/>
                        <a:ext cx="977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/>
      <p:bldP spid="65" grpId="0"/>
      <p:bldP spid="7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5135" y="3209925"/>
            <a:ext cx="3190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199" y="4800600"/>
          <a:ext cx="34290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191000" y="383977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83977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759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7590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5720" y="381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65720" y="762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5199" y="499872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199" y="334327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Venn Diagram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4952999" y="3267075"/>
            <a:ext cx="2895600" cy="1477780"/>
            <a:chOff x="4876800" y="1371600"/>
            <a:chExt cx="2895600" cy="1477780"/>
          </a:xfrm>
        </p:grpSpPr>
        <p:grpSp>
          <p:nvGrpSpPr>
            <p:cNvPr id="3" name="Group 66"/>
            <p:cNvGrpSpPr/>
            <p:nvPr/>
          </p:nvGrpSpPr>
          <p:grpSpPr>
            <a:xfrm>
              <a:off x="4876800" y="1371600"/>
              <a:ext cx="2743200" cy="1450777"/>
              <a:chOff x="5606941" y="2012732"/>
              <a:chExt cx="2743200" cy="145077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420501" y="220837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0.15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477000" y="246695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667901" y="31557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0.25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59541" y="29271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0.30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606941" y="2743201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969141" y="2012732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F</a:t>
                </a:r>
              </a:p>
            </p:txBody>
          </p:sp>
        </p:grpSp>
        <p:grpSp>
          <p:nvGrpSpPr>
            <p:cNvPr id="4" name="Group 50"/>
            <p:cNvGrpSpPr/>
            <p:nvPr/>
          </p:nvGrpSpPr>
          <p:grpSpPr>
            <a:xfrm>
              <a:off x="5334000" y="1447800"/>
              <a:ext cx="2438400" cy="1401580"/>
              <a:chOff x="5334000" y="1447800"/>
              <a:chExt cx="2438400" cy="1401580"/>
            </a:xfrm>
          </p:grpSpPr>
          <p:grpSp>
            <p:nvGrpSpPr>
              <p:cNvPr id="5" name="Group 48"/>
              <p:cNvGrpSpPr/>
              <p:nvPr/>
            </p:nvGrpSpPr>
            <p:grpSpPr>
              <a:xfrm>
                <a:off x="7315200" y="2225040"/>
                <a:ext cx="457200" cy="367641"/>
                <a:chOff x="7315200" y="2225040"/>
                <a:chExt cx="457200" cy="367641"/>
              </a:xfrm>
            </p:grpSpPr>
            <p:sp>
              <p:nvSpPr>
                <p:cNvPr id="38" name="Oval 37"/>
                <p:cNvSpPr>
                  <a:spLocks noChangeAspect="1"/>
                </p:cNvSpPr>
                <p:nvPr/>
              </p:nvSpPr>
              <p:spPr>
                <a:xfrm>
                  <a:off x="7376160" y="222504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315200" y="234646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Blue</a:t>
                  </a:r>
                </a:p>
              </p:txBody>
            </p:sp>
          </p:grpSp>
          <p:grpSp>
            <p:nvGrpSpPr>
              <p:cNvPr id="6" name="Group 49"/>
              <p:cNvGrpSpPr/>
              <p:nvPr/>
            </p:nvGrpSpPr>
            <p:grpSpPr>
              <a:xfrm>
                <a:off x="5623560" y="2499360"/>
                <a:ext cx="548640" cy="350020"/>
                <a:chOff x="5623560" y="2499360"/>
                <a:chExt cx="548640" cy="35002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623560" y="2575060"/>
                  <a:ext cx="548640" cy="274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Green</a:t>
                  </a:r>
                </a:p>
              </p:txBody>
            </p: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>
                  <a:off x="5623560" y="2499360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46"/>
              <p:cNvGrpSpPr/>
              <p:nvPr/>
            </p:nvGrpSpPr>
            <p:grpSpPr>
              <a:xfrm>
                <a:off x="5913120" y="1447800"/>
                <a:ext cx="640080" cy="246221"/>
                <a:chOff x="5913120" y="1447800"/>
                <a:chExt cx="640080" cy="24622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913120" y="14478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Orange</a:t>
                  </a:r>
                </a:p>
              </p:txBody>
            </p:sp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>
                  <a:off x="6461760" y="1524000"/>
                  <a:ext cx="91440" cy="91440"/>
                </a:xfrm>
                <a:prstGeom prst="ellipse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45"/>
              <p:cNvGrpSpPr/>
              <p:nvPr/>
            </p:nvGrpSpPr>
            <p:grpSpPr>
              <a:xfrm>
                <a:off x="5334000" y="1660160"/>
                <a:ext cx="457200" cy="320040"/>
                <a:chOff x="5334000" y="1600200"/>
                <a:chExt cx="457200" cy="320040"/>
              </a:xfrm>
            </p:grpSpPr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5471160" y="182880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0" y="160020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Red</a:t>
                  </a:r>
                </a:p>
              </p:txBody>
            </p:sp>
          </p:grpSp>
          <p:grpSp>
            <p:nvGrpSpPr>
              <p:cNvPr id="9" name="Group 47"/>
              <p:cNvGrpSpPr/>
              <p:nvPr/>
            </p:nvGrpSpPr>
            <p:grpSpPr>
              <a:xfrm>
                <a:off x="6446520" y="1829300"/>
                <a:ext cx="640080" cy="319540"/>
                <a:chOff x="6446520" y="1829300"/>
                <a:chExt cx="640080" cy="319540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537960" y="2057400"/>
                  <a:ext cx="91440" cy="9144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446520" y="18293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Yellow</a:t>
                  </a:r>
                </a:p>
              </p:txBody>
            </p:sp>
          </p:grpSp>
        </p:grpSp>
      </p:grpSp>
      <p:sp>
        <p:nvSpPr>
          <p:cNvPr id="53" name="TextBox 52"/>
          <p:cNvSpPr txBox="1"/>
          <p:nvPr/>
        </p:nvSpPr>
        <p:spPr>
          <a:xfrm>
            <a:off x="4191000" y="1706880"/>
            <a:ext cx="48463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Probability of “Primary Color,” </a:t>
            </a:r>
            <a:r>
              <a:rPr lang="en-US" sz="1600" b="1" i="1" dirty="0"/>
              <a:t>given</a:t>
            </a:r>
            <a:r>
              <a:rPr lang="en-US" sz="1600" dirty="0"/>
              <a:t> “Hot Color” = 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9400" y="2209800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dirty="0"/>
              <a:t> | </a:t>
            </a:r>
            <a:r>
              <a:rPr lang="en-US" sz="1600" i="1" dirty="0"/>
              <a:t>F</a:t>
            </a:r>
            <a:r>
              <a:rPr lang="en-US" sz="1600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24600" y="2209800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baseline="30000" dirty="0"/>
              <a:t>C</a:t>
            </a:r>
            <a:r>
              <a:rPr lang="en-US" sz="1600" dirty="0"/>
              <a:t> | </a:t>
            </a:r>
            <a:r>
              <a:rPr lang="en-US" sz="1600" i="1" dirty="0"/>
              <a:t>F</a:t>
            </a:r>
            <a:r>
              <a:rPr lang="en-US" sz="1600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09860" y="2709446"/>
            <a:ext cx="10205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dirty="0"/>
              <a:t> | </a:t>
            </a:r>
            <a:r>
              <a:rPr lang="en-US" sz="1600" i="1" dirty="0"/>
              <a:t>F</a:t>
            </a:r>
            <a:r>
              <a:rPr lang="en-US" sz="1600" baseline="30000" dirty="0"/>
              <a:t>C</a:t>
            </a:r>
            <a:r>
              <a:rPr lang="en-US" sz="1600" dirty="0"/>
              <a:t>)</a:t>
            </a:r>
          </a:p>
        </p:txBody>
      </p:sp>
      <p:graphicFrame>
        <p:nvGraphicFramePr>
          <p:cNvPr id="52" name="Object 62"/>
          <p:cNvGraphicFramePr>
            <a:graphicFrameLocks noChangeAspect="1"/>
          </p:cNvGraphicFramePr>
          <p:nvPr/>
        </p:nvGraphicFramePr>
        <p:xfrm>
          <a:off x="3687580" y="2133600"/>
          <a:ext cx="977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2" name="Equation" r:id="rId4" imgW="812520" imgH="419040" progId="Equation.DSMT4">
                  <p:embed/>
                </p:oleObj>
              </mc:Choice>
              <mc:Fallback>
                <p:oleObj name="Equation" r:id="rId4" imgW="81252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580" y="2133600"/>
                        <a:ext cx="977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4656138" y="2149475"/>
          <a:ext cx="779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3" name="Equation" r:id="rId6" imgW="647640" imgH="393480" progId="Equation.DSMT4">
                  <p:embed/>
                </p:oleObj>
              </mc:Choice>
              <mc:Fallback>
                <p:oleObj name="Equation" r:id="rId6" imgW="6476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149475"/>
                        <a:ext cx="7794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71160" y="2209800"/>
            <a:ext cx="7772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0.667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62800" y="2209800"/>
            <a:ext cx="1981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= </a:t>
            </a:r>
            <a:r>
              <a:rPr lang="en-US" sz="1600" dirty="0"/>
              <a:t>1 – 0.667 = </a:t>
            </a:r>
            <a:r>
              <a:rPr lang="en-US" sz="1600" b="1" dirty="0"/>
              <a:t>0.333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228600" y="28905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96240" y="228600"/>
            <a:ext cx="17373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endParaRPr lang="en-US" b="1" i="1" dirty="0"/>
          </a:p>
        </p:txBody>
      </p:sp>
      <p:graphicFrame>
        <p:nvGraphicFramePr>
          <p:cNvPr id="68" name="Chart 67"/>
          <p:cNvGraphicFramePr>
            <a:graphicFrameLocks noChangeAspect="1"/>
          </p:cNvGraphicFramePr>
          <p:nvPr/>
        </p:nvGraphicFramePr>
        <p:xfrm>
          <a:off x="228600" y="6858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953000" y="1307068"/>
            <a:ext cx="2926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Probability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19400" y="2709446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F</a:t>
            </a:r>
            <a:r>
              <a:rPr lang="en-US" sz="1600" dirty="0"/>
              <a:t> | </a:t>
            </a:r>
            <a:r>
              <a:rPr lang="en-US" sz="1600" i="1" dirty="0"/>
              <a:t>E</a:t>
            </a:r>
            <a:r>
              <a:rPr lang="en-US" sz="1600" dirty="0"/>
              <a:t>)</a:t>
            </a:r>
          </a:p>
        </p:txBody>
      </p:sp>
      <p:graphicFrame>
        <p:nvGraphicFramePr>
          <p:cNvPr id="74" name="Object 3"/>
          <p:cNvGraphicFramePr>
            <a:graphicFrameLocks noChangeAspect="1"/>
          </p:cNvGraphicFramePr>
          <p:nvPr/>
        </p:nvGraphicFramePr>
        <p:xfrm>
          <a:off x="4648200" y="2667000"/>
          <a:ext cx="779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4" name="Equation" r:id="rId9" imgW="647640" imgH="393480" progId="Equation.DSMT4">
                  <p:embed/>
                </p:oleObj>
              </mc:Choice>
              <mc:Fallback>
                <p:oleObj name="Equation" r:id="rId9" imgW="6476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7794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5486400" y="2727325"/>
            <a:ext cx="5486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0.5</a:t>
            </a:r>
          </a:p>
        </p:txBody>
      </p:sp>
      <p:graphicFrame>
        <p:nvGraphicFramePr>
          <p:cNvPr id="76" name="Object 5"/>
          <p:cNvGraphicFramePr>
            <a:graphicFrameLocks noChangeAspect="1"/>
          </p:cNvGraphicFramePr>
          <p:nvPr/>
        </p:nvGraphicFramePr>
        <p:xfrm>
          <a:off x="3687580" y="2667000"/>
          <a:ext cx="977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5" name="Equation" r:id="rId11" imgW="812520" imgH="419040" progId="Equation.DSMT4">
                  <p:embed/>
                </p:oleObj>
              </mc:Choice>
              <mc:Fallback>
                <p:oleObj name="Equation" r:id="rId11" imgW="8125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580" y="2667000"/>
                        <a:ext cx="977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>
          <a:xfrm>
            <a:off x="5608820" y="586765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13570" y="588264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Object 3"/>
          <p:cNvGraphicFramePr>
            <a:graphicFrameLocks noChangeAspect="1"/>
          </p:cNvGraphicFramePr>
          <p:nvPr/>
        </p:nvGraphicFramePr>
        <p:xfrm>
          <a:off x="7239000" y="2667000"/>
          <a:ext cx="779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6" name="Equation" r:id="rId13" imgW="647640" imgH="393480" progId="Equation.DSMT4">
                  <p:embed/>
                </p:oleObj>
              </mc:Choice>
              <mc:Fallback>
                <p:oleObj name="Equation" r:id="rId13" imgW="6476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67000"/>
                        <a:ext cx="7794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924800" y="2727325"/>
            <a:ext cx="822960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0.545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10200" y="354703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22720" y="3716179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72" name="Oval 71"/>
          <p:cNvSpPr/>
          <p:nvPr/>
        </p:nvSpPr>
        <p:spPr>
          <a:xfrm>
            <a:off x="5166610" y="3276600"/>
            <a:ext cx="2286000" cy="822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907280" y="3200400"/>
            <a:ext cx="3017520" cy="16459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4" grpId="0" animBg="1"/>
      <p:bldP spid="77" grpId="0" animBg="1"/>
      <p:bldP spid="8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>
              <a:defRPr/>
            </a:pPr>
            <a:fld id="{1DC42DF5-88DE-43D3-BF01-313C255ECD5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6546032" cy="1448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4800" y="457200"/>
            <a:ext cx="1280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Example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" y="2438400"/>
            <a:ext cx="2926080" cy="3125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438400"/>
            <a:ext cx="3366288" cy="2377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438400"/>
            <a:ext cx="2286000" cy="307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6532E-6 L -0.29167 -0.26867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2042160" y="4648200"/>
          <a:ext cx="1005840" cy="40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86" name="Equation" r:id="rId2" imgW="571320" imgH="228600" progId="Equation.DSMT4">
                  <p:embed/>
                </p:oleObj>
              </mc:Choice>
              <mc:Fallback>
                <p:oleObj name="Equation" r:id="rId2" imgW="571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160" y="4648200"/>
                        <a:ext cx="1005840" cy="402336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1981200" y="4572000"/>
            <a:ext cx="21336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952</a:t>
            </a:r>
            <a:r>
              <a:rPr lang="en-US" sz="800" dirty="0"/>
              <a:t> </a:t>
            </a:r>
            <a:r>
              <a:rPr lang="en-US" dirty="0"/>
              <a:t>/</a:t>
            </a:r>
            <a:r>
              <a:rPr lang="en-US" sz="800" dirty="0"/>
              <a:t> </a:t>
            </a:r>
            <a:r>
              <a:rPr lang="en-US" dirty="0"/>
              <a:t>2245 </a:t>
            </a:r>
            <a:r>
              <a:rPr lang="en-US" dirty="0">
                <a:ea typeface="Cambria Math" pitchFamily="18" charset="0"/>
                <a:cs typeface="Arial" charset="0"/>
              </a:rPr>
              <a:t>= 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0.424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267200" y="3581400"/>
          <a:ext cx="4267200" cy="236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305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C00000"/>
                          </a:solidFill>
                        </a:rPr>
                        <a:t>Women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00FF"/>
                          </a:solidFill>
                        </a:rPr>
                        <a:t>Men</a:t>
                      </a:r>
                      <a:endParaRPr lang="en-US" baseline="30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Fractures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952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6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343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2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No Fractures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3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733800" y="381000"/>
            <a:ext cx="4724400" cy="2854325"/>
            <a:chOff x="3733800" y="381000"/>
            <a:chExt cx="4724400" cy="2853912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3733800" y="381000"/>
              <a:ext cx="4724400" cy="2362200"/>
              <a:chOff x="3733800" y="533400"/>
              <a:chExt cx="4724400" cy="236220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733800" y="533400"/>
                <a:ext cx="4724400" cy="2361858"/>
              </a:xfrm>
              <a:prstGeom prst="rect">
                <a:avLst/>
              </a:prstGeom>
              <a:ln w="127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>
                <a:off x="4648200" y="762000"/>
                <a:ext cx="2895600" cy="1828800"/>
                <a:chOff x="4267200" y="762000"/>
                <a:chExt cx="2895600" cy="1828800"/>
              </a:xfrm>
            </p:grpSpPr>
            <p:sp>
              <p:nvSpPr>
                <p:cNvPr id="35" name="Oval 34"/>
                <p:cNvSpPr>
                  <a:spLocks noChangeAspect="1"/>
                </p:cNvSpPr>
                <p:nvPr/>
              </p:nvSpPr>
              <p:spPr bwMode="auto">
                <a:xfrm>
                  <a:off x="4267200" y="761967"/>
                  <a:ext cx="1828800" cy="1828535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 bwMode="auto">
                <a:xfrm>
                  <a:off x="5334000" y="761967"/>
                  <a:ext cx="1828800" cy="1828535"/>
                </a:xfrm>
                <a:prstGeom prst="ellipse">
                  <a:avLst/>
                </a:prstGeom>
                <a:solidFill>
                  <a:srgbClr val="FFFF99">
                    <a:alpha val="65000"/>
                  </a:srgbClr>
                </a:solidFill>
                <a:ln w="285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TextBox 13"/>
              <p:cNvSpPr txBox="1">
                <a:spLocks noChangeArrowheads="1"/>
              </p:cNvSpPr>
              <p:nvPr/>
            </p:nvSpPr>
            <p:spPr bwMode="auto">
              <a:xfrm>
                <a:off x="3810000" y="685778"/>
                <a:ext cx="1295400" cy="36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Women</a:t>
                </a:r>
              </a:p>
            </p:txBody>
          </p:sp>
          <p:sp>
            <p:nvSpPr>
              <p:cNvPr id="34" name="TextBox 15"/>
              <p:cNvSpPr txBox="1">
                <a:spLocks noChangeArrowheads="1"/>
              </p:cNvSpPr>
              <p:nvPr/>
            </p:nvSpPr>
            <p:spPr bwMode="auto">
              <a:xfrm>
                <a:off x="7239000" y="685778"/>
                <a:ext cx="1219200" cy="36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Fractures</a:t>
                </a:r>
              </a:p>
            </p:txBody>
          </p:sp>
        </p:grpSp>
        <p:sp>
          <p:nvSpPr>
            <p:cNvPr id="15450" name="TextBox 43"/>
            <p:cNvSpPr txBox="1">
              <a:spLocks noChangeArrowheads="1"/>
            </p:cNvSpPr>
            <p:nvPr/>
          </p:nvSpPr>
          <p:spPr bwMode="auto">
            <a:xfrm>
              <a:off x="7315200" y="2865580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i="1"/>
                <a:t>n</a:t>
              </a:r>
              <a:r>
                <a:rPr lang="en-US"/>
                <a:t> = 4005</a:t>
              </a:r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3886200" y="1371600"/>
              <a:ext cx="3505200" cy="1283732"/>
              <a:chOff x="3886200" y="1371600"/>
              <a:chExt cx="3505200" cy="1283732"/>
            </a:xfrm>
          </p:grpSpPr>
          <p:sp>
            <p:nvSpPr>
              <p:cNvPr id="15452" name="TextBox 51"/>
              <p:cNvSpPr txBox="1">
                <a:spLocks noChangeArrowheads="1"/>
              </p:cNvSpPr>
              <p:nvPr/>
            </p:nvSpPr>
            <p:spPr bwMode="auto">
              <a:xfrm>
                <a:off x="5715000" y="13716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952</a:t>
                </a:r>
              </a:p>
            </p:txBody>
          </p:sp>
          <p:sp>
            <p:nvSpPr>
              <p:cNvPr id="15453" name="TextBox 55"/>
              <p:cNvSpPr txBox="1">
                <a:spLocks noChangeArrowheads="1"/>
              </p:cNvSpPr>
              <p:nvPr/>
            </p:nvSpPr>
            <p:spPr bwMode="auto">
              <a:xfrm>
                <a:off x="4800600" y="13716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1293</a:t>
                </a:r>
              </a:p>
            </p:txBody>
          </p:sp>
          <p:sp>
            <p:nvSpPr>
              <p:cNvPr id="15454" name="TextBox 56"/>
              <p:cNvSpPr txBox="1">
                <a:spLocks noChangeArrowheads="1"/>
              </p:cNvSpPr>
              <p:nvPr/>
            </p:nvSpPr>
            <p:spPr bwMode="auto">
              <a:xfrm>
                <a:off x="6629400" y="13716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343</a:t>
                </a:r>
              </a:p>
            </p:txBody>
          </p:sp>
          <p:sp>
            <p:nvSpPr>
              <p:cNvPr id="15455" name="TextBox 57"/>
              <p:cNvSpPr txBox="1">
                <a:spLocks noChangeArrowheads="1"/>
              </p:cNvSpPr>
              <p:nvPr/>
            </p:nvSpPr>
            <p:spPr bwMode="auto">
              <a:xfrm>
                <a:off x="3886200" y="22860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1417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>
              <a:defRPr/>
            </a:pPr>
            <a:fld id="{E3884634-477B-42BC-A9A9-E2EBFB6704E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5364" name="TextBox 22"/>
          <p:cNvSpPr txBox="1">
            <a:spLocks noChangeArrowheads="1"/>
          </p:cNvSpPr>
          <p:nvPr/>
        </p:nvSpPr>
        <p:spPr bwMode="auto">
          <a:xfrm>
            <a:off x="5562600" y="762000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5365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" y="285750"/>
            <a:ext cx="2743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" name="&quot;No&quot; Symbol 50"/>
          <p:cNvSpPr/>
          <p:nvPr/>
        </p:nvSpPr>
        <p:spPr>
          <a:xfrm>
            <a:off x="817416" y="3161144"/>
            <a:ext cx="609600" cy="60960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400050" y="1085850"/>
            <a:ext cx="8124825" cy="4903788"/>
            <a:chOff x="399472" y="1085272"/>
            <a:chExt cx="8125692" cy="4904508"/>
          </a:xfrm>
        </p:grpSpPr>
        <p:sp>
          <p:nvSpPr>
            <p:cNvPr id="43" name="Rectangle 42"/>
            <p:cNvSpPr/>
            <p:nvPr/>
          </p:nvSpPr>
          <p:spPr>
            <a:xfrm>
              <a:off x="399472" y="1085272"/>
              <a:ext cx="1447800" cy="533400"/>
            </a:xfrm>
            <a:prstGeom prst="rect">
              <a:avLst/>
            </a:prstGeom>
            <a:noFill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11092" y="5380180"/>
              <a:ext cx="2914072" cy="609600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82164" y="2835560"/>
              <a:ext cx="1066800" cy="457200"/>
            </a:xfrm>
            <a:prstGeom prst="rect">
              <a:avLst/>
            </a:prstGeom>
            <a:noFill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400050" y="1331913"/>
            <a:ext cx="8107363" cy="3419475"/>
            <a:chOff x="399472" y="1332344"/>
            <a:chExt cx="8107220" cy="3419764"/>
          </a:xfrm>
        </p:grpSpPr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399472" y="1332344"/>
              <a:ext cx="8107220" cy="3419764"/>
              <a:chOff x="399472" y="1332344"/>
              <a:chExt cx="8107220" cy="341976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99472" y="2514600"/>
                <a:ext cx="1447800" cy="457200"/>
              </a:xfrm>
              <a:prstGeom prst="rect">
                <a:avLst/>
              </a:prstGeom>
              <a:noFill/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611092" y="4142508"/>
                <a:ext cx="2895600" cy="609600"/>
              </a:xfrm>
              <a:prstGeom prst="rect">
                <a:avLst/>
              </a:prstGeom>
              <a:noFill/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715000" y="1332344"/>
                <a:ext cx="762000" cy="457200"/>
              </a:xfrm>
              <a:prstGeom prst="rect">
                <a:avLst/>
              </a:prstGeom>
              <a:noFill/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610928" y="1332344"/>
              <a:ext cx="762000" cy="457200"/>
            </a:xfrm>
            <a:prstGeom prst="rect">
              <a:avLst/>
            </a:prstGeom>
            <a:noFill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1514475" y="1331913"/>
            <a:ext cx="6992938" cy="4002087"/>
            <a:chOff x="1514764" y="1332344"/>
            <a:chExt cx="6991928" cy="4001656"/>
          </a:xfrm>
        </p:grpSpPr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1514764" y="1847272"/>
              <a:ext cx="6991928" cy="3486728"/>
              <a:chOff x="1514764" y="1847272"/>
              <a:chExt cx="6991928" cy="348672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14764" y="1847272"/>
                <a:ext cx="1447800" cy="457200"/>
              </a:xfrm>
              <a:prstGeom prst="rect">
                <a:avLst/>
              </a:prstGeom>
              <a:noFill/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611092" y="4724400"/>
                <a:ext cx="2895600" cy="609600"/>
              </a:xfrm>
              <a:prstGeom prst="rect">
                <a:avLst/>
              </a:prstGeom>
              <a:noFill/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4839856" y="1332344"/>
              <a:ext cx="685800" cy="457200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16220" y="2237508"/>
              <a:ext cx="685800" cy="457200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7200" y="4260850"/>
            <a:ext cx="312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Fracture, </a:t>
            </a:r>
            <a:r>
              <a:rPr lang="en-US" i="1" u="sng"/>
              <a:t>given</a:t>
            </a:r>
            <a:r>
              <a:rPr lang="en-US" i="1"/>
              <a:t> Woman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36563" y="4954588"/>
            <a:ext cx="3124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Fracture, </a:t>
            </a:r>
            <a:r>
              <a:rPr lang="en-US" i="1" u="sng" dirty="0"/>
              <a:t>given</a:t>
            </a:r>
            <a:r>
              <a:rPr lang="en-US" i="1" dirty="0"/>
              <a:t> Man</a:t>
            </a:r>
            <a:r>
              <a:rPr lang="en-US" dirty="0"/>
              <a:t>) </a:t>
            </a:r>
            <a:r>
              <a:rPr lang="en-US" dirty="0">
                <a:ea typeface="Cambria Math" pitchFamily="18" charset="0"/>
                <a:cs typeface="Arial" charset="0"/>
              </a:rPr>
              <a:t>≈ 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36563" y="566896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Man, </a:t>
            </a:r>
            <a:r>
              <a:rPr lang="en-US" i="1" u="sng"/>
              <a:t>given</a:t>
            </a:r>
            <a:r>
              <a:rPr lang="en-US" i="1"/>
              <a:t> Fracture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  </a:t>
            </a:r>
            <a:r>
              <a:rPr lang="en-US">
                <a:cs typeface="Arial" charset="0"/>
              </a:rPr>
              <a:t> 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27038" y="6126163"/>
            <a:ext cx="3067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Woman, </a:t>
            </a:r>
            <a:r>
              <a:rPr lang="en-US" i="1" u="sng"/>
              <a:t>given</a:t>
            </a:r>
            <a:r>
              <a:rPr lang="en-US" i="1"/>
              <a:t> Fracture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=</a:t>
            </a:r>
            <a:endParaRPr lang="en-US">
              <a:cs typeface="Arial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981200" y="5259388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343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1760 </a:t>
            </a:r>
            <a:r>
              <a:rPr lang="en-US">
                <a:ea typeface="Cambria Math" pitchFamily="18" charset="0"/>
                <a:cs typeface="Arial" charset="0"/>
              </a:rPr>
              <a:t>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0.195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067050" y="5675313"/>
            <a:ext cx="203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343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1295 </a:t>
            </a:r>
            <a:r>
              <a:rPr lang="en-US">
                <a:ea typeface="Cambria Math" pitchFamily="18" charset="0"/>
                <a:cs typeface="Arial" charset="0"/>
              </a:rPr>
              <a:t>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0.265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429000" y="6126163"/>
            <a:ext cx="373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 – 343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1295 </a:t>
            </a:r>
            <a:r>
              <a:rPr lang="en-US">
                <a:ea typeface="Cambria Math" pitchFamily="18" charset="0"/>
                <a:cs typeface="Arial" charset="0"/>
              </a:rPr>
              <a:t>= 952</a:t>
            </a:r>
            <a:r>
              <a:rPr lang="en-US" sz="800">
                <a:ea typeface="Cambria Math" pitchFamily="18" charset="0"/>
                <a:cs typeface="Arial" charset="0"/>
              </a:rPr>
              <a:t> </a:t>
            </a:r>
            <a:r>
              <a:rPr lang="en-US">
                <a:ea typeface="Cambria Math" pitchFamily="18" charset="0"/>
                <a:cs typeface="Arial" charset="0"/>
              </a:rPr>
              <a:t>/</a:t>
            </a:r>
            <a:r>
              <a:rPr lang="en-US" sz="800">
                <a:ea typeface="Cambria Math" pitchFamily="18" charset="0"/>
                <a:cs typeface="Arial" charset="0"/>
              </a:rPr>
              <a:t> </a:t>
            </a:r>
            <a:r>
              <a:rPr lang="en-US">
                <a:ea typeface="Cambria Math" pitchFamily="18" charset="0"/>
                <a:cs typeface="Arial" charset="0"/>
              </a:rPr>
              <a:t>1295 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0.735</a:t>
            </a:r>
            <a:r>
              <a:rPr lang="en-US">
                <a:ea typeface="Cambria Math" pitchFamily="18" charset="0"/>
                <a:cs typeface="Arial" charset="0"/>
              </a:rPr>
              <a:t> </a:t>
            </a:r>
            <a:r>
              <a:rPr lang="en-US"/>
              <a:t>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8600" y="3003550"/>
            <a:ext cx="2926080" cy="10350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57200" y="3200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Fracture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</a:t>
            </a:r>
            <a:endParaRPr lang="en-US" i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855788" y="3200400"/>
            <a:ext cx="2411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1295</a:t>
            </a:r>
            <a:r>
              <a:rPr lang="en-US" sz="800" dirty="0"/>
              <a:t> </a:t>
            </a:r>
            <a:r>
              <a:rPr lang="en-US" dirty="0"/>
              <a:t>/</a:t>
            </a:r>
            <a:r>
              <a:rPr lang="en-US" sz="800" dirty="0"/>
              <a:t> </a:t>
            </a:r>
            <a:r>
              <a:rPr lang="en-US" dirty="0"/>
              <a:t>4005 = </a:t>
            </a:r>
            <a:r>
              <a:rPr lang="en-US" b="1" dirty="0">
                <a:solidFill>
                  <a:srgbClr val="FF0000"/>
                </a:solidFill>
              </a:rPr>
              <a:t>0.323</a:t>
            </a:r>
            <a:r>
              <a:rPr lang="en-US" dirty="0"/>
              <a:t>  </a:t>
            </a:r>
            <a:endParaRPr lang="en-US" i="1" dirty="0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57200" y="3600450"/>
            <a:ext cx="3352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Fracture and Woman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</a:t>
            </a:r>
            <a:endParaRPr lang="en-US" i="1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1981200" y="3895725"/>
            <a:ext cx="213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952</a:t>
            </a:r>
            <a:r>
              <a:rPr lang="en-US" sz="800" dirty="0"/>
              <a:t> </a:t>
            </a:r>
            <a:r>
              <a:rPr lang="en-US" dirty="0"/>
              <a:t>/</a:t>
            </a:r>
            <a:r>
              <a:rPr lang="en-US" sz="800" dirty="0"/>
              <a:t> </a:t>
            </a:r>
            <a:r>
              <a:rPr lang="en-US" dirty="0"/>
              <a:t>4005 </a:t>
            </a:r>
            <a:r>
              <a:rPr lang="en-US" dirty="0">
                <a:ea typeface="Cambria Math" pitchFamily="18" charset="0"/>
                <a:cs typeface="Arial" charset="0"/>
              </a:rPr>
              <a:t>= 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0.238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91200" y="4191000"/>
            <a:ext cx="762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745996" y="5410200"/>
            <a:ext cx="762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781800" y="5410200"/>
            <a:ext cx="762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811963" y="4191000"/>
            <a:ext cx="762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742238" y="5410200"/>
            <a:ext cx="762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7726740" y="4191000"/>
            <a:ext cx="762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0834 -0.17778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0.11163 -4.44444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7" grpId="0"/>
      <p:bldP spid="78" grpId="0"/>
      <p:bldP spid="79" grpId="0"/>
      <p:bldP spid="80" grpId="0"/>
      <p:bldP spid="82" grpId="0"/>
      <p:bldP spid="86" grpId="0"/>
      <p:bldP spid="87" grpId="0"/>
      <p:bldP spid="90" grpId="0" animBg="1"/>
      <p:bldP spid="73" grpId="0"/>
      <p:bldP spid="84" grpId="0"/>
      <p:bldP spid="88" grpId="0"/>
      <p:bldP spid="91" grpId="0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54" grpId="0" animBg="1"/>
      <p:bldP spid="54" grpId="1" animBg="1"/>
      <p:bldP spid="52" grpId="0" animBg="1"/>
      <p:bldP spid="5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10" name="Picture 2" descr="https://sp.yimg.com/ib/th?id=HN.608008395658559771&amp;pid=15.1&amp;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657600"/>
            <a:ext cx="1112855" cy="914400"/>
          </a:xfrm>
          <a:prstGeom prst="rect">
            <a:avLst/>
          </a:prstGeom>
          <a:noFill/>
        </p:spPr>
      </p:pic>
      <p:pic>
        <p:nvPicPr>
          <p:cNvPr id="70" name="Picture 2" descr="http://cdn.toonvectors.com/images/77/32582/toonvectors-32582-1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5867400"/>
            <a:ext cx="990599" cy="990600"/>
          </a:xfrm>
          <a:prstGeom prst="rect">
            <a:avLst/>
          </a:prstGeom>
          <a:noFill/>
        </p:spPr>
      </p:pic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733800" y="381000"/>
            <a:ext cx="4724400" cy="2854325"/>
            <a:chOff x="3733800" y="381000"/>
            <a:chExt cx="4724400" cy="2853912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3733800" y="381000"/>
              <a:ext cx="4724400" cy="2362200"/>
              <a:chOff x="3733800" y="533400"/>
              <a:chExt cx="4724400" cy="236220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733800" y="533400"/>
                <a:ext cx="4724400" cy="2361858"/>
              </a:xfrm>
              <a:prstGeom prst="rect">
                <a:avLst/>
              </a:prstGeom>
              <a:ln w="127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>
                <a:off x="4648200" y="762000"/>
                <a:ext cx="2895600" cy="1828800"/>
                <a:chOff x="4267200" y="762000"/>
                <a:chExt cx="2895600" cy="1828800"/>
              </a:xfrm>
            </p:grpSpPr>
            <p:sp>
              <p:nvSpPr>
                <p:cNvPr id="35" name="Oval 34"/>
                <p:cNvSpPr>
                  <a:spLocks noChangeAspect="1"/>
                </p:cNvSpPr>
                <p:nvPr/>
              </p:nvSpPr>
              <p:spPr bwMode="auto">
                <a:xfrm>
                  <a:off x="4267200" y="761967"/>
                  <a:ext cx="1828800" cy="1828535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 bwMode="auto">
                <a:xfrm>
                  <a:off x="5334000" y="761967"/>
                  <a:ext cx="1828800" cy="1828535"/>
                </a:xfrm>
                <a:prstGeom prst="ellipse">
                  <a:avLst/>
                </a:prstGeom>
                <a:solidFill>
                  <a:srgbClr val="FFFF99">
                    <a:alpha val="65000"/>
                  </a:srgbClr>
                </a:solidFill>
                <a:ln w="285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TextBox 13"/>
              <p:cNvSpPr txBox="1">
                <a:spLocks noChangeArrowheads="1"/>
              </p:cNvSpPr>
              <p:nvPr/>
            </p:nvSpPr>
            <p:spPr bwMode="auto">
              <a:xfrm>
                <a:off x="3810000" y="685778"/>
                <a:ext cx="1295400" cy="36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Women</a:t>
                </a:r>
              </a:p>
            </p:txBody>
          </p:sp>
          <p:sp>
            <p:nvSpPr>
              <p:cNvPr id="34" name="TextBox 15"/>
              <p:cNvSpPr txBox="1">
                <a:spLocks noChangeArrowheads="1"/>
              </p:cNvSpPr>
              <p:nvPr/>
            </p:nvSpPr>
            <p:spPr bwMode="auto">
              <a:xfrm>
                <a:off x="7239000" y="685778"/>
                <a:ext cx="1219200" cy="36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Fractures</a:t>
                </a:r>
              </a:p>
            </p:txBody>
          </p:sp>
        </p:grpSp>
        <p:sp>
          <p:nvSpPr>
            <p:cNvPr id="15450" name="TextBox 43"/>
            <p:cNvSpPr txBox="1">
              <a:spLocks noChangeArrowheads="1"/>
            </p:cNvSpPr>
            <p:nvPr/>
          </p:nvSpPr>
          <p:spPr bwMode="auto">
            <a:xfrm>
              <a:off x="7315200" y="2865580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i="1"/>
                <a:t>n</a:t>
              </a:r>
              <a:r>
                <a:rPr lang="en-US"/>
                <a:t> = 4005</a:t>
              </a:r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3886200" y="1371600"/>
              <a:ext cx="3505200" cy="1283732"/>
              <a:chOff x="3886200" y="1371600"/>
              <a:chExt cx="3505200" cy="1283732"/>
            </a:xfrm>
          </p:grpSpPr>
          <p:sp>
            <p:nvSpPr>
              <p:cNvPr id="15452" name="TextBox 51"/>
              <p:cNvSpPr txBox="1">
                <a:spLocks noChangeArrowheads="1"/>
              </p:cNvSpPr>
              <p:nvPr/>
            </p:nvSpPr>
            <p:spPr bwMode="auto">
              <a:xfrm>
                <a:off x="5715000" y="13716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952</a:t>
                </a:r>
              </a:p>
            </p:txBody>
          </p:sp>
          <p:sp>
            <p:nvSpPr>
              <p:cNvPr id="15453" name="TextBox 55"/>
              <p:cNvSpPr txBox="1">
                <a:spLocks noChangeArrowheads="1"/>
              </p:cNvSpPr>
              <p:nvPr/>
            </p:nvSpPr>
            <p:spPr bwMode="auto">
              <a:xfrm>
                <a:off x="4800600" y="13716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1293</a:t>
                </a:r>
              </a:p>
            </p:txBody>
          </p:sp>
          <p:sp>
            <p:nvSpPr>
              <p:cNvPr id="15454" name="TextBox 56"/>
              <p:cNvSpPr txBox="1">
                <a:spLocks noChangeArrowheads="1"/>
              </p:cNvSpPr>
              <p:nvPr/>
            </p:nvSpPr>
            <p:spPr bwMode="auto">
              <a:xfrm>
                <a:off x="6629400" y="13716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343</a:t>
                </a:r>
              </a:p>
            </p:txBody>
          </p:sp>
          <p:sp>
            <p:nvSpPr>
              <p:cNvPr id="15455" name="TextBox 57"/>
              <p:cNvSpPr txBox="1">
                <a:spLocks noChangeArrowheads="1"/>
              </p:cNvSpPr>
              <p:nvPr/>
            </p:nvSpPr>
            <p:spPr bwMode="auto">
              <a:xfrm>
                <a:off x="3886200" y="22860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1417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>
              <a:defRPr/>
            </a:pPr>
            <a:fld id="{E3884634-477B-42BC-A9A9-E2EBFB6704E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5364" name="TextBox 22"/>
          <p:cNvSpPr txBox="1">
            <a:spLocks noChangeArrowheads="1"/>
          </p:cNvSpPr>
          <p:nvPr/>
        </p:nvSpPr>
        <p:spPr bwMode="auto">
          <a:xfrm>
            <a:off x="5562600" y="762000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5365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" y="285750"/>
            <a:ext cx="2743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" name="&quot;No&quot; Symbol 50"/>
          <p:cNvSpPr/>
          <p:nvPr/>
        </p:nvSpPr>
        <p:spPr>
          <a:xfrm>
            <a:off x="817416" y="3161144"/>
            <a:ext cx="609600" cy="60960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7200" y="4260850"/>
            <a:ext cx="312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Fracture, </a:t>
            </a:r>
            <a:r>
              <a:rPr lang="en-US" i="1" u="sng"/>
              <a:t>given</a:t>
            </a:r>
            <a:r>
              <a:rPr lang="en-US" i="1"/>
              <a:t> Woman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36563" y="4954588"/>
            <a:ext cx="3124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Fracture, </a:t>
            </a:r>
            <a:r>
              <a:rPr lang="en-US" i="1" u="sng"/>
              <a:t>given</a:t>
            </a:r>
            <a:r>
              <a:rPr lang="en-US" i="1"/>
              <a:t> Man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 </a:t>
            </a:r>
            <a:r>
              <a:rPr lang="en-US">
                <a:cs typeface="Arial" charset="0"/>
              </a:rPr>
              <a:t> 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36563" y="566896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Man, </a:t>
            </a:r>
            <a:r>
              <a:rPr lang="en-US" i="1" u="sng"/>
              <a:t>given</a:t>
            </a:r>
            <a:r>
              <a:rPr lang="en-US" i="1"/>
              <a:t> Fracture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  </a:t>
            </a:r>
            <a:r>
              <a:rPr lang="en-US">
                <a:cs typeface="Arial" charset="0"/>
              </a:rPr>
              <a:t> 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27038" y="6126163"/>
            <a:ext cx="3067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Woman, </a:t>
            </a:r>
            <a:r>
              <a:rPr lang="en-US" i="1" u="sng"/>
              <a:t>given</a:t>
            </a:r>
            <a:r>
              <a:rPr lang="en-US" i="1"/>
              <a:t> Fracture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=</a:t>
            </a:r>
            <a:endParaRPr lang="en-US">
              <a:cs typeface="Arial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1981200" y="455295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952</a:t>
            </a:r>
            <a:r>
              <a:rPr lang="en-US" sz="800" dirty="0"/>
              <a:t> </a:t>
            </a:r>
            <a:r>
              <a:rPr lang="en-US" dirty="0"/>
              <a:t>/</a:t>
            </a:r>
            <a:r>
              <a:rPr lang="en-US" sz="800" dirty="0"/>
              <a:t> </a:t>
            </a:r>
            <a:r>
              <a:rPr lang="en-US" dirty="0"/>
              <a:t>2245 </a:t>
            </a:r>
            <a:r>
              <a:rPr lang="en-US" dirty="0">
                <a:ea typeface="Cambria Math" pitchFamily="18" charset="0"/>
                <a:cs typeface="Arial" charset="0"/>
              </a:rPr>
              <a:t>= 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0.424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981200" y="5259388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343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1760 </a:t>
            </a:r>
            <a:r>
              <a:rPr lang="en-US">
                <a:ea typeface="Cambria Math" pitchFamily="18" charset="0"/>
                <a:cs typeface="Arial" charset="0"/>
              </a:rPr>
              <a:t>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0.195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067050" y="5675313"/>
            <a:ext cx="203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343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1295 </a:t>
            </a:r>
            <a:r>
              <a:rPr lang="en-US">
                <a:ea typeface="Cambria Math" pitchFamily="18" charset="0"/>
                <a:cs typeface="Arial" charset="0"/>
              </a:rPr>
              <a:t>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0.265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429000" y="6126163"/>
            <a:ext cx="373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 – 343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1295 </a:t>
            </a:r>
            <a:r>
              <a:rPr lang="en-US">
                <a:ea typeface="Cambria Math" pitchFamily="18" charset="0"/>
                <a:cs typeface="Arial" charset="0"/>
              </a:rPr>
              <a:t>= 952</a:t>
            </a:r>
            <a:r>
              <a:rPr lang="en-US" sz="800">
                <a:ea typeface="Cambria Math" pitchFamily="18" charset="0"/>
                <a:cs typeface="Arial" charset="0"/>
              </a:rPr>
              <a:t> </a:t>
            </a:r>
            <a:r>
              <a:rPr lang="en-US">
                <a:ea typeface="Cambria Math" pitchFamily="18" charset="0"/>
                <a:cs typeface="Arial" charset="0"/>
              </a:rPr>
              <a:t>/</a:t>
            </a:r>
            <a:r>
              <a:rPr lang="en-US" sz="800">
                <a:ea typeface="Cambria Math" pitchFamily="18" charset="0"/>
                <a:cs typeface="Arial" charset="0"/>
              </a:rPr>
              <a:t> </a:t>
            </a:r>
            <a:r>
              <a:rPr lang="en-US">
                <a:ea typeface="Cambria Math" pitchFamily="18" charset="0"/>
                <a:cs typeface="Arial" charset="0"/>
              </a:rPr>
              <a:t>1295 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0.735</a:t>
            </a:r>
            <a:r>
              <a:rPr lang="en-US">
                <a:ea typeface="Cambria Math" pitchFamily="18" charset="0"/>
                <a:cs typeface="Arial" charset="0"/>
              </a:rPr>
              <a:t> </a:t>
            </a:r>
            <a:r>
              <a:rPr lang="en-US"/>
              <a:t>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8600" y="3003550"/>
            <a:ext cx="2926080" cy="10350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57200" y="3200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Fracture</a:t>
            </a:r>
            <a:r>
              <a:rPr lang="en-US" dirty="0"/>
              <a:t>) </a:t>
            </a:r>
            <a:r>
              <a:rPr lang="en-US" dirty="0">
                <a:ea typeface="Cambria Math" pitchFamily="18" charset="0"/>
                <a:cs typeface="Arial" charset="0"/>
              </a:rPr>
              <a:t>≈</a:t>
            </a:r>
            <a:endParaRPr lang="en-US" i="1" dirty="0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855788" y="3200400"/>
            <a:ext cx="2411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1295</a:t>
            </a:r>
            <a:r>
              <a:rPr lang="en-US" sz="800" dirty="0"/>
              <a:t> </a:t>
            </a:r>
            <a:r>
              <a:rPr lang="en-US" dirty="0"/>
              <a:t>/</a:t>
            </a:r>
            <a:r>
              <a:rPr lang="en-US" sz="800" dirty="0"/>
              <a:t> </a:t>
            </a:r>
            <a:r>
              <a:rPr lang="en-US" dirty="0"/>
              <a:t>4005 = </a:t>
            </a:r>
            <a:r>
              <a:rPr lang="en-US" b="1" dirty="0">
                <a:solidFill>
                  <a:srgbClr val="FF0000"/>
                </a:solidFill>
              </a:rPr>
              <a:t>0.323</a:t>
            </a:r>
            <a:r>
              <a:rPr lang="en-US" dirty="0"/>
              <a:t>  </a:t>
            </a:r>
            <a:endParaRPr lang="en-US" i="1" dirty="0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57200" y="3600450"/>
            <a:ext cx="3352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Fracture and Woman</a:t>
            </a:r>
            <a:r>
              <a:rPr lang="en-US" dirty="0"/>
              <a:t>) </a:t>
            </a:r>
            <a:r>
              <a:rPr lang="en-US" dirty="0">
                <a:ea typeface="Cambria Math" pitchFamily="18" charset="0"/>
                <a:cs typeface="Arial" charset="0"/>
              </a:rPr>
              <a:t>≈</a:t>
            </a:r>
            <a:endParaRPr lang="en-US" i="1" dirty="0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1981200" y="3895725"/>
            <a:ext cx="213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952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4005 </a:t>
            </a:r>
            <a:r>
              <a:rPr lang="en-US">
                <a:ea typeface="Cambria Math" pitchFamily="18" charset="0"/>
                <a:cs typeface="Arial" charset="0"/>
              </a:rPr>
              <a:t>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0.238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2" name="Chevron 61"/>
          <p:cNvSpPr/>
          <p:nvPr/>
        </p:nvSpPr>
        <p:spPr>
          <a:xfrm>
            <a:off x="121420" y="4282440"/>
            <a:ext cx="365760" cy="36576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>
            <a:off x="91440" y="4968240"/>
            <a:ext cx="365760" cy="36576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hevron 63"/>
          <p:cNvSpPr/>
          <p:nvPr/>
        </p:nvSpPr>
        <p:spPr>
          <a:xfrm>
            <a:off x="76200" y="5654040"/>
            <a:ext cx="365760" cy="365760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5334000" y="3276600"/>
            <a:ext cx="3566160" cy="914400"/>
          </a:xfrm>
          <a:prstGeom prst="wedgeRoundRectCallout">
            <a:avLst>
              <a:gd name="adj1" fmla="val -59694"/>
              <a:gd name="adj2" fmla="val 37789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“Osteoporosis-related fractures are more than </a:t>
            </a:r>
            <a:r>
              <a:rPr lang="en-US" i="1" u="sng" dirty="0"/>
              <a:t>twice</a:t>
            </a:r>
            <a:r>
              <a:rPr lang="en-US" i="1" dirty="0"/>
              <a:t> as likely to occur among women than men.” </a:t>
            </a:r>
          </a:p>
        </p:txBody>
      </p:sp>
      <p:sp>
        <p:nvSpPr>
          <p:cNvPr id="66" name="Chevron 65"/>
          <p:cNvSpPr/>
          <p:nvPr/>
        </p:nvSpPr>
        <p:spPr>
          <a:xfrm>
            <a:off x="76200" y="6111240"/>
            <a:ext cx="365760" cy="365760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4297680" y="4724400"/>
            <a:ext cx="4572000" cy="914400"/>
          </a:xfrm>
          <a:prstGeom prst="wedgeRoundRectCallout">
            <a:avLst>
              <a:gd name="adj1" fmla="val 23673"/>
              <a:gd name="adj2" fmla="val 828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“A person who suffers an osteoporosis-related fracture is almost </a:t>
            </a:r>
            <a:r>
              <a:rPr lang="en-US" i="1" u="sng" dirty="0"/>
              <a:t>three</a:t>
            </a:r>
            <a:r>
              <a:rPr lang="en-US" i="1" dirty="0"/>
              <a:t> times more likely to be a woman than a man.”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s://sp.yimg.com/ib/th?id=HN.608008395658559771&amp;pid=15.1&amp;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657600"/>
            <a:ext cx="1112855" cy="914400"/>
          </a:xfrm>
          <a:prstGeom prst="rect">
            <a:avLst/>
          </a:prstGeom>
          <a:noFill/>
        </p:spPr>
      </p:pic>
      <p:pic>
        <p:nvPicPr>
          <p:cNvPr id="374786" name="Picture 2" descr="http://cdn.toonvectors.com/images/77/32582/toonvectors-32582-1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5867400"/>
            <a:ext cx="990599" cy="990600"/>
          </a:xfrm>
          <a:prstGeom prst="rect">
            <a:avLst/>
          </a:prstGeom>
          <a:noFill/>
        </p:spPr>
      </p:pic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733800" y="381000"/>
            <a:ext cx="4724400" cy="2854325"/>
            <a:chOff x="3733800" y="381000"/>
            <a:chExt cx="4724400" cy="2853912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3733800" y="381000"/>
              <a:ext cx="4724400" cy="2362200"/>
              <a:chOff x="3733800" y="533400"/>
              <a:chExt cx="4724400" cy="236220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733800" y="533400"/>
                <a:ext cx="4724400" cy="2361858"/>
              </a:xfrm>
              <a:prstGeom prst="rect">
                <a:avLst/>
              </a:prstGeom>
              <a:ln w="127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>
                <a:off x="4648200" y="762000"/>
                <a:ext cx="2895600" cy="1828800"/>
                <a:chOff x="4267200" y="762000"/>
                <a:chExt cx="2895600" cy="1828800"/>
              </a:xfrm>
            </p:grpSpPr>
            <p:sp>
              <p:nvSpPr>
                <p:cNvPr id="35" name="Oval 34"/>
                <p:cNvSpPr>
                  <a:spLocks noChangeAspect="1"/>
                </p:cNvSpPr>
                <p:nvPr/>
              </p:nvSpPr>
              <p:spPr bwMode="auto">
                <a:xfrm>
                  <a:off x="4267200" y="761967"/>
                  <a:ext cx="1828800" cy="1828535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 bwMode="auto">
                <a:xfrm>
                  <a:off x="5334000" y="761967"/>
                  <a:ext cx="1828800" cy="1828535"/>
                </a:xfrm>
                <a:prstGeom prst="ellipse">
                  <a:avLst/>
                </a:prstGeom>
                <a:solidFill>
                  <a:srgbClr val="FFFF99">
                    <a:alpha val="65000"/>
                  </a:srgbClr>
                </a:solidFill>
                <a:ln w="285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TextBox 13"/>
              <p:cNvSpPr txBox="1">
                <a:spLocks noChangeArrowheads="1"/>
              </p:cNvSpPr>
              <p:nvPr/>
            </p:nvSpPr>
            <p:spPr bwMode="auto">
              <a:xfrm>
                <a:off x="3810000" y="685778"/>
                <a:ext cx="1295400" cy="36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Women</a:t>
                </a:r>
              </a:p>
            </p:txBody>
          </p:sp>
          <p:sp>
            <p:nvSpPr>
              <p:cNvPr id="34" name="TextBox 15"/>
              <p:cNvSpPr txBox="1">
                <a:spLocks noChangeArrowheads="1"/>
              </p:cNvSpPr>
              <p:nvPr/>
            </p:nvSpPr>
            <p:spPr bwMode="auto">
              <a:xfrm>
                <a:off x="7239000" y="685778"/>
                <a:ext cx="1219200" cy="36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Fractures</a:t>
                </a:r>
              </a:p>
            </p:txBody>
          </p:sp>
        </p:grpSp>
        <p:sp>
          <p:nvSpPr>
            <p:cNvPr id="15450" name="TextBox 43"/>
            <p:cNvSpPr txBox="1">
              <a:spLocks noChangeArrowheads="1"/>
            </p:cNvSpPr>
            <p:nvPr/>
          </p:nvSpPr>
          <p:spPr bwMode="auto">
            <a:xfrm>
              <a:off x="7315200" y="2865580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i="1"/>
                <a:t>n</a:t>
              </a:r>
              <a:r>
                <a:rPr lang="en-US"/>
                <a:t> = 4005</a:t>
              </a:r>
            </a:p>
          </p:txBody>
        </p:sp>
        <p:grpSp>
          <p:nvGrpSpPr>
            <p:cNvPr id="5" name="Group 60"/>
            <p:cNvGrpSpPr>
              <a:grpSpLocks/>
            </p:cNvGrpSpPr>
            <p:nvPr/>
          </p:nvGrpSpPr>
          <p:grpSpPr bwMode="auto">
            <a:xfrm>
              <a:off x="3886200" y="1371600"/>
              <a:ext cx="3505200" cy="1283732"/>
              <a:chOff x="3886200" y="1371600"/>
              <a:chExt cx="3505200" cy="1283732"/>
            </a:xfrm>
          </p:grpSpPr>
          <p:sp>
            <p:nvSpPr>
              <p:cNvPr id="15452" name="TextBox 51"/>
              <p:cNvSpPr txBox="1">
                <a:spLocks noChangeArrowheads="1"/>
              </p:cNvSpPr>
              <p:nvPr/>
            </p:nvSpPr>
            <p:spPr bwMode="auto">
              <a:xfrm>
                <a:off x="5715000" y="13716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952</a:t>
                </a:r>
              </a:p>
            </p:txBody>
          </p:sp>
          <p:sp>
            <p:nvSpPr>
              <p:cNvPr id="15453" name="TextBox 55"/>
              <p:cNvSpPr txBox="1">
                <a:spLocks noChangeArrowheads="1"/>
              </p:cNvSpPr>
              <p:nvPr/>
            </p:nvSpPr>
            <p:spPr bwMode="auto">
              <a:xfrm>
                <a:off x="4800600" y="13716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1293</a:t>
                </a:r>
              </a:p>
            </p:txBody>
          </p:sp>
          <p:sp>
            <p:nvSpPr>
              <p:cNvPr id="15454" name="TextBox 56"/>
              <p:cNvSpPr txBox="1">
                <a:spLocks noChangeArrowheads="1"/>
              </p:cNvSpPr>
              <p:nvPr/>
            </p:nvSpPr>
            <p:spPr bwMode="auto">
              <a:xfrm>
                <a:off x="6629400" y="13716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343</a:t>
                </a:r>
              </a:p>
            </p:txBody>
          </p:sp>
          <p:sp>
            <p:nvSpPr>
              <p:cNvPr id="15455" name="TextBox 57"/>
              <p:cNvSpPr txBox="1">
                <a:spLocks noChangeArrowheads="1"/>
              </p:cNvSpPr>
              <p:nvPr/>
            </p:nvSpPr>
            <p:spPr bwMode="auto">
              <a:xfrm>
                <a:off x="3886200" y="22860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1417</a:t>
                </a:r>
              </a:p>
            </p:txBody>
          </p:sp>
        </p:grpSp>
      </p:grpSp>
      <p:sp>
        <p:nvSpPr>
          <p:cNvPr id="15364" name="TextBox 22"/>
          <p:cNvSpPr txBox="1">
            <a:spLocks noChangeArrowheads="1"/>
          </p:cNvSpPr>
          <p:nvPr/>
        </p:nvSpPr>
        <p:spPr bwMode="auto">
          <a:xfrm>
            <a:off x="5562600" y="762000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5365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" y="285750"/>
            <a:ext cx="2743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" name="&quot;No&quot; Symbol 50"/>
          <p:cNvSpPr/>
          <p:nvPr/>
        </p:nvSpPr>
        <p:spPr>
          <a:xfrm>
            <a:off x="817416" y="3161144"/>
            <a:ext cx="609600" cy="60960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7200" y="4260850"/>
            <a:ext cx="312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Fracture, </a:t>
            </a:r>
            <a:r>
              <a:rPr lang="en-US" i="1" u="sng"/>
              <a:t>given</a:t>
            </a:r>
            <a:r>
              <a:rPr lang="en-US" i="1"/>
              <a:t> Woman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36563" y="4954588"/>
            <a:ext cx="3124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Fracture, </a:t>
            </a:r>
            <a:r>
              <a:rPr lang="en-US" i="1" u="sng" dirty="0"/>
              <a:t>given</a:t>
            </a:r>
            <a:r>
              <a:rPr lang="en-US" i="1" dirty="0"/>
              <a:t> Man</a:t>
            </a:r>
            <a:r>
              <a:rPr lang="en-US" dirty="0"/>
              <a:t>) </a:t>
            </a:r>
            <a:r>
              <a:rPr lang="en-US" dirty="0">
                <a:ea typeface="Cambria Math" pitchFamily="18" charset="0"/>
                <a:cs typeface="Arial" charset="0"/>
              </a:rPr>
              <a:t>≈ 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36563" y="566896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Man, </a:t>
            </a:r>
            <a:r>
              <a:rPr lang="en-US" i="1" u="sng"/>
              <a:t>given</a:t>
            </a:r>
            <a:r>
              <a:rPr lang="en-US" i="1"/>
              <a:t> Fracture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  </a:t>
            </a:r>
            <a:r>
              <a:rPr lang="en-US">
                <a:cs typeface="Arial" charset="0"/>
              </a:rPr>
              <a:t> 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27038" y="6126163"/>
            <a:ext cx="3067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Woman, </a:t>
            </a:r>
            <a:r>
              <a:rPr lang="en-US" i="1" u="sng"/>
              <a:t>given</a:t>
            </a:r>
            <a:r>
              <a:rPr lang="en-US" i="1"/>
              <a:t> Fracture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=</a:t>
            </a:r>
            <a:endParaRPr lang="en-US">
              <a:cs typeface="Arial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1981200" y="455295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952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2245 </a:t>
            </a:r>
            <a:r>
              <a:rPr lang="en-US">
                <a:ea typeface="Cambria Math" pitchFamily="18" charset="0"/>
                <a:cs typeface="Arial" charset="0"/>
              </a:rPr>
              <a:t>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0.424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981200" y="5259388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343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1760 </a:t>
            </a:r>
            <a:r>
              <a:rPr lang="en-US">
                <a:ea typeface="Cambria Math" pitchFamily="18" charset="0"/>
                <a:cs typeface="Arial" charset="0"/>
              </a:rPr>
              <a:t>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0.195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067050" y="5675313"/>
            <a:ext cx="203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343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1295 </a:t>
            </a:r>
            <a:r>
              <a:rPr lang="en-US">
                <a:ea typeface="Cambria Math" pitchFamily="18" charset="0"/>
                <a:cs typeface="Arial" charset="0"/>
              </a:rPr>
              <a:t>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0.265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429000" y="6126163"/>
            <a:ext cx="373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 – 343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1295 </a:t>
            </a:r>
            <a:r>
              <a:rPr lang="en-US">
                <a:ea typeface="Cambria Math" pitchFamily="18" charset="0"/>
                <a:cs typeface="Arial" charset="0"/>
              </a:rPr>
              <a:t>= 952</a:t>
            </a:r>
            <a:r>
              <a:rPr lang="en-US" sz="800">
                <a:ea typeface="Cambria Math" pitchFamily="18" charset="0"/>
                <a:cs typeface="Arial" charset="0"/>
              </a:rPr>
              <a:t> </a:t>
            </a:r>
            <a:r>
              <a:rPr lang="en-US">
                <a:ea typeface="Cambria Math" pitchFamily="18" charset="0"/>
                <a:cs typeface="Arial" charset="0"/>
              </a:rPr>
              <a:t>/</a:t>
            </a:r>
            <a:r>
              <a:rPr lang="en-US" sz="800">
                <a:ea typeface="Cambria Math" pitchFamily="18" charset="0"/>
                <a:cs typeface="Arial" charset="0"/>
              </a:rPr>
              <a:t> </a:t>
            </a:r>
            <a:r>
              <a:rPr lang="en-US">
                <a:ea typeface="Cambria Math" pitchFamily="18" charset="0"/>
                <a:cs typeface="Arial" charset="0"/>
              </a:rPr>
              <a:t>1295 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0.735</a:t>
            </a:r>
            <a:r>
              <a:rPr lang="en-US">
                <a:ea typeface="Cambria Math" pitchFamily="18" charset="0"/>
                <a:cs typeface="Arial" charset="0"/>
              </a:rPr>
              <a:t> </a:t>
            </a:r>
            <a:r>
              <a:rPr lang="en-US"/>
              <a:t>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8600" y="3003550"/>
            <a:ext cx="2926080" cy="103505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57200" y="3200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Fracture</a:t>
            </a:r>
            <a:r>
              <a:rPr lang="en-US" dirty="0"/>
              <a:t>) </a:t>
            </a:r>
            <a:r>
              <a:rPr lang="en-US" dirty="0">
                <a:ea typeface="Cambria Math" pitchFamily="18" charset="0"/>
                <a:cs typeface="Arial" charset="0"/>
              </a:rPr>
              <a:t>≈</a:t>
            </a:r>
            <a:endParaRPr lang="en-US" i="1" dirty="0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855788" y="3200400"/>
            <a:ext cx="2411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1295</a:t>
            </a:r>
            <a:r>
              <a:rPr lang="en-US" sz="800" dirty="0"/>
              <a:t> </a:t>
            </a:r>
            <a:r>
              <a:rPr lang="en-US" dirty="0"/>
              <a:t>/</a:t>
            </a:r>
            <a:r>
              <a:rPr lang="en-US" sz="800" dirty="0"/>
              <a:t> </a:t>
            </a:r>
            <a:r>
              <a:rPr lang="en-US" dirty="0"/>
              <a:t>4005 = </a:t>
            </a:r>
            <a:r>
              <a:rPr lang="en-US" b="1" dirty="0">
                <a:solidFill>
                  <a:srgbClr val="FF0000"/>
                </a:solidFill>
              </a:rPr>
              <a:t>0.323</a:t>
            </a:r>
            <a:r>
              <a:rPr lang="en-US" dirty="0"/>
              <a:t>  </a:t>
            </a:r>
            <a:endParaRPr lang="en-US" i="1" dirty="0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57200" y="3600450"/>
            <a:ext cx="3352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Fracture and Woman</a:t>
            </a:r>
            <a:r>
              <a:rPr lang="en-US" dirty="0"/>
              <a:t>) </a:t>
            </a:r>
            <a:r>
              <a:rPr lang="en-US" dirty="0">
                <a:ea typeface="Cambria Math" pitchFamily="18" charset="0"/>
                <a:cs typeface="Arial" charset="0"/>
              </a:rPr>
              <a:t>≈</a:t>
            </a:r>
            <a:endParaRPr lang="en-US" i="1" dirty="0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1981200" y="3895725"/>
            <a:ext cx="213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952</a:t>
            </a:r>
            <a:r>
              <a:rPr lang="en-US" sz="800"/>
              <a:t> </a:t>
            </a:r>
            <a:r>
              <a:rPr lang="en-US"/>
              <a:t>/</a:t>
            </a:r>
            <a:r>
              <a:rPr lang="en-US" sz="800"/>
              <a:t> </a:t>
            </a:r>
            <a:r>
              <a:rPr lang="en-US"/>
              <a:t>4005 </a:t>
            </a:r>
            <a:r>
              <a:rPr lang="en-US">
                <a:ea typeface="Cambria Math" pitchFamily="18" charset="0"/>
                <a:cs typeface="Arial" charset="0"/>
              </a:rPr>
              <a:t>=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0.238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2" name="Chevron 61"/>
          <p:cNvSpPr/>
          <p:nvPr/>
        </p:nvSpPr>
        <p:spPr>
          <a:xfrm>
            <a:off x="121420" y="4282440"/>
            <a:ext cx="365760" cy="36576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>
            <a:off x="91440" y="4968240"/>
            <a:ext cx="365760" cy="36576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hevron 63"/>
          <p:cNvSpPr/>
          <p:nvPr/>
        </p:nvSpPr>
        <p:spPr>
          <a:xfrm>
            <a:off x="76200" y="5654040"/>
            <a:ext cx="365760" cy="365760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5334000" y="3276600"/>
            <a:ext cx="3566160" cy="914400"/>
          </a:xfrm>
          <a:prstGeom prst="wedgeRoundRectCallout">
            <a:avLst>
              <a:gd name="adj1" fmla="val -59694"/>
              <a:gd name="adj2" fmla="val 37789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“Osteoporosis-related fractures are more than </a:t>
            </a:r>
            <a:r>
              <a:rPr lang="en-US" i="1" u="sng" dirty="0"/>
              <a:t>twice</a:t>
            </a:r>
            <a:r>
              <a:rPr lang="en-US" i="1" dirty="0"/>
              <a:t> as likely to occur among women than men.” </a:t>
            </a:r>
          </a:p>
        </p:txBody>
      </p:sp>
      <p:sp>
        <p:nvSpPr>
          <p:cNvPr id="66" name="Chevron 65"/>
          <p:cNvSpPr/>
          <p:nvPr/>
        </p:nvSpPr>
        <p:spPr>
          <a:xfrm>
            <a:off x="76200" y="6111240"/>
            <a:ext cx="365760" cy="365760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4297680" y="4724400"/>
            <a:ext cx="4572000" cy="914400"/>
          </a:xfrm>
          <a:prstGeom prst="wedgeRoundRectCallout">
            <a:avLst>
              <a:gd name="adj1" fmla="val 23673"/>
              <a:gd name="adj2" fmla="val 828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“A person who suffers an osteoporosis-related fracture is almost </a:t>
            </a:r>
            <a:r>
              <a:rPr lang="en-US" i="1" u="sng" dirty="0"/>
              <a:t>three</a:t>
            </a:r>
            <a:r>
              <a:rPr lang="en-US" i="1" dirty="0"/>
              <a:t> times more likely to be a woman than a man.” </a:t>
            </a:r>
          </a:p>
        </p:txBody>
      </p:sp>
      <p:sp>
        <p:nvSpPr>
          <p:cNvPr id="44" name="TextBox 43"/>
          <p:cNvSpPr txBox="1"/>
          <p:nvPr/>
        </p:nvSpPr>
        <p:spPr>
          <a:xfrm rot="19897552">
            <a:off x="2540343" y="2051862"/>
            <a:ext cx="548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45" name="TextBox 44"/>
          <p:cNvSpPr txBox="1"/>
          <p:nvPr/>
        </p:nvSpPr>
        <p:spPr>
          <a:xfrm rot="1758830">
            <a:off x="5503039" y="1825531"/>
            <a:ext cx="548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 rot="20890693">
            <a:off x="3411191" y="1057787"/>
            <a:ext cx="548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 rot="374862">
            <a:off x="4472978" y="919747"/>
            <a:ext cx="548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grpSp>
        <p:nvGrpSpPr>
          <p:cNvPr id="6" name="Group 48"/>
          <p:cNvGrpSpPr/>
          <p:nvPr/>
        </p:nvGrpSpPr>
        <p:grpSpPr>
          <a:xfrm>
            <a:off x="1778175" y="2300990"/>
            <a:ext cx="5537025" cy="4572000"/>
            <a:chOff x="1778175" y="2300990"/>
            <a:chExt cx="5537025" cy="4572000"/>
          </a:xfrm>
        </p:grpSpPr>
        <p:sp>
          <p:nvSpPr>
            <p:cNvPr id="48" name="Rectangle 47"/>
            <p:cNvSpPr/>
            <p:nvPr/>
          </p:nvSpPr>
          <p:spPr>
            <a:xfrm>
              <a:off x="3932420" y="370382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9" descr="http://images.sodahead.com/polls/001811449/1427766645_dunno_answer_4_xlarge.jpe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78175" y="2300990"/>
              <a:ext cx="5537025" cy="4572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" y="381000"/>
            <a:ext cx="8534400" cy="1200150"/>
            <a:chOff x="304800" y="381000"/>
            <a:chExt cx="8534400" cy="1200329"/>
          </a:xfrm>
        </p:grpSpPr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304800" y="381000"/>
              <a:ext cx="8534400" cy="120032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indent="3175" algn="just">
                <a:buFont typeface="Arial" charset="0"/>
                <a:buNone/>
              </a:pPr>
              <a:r>
                <a:rPr lang="en-US" u="sng" dirty="0">
                  <a:cs typeface="Arial" charset="0"/>
                </a:rPr>
                <a:t>Def</a:t>
              </a:r>
              <a:r>
                <a:rPr lang="en-US" dirty="0">
                  <a:cs typeface="Arial" charset="0"/>
                </a:rPr>
                <a:t>:  The </a:t>
              </a:r>
              <a:r>
                <a:rPr lang="en-US" b="1" dirty="0">
                  <a:cs typeface="Arial" charset="0"/>
                </a:rPr>
                <a:t>conditional probability</a:t>
              </a:r>
              <a:r>
                <a:rPr lang="en-US" dirty="0">
                  <a:cs typeface="Arial" charset="0"/>
                </a:rPr>
                <a:t> of event </a:t>
              </a:r>
              <a:r>
                <a:rPr lang="en-US" i="1" dirty="0">
                  <a:cs typeface="Arial" charset="0"/>
                </a:rPr>
                <a:t>A</a:t>
              </a:r>
              <a:r>
                <a:rPr lang="en-US" dirty="0">
                  <a:cs typeface="Arial" charset="0"/>
                </a:rPr>
                <a:t>, </a:t>
              </a:r>
              <a:r>
                <a:rPr lang="en-US" i="1" dirty="0">
                  <a:cs typeface="Arial" charset="0"/>
                </a:rPr>
                <a:t>given</a:t>
              </a:r>
              <a:r>
                <a:rPr lang="en-US" dirty="0">
                  <a:cs typeface="Arial" charset="0"/>
                </a:rPr>
                <a:t> event </a:t>
              </a:r>
              <a:r>
                <a:rPr lang="en-US" i="1" dirty="0">
                  <a:cs typeface="Arial" charset="0"/>
                </a:rPr>
                <a:t>B</a:t>
              </a:r>
              <a:r>
                <a:rPr lang="en-US" dirty="0">
                  <a:cs typeface="Arial" charset="0"/>
                </a:rPr>
                <a:t>, is denoted by </a:t>
              </a:r>
              <a:r>
                <a:rPr lang="en-US" i="1" dirty="0">
                  <a:cs typeface="Arial" charset="0"/>
                </a:rPr>
                <a:t>P</a:t>
              </a:r>
              <a:r>
                <a:rPr lang="en-US" dirty="0">
                  <a:cs typeface="Arial" charset="0"/>
                </a:rPr>
                <a:t>(</a:t>
              </a:r>
              <a:r>
                <a:rPr lang="en-US" i="1" dirty="0">
                  <a:cs typeface="Arial" charset="0"/>
                </a:rPr>
                <a:t>A</a:t>
              </a:r>
              <a:r>
                <a:rPr lang="en-US" dirty="0">
                  <a:cs typeface="Arial" charset="0"/>
                </a:rPr>
                <a:t>|</a:t>
              </a:r>
              <a:r>
                <a:rPr lang="en-US" i="1" dirty="0">
                  <a:cs typeface="Arial" charset="0"/>
                </a:rPr>
                <a:t>B</a:t>
              </a:r>
              <a:r>
                <a:rPr lang="en-US" dirty="0">
                  <a:cs typeface="Arial" charset="0"/>
                </a:rPr>
                <a:t>), and calculated via the formula</a:t>
              </a:r>
            </a:p>
            <a:p>
              <a:pPr indent="3175" algn="just">
                <a:buFont typeface="Arial" charset="0"/>
                <a:buNone/>
              </a:pPr>
              <a:endParaRPr lang="en-US" dirty="0">
                <a:cs typeface="Arial" charset="0"/>
              </a:endParaRPr>
            </a:p>
            <a:p>
              <a:pPr indent="3175">
                <a:buFont typeface="Arial" charset="0"/>
                <a:buNone/>
              </a:pPr>
              <a:r>
                <a:rPr lang="en-US" dirty="0">
                  <a:cs typeface="Arial" charset="0"/>
                </a:rPr>
                <a:t>    </a:t>
              </a:r>
              <a:endParaRPr lang="en-US" dirty="0"/>
            </a:p>
          </p:txBody>
        </p:sp>
        <p:graphicFrame>
          <p:nvGraphicFramePr>
            <p:cNvPr id="36" name="Object 62"/>
            <p:cNvGraphicFramePr>
              <a:graphicFrameLocks noChangeAspect="1"/>
            </p:cNvGraphicFramePr>
            <p:nvPr/>
          </p:nvGraphicFramePr>
          <p:xfrm>
            <a:off x="3409950" y="838268"/>
            <a:ext cx="2262188" cy="685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010" name="Equation" r:id="rId2" imgW="1460160" imgH="419040" progId="Equation.DSMT4">
                    <p:embed/>
                  </p:oleObj>
                </mc:Choice>
                <mc:Fallback>
                  <p:oleObj name="Equation" r:id="rId2" imgW="1460160" imgH="419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950" y="838268"/>
                          <a:ext cx="2262188" cy="6859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0"/>
          <p:cNvGrpSpPr/>
          <p:nvPr/>
        </p:nvGrpSpPr>
        <p:grpSpPr>
          <a:xfrm>
            <a:off x="6477000" y="762000"/>
            <a:ext cx="1112520" cy="731520"/>
            <a:chOff x="6477000" y="762000"/>
            <a:chExt cx="1112520" cy="731520"/>
          </a:xfrm>
        </p:grpSpPr>
        <p:sp>
          <p:nvSpPr>
            <p:cNvPr id="39" name="Oval 38"/>
            <p:cNvSpPr/>
            <p:nvPr/>
          </p:nvSpPr>
          <p:spPr>
            <a:xfrm>
              <a:off x="6858000" y="762000"/>
              <a:ext cx="731520" cy="731520"/>
            </a:xfrm>
            <a:prstGeom prst="ellipse">
              <a:avLst/>
            </a:prstGeom>
            <a:solidFill>
              <a:srgbClr val="00FFFF">
                <a:alpha val="49804"/>
              </a:srgb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477000" y="762000"/>
              <a:ext cx="731520" cy="73152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/>
          <a:p>
            <a:pPr>
              <a:defRPr/>
            </a:pPr>
            <a:fld id="{C7F4AF6B-62AC-4222-AE19-DD3A1AF3584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" y="1752600"/>
            <a:ext cx="853440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Thus, for </a:t>
            </a:r>
            <a:r>
              <a:rPr lang="en-US" i="1" u="sng" dirty="0"/>
              <a:t>any</a:t>
            </a:r>
            <a:r>
              <a:rPr lang="en-US" dirty="0"/>
              <a:t> two events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it follows that 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B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) =</a:t>
            </a:r>
            <a:r>
              <a:rPr lang="en-US" b="1" i="1" dirty="0">
                <a:solidFill>
                  <a:srgbClr val="FF0000"/>
                </a:solidFill>
              </a:rPr>
              <a:t> 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| </a:t>
            </a:r>
            <a:r>
              <a:rPr lang="en-US" b="1" i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B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)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×</a:t>
            </a:r>
            <a:r>
              <a:rPr lang="en-US" b="1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B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)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.  </a:t>
            </a:r>
            <a:r>
              <a:rPr lang="en-US" dirty="0"/>
              <a:t> 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04800" y="2362200"/>
            <a:ext cx="8763000" cy="830263"/>
            <a:chOff x="381000" y="2819400"/>
            <a:chExt cx="8763000" cy="83099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200" y="3275416"/>
              <a:ext cx="2133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43200" y="3275416"/>
              <a:ext cx="464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87" name="TextBox 15"/>
            <p:cNvSpPr txBox="1">
              <a:spLocks noChangeArrowheads="1"/>
            </p:cNvSpPr>
            <p:nvPr/>
          </p:nvSpPr>
          <p:spPr bwMode="auto">
            <a:xfrm>
              <a:off x="381000" y="2831068"/>
              <a:ext cx="7010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 occurs with </a:t>
              </a:r>
              <a:r>
                <a:rPr lang="en-US" sz="1600" dirty="0" err="1">
                  <a:cs typeface="Arial" charset="0"/>
                </a:rPr>
                <a:t>prob</a:t>
              </a:r>
              <a:r>
                <a:rPr lang="en-US" sz="1600" dirty="0">
                  <a:cs typeface="Arial" charset="0"/>
                </a:rPr>
                <a:t> 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P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(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B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)</a:t>
              </a:r>
              <a:r>
                <a:rPr lang="en-US" sz="1600" dirty="0">
                  <a:cs typeface="Arial" charset="0"/>
                </a:rPr>
                <a:t>      Given that 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 occurs,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 occurs with </a:t>
              </a:r>
              <a:r>
                <a:rPr lang="en-US" sz="1600" dirty="0" err="1">
                  <a:cs typeface="Arial" charset="0"/>
                </a:rPr>
                <a:t>prob</a:t>
              </a:r>
              <a:r>
                <a:rPr lang="en-US" sz="1600" dirty="0">
                  <a:cs typeface="Arial" charset="0"/>
                </a:rPr>
                <a:t> 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P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(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A 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| </a:t>
              </a:r>
              <a:r>
                <a:rPr lang="en-US" sz="1600" i="1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B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)</a:t>
              </a:r>
              <a:endParaRPr lang="en-US" sz="16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188" name="TextBox 20"/>
            <p:cNvSpPr txBox="1">
              <a:spLocks noChangeArrowheads="1"/>
            </p:cNvSpPr>
            <p:nvPr/>
          </p:nvSpPr>
          <p:spPr bwMode="auto">
            <a:xfrm>
              <a:off x="7467600" y="2819400"/>
              <a:ext cx="16764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Both </a:t>
              </a:r>
              <a:r>
                <a:rPr lang="en-US" sz="1600" i="1" dirty="0"/>
                <a:t>A</a:t>
              </a:r>
              <a:r>
                <a:rPr lang="en-US" sz="1600" dirty="0"/>
                <a:t> and </a:t>
              </a:r>
              <a:r>
                <a:rPr lang="en-US" sz="1600" i="1" dirty="0"/>
                <a:t>B</a:t>
              </a:r>
              <a:r>
                <a:rPr lang="en-US" sz="1600" dirty="0"/>
                <a:t> occur, with </a:t>
              </a:r>
              <a:r>
                <a:rPr lang="en-US" sz="1600" dirty="0" err="1"/>
                <a:t>prob</a:t>
              </a:r>
              <a:r>
                <a:rPr lang="en-US" sz="1600" dirty="0"/>
                <a:t> </a:t>
              </a:r>
              <a:r>
                <a:rPr lang="en-US" sz="1600" i="1" dirty="0">
                  <a:solidFill>
                    <a:srgbClr val="FF0000"/>
                  </a:solidFill>
                </a:rPr>
                <a:t>P</a:t>
              </a:r>
              <a:r>
                <a:rPr lang="en-US" sz="1600" dirty="0">
                  <a:solidFill>
                    <a:srgbClr val="FF0000"/>
                  </a:solidFill>
                </a:rPr>
                <a:t>(</a:t>
              </a:r>
              <a:r>
                <a:rPr lang="en-US" sz="1600" i="1" dirty="0">
                  <a:solidFill>
                    <a:srgbClr val="FF0000"/>
                  </a:solidFill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 </a:t>
              </a:r>
              <a:r>
                <a:rPr lang="en-US" sz="1600" i="1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B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)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81000" y="3672840"/>
            <a:ext cx="7696200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b="1" dirty="0">
                <a:solidFill>
                  <a:srgbClr val="003300"/>
                </a:solidFill>
              </a:rPr>
              <a:t>  </a:t>
            </a:r>
            <a:r>
              <a:rPr lang="en-US" dirty="0"/>
              <a:t>Randomly select two cards </a:t>
            </a:r>
            <a:r>
              <a:rPr lang="en-US" i="1" dirty="0"/>
              <a:t>with replacement</a:t>
            </a:r>
            <a:r>
              <a:rPr lang="en-US" dirty="0"/>
              <a:t> from a fair deck.</a:t>
            </a:r>
          </a:p>
          <a:p>
            <a:r>
              <a:rPr lang="en-US" dirty="0"/>
              <a:t>                  </a:t>
            </a:r>
            <a:r>
              <a:rPr lang="en-US" i="1" dirty="0"/>
              <a:t>P</a:t>
            </a:r>
            <a:r>
              <a:rPr lang="en-US" dirty="0"/>
              <a:t>(Both Aces) = ?   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81000" y="2971800"/>
            <a:ext cx="7059613" cy="36576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b="1" dirty="0">
                <a:solidFill>
                  <a:srgbClr val="003300"/>
                </a:solidFill>
              </a:rPr>
              <a:t>  </a:t>
            </a:r>
            <a:r>
              <a:rPr lang="en-US" i="1" dirty="0"/>
              <a:t>P</a:t>
            </a:r>
            <a:r>
              <a:rPr lang="en-US" dirty="0"/>
              <a:t>(Live to 75)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× </a:t>
            </a:r>
            <a:r>
              <a:rPr lang="en-US" i="1" dirty="0"/>
              <a:t>P</a:t>
            </a:r>
            <a:r>
              <a:rPr lang="en-US" dirty="0"/>
              <a:t>(Live to 80 | Live to 75)  =  </a:t>
            </a:r>
            <a:r>
              <a:rPr lang="en-US" i="1" dirty="0"/>
              <a:t>P</a:t>
            </a:r>
            <a:r>
              <a:rPr lang="en-US" dirty="0"/>
              <a:t>(Live to 80)   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381000" y="5180013"/>
            <a:ext cx="21336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 bwMode="auto">
          <a:xfrm>
            <a:off x="2667000" y="5180013"/>
            <a:ext cx="2743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655320" y="4724400"/>
            <a:ext cx="17373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(Ace</a:t>
            </a:r>
            <a:r>
              <a:rPr lang="en-US" baseline="-25000" dirty="0"/>
              <a:t>1</a:t>
            </a:r>
            <a:r>
              <a:rPr lang="en-US" dirty="0">
                <a:ea typeface="Cambria Math" pitchFamily="18" charset="0"/>
                <a:cs typeface="Arial" charset="0"/>
              </a:rPr>
              <a:t>) = 4/52  </a:t>
            </a:r>
            <a:endParaRPr lang="en-US" dirty="0"/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2819400" y="4724400"/>
            <a:ext cx="23774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(Ace</a:t>
            </a:r>
            <a:r>
              <a:rPr lang="en-US" baseline="-25000" dirty="0"/>
              <a:t>2</a:t>
            </a:r>
            <a:r>
              <a:rPr lang="en-US" dirty="0">
                <a:ea typeface="Cambria Math" pitchFamily="18" charset="0"/>
                <a:cs typeface="Arial" charset="0"/>
              </a:rPr>
              <a:t> | </a:t>
            </a:r>
            <a:r>
              <a:rPr lang="en-US" dirty="0"/>
              <a:t>Ace</a:t>
            </a:r>
            <a:r>
              <a:rPr lang="en-US" baseline="-25000" dirty="0"/>
              <a:t>1</a:t>
            </a:r>
            <a:r>
              <a:rPr lang="en-US" dirty="0">
                <a:ea typeface="Cambria Math" pitchFamily="18" charset="0"/>
                <a:cs typeface="Arial" charset="0"/>
              </a:rPr>
              <a:t>) = 4/52  </a:t>
            </a:r>
            <a:endParaRPr lang="en-US" dirty="0"/>
          </a:p>
        </p:txBody>
      </p:sp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5486400" y="4964668"/>
            <a:ext cx="289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(Ace</a:t>
            </a:r>
            <a:r>
              <a:rPr lang="en-US" baseline="-25000" dirty="0"/>
              <a:t>1</a:t>
            </a:r>
            <a:r>
              <a:rPr lang="en-US" dirty="0">
                <a:ea typeface="Cambria Math" pitchFamily="18" charset="0"/>
                <a:cs typeface="Arial" charset="0"/>
              </a:rPr>
              <a:t> </a:t>
            </a:r>
            <a:r>
              <a:rPr lang="en-US" dirty="0">
                <a:latin typeface="Arial"/>
                <a:ea typeface="Cambria Math" pitchFamily="18" charset="0"/>
                <a:cs typeface="Arial"/>
              </a:rPr>
              <a:t>∩</a:t>
            </a:r>
            <a:r>
              <a:rPr lang="en-US" dirty="0">
                <a:ea typeface="Cambria Math" pitchFamily="18" charset="0"/>
                <a:cs typeface="Arial" charset="0"/>
              </a:rPr>
              <a:t> </a:t>
            </a:r>
            <a:r>
              <a:rPr lang="en-US" dirty="0"/>
              <a:t>Ace</a:t>
            </a:r>
            <a:r>
              <a:rPr lang="en-US" baseline="-25000" dirty="0"/>
              <a:t>2</a:t>
            </a:r>
            <a:r>
              <a:rPr lang="en-US" dirty="0">
                <a:ea typeface="Cambria Math" pitchFamily="18" charset="0"/>
                <a:cs typeface="Arial" charset="0"/>
              </a:rPr>
              <a:t>) = (4/52)</a:t>
            </a:r>
            <a:r>
              <a:rPr lang="en-US" baseline="30000" dirty="0">
                <a:ea typeface="Cambria Math" pitchFamily="18" charset="0"/>
                <a:cs typeface="Arial" charset="0"/>
              </a:rPr>
              <a:t>2</a:t>
            </a:r>
            <a:r>
              <a:rPr lang="en-US" dirty="0">
                <a:ea typeface="Cambria Math" pitchFamily="18" charset="0"/>
                <a:cs typeface="Arial" charset="0"/>
              </a:rPr>
              <a:t>  </a:t>
            </a:r>
            <a:endParaRPr lang="en-US" dirty="0"/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2819400" y="4724400"/>
            <a:ext cx="2377440" cy="36933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(Ace</a:t>
            </a:r>
            <a:r>
              <a:rPr lang="en-US" baseline="-25000" dirty="0"/>
              <a:t>2</a:t>
            </a:r>
            <a:r>
              <a:rPr lang="en-US" dirty="0">
                <a:ea typeface="Cambria Math" pitchFamily="18" charset="0"/>
                <a:cs typeface="Arial" charset="0"/>
              </a:rPr>
              <a:t> | </a:t>
            </a:r>
            <a:r>
              <a:rPr lang="en-US" dirty="0"/>
              <a:t>Ace</a:t>
            </a:r>
            <a:r>
              <a:rPr lang="en-US" baseline="-25000" dirty="0"/>
              <a:t>1</a:t>
            </a:r>
            <a:r>
              <a:rPr lang="en-US" dirty="0">
                <a:ea typeface="Cambria Math" pitchFamily="18" charset="0"/>
                <a:cs typeface="Arial" charset="0"/>
              </a:rPr>
              <a:t>) = </a:t>
            </a:r>
            <a:r>
              <a:rPr lang="en-US" b="1" dirty="0">
                <a:ea typeface="Cambria Math" pitchFamily="18" charset="0"/>
                <a:cs typeface="Arial" charset="0"/>
              </a:rPr>
              <a:t>3/51</a:t>
            </a:r>
            <a:r>
              <a:rPr lang="en-US" dirty="0">
                <a:ea typeface="Cambria Math" pitchFamily="18" charset="0"/>
                <a:cs typeface="Arial" charset="0"/>
              </a:rPr>
              <a:t>  </a:t>
            </a:r>
            <a:endParaRPr lang="en-US" dirty="0"/>
          </a:p>
        </p:txBody>
      </p:sp>
      <p:sp>
        <p:nvSpPr>
          <p:cNvPr id="74" name="TextBox 20"/>
          <p:cNvSpPr txBox="1">
            <a:spLocks noChangeArrowheads="1"/>
          </p:cNvSpPr>
          <p:nvPr/>
        </p:nvSpPr>
        <p:spPr bwMode="auto">
          <a:xfrm>
            <a:off x="5410200" y="4953000"/>
            <a:ext cx="3566160" cy="36933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(Ace</a:t>
            </a:r>
            <a:r>
              <a:rPr lang="en-US" baseline="-25000" dirty="0"/>
              <a:t>1</a:t>
            </a:r>
            <a:r>
              <a:rPr lang="en-US" dirty="0">
                <a:ea typeface="Cambria Math" pitchFamily="18" charset="0"/>
                <a:cs typeface="Arial" charset="0"/>
              </a:rPr>
              <a:t> </a:t>
            </a:r>
            <a:r>
              <a:rPr lang="en-US" dirty="0">
                <a:latin typeface="Arial"/>
                <a:ea typeface="Cambria Math" pitchFamily="18" charset="0"/>
                <a:cs typeface="Arial"/>
              </a:rPr>
              <a:t>∩</a:t>
            </a:r>
            <a:r>
              <a:rPr lang="en-US" dirty="0">
                <a:ea typeface="Cambria Math" pitchFamily="18" charset="0"/>
                <a:cs typeface="Arial" charset="0"/>
              </a:rPr>
              <a:t> </a:t>
            </a:r>
            <a:r>
              <a:rPr lang="en-US" dirty="0"/>
              <a:t>Ace</a:t>
            </a:r>
            <a:r>
              <a:rPr lang="en-US" baseline="-25000" dirty="0"/>
              <a:t>2</a:t>
            </a:r>
            <a:r>
              <a:rPr lang="en-US" dirty="0">
                <a:ea typeface="Cambria Math" pitchFamily="18" charset="0"/>
                <a:cs typeface="Arial" charset="0"/>
              </a:rPr>
              <a:t>) = </a:t>
            </a:r>
            <a:r>
              <a:rPr lang="en-US" b="1" dirty="0">
                <a:ea typeface="Cambria Math" pitchFamily="18" charset="0"/>
                <a:cs typeface="Arial" charset="0"/>
              </a:rPr>
              <a:t>(4/52)(3/51)</a:t>
            </a:r>
            <a:r>
              <a:rPr lang="en-US" dirty="0">
                <a:ea typeface="Cambria Math" pitchFamily="18" charset="0"/>
                <a:cs typeface="Arial" charset="0"/>
              </a:rPr>
              <a:t> </a:t>
            </a:r>
            <a:endParaRPr lang="en-US" dirty="0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13360" y="5730240"/>
            <a:ext cx="8778240" cy="82296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Exercises:</a:t>
            </a:r>
            <a:r>
              <a:rPr lang="en-US" dirty="0"/>
              <a:t> </a:t>
            </a:r>
          </a:p>
          <a:p>
            <a:endParaRPr lang="en-US" sz="800" i="1" dirty="0"/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u="sng" dirty="0"/>
              <a:t>Neither</a:t>
            </a:r>
            <a:r>
              <a:rPr lang="en-US" dirty="0"/>
              <a:t> is an Ace) = ? 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u="sng" dirty="0"/>
              <a:t>Exactly</a:t>
            </a:r>
            <a:r>
              <a:rPr lang="en-US" dirty="0"/>
              <a:t> one is an Ace) = ? 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u="sng" dirty="0"/>
              <a:t>At least</a:t>
            </a:r>
            <a:r>
              <a:rPr lang="en-US" dirty="0"/>
              <a:t> one is an Ace) = ?</a:t>
            </a:r>
          </a:p>
          <a:p>
            <a:endParaRPr lang="en-US" dirty="0"/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2010" y="747010"/>
            <a:ext cx="11811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40"/>
          <p:cNvGrpSpPr/>
          <p:nvPr/>
        </p:nvGrpSpPr>
        <p:grpSpPr>
          <a:xfrm>
            <a:off x="6096000" y="762000"/>
            <a:ext cx="1905000" cy="369332"/>
            <a:chOff x="6096000" y="762000"/>
            <a:chExt cx="1905000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60960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   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438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    </a:t>
              </a:r>
            </a:p>
          </p:txBody>
        </p:sp>
      </p:grp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81000" y="3666589"/>
            <a:ext cx="7955280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b="1" dirty="0">
                <a:solidFill>
                  <a:srgbClr val="003300"/>
                </a:solidFill>
              </a:rPr>
              <a:t>  </a:t>
            </a:r>
            <a:r>
              <a:rPr lang="en-US" dirty="0"/>
              <a:t>Randomly select two cards </a:t>
            </a:r>
            <a:r>
              <a:rPr lang="en-US" i="1" u="dbl" dirty="0"/>
              <a:t>without</a:t>
            </a:r>
            <a:r>
              <a:rPr lang="en-US" i="1" dirty="0"/>
              <a:t> replacement</a:t>
            </a:r>
            <a:r>
              <a:rPr lang="en-US" dirty="0"/>
              <a:t> from a fair deck.</a:t>
            </a:r>
          </a:p>
          <a:p>
            <a:r>
              <a:rPr lang="en-US" dirty="0"/>
              <a:t>                  </a:t>
            </a:r>
            <a:r>
              <a:rPr lang="en-US" i="1" dirty="0"/>
              <a:t>P</a:t>
            </a:r>
            <a:r>
              <a:rPr lang="en-US" dirty="0"/>
              <a:t>(Both Aces) = ?   </a:t>
            </a:r>
          </a:p>
        </p:txBody>
      </p:sp>
      <p:pic>
        <p:nvPicPr>
          <p:cNvPr id="44" name="Picture 24" descr="C:\Documents and Settings\Ismor Fischer\Desktop\Courses\Spring 2009\cards-main_Full.jpg"/>
          <p:cNvPicPr>
            <a:picLocks noChangeAspect="1" noChangeArrowheads="1"/>
          </p:cNvPicPr>
          <p:nvPr/>
        </p:nvPicPr>
        <p:blipFill>
          <a:blip r:embed="rId5" cstate="print"/>
          <a:srcRect l="14925" t="15919" r="22388" b="20398"/>
          <a:stretch>
            <a:fillRect/>
          </a:stretch>
        </p:blipFill>
        <p:spPr bwMode="auto">
          <a:xfrm>
            <a:off x="8229600" y="3617686"/>
            <a:ext cx="895350" cy="68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1" grpId="0" animBg="1"/>
      <p:bldP spid="69" grpId="0"/>
      <p:bldP spid="70" grpId="0"/>
      <p:bldP spid="71" grpId="0"/>
      <p:bldP spid="73" grpId="0" animBg="1"/>
      <p:bldP spid="74" grpId="0" animBg="1"/>
      <p:bldP spid="75" grpId="0" animBg="1"/>
      <p:bldP spid="7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/>
          <a:p>
            <a:pPr>
              <a:defRPr/>
            </a:pPr>
            <a:fld id="{C7F4AF6B-62AC-4222-AE19-DD3A1AF3584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189" name="Rectangle 23"/>
          <p:cNvSpPr>
            <a:spLocks noChangeArrowheads="1"/>
          </p:cNvSpPr>
          <p:nvPr/>
        </p:nvSpPr>
        <p:spPr bwMode="auto">
          <a:xfrm>
            <a:off x="304800" y="381000"/>
            <a:ext cx="8534400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3175" algn="just">
              <a:buFont typeface="Arial" charset="0"/>
              <a:buNone/>
            </a:pPr>
            <a:r>
              <a:rPr lang="en-US" u="sng" dirty="0">
                <a:cs typeface="Arial" charset="0"/>
              </a:rPr>
              <a:t>Def</a:t>
            </a:r>
            <a:r>
              <a:rPr lang="en-US" dirty="0">
                <a:cs typeface="Arial" charset="0"/>
              </a:rPr>
              <a:t>:  The </a:t>
            </a:r>
            <a:r>
              <a:rPr lang="en-US" b="1" dirty="0">
                <a:cs typeface="Arial" charset="0"/>
              </a:rPr>
              <a:t>conditional probability</a:t>
            </a:r>
            <a:r>
              <a:rPr lang="en-US" dirty="0">
                <a:cs typeface="Arial" charset="0"/>
              </a:rPr>
              <a:t> of event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given</a:t>
            </a:r>
            <a:r>
              <a:rPr lang="en-US" dirty="0">
                <a:cs typeface="Arial" charset="0"/>
              </a:rPr>
              <a:t> event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, is denoted by </a:t>
            </a: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), and calculated via the formula</a:t>
            </a:r>
          </a:p>
          <a:p>
            <a:pPr indent="3175" algn="just">
              <a:buFont typeface="Arial" charset="0"/>
              <a:buNone/>
            </a:pPr>
            <a:endParaRPr lang="en-US" dirty="0">
              <a:cs typeface="Arial" charset="0"/>
            </a:endParaRPr>
          </a:p>
          <a:p>
            <a:pPr indent="3175">
              <a:buFont typeface="Arial" charset="0"/>
              <a:buNone/>
            </a:pPr>
            <a:r>
              <a:rPr lang="en-US" dirty="0">
                <a:cs typeface="Arial" charset="0"/>
              </a:rPr>
              <a:t>    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" y="1752600"/>
            <a:ext cx="853440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Thus, for </a:t>
            </a:r>
            <a:r>
              <a:rPr lang="en-US" i="1" u="sng" dirty="0"/>
              <a:t>any</a:t>
            </a:r>
            <a:r>
              <a:rPr lang="en-US" dirty="0"/>
              <a:t> two events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it follows that 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B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) =</a:t>
            </a:r>
            <a:r>
              <a:rPr lang="en-US" b="1" i="1" dirty="0">
                <a:solidFill>
                  <a:srgbClr val="FF0000"/>
                </a:solidFill>
              </a:rPr>
              <a:t> 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| </a:t>
            </a:r>
            <a:r>
              <a:rPr lang="en-US" b="1" i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B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)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×</a:t>
            </a:r>
            <a:r>
              <a:rPr lang="en-US" b="1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B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)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.  </a:t>
            </a:r>
            <a:r>
              <a:rPr lang="en-US" dirty="0"/>
              <a:t>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04800" y="2362200"/>
            <a:ext cx="8763000" cy="830263"/>
            <a:chOff x="381000" y="2819400"/>
            <a:chExt cx="8763000" cy="83099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200" y="3275416"/>
              <a:ext cx="2133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43200" y="3275416"/>
              <a:ext cx="464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87" name="TextBox 15"/>
            <p:cNvSpPr txBox="1">
              <a:spLocks noChangeArrowheads="1"/>
            </p:cNvSpPr>
            <p:nvPr/>
          </p:nvSpPr>
          <p:spPr bwMode="auto">
            <a:xfrm>
              <a:off x="381000" y="2831068"/>
              <a:ext cx="7010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 occurs with </a:t>
              </a:r>
              <a:r>
                <a:rPr lang="en-US" sz="1600" dirty="0" err="1">
                  <a:cs typeface="Arial" charset="0"/>
                </a:rPr>
                <a:t>prob</a:t>
              </a:r>
              <a:r>
                <a:rPr lang="en-US" sz="1600" dirty="0">
                  <a:cs typeface="Arial" charset="0"/>
                </a:rPr>
                <a:t> 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P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(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B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)</a:t>
              </a:r>
              <a:r>
                <a:rPr lang="en-US" sz="1600" dirty="0">
                  <a:cs typeface="Arial" charset="0"/>
                </a:rPr>
                <a:t>      Given that 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 occurs,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 occurs with </a:t>
              </a:r>
              <a:r>
                <a:rPr lang="en-US" sz="1600" dirty="0" err="1">
                  <a:cs typeface="Arial" charset="0"/>
                </a:rPr>
                <a:t>prob</a:t>
              </a:r>
              <a:r>
                <a:rPr lang="en-US" sz="1600" dirty="0">
                  <a:cs typeface="Arial" charset="0"/>
                </a:rPr>
                <a:t> 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P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(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A 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| </a:t>
              </a:r>
              <a:r>
                <a:rPr lang="en-US" sz="1600" i="1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B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)</a:t>
              </a:r>
              <a:endParaRPr lang="en-US" sz="16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188" name="TextBox 20"/>
            <p:cNvSpPr txBox="1">
              <a:spLocks noChangeArrowheads="1"/>
            </p:cNvSpPr>
            <p:nvPr/>
          </p:nvSpPr>
          <p:spPr bwMode="auto">
            <a:xfrm>
              <a:off x="7470648" y="2819400"/>
              <a:ext cx="167335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Both </a:t>
              </a:r>
              <a:r>
                <a:rPr lang="en-US" sz="1600" i="1" dirty="0"/>
                <a:t>A</a:t>
              </a:r>
              <a:r>
                <a:rPr lang="en-US" sz="1600" dirty="0"/>
                <a:t> and </a:t>
              </a:r>
              <a:r>
                <a:rPr lang="en-US" sz="1600" i="1" dirty="0"/>
                <a:t>B</a:t>
              </a:r>
              <a:r>
                <a:rPr lang="en-US" sz="1600" dirty="0"/>
                <a:t> occur, with </a:t>
              </a:r>
              <a:r>
                <a:rPr lang="en-US" sz="1600" dirty="0" err="1"/>
                <a:t>prob</a:t>
              </a:r>
              <a:r>
                <a:rPr lang="en-US" sz="1600" dirty="0"/>
                <a:t> </a:t>
              </a:r>
              <a:r>
                <a:rPr lang="en-US" sz="1600" i="1" dirty="0">
                  <a:solidFill>
                    <a:srgbClr val="FF0000"/>
                  </a:solidFill>
                </a:rPr>
                <a:t>P</a:t>
              </a:r>
              <a:r>
                <a:rPr lang="en-US" sz="1600" dirty="0">
                  <a:solidFill>
                    <a:srgbClr val="FF0000"/>
                  </a:solidFill>
                </a:rPr>
                <a:t>(</a:t>
              </a:r>
              <a:r>
                <a:rPr lang="en-US" sz="1600" i="1" dirty="0">
                  <a:solidFill>
                    <a:srgbClr val="FF0000"/>
                  </a:solidFill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 </a:t>
              </a:r>
              <a:r>
                <a:rPr lang="en-US" sz="1600" i="1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B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)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81000" y="2971800"/>
            <a:ext cx="7059613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Example:</a:t>
            </a:r>
            <a:r>
              <a:rPr lang="en-US" b="1">
                <a:solidFill>
                  <a:srgbClr val="003300"/>
                </a:solidFill>
              </a:rPr>
              <a:t>  </a:t>
            </a:r>
            <a:r>
              <a:rPr lang="en-US" i="1"/>
              <a:t>P</a:t>
            </a:r>
            <a:r>
              <a:rPr lang="en-US"/>
              <a:t>(Live to 75) </a:t>
            </a:r>
            <a:r>
              <a:rPr 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× </a:t>
            </a:r>
            <a:r>
              <a:rPr lang="en-US" i="1"/>
              <a:t>P</a:t>
            </a:r>
            <a:r>
              <a:rPr lang="en-US"/>
              <a:t>(Live to 80 | Live to 75)  =  </a:t>
            </a:r>
            <a:r>
              <a:rPr lang="en-US" i="1"/>
              <a:t>P</a:t>
            </a:r>
            <a:r>
              <a:rPr lang="en-US"/>
              <a:t>(Live to 80)  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1000" y="3505200"/>
            <a:ext cx="8610600" cy="314007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Tree Diagrams</a:t>
            </a: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33400" y="4632325"/>
            <a:ext cx="1790700" cy="1463675"/>
            <a:chOff x="2590800" y="4724400"/>
            <a:chExt cx="1828800" cy="914400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2590800" y="5181600"/>
              <a:ext cx="1828800" cy="457200"/>
            </a:xfrm>
            <a:prstGeom prst="bentConnector3">
              <a:avLst>
                <a:gd name="adj1" fmla="val 0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2590800" y="4724400"/>
              <a:ext cx="1828800" cy="457200"/>
            </a:xfrm>
            <a:prstGeom prst="bentConnector3">
              <a:avLst>
                <a:gd name="adj1" fmla="val 96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400300" y="4267200"/>
            <a:ext cx="1790700" cy="731838"/>
            <a:chOff x="2590800" y="4724400"/>
            <a:chExt cx="1828800" cy="914400"/>
          </a:xfrm>
        </p:grpSpPr>
        <p:cxnSp>
          <p:nvCxnSpPr>
            <p:cNvPr id="35" name="Elbow Connector 34"/>
            <p:cNvCxnSpPr/>
            <p:nvPr/>
          </p:nvCxnSpPr>
          <p:spPr>
            <a:xfrm>
              <a:off x="2590800" y="5182592"/>
              <a:ext cx="1828800" cy="456208"/>
            </a:xfrm>
            <a:prstGeom prst="bentConnector3">
              <a:avLst>
                <a:gd name="adj1" fmla="val 0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flipV="1">
              <a:off x="2590800" y="4724400"/>
              <a:ext cx="1828800" cy="458192"/>
            </a:xfrm>
            <a:prstGeom prst="bentConnector3">
              <a:avLst>
                <a:gd name="adj1" fmla="val 96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400300" y="5730875"/>
            <a:ext cx="1790700" cy="730250"/>
            <a:chOff x="2590800" y="4724400"/>
            <a:chExt cx="1828800" cy="914400"/>
          </a:xfrm>
        </p:grpSpPr>
        <p:cxnSp>
          <p:nvCxnSpPr>
            <p:cNvPr id="38" name="Elbow Connector 37"/>
            <p:cNvCxnSpPr/>
            <p:nvPr/>
          </p:nvCxnSpPr>
          <p:spPr>
            <a:xfrm>
              <a:off x="2590800" y="5181600"/>
              <a:ext cx="1828800" cy="457200"/>
            </a:xfrm>
            <a:prstGeom prst="bentConnector3">
              <a:avLst>
                <a:gd name="adj1" fmla="val 0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flipV="1">
              <a:off x="2590800" y="4724400"/>
              <a:ext cx="1828800" cy="457200"/>
            </a:xfrm>
            <a:prstGeom prst="bentConnector3">
              <a:avLst>
                <a:gd name="adj1" fmla="val 96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85800" y="4191000"/>
            <a:ext cx="1219200" cy="1817688"/>
            <a:chOff x="2743200" y="4191000"/>
            <a:chExt cx="1219200" cy="1817132"/>
          </a:xfrm>
        </p:grpSpPr>
        <p:sp>
          <p:nvSpPr>
            <p:cNvPr id="5177" name="TextBox 40"/>
            <p:cNvSpPr txBox="1">
              <a:spLocks noChangeArrowheads="1"/>
            </p:cNvSpPr>
            <p:nvPr/>
          </p:nvSpPr>
          <p:spPr bwMode="auto">
            <a:xfrm>
              <a:off x="2743200" y="4191000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solidFill>
                    <a:srgbClr val="FF0000"/>
                  </a:solidFill>
                </a:rPr>
                <a:t>P</a:t>
              </a:r>
              <a:r>
                <a:rPr lang="en-US">
                  <a:solidFill>
                    <a:srgbClr val="FF0000"/>
                  </a:solidFill>
                </a:rPr>
                <a:t>(</a:t>
              </a:r>
              <a:r>
                <a:rPr lang="en-US" i="1">
                  <a:solidFill>
                    <a:srgbClr val="FF0000"/>
                  </a:solidFill>
                </a:rPr>
                <a:t>B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5178" name="TextBox 41"/>
            <p:cNvSpPr txBox="1">
              <a:spLocks noChangeArrowheads="1"/>
            </p:cNvSpPr>
            <p:nvPr/>
          </p:nvSpPr>
          <p:spPr bwMode="auto">
            <a:xfrm>
              <a:off x="2743200" y="5638800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</a:t>
              </a:r>
              <a:r>
                <a:rPr lang="en-US"/>
                <a:t>(</a:t>
              </a:r>
              <a:r>
                <a:rPr lang="en-US" i="1"/>
                <a:t>B</a:t>
              </a:r>
              <a:r>
                <a:rPr lang="en-US" baseline="30000"/>
                <a:t>c</a:t>
              </a:r>
              <a:r>
                <a:rPr lang="en-US"/>
                <a:t>)</a:t>
              </a: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667000" y="3886200"/>
            <a:ext cx="1219200" cy="1092200"/>
            <a:chOff x="4724400" y="3886200"/>
            <a:chExt cx="1219200" cy="1092203"/>
          </a:xfrm>
        </p:grpSpPr>
        <p:sp>
          <p:nvSpPr>
            <p:cNvPr id="5175" name="TextBox 43"/>
            <p:cNvSpPr txBox="1">
              <a:spLocks noChangeArrowheads="1"/>
            </p:cNvSpPr>
            <p:nvPr/>
          </p:nvSpPr>
          <p:spPr bwMode="auto">
            <a:xfrm>
              <a:off x="4724400" y="3886200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solidFill>
                    <a:srgbClr val="FF0000"/>
                  </a:solidFill>
                </a:rPr>
                <a:t>P</a:t>
              </a:r>
              <a:r>
                <a:rPr lang="en-US">
                  <a:solidFill>
                    <a:srgbClr val="FF0000"/>
                  </a:solidFill>
                </a:rPr>
                <a:t>(</a:t>
              </a:r>
              <a:r>
                <a:rPr lang="en-US" i="1">
                  <a:solidFill>
                    <a:srgbClr val="FF0000"/>
                  </a:solidFill>
                </a:rPr>
                <a:t>A</a:t>
              </a:r>
              <a:r>
                <a:rPr lang="en-US">
                  <a:solidFill>
                    <a:srgbClr val="FF0000"/>
                  </a:solidFill>
                </a:rPr>
                <a:t> | </a:t>
              </a:r>
              <a:r>
                <a:rPr lang="en-US" i="1">
                  <a:solidFill>
                    <a:srgbClr val="FF0000"/>
                  </a:solidFill>
                </a:rPr>
                <a:t>B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5176" name="TextBox 44"/>
            <p:cNvSpPr txBox="1">
              <a:spLocks noChangeArrowheads="1"/>
            </p:cNvSpPr>
            <p:nvPr/>
          </p:nvSpPr>
          <p:spPr bwMode="auto">
            <a:xfrm>
              <a:off x="4724400" y="4609071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</a:t>
              </a:r>
              <a:r>
                <a:rPr lang="en-US"/>
                <a:t>(</a:t>
              </a:r>
              <a:r>
                <a:rPr lang="en-US" i="1"/>
                <a:t>A</a:t>
              </a:r>
              <a:r>
                <a:rPr lang="en-US" baseline="30000"/>
                <a:t>c</a:t>
              </a:r>
              <a:r>
                <a:rPr lang="en-US"/>
                <a:t> | </a:t>
              </a:r>
              <a:r>
                <a:rPr lang="en-US" i="1"/>
                <a:t>B</a:t>
              </a:r>
              <a:r>
                <a:rPr lang="en-US"/>
                <a:t>)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667000" y="5334000"/>
            <a:ext cx="1219200" cy="1092200"/>
            <a:chOff x="4724400" y="3886200"/>
            <a:chExt cx="1219200" cy="1092203"/>
          </a:xfrm>
        </p:grpSpPr>
        <p:sp>
          <p:nvSpPr>
            <p:cNvPr id="5173" name="TextBox 47"/>
            <p:cNvSpPr txBox="1">
              <a:spLocks noChangeArrowheads="1"/>
            </p:cNvSpPr>
            <p:nvPr/>
          </p:nvSpPr>
          <p:spPr bwMode="auto">
            <a:xfrm>
              <a:off x="4724400" y="3886200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</a:t>
              </a:r>
              <a:r>
                <a:rPr lang="en-US"/>
                <a:t>(</a:t>
              </a:r>
              <a:r>
                <a:rPr lang="en-US" i="1"/>
                <a:t>A</a:t>
              </a:r>
              <a:r>
                <a:rPr lang="en-US"/>
                <a:t> | </a:t>
              </a:r>
              <a:r>
                <a:rPr lang="en-US" i="1"/>
                <a:t>B</a:t>
              </a:r>
              <a:r>
                <a:rPr lang="en-US" baseline="30000"/>
                <a:t>c</a:t>
              </a:r>
              <a:r>
                <a:rPr lang="en-US"/>
                <a:t>)</a:t>
              </a:r>
            </a:p>
          </p:txBody>
        </p:sp>
        <p:sp>
          <p:nvSpPr>
            <p:cNvPr id="5174" name="TextBox 48"/>
            <p:cNvSpPr txBox="1">
              <a:spLocks noChangeArrowheads="1"/>
            </p:cNvSpPr>
            <p:nvPr/>
          </p:nvSpPr>
          <p:spPr bwMode="auto">
            <a:xfrm>
              <a:off x="4724400" y="4609071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</a:t>
              </a:r>
              <a:r>
                <a:rPr lang="en-US"/>
                <a:t>(</a:t>
              </a:r>
              <a:r>
                <a:rPr lang="en-US" i="1"/>
                <a:t>A</a:t>
              </a:r>
              <a:r>
                <a:rPr lang="en-US" baseline="30000"/>
                <a:t>c</a:t>
              </a:r>
              <a:r>
                <a:rPr lang="en-US"/>
                <a:t> | </a:t>
              </a:r>
              <a:r>
                <a:rPr lang="en-US" i="1"/>
                <a:t>B</a:t>
              </a:r>
              <a:r>
                <a:rPr lang="en-US" baseline="30000"/>
                <a:t>c</a:t>
              </a:r>
              <a:r>
                <a:rPr lang="en-US"/>
                <a:t>)</a:t>
              </a: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4151313" y="4089400"/>
            <a:ext cx="1371600" cy="2540000"/>
            <a:chOff x="5523471" y="4089397"/>
            <a:chExt cx="1371600" cy="2540003"/>
          </a:xfrm>
        </p:grpSpPr>
        <p:grpSp>
          <p:nvGrpSpPr>
            <p:cNvPr id="12" name="Group 50"/>
            <p:cNvGrpSpPr>
              <a:grpSpLocks/>
            </p:cNvGrpSpPr>
            <p:nvPr/>
          </p:nvGrpSpPr>
          <p:grpSpPr bwMode="auto">
            <a:xfrm>
              <a:off x="5562600" y="4089397"/>
              <a:ext cx="1219200" cy="1092203"/>
              <a:chOff x="4724400" y="3886200"/>
              <a:chExt cx="1219200" cy="1092203"/>
            </a:xfrm>
          </p:grpSpPr>
          <p:sp>
            <p:nvSpPr>
              <p:cNvPr id="5171" name="TextBox 51"/>
              <p:cNvSpPr txBox="1">
                <a:spLocks noChangeArrowheads="1"/>
              </p:cNvSpPr>
              <p:nvPr/>
            </p:nvSpPr>
            <p:spPr bwMode="auto">
              <a:xfrm>
                <a:off x="4724400" y="3886200"/>
                <a:ext cx="1219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i="1">
                    <a:solidFill>
                      <a:srgbClr val="FF0000"/>
                    </a:solidFill>
                  </a:rPr>
                  <a:t>P</a:t>
                </a:r>
                <a:r>
                  <a:rPr lang="en-US">
                    <a:solidFill>
                      <a:srgbClr val="FF0000"/>
                    </a:solidFill>
                  </a:rPr>
                  <a:t>(</a:t>
                </a:r>
                <a:r>
                  <a:rPr lang="en-US" i="1">
                    <a:solidFill>
                      <a:srgbClr val="FF0000"/>
                    </a:solidFill>
                  </a:rPr>
                  <a:t>A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⋂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i="1">
                    <a:solidFill>
                      <a:srgbClr val="FF0000"/>
                    </a:solidFill>
                  </a:rPr>
                  <a:t>B</a:t>
                </a:r>
                <a:r>
                  <a:rPr lang="en-US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5172" name="TextBox 52"/>
              <p:cNvSpPr txBox="1">
                <a:spLocks noChangeArrowheads="1"/>
              </p:cNvSpPr>
              <p:nvPr/>
            </p:nvSpPr>
            <p:spPr bwMode="auto">
              <a:xfrm>
                <a:off x="4724400" y="4609071"/>
                <a:ext cx="1219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i="1"/>
                  <a:t>P</a:t>
                </a:r>
                <a:r>
                  <a:rPr lang="en-US"/>
                  <a:t>(</a:t>
                </a:r>
                <a:r>
                  <a:rPr lang="en-US" i="1"/>
                  <a:t>A</a:t>
                </a:r>
                <a:r>
                  <a:rPr lang="en-US" baseline="30000"/>
                  <a:t>c</a:t>
                </a:r>
                <a:r>
                  <a:rPr lang="en-US"/>
                  <a:t> </a:t>
                </a:r>
                <a:r>
                  <a:rPr lang="en-US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⋂</a:t>
                </a:r>
                <a:r>
                  <a:rPr lang="en-US"/>
                  <a:t> </a:t>
                </a:r>
                <a:r>
                  <a:rPr lang="en-US" i="1"/>
                  <a:t>B</a:t>
                </a:r>
                <a:r>
                  <a:rPr lang="en-US"/>
                  <a:t>)</a:t>
                </a:r>
              </a:p>
            </p:txBody>
          </p:sp>
        </p:grp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5523471" y="5537197"/>
              <a:ext cx="1371600" cy="1092203"/>
              <a:chOff x="4761471" y="3886200"/>
              <a:chExt cx="1371600" cy="1092203"/>
            </a:xfrm>
          </p:grpSpPr>
          <p:sp>
            <p:nvSpPr>
              <p:cNvPr id="5169" name="TextBox 54"/>
              <p:cNvSpPr txBox="1">
                <a:spLocks noChangeArrowheads="1"/>
              </p:cNvSpPr>
              <p:nvPr/>
            </p:nvSpPr>
            <p:spPr bwMode="auto">
              <a:xfrm>
                <a:off x="4800600" y="3886200"/>
                <a:ext cx="1219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i="1"/>
                  <a:t>P</a:t>
                </a:r>
                <a:r>
                  <a:rPr lang="en-US"/>
                  <a:t>(</a:t>
                </a:r>
                <a:r>
                  <a:rPr lang="en-US" i="1"/>
                  <a:t>A</a:t>
                </a:r>
                <a:r>
                  <a:rPr lang="en-US"/>
                  <a:t> </a:t>
                </a:r>
                <a:r>
                  <a:rPr lang="en-US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⋂</a:t>
                </a:r>
                <a:r>
                  <a:rPr lang="en-US"/>
                  <a:t> </a:t>
                </a:r>
                <a:r>
                  <a:rPr lang="en-US" i="1"/>
                  <a:t>B</a:t>
                </a:r>
                <a:r>
                  <a:rPr lang="en-US" baseline="30000"/>
                  <a:t>c</a:t>
                </a:r>
                <a:r>
                  <a:rPr lang="en-US"/>
                  <a:t>)</a:t>
                </a:r>
              </a:p>
            </p:txBody>
          </p:sp>
          <p:sp>
            <p:nvSpPr>
              <p:cNvPr id="5170" name="TextBox 55"/>
              <p:cNvSpPr txBox="1">
                <a:spLocks noChangeArrowheads="1"/>
              </p:cNvSpPr>
              <p:nvPr/>
            </p:nvSpPr>
            <p:spPr bwMode="auto">
              <a:xfrm>
                <a:off x="4761471" y="4609071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i="1"/>
                  <a:t>P</a:t>
                </a:r>
                <a:r>
                  <a:rPr lang="en-US"/>
                  <a:t>(</a:t>
                </a:r>
                <a:r>
                  <a:rPr lang="en-US" i="1"/>
                  <a:t>A</a:t>
                </a:r>
                <a:r>
                  <a:rPr lang="en-US" baseline="30000"/>
                  <a:t>c</a:t>
                </a:r>
                <a:r>
                  <a:rPr lang="en-US"/>
                  <a:t> </a:t>
                </a:r>
                <a:r>
                  <a:rPr lang="en-US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⋂</a:t>
                </a:r>
                <a:r>
                  <a:rPr lang="en-US"/>
                  <a:t> </a:t>
                </a:r>
                <a:r>
                  <a:rPr lang="en-US" i="1"/>
                  <a:t>B</a:t>
                </a:r>
                <a:r>
                  <a:rPr lang="en-US" baseline="30000"/>
                  <a:t>c</a:t>
                </a:r>
                <a:r>
                  <a:rPr lang="en-US"/>
                  <a:t>)</a:t>
                </a:r>
              </a:p>
            </p:txBody>
          </p:sp>
        </p:grpSp>
      </p:grp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486400" y="4038600"/>
          <a:ext cx="3352800" cy="11125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6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Event</a:t>
                      </a:r>
                      <a:endParaRPr lang="en-US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en-US" i="1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00"/>
                          </a:solidFill>
                        </a:rPr>
                        <a:t>A</a:t>
                      </a:r>
                      <a:r>
                        <a:rPr lang="en-US" i="1" baseline="30000" dirty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i="1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00"/>
                          </a:solidFill>
                        </a:rPr>
                        <a:t>B</a:t>
                      </a:r>
                      <a:endParaRPr lang="en-US" i="1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A</a:t>
                      </a:r>
                      <a:r>
                        <a:rPr lang="en-US" dirty="0"/>
                        <a:t> ⋂ </a:t>
                      </a:r>
                      <a:r>
                        <a:rPr lang="en-US" i="1" dirty="0"/>
                        <a:t>B</a:t>
                      </a:r>
                      <a:r>
                        <a:rPr lang="en-US" dirty="0"/>
                        <a:t>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A</a:t>
                      </a:r>
                      <a:r>
                        <a:rPr lang="en-US" i="0" baseline="30000" dirty="0"/>
                        <a:t>c</a:t>
                      </a:r>
                      <a:r>
                        <a:rPr lang="en-US" dirty="0"/>
                        <a:t> ⋂ </a:t>
                      </a:r>
                      <a:r>
                        <a:rPr lang="en-US" i="1" dirty="0"/>
                        <a:t>B</a:t>
                      </a:r>
                      <a:r>
                        <a:rPr lang="en-US" dirty="0"/>
                        <a:t>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00"/>
                          </a:solidFill>
                        </a:rPr>
                        <a:t>B</a:t>
                      </a:r>
                      <a:r>
                        <a:rPr lang="en-US" i="1" baseline="30000" dirty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en-US" i="1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A</a:t>
                      </a:r>
                      <a:r>
                        <a:rPr lang="en-US" dirty="0"/>
                        <a:t> ⋂ </a:t>
                      </a:r>
                      <a:r>
                        <a:rPr lang="en-US" i="1" dirty="0"/>
                        <a:t>B</a:t>
                      </a:r>
                      <a:r>
                        <a:rPr lang="en-US" i="0" baseline="30000" dirty="0"/>
                        <a:t>c</a:t>
                      </a:r>
                      <a:r>
                        <a:rPr lang="en-US" dirty="0"/>
                        <a:t>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A</a:t>
                      </a:r>
                      <a:r>
                        <a:rPr lang="en-US" baseline="30000" dirty="0"/>
                        <a:t>c</a:t>
                      </a:r>
                      <a:r>
                        <a:rPr lang="en-US" dirty="0"/>
                        <a:t> ⋂ </a:t>
                      </a:r>
                      <a:r>
                        <a:rPr lang="en-US" i="1" dirty="0"/>
                        <a:t>B</a:t>
                      </a:r>
                      <a:r>
                        <a:rPr lang="en-US" baseline="30000" dirty="0"/>
                        <a:t>c</a:t>
                      </a:r>
                      <a:r>
                        <a:rPr lang="en-US" dirty="0"/>
                        <a:t>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562600" y="5334000"/>
            <a:ext cx="3200400" cy="1222375"/>
            <a:chOff x="5562600" y="5334000"/>
            <a:chExt cx="3200400" cy="1222177"/>
          </a:xfrm>
        </p:grpSpPr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5562600" y="5334000"/>
              <a:ext cx="3200400" cy="1219200"/>
              <a:chOff x="5333271" y="5334000"/>
              <a:chExt cx="3201186" cy="12192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5511115" y="5334000"/>
                <a:ext cx="2794686" cy="121900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 sz="1600" b="1" baseline="300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20" name="Group 64"/>
              <p:cNvGrpSpPr>
                <a:grpSpLocks/>
              </p:cNvGrpSpPr>
              <p:nvPr/>
            </p:nvGrpSpPr>
            <p:grpSpPr bwMode="auto">
              <a:xfrm>
                <a:off x="5333271" y="5334000"/>
                <a:ext cx="3201186" cy="990601"/>
                <a:chOff x="5333271" y="5334000"/>
                <a:chExt cx="3201186" cy="990601"/>
              </a:xfrm>
            </p:grpSpPr>
            <p:grpSp>
              <p:nvGrpSpPr>
                <p:cNvPr id="21" name="Group 62"/>
                <p:cNvGrpSpPr>
                  <a:grpSpLocks/>
                </p:cNvGrpSpPr>
                <p:nvPr/>
              </p:nvGrpSpPr>
              <p:grpSpPr bwMode="auto">
                <a:xfrm>
                  <a:off x="5714365" y="5410201"/>
                  <a:ext cx="2438999" cy="914400"/>
                  <a:chOff x="5714365" y="5410201"/>
                  <a:chExt cx="2438999" cy="914400"/>
                </a:xfrm>
              </p:grpSpPr>
              <p:sp>
                <p:nvSpPr>
                  <p:cNvPr id="60" name="Oval 59"/>
                  <p:cNvSpPr>
                    <a:spLocks noChangeAspect="1"/>
                  </p:cNvSpPr>
                  <p:nvPr/>
                </p:nvSpPr>
                <p:spPr>
                  <a:xfrm>
                    <a:off x="5714365" y="5416537"/>
                    <a:ext cx="1464035" cy="907902"/>
                  </a:xfrm>
                  <a:prstGeom prst="ellipse">
                    <a:avLst/>
                  </a:prstGeom>
                  <a:noFill/>
                  <a:ln>
                    <a:solidFill>
                      <a:srgbClr val="0033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/>
                  <p:cNvSpPr>
                    <a:spLocks noChangeAspect="1"/>
                  </p:cNvSpPr>
                  <p:nvPr/>
                </p:nvSpPr>
                <p:spPr>
                  <a:xfrm>
                    <a:off x="6613111" y="5410188"/>
                    <a:ext cx="1540253" cy="914251"/>
                  </a:xfrm>
                  <a:prstGeom prst="ellipse">
                    <a:avLst/>
                  </a:prstGeom>
                  <a:noFill/>
                  <a:ln>
                    <a:solidFill>
                      <a:srgbClr val="0033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5164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5333271" y="5334000"/>
                  <a:ext cx="320118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i="1"/>
                    <a:t>A                                     B</a:t>
                  </a:r>
                </a:p>
              </p:txBody>
            </p:sp>
          </p:grpSp>
        </p:grpSp>
        <p:sp>
          <p:nvSpPr>
            <p:cNvPr id="5157" name="TextBox 46"/>
            <p:cNvSpPr txBox="1">
              <a:spLocks noChangeArrowheads="1"/>
            </p:cNvSpPr>
            <p:nvPr/>
          </p:nvSpPr>
          <p:spPr bwMode="auto">
            <a:xfrm>
              <a:off x="6742671" y="5704701"/>
              <a:ext cx="762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/>
                <a:t>A</a:t>
              </a:r>
              <a:r>
                <a:rPr lang="en-US" sz="1400"/>
                <a:t> </a:t>
              </a:r>
              <a:r>
                <a:rPr lang="en-US" sz="1400"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400"/>
                <a:t> </a:t>
              </a:r>
              <a:r>
                <a:rPr lang="en-US" sz="1400" i="1"/>
                <a:t>B</a:t>
              </a:r>
              <a:endParaRPr lang="en-US" sz="1400"/>
            </a:p>
          </p:txBody>
        </p:sp>
        <p:sp>
          <p:nvSpPr>
            <p:cNvPr id="5158" name="TextBox 47"/>
            <p:cNvSpPr txBox="1">
              <a:spLocks noChangeArrowheads="1"/>
            </p:cNvSpPr>
            <p:nvPr/>
          </p:nvSpPr>
          <p:spPr bwMode="auto">
            <a:xfrm>
              <a:off x="6019800" y="5701724"/>
              <a:ext cx="762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/>
                <a:t>A</a:t>
              </a:r>
              <a:r>
                <a:rPr lang="en-US" sz="1400"/>
                <a:t> </a:t>
              </a:r>
              <a:r>
                <a:rPr lang="en-US" sz="1400"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400"/>
                <a:t> </a:t>
              </a:r>
              <a:r>
                <a:rPr lang="en-US" sz="1400" i="1"/>
                <a:t>B</a:t>
              </a:r>
              <a:r>
                <a:rPr lang="en-US" sz="1400" baseline="30000"/>
                <a:t>c</a:t>
              </a:r>
            </a:p>
          </p:txBody>
        </p:sp>
        <p:sp>
          <p:nvSpPr>
            <p:cNvPr id="5159" name="TextBox 48"/>
            <p:cNvSpPr txBox="1">
              <a:spLocks noChangeArrowheads="1"/>
            </p:cNvSpPr>
            <p:nvPr/>
          </p:nvSpPr>
          <p:spPr bwMode="auto">
            <a:xfrm>
              <a:off x="7543800" y="5702643"/>
              <a:ext cx="762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/>
                <a:t>A</a:t>
              </a:r>
              <a:r>
                <a:rPr lang="en-US" sz="1400" baseline="30000"/>
                <a:t>c</a:t>
              </a:r>
              <a:r>
                <a:rPr lang="en-US" sz="1400"/>
                <a:t> </a:t>
              </a:r>
              <a:r>
                <a:rPr lang="en-US" sz="1400"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400"/>
                <a:t> </a:t>
              </a:r>
              <a:r>
                <a:rPr lang="en-US" sz="1400" i="1"/>
                <a:t>B</a:t>
              </a:r>
              <a:endParaRPr lang="en-US" sz="1400"/>
            </a:p>
          </p:txBody>
        </p:sp>
        <p:sp>
          <p:nvSpPr>
            <p:cNvPr id="5160" name="TextBox 49"/>
            <p:cNvSpPr txBox="1">
              <a:spLocks noChangeArrowheads="1"/>
            </p:cNvSpPr>
            <p:nvPr/>
          </p:nvSpPr>
          <p:spPr bwMode="auto">
            <a:xfrm>
              <a:off x="7772400" y="6248400"/>
              <a:ext cx="838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/>
                <a:t>A</a:t>
              </a:r>
              <a:r>
                <a:rPr lang="en-US" sz="1400" baseline="30000"/>
                <a:t>c</a:t>
              </a:r>
              <a:r>
                <a:rPr lang="en-US" sz="1400"/>
                <a:t> </a:t>
              </a:r>
              <a:r>
                <a:rPr lang="en-US" sz="1400"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400"/>
                <a:t> </a:t>
              </a:r>
              <a:r>
                <a:rPr lang="en-US" sz="1400" i="1"/>
                <a:t>B</a:t>
              </a:r>
              <a:r>
                <a:rPr lang="en-US" sz="1400" baseline="30000"/>
                <a:t>c</a:t>
              </a:r>
              <a:endParaRPr lang="en-US" sz="1400"/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209800" y="3525838"/>
            <a:ext cx="6858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Multiply together “branch probabilities” to obtain “intersection probabilities”</a:t>
            </a:r>
          </a:p>
        </p:txBody>
      </p:sp>
      <p:grpSp>
        <p:nvGrpSpPr>
          <p:cNvPr id="22" name="Group 60"/>
          <p:cNvGrpSpPr/>
          <p:nvPr/>
        </p:nvGrpSpPr>
        <p:grpSpPr>
          <a:xfrm>
            <a:off x="6477000" y="762000"/>
            <a:ext cx="1112520" cy="731520"/>
            <a:chOff x="6477000" y="762000"/>
            <a:chExt cx="1112520" cy="731520"/>
          </a:xfrm>
        </p:grpSpPr>
        <p:sp>
          <p:nvSpPr>
            <p:cNvPr id="54" name="Oval 53"/>
            <p:cNvSpPr/>
            <p:nvPr/>
          </p:nvSpPr>
          <p:spPr>
            <a:xfrm>
              <a:off x="6858000" y="762000"/>
              <a:ext cx="731520" cy="731520"/>
            </a:xfrm>
            <a:prstGeom prst="ellipse">
              <a:avLst/>
            </a:prstGeom>
            <a:solidFill>
              <a:srgbClr val="00FFFF">
                <a:alpha val="49804"/>
              </a:srgb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762000"/>
              <a:ext cx="731520" cy="73152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2010" y="747010"/>
            <a:ext cx="11811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64"/>
          <p:cNvGrpSpPr/>
          <p:nvPr/>
        </p:nvGrpSpPr>
        <p:grpSpPr>
          <a:xfrm>
            <a:off x="6096000" y="762000"/>
            <a:ext cx="1905000" cy="369332"/>
            <a:chOff x="6096000" y="762000"/>
            <a:chExt cx="1905000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60960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   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438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    </a:t>
              </a:r>
            </a:p>
          </p:txBody>
        </p:sp>
      </p:grpSp>
      <p:graphicFrame>
        <p:nvGraphicFramePr>
          <p:cNvPr id="66" name="Object 62"/>
          <p:cNvGraphicFramePr>
            <a:graphicFrameLocks noChangeAspect="1"/>
          </p:cNvGraphicFramePr>
          <p:nvPr/>
        </p:nvGraphicFramePr>
        <p:xfrm>
          <a:off x="3429000" y="871634"/>
          <a:ext cx="2232025" cy="652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34" name="Equation" r:id="rId3" imgW="1435100" imgH="419100" progId="Equation.3">
                  <p:embed/>
                </p:oleObj>
              </mc:Choice>
              <mc:Fallback>
                <p:oleObj name="Equation" r:id="rId3" imgW="1435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871634"/>
                        <a:ext cx="2232025" cy="652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994-FA9F-4C25-B8AB-041CCCE1FEF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28600" y="304800"/>
            <a:ext cx="1341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3175">
              <a:buFont typeface="Arial" charset="0"/>
              <a:buNone/>
            </a:pPr>
            <a:r>
              <a:rPr lang="en-US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: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606" y="2895600"/>
            <a:ext cx="550259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" y="685801"/>
            <a:ext cx="8961120" cy="2209799"/>
          </a:xfrm>
        </p:spPr>
        <p:txBody>
          <a:bodyPr/>
          <a:lstStyle/>
          <a:p>
            <a:pPr marL="4763" indent="-4763" algn="just">
              <a:buNone/>
            </a:pPr>
            <a:r>
              <a:rPr lang="en-US" sz="1400" dirty="0"/>
              <a:t>Bob must take two trains to his home in Manhattan after work: the A and the B, </a:t>
            </a:r>
            <a:r>
              <a:rPr lang="en-US" sz="1400" i="1" dirty="0"/>
              <a:t>in either order</a:t>
            </a:r>
            <a:r>
              <a:rPr lang="en-US" sz="1400" dirty="0"/>
              <a:t>.  At 5:00 PM…</a:t>
            </a:r>
          </a:p>
          <a:p>
            <a:pPr marL="4763" indent="-4763" algn="just"/>
            <a:r>
              <a:rPr lang="en-US" sz="1400" dirty="0"/>
              <a:t>  The A train arrives first with probability 0.65, and takes 30 </a:t>
            </a:r>
            <a:r>
              <a:rPr lang="en-US" sz="1400" dirty="0" err="1"/>
              <a:t>mins</a:t>
            </a:r>
            <a:r>
              <a:rPr lang="en-US" sz="1400" dirty="0"/>
              <a:t> to reach its last stop at Times Square. </a:t>
            </a:r>
          </a:p>
          <a:p>
            <a:pPr marL="4763" indent="-4763" algn="just"/>
            <a:r>
              <a:rPr lang="en-US" sz="1400" dirty="0"/>
              <a:t>  The B train arrives first with probability 0.35, and takes 30 </a:t>
            </a:r>
            <a:r>
              <a:rPr lang="en-US" sz="1400" dirty="0" err="1"/>
              <a:t>mins</a:t>
            </a:r>
            <a:r>
              <a:rPr lang="en-US" sz="1400" dirty="0"/>
              <a:t> to reach its last stop at Grand Central Station.</a:t>
            </a:r>
          </a:p>
          <a:p>
            <a:pPr marL="4763" indent="-4763" algn="just"/>
            <a:r>
              <a:rPr lang="en-US" sz="1400" dirty="0"/>
              <a:t>  At Times Square, Bob exits, and catches the second train.  The A arrives first with probability 0.4, then travels to Brooklyn.  The B train arrives first with probability 0.6, and takes 30 minutes to reach a station near his home.</a:t>
            </a:r>
          </a:p>
          <a:p>
            <a:pPr marL="4763" indent="-4763" algn="just"/>
            <a:r>
              <a:rPr lang="en-US" sz="1400" dirty="0"/>
              <a:t>  At Grand Central Station, the A train arrives first with probability 0.8, and takes 30 minutes to reach a station near his home.  The B train arrives first with probability 0.2, then travels to Queens.  </a:t>
            </a:r>
          </a:p>
          <a:p>
            <a:pPr marL="4763" indent="-4763" algn="just">
              <a:buNone/>
            </a:pPr>
            <a:endParaRPr lang="en-US" sz="500" dirty="0"/>
          </a:p>
          <a:p>
            <a:pPr marL="4763" indent="-4763" algn="just">
              <a:buNone/>
            </a:pPr>
            <a:r>
              <a:rPr lang="en-US" sz="1400" dirty="0"/>
              <a:t>With what probability will Bob be exiting the subway at 6:00 PM?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606" y="2895600"/>
            <a:ext cx="550259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0080" y="3002280"/>
            <a:ext cx="8046720" cy="347472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n-US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994-FA9F-4C25-B8AB-041CCCE1FEF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28600" y="304800"/>
            <a:ext cx="1341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3175">
              <a:buFont typeface="Arial" charset="0"/>
              <a:buNone/>
            </a:pPr>
            <a:r>
              <a:rPr lang="en-US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:  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954087" y="4343400"/>
            <a:ext cx="1790700" cy="1463675"/>
            <a:chOff x="2590800" y="4724400"/>
            <a:chExt cx="1828800" cy="914400"/>
          </a:xfrm>
        </p:grpSpPr>
        <p:cxnSp>
          <p:nvCxnSpPr>
            <p:cNvPr id="10" name="Elbow Connector 9"/>
            <p:cNvCxnSpPr/>
            <p:nvPr/>
          </p:nvCxnSpPr>
          <p:spPr>
            <a:xfrm>
              <a:off x="2590800" y="5181600"/>
              <a:ext cx="1828800" cy="457200"/>
            </a:xfrm>
            <a:prstGeom prst="bentConnector3">
              <a:avLst>
                <a:gd name="adj1" fmla="val 0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flipV="1">
              <a:off x="2590800" y="4724400"/>
              <a:ext cx="1828800" cy="457200"/>
            </a:xfrm>
            <a:prstGeom prst="bentConnector3">
              <a:avLst>
                <a:gd name="adj1" fmla="val 96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820987" y="3978275"/>
            <a:ext cx="1790700" cy="731838"/>
            <a:chOff x="2590800" y="4724400"/>
            <a:chExt cx="1828800" cy="914400"/>
          </a:xfrm>
        </p:grpSpPr>
        <p:cxnSp>
          <p:nvCxnSpPr>
            <p:cNvPr id="13" name="Elbow Connector 12"/>
            <p:cNvCxnSpPr/>
            <p:nvPr/>
          </p:nvCxnSpPr>
          <p:spPr>
            <a:xfrm>
              <a:off x="2590800" y="5182592"/>
              <a:ext cx="1828800" cy="456208"/>
            </a:xfrm>
            <a:prstGeom prst="bentConnector3">
              <a:avLst>
                <a:gd name="adj1" fmla="val 0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2590800" y="4724400"/>
              <a:ext cx="1828800" cy="458192"/>
            </a:xfrm>
            <a:prstGeom prst="bentConnector3">
              <a:avLst>
                <a:gd name="adj1" fmla="val 96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820987" y="5441950"/>
            <a:ext cx="1790700" cy="730250"/>
            <a:chOff x="2590800" y="4724400"/>
            <a:chExt cx="1828800" cy="914400"/>
          </a:xfrm>
        </p:grpSpPr>
        <p:cxnSp>
          <p:nvCxnSpPr>
            <p:cNvPr id="33" name="Elbow Connector 32"/>
            <p:cNvCxnSpPr/>
            <p:nvPr/>
          </p:nvCxnSpPr>
          <p:spPr>
            <a:xfrm>
              <a:off x="2590800" y="5181600"/>
              <a:ext cx="1828800" cy="457200"/>
            </a:xfrm>
            <a:prstGeom prst="bentConnector3">
              <a:avLst>
                <a:gd name="adj1" fmla="val 0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flipV="1">
              <a:off x="2590800" y="4724400"/>
              <a:ext cx="1828800" cy="457200"/>
            </a:xfrm>
            <a:prstGeom prst="bentConnector3">
              <a:avLst>
                <a:gd name="adj1" fmla="val 96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1033463" y="3910013"/>
          <a:ext cx="8001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58" name="Equation" r:id="rId3" imgW="634449" imgH="266469" progId="Equation.DSMT4">
                  <p:embed/>
                </p:oleObj>
              </mc:Choice>
              <mc:Fallback>
                <p:oleObj name="Equation" r:id="rId3" imgW="634449" imgH="266469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3910013"/>
                        <a:ext cx="8001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033463" y="5349875"/>
          <a:ext cx="8001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59" name="Equation" r:id="rId5" imgW="634449" imgH="266469" progId="Equation.DSMT4">
                  <p:embed/>
                </p:oleObj>
              </mc:Choice>
              <mc:Fallback>
                <p:oleObj name="Equation" r:id="rId5" imgW="634449" imgH="266469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5349875"/>
                        <a:ext cx="8001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296322" y="3915660"/>
          <a:ext cx="2714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0" name="Equation" r:id="rId7" imgW="215619" imgH="266353" progId="Equation.DSMT4">
                  <p:embed/>
                </p:oleObj>
              </mc:Choice>
              <mc:Fallback>
                <p:oleObj name="Equation" r:id="rId7" imgW="215619" imgH="26635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322" y="3915660"/>
                        <a:ext cx="27146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47800" y="3048000"/>
            <a:ext cx="762000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5:00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76600" y="3048000"/>
            <a:ext cx="762000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5:30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3048000"/>
            <a:ext cx="762000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6:00</a:t>
            </a:r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1295400" y="5346261"/>
          <a:ext cx="2714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1" name="Equation" r:id="rId9" imgW="215619" imgH="266353" progId="Equation.DSMT4">
                  <p:embed/>
                </p:oleObj>
              </mc:Choice>
              <mc:Fallback>
                <p:oleObj name="Equation" r:id="rId9" imgW="215619" imgH="26635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46261"/>
                        <a:ext cx="27146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2895600" y="3581400"/>
          <a:ext cx="11826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2" name="Equation" r:id="rId11" imgW="939392" imgH="266584" progId="Equation.DSMT4">
                  <p:embed/>
                </p:oleObj>
              </mc:Choice>
              <mc:Fallback>
                <p:oleObj name="Equation" r:id="rId11" imgW="939392" imgH="266584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118268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2895600" y="4322763"/>
          <a:ext cx="11826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3" name="Equation" r:id="rId13" imgW="939392" imgH="266584" progId="Equation.DSMT4">
                  <p:embed/>
                </p:oleObj>
              </mc:Choice>
              <mc:Fallback>
                <p:oleObj name="Equation" r:id="rId13" imgW="939392" imgH="26658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22763"/>
                        <a:ext cx="118268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2932112" y="5057775"/>
          <a:ext cx="11826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4" name="Equation" r:id="rId15" imgW="939392" imgH="266584" progId="Equation.DSMT4">
                  <p:embed/>
                </p:oleObj>
              </mc:Choice>
              <mc:Fallback>
                <p:oleObj name="Equation" r:id="rId15" imgW="939392" imgH="266584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2" y="5057775"/>
                        <a:ext cx="118268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2940050" y="5791200"/>
          <a:ext cx="11668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5" name="Equation" r:id="rId17" imgW="926698" imgH="266584" progId="Equation.DSMT4">
                  <p:embed/>
                </p:oleObj>
              </mc:Choice>
              <mc:Fallback>
                <p:oleObj name="Equation" r:id="rId17" imgW="926698" imgH="266584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791200"/>
                        <a:ext cx="116681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4868863" y="3810000"/>
          <a:ext cx="12938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6" name="Equation" r:id="rId19" imgW="1028254" imgH="266584" progId="Equation.DSMT4">
                  <p:embed/>
                </p:oleObj>
              </mc:Choice>
              <mc:Fallback>
                <p:oleObj name="Equation" r:id="rId19" imgW="1028254" imgH="266584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3810000"/>
                        <a:ext cx="129381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4873625" y="4572000"/>
          <a:ext cx="12779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7" name="Equation" r:id="rId21" imgW="1015559" imgH="266584" progId="Equation.DSMT4">
                  <p:embed/>
                </p:oleObj>
              </mc:Choice>
              <mc:Fallback>
                <p:oleObj name="Equation" r:id="rId21" imgW="1015559" imgH="266584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4572000"/>
                        <a:ext cx="127793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4873625" y="5257800"/>
          <a:ext cx="12779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8" name="Equation" r:id="rId23" imgW="1015559" imgH="266584" progId="Equation.DSMT4">
                  <p:embed/>
                </p:oleObj>
              </mc:Choice>
              <mc:Fallback>
                <p:oleObj name="Equation" r:id="rId23" imgW="1015559" imgH="266584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5257800"/>
                        <a:ext cx="127793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4873625" y="5988050"/>
          <a:ext cx="12795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69" name="Equation" r:id="rId25" imgW="1015559" imgH="266584" progId="Equation.DSMT4">
                  <p:embed/>
                </p:oleObj>
              </mc:Choice>
              <mc:Fallback>
                <p:oleObj name="Equation" r:id="rId25" imgW="1015559" imgH="266584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5988050"/>
                        <a:ext cx="127952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3152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52600" y="3870654"/>
            <a:ext cx="640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0.65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52600" y="5285936"/>
            <a:ext cx="6400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2400" y="353185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624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62400" y="49979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5726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3790" y="3867888"/>
            <a:ext cx="457200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84820" y="3535180"/>
            <a:ext cx="365760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0" y="32766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rgbClr val="FF0000"/>
                </a:solidFill>
              </a:rPr>
              <a:t>MULTIPLY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77000" y="3745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84820" y="4263878"/>
            <a:ext cx="365760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477000" y="449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770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59102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0.07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11440" y="328826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rgbClr val="FF0000"/>
                </a:solidFill>
              </a:rPr>
              <a:t>ADD</a:t>
            </a:r>
            <a:r>
              <a:rPr lang="en-US" b="1" i="1" dirty="0">
                <a:solidFill>
                  <a:srgbClr val="FF0000"/>
                </a:solidFill>
              </a:rPr>
              <a:t>: 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4800600" y="3886200"/>
            <a:ext cx="2819400" cy="2362200"/>
          </a:xfrm>
          <a:prstGeom prst="rightArrow">
            <a:avLst>
              <a:gd name="adj1" fmla="val 57615"/>
              <a:gd name="adj2" fmla="val 5000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772400" y="4800600"/>
            <a:ext cx="609600" cy="533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772400" y="48884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0.67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06680" y="685801"/>
            <a:ext cx="8961120" cy="2209799"/>
          </a:xfrm>
        </p:spPr>
        <p:txBody>
          <a:bodyPr/>
          <a:lstStyle/>
          <a:p>
            <a:pPr marL="4763" indent="-4763" algn="just">
              <a:buNone/>
            </a:pPr>
            <a:r>
              <a:rPr lang="en-US" sz="1400" dirty="0"/>
              <a:t>Bob must take two trains to his home in Manhattan after work: the A and the B, </a:t>
            </a:r>
            <a:r>
              <a:rPr lang="en-US" sz="1400" i="1" dirty="0"/>
              <a:t>in either order</a:t>
            </a:r>
            <a:r>
              <a:rPr lang="en-US" sz="1400" dirty="0"/>
              <a:t>.  At 5:00 PM…</a:t>
            </a:r>
          </a:p>
          <a:p>
            <a:pPr marL="4763" indent="-4763" algn="just"/>
            <a:r>
              <a:rPr lang="en-US" sz="1400" dirty="0"/>
              <a:t>  The A train arrives first with probability 0.65, and takes 30 </a:t>
            </a:r>
            <a:r>
              <a:rPr lang="en-US" sz="1400" dirty="0" err="1"/>
              <a:t>mins</a:t>
            </a:r>
            <a:r>
              <a:rPr lang="en-US" sz="1400" dirty="0"/>
              <a:t> to reach its last stop at Times Square. </a:t>
            </a:r>
          </a:p>
          <a:p>
            <a:pPr marL="4763" indent="-4763" algn="just"/>
            <a:r>
              <a:rPr lang="en-US" sz="1400" dirty="0"/>
              <a:t>  The B train arrives first with probability 0.35, and takes 30 </a:t>
            </a:r>
            <a:r>
              <a:rPr lang="en-US" sz="1400" dirty="0" err="1"/>
              <a:t>mins</a:t>
            </a:r>
            <a:r>
              <a:rPr lang="en-US" sz="1400" dirty="0"/>
              <a:t> to reach its last stop at Grand Central Station.</a:t>
            </a:r>
          </a:p>
          <a:p>
            <a:pPr marL="4763" indent="-4763" algn="just"/>
            <a:r>
              <a:rPr lang="en-US" sz="1400" dirty="0"/>
              <a:t>  At Times Square, Bob exits, and catches the second train.  The A arrives first with probability 0.4, then travels to Brooklyn.  The B train arrives first with probability 0.6, and takes 30 minutes to reach a station near his home.</a:t>
            </a:r>
          </a:p>
          <a:p>
            <a:pPr marL="4763" indent="-4763" algn="just"/>
            <a:r>
              <a:rPr lang="en-US" sz="1400" dirty="0"/>
              <a:t>  At Grand Central Station, the A train arrives first with probability 0.8, and takes 30 minutes to reach a station near his home.  The B train arrives first with probability 0.2, then travels to Queens.  </a:t>
            </a:r>
          </a:p>
          <a:p>
            <a:pPr marL="4763" indent="-4763" algn="just">
              <a:buNone/>
            </a:pPr>
            <a:endParaRPr lang="en-US" sz="500" dirty="0"/>
          </a:p>
          <a:p>
            <a:pPr marL="4763" indent="-4763" algn="just">
              <a:buNone/>
            </a:pPr>
            <a:r>
              <a:rPr lang="en-US" sz="1400" dirty="0"/>
              <a:t>With what probability will Bob be exiting the subway at 6:00 PM? 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50520" y="1219200"/>
            <a:ext cx="78638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620000" y="959604"/>
            <a:ext cx="8229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0004" y="1478796"/>
            <a:ext cx="85039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4800" y="1707396"/>
            <a:ext cx="868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8600" y="1935996"/>
            <a:ext cx="868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4800" y="2180094"/>
            <a:ext cx="868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52400" y="2408420"/>
            <a:ext cx="6492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2844" y="959604"/>
            <a:ext cx="72237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0223" name="Picture 15" descr="http://3.bp.blogspot.com/-qsMVIr32Ocw/UOVQCvRMJqI/AAAAAAAAB78/z1L4oHSa55o/s400/Time+Square+New+York.jp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1752600" y="4419600"/>
            <a:ext cx="914400" cy="685800"/>
          </a:xfrm>
          <a:prstGeom prst="rect">
            <a:avLst/>
          </a:prstGeom>
          <a:noFill/>
        </p:spPr>
      </p:pic>
      <p:pic>
        <p:nvPicPr>
          <p:cNvPr id="350227" name="Picture 19" descr="http://www.philol.msu.ru/%7Ediscours/images/stories/miscellanious/NY_grand.jp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752600" y="5867400"/>
            <a:ext cx="914400" cy="58373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7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9" dur="10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6" dur="10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40" grpId="0" animBg="1" autoUpdateAnimBg="0"/>
      <p:bldP spid="41" grpId="0" animBg="1" autoUpdateAnimBg="0"/>
      <p:bldP spid="42" grpId="0" animBg="1" autoUpdateAnimBg="0"/>
      <p:bldP spid="54" grpId="0" autoUpdateAnimBg="0"/>
      <p:bldP spid="5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4" grpId="0" animBg="1" autoUpdateAnimBg="0"/>
      <p:bldP spid="45" grpId="0" animBg="1" autoUpdateAnimBg="0"/>
      <p:bldP spid="45" grpId="1" animBg="1"/>
      <p:bldP spid="48" grpId="0" autoUpdateAnimBg="0"/>
      <p:bldP spid="49" grpId="0" autoUpdateAnimBg="0"/>
      <p:bldP spid="51" grpId="0" animBg="1" autoUpdateAnimBg="0"/>
      <p:bldP spid="52" grpId="0" autoUpdateAnimBg="0"/>
      <p:bldP spid="56" grpId="0" autoUpdateAnimBg="0"/>
      <p:bldP spid="57" grpId="0" autoUpdateAnimBg="0"/>
      <p:bldP spid="58" grpId="0" autoUpdateAnimBg="0"/>
      <p:bldP spid="59" grpId="0" animBg="1" autoUpdateAnimBg="0"/>
      <p:bldP spid="61" grpId="0" animBg="1" autoUpdateAnimBg="0"/>
      <p:bldP spid="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6219" y="1951494"/>
            <a:ext cx="31908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3810000" y="4724400"/>
            <a:ext cx="5029200" cy="310754"/>
            <a:chOff x="3810000" y="4724400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24400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727377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727378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727377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22" name="Oval 21"/>
          <p:cNvSpPr>
            <a:spLocks noChangeAspect="1"/>
          </p:cNvSpPr>
          <p:nvPr/>
        </p:nvSpPr>
        <p:spPr>
          <a:xfrm>
            <a:off x="6096000" y="23622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96200" y="2346960"/>
            <a:ext cx="91440" cy="91440"/>
          </a:xfrm>
          <a:prstGeom prst="ellipse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34200" y="2667000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124200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01000" y="2956560"/>
            <a:ext cx="91440" cy="91440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464" y="2087880"/>
            <a:ext cx="457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120" y="2404404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3048000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2148840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Orange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4996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77200" y="2362200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4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42" name="TextBox 41"/>
          <p:cNvSpPr txBox="1"/>
          <p:nvPr/>
        </p:nvSpPr>
        <p:spPr>
          <a:xfrm>
            <a:off x="228600" y="277318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>
              <a:defRPr/>
            </a:pPr>
            <a:fld id="{0D46F246-F0BB-4256-9AD5-B1296069142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8" name="Picture 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325" y="304800"/>
            <a:ext cx="69500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913" y="1905000"/>
            <a:ext cx="4713287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 cstate="print"/>
          <a:srcRect l="6215"/>
          <a:stretch>
            <a:fillRect/>
          </a:stretch>
        </p:blipFill>
        <p:spPr bwMode="auto">
          <a:xfrm>
            <a:off x="606425" y="1981200"/>
            <a:ext cx="33559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ed Rectangle 19"/>
          <p:cNvSpPr/>
          <p:nvPr/>
        </p:nvSpPr>
        <p:spPr>
          <a:xfrm>
            <a:off x="4191000" y="2590800"/>
            <a:ext cx="24384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28600" y="304800"/>
            <a:ext cx="1341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3175">
              <a:buFont typeface="Arial" charset="0"/>
              <a:buNone/>
            </a:pPr>
            <a:r>
              <a:rPr lang="en-US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: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pPr>
              <a:defRPr/>
            </a:pPr>
            <a:fld id="{F88B6A61-0E18-4AC5-BEA5-95709A8C8AE5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17411" name="Picture 79"/>
          <p:cNvPicPr>
            <a:picLocks noChangeAspect="1" noChangeArrowheads="1"/>
          </p:cNvPicPr>
          <p:nvPr/>
        </p:nvPicPr>
        <p:blipFill>
          <a:blip r:embed="rId2" cstate="print"/>
          <a:srcRect r="45097" b="62450"/>
          <a:stretch>
            <a:fillRect/>
          </a:stretch>
        </p:blipFill>
        <p:spPr bwMode="auto">
          <a:xfrm>
            <a:off x="228600" y="304800"/>
            <a:ext cx="3514725" cy="2057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8200" y="304800"/>
            <a:ext cx="4038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Let events </a:t>
            </a:r>
            <a:r>
              <a:rPr lang="en-US" i="1"/>
              <a:t>C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/>
              <a:t>, and </a:t>
            </a:r>
            <a:r>
              <a:rPr lang="en-US" i="1"/>
              <a:t>E</a:t>
            </a:r>
            <a:r>
              <a:rPr lang="en-US"/>
              <a:t> be defined as:</a:t>
            </a:r>
          </a:p>
          <a:p>
            <a:endParaRPr lang="en-US" sz="800"/>
          </a:p>
          <a:p>
            <a:r>
              <a:rPr lang="en-US" i="1"/>
              <a:t>E</a:t>
            </a:r>
            <a:r>
              <a:rPr lang="en-US"/>
              <a:t> = Active vitamin E</a:t>
            </a:r>
          </a:p>
          <a:p>
            <a:endParaRPr lang="en-US" sz="800"/>
          </a:p>
          <a:p>
            <a:r>
              <a:rPr lang="en-US" i="1"/>
              <a:t>C</a:t>
            </a:r>
            <a:r>
              <a:rPr lang="en-US"/>
              <a:t> = Active vitamin C</a:t>
            </a:r>
          </a:p>
          <a:p>
            <a:endParaRPr lang="en-US" sz="800"/>
          </a:p>
          <a:p>
            <a:r>
              <a:rPr lang="en-US" i="1"/>
              <a:t>D</a:t>
            </a:r>
            <a:r>
              <a:rPr lang="en-US"/>
              <a:t> = Disease (Total Cancer)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590800"/>
          <a:ext cx="4038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Treatment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 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Totals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Placebo E and 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479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3653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E (+ placebo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C)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491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3659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 (+ placebo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E)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480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3673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Active E and C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493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3656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Totals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1943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14641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19400" y="2590800"/>
          <a:ext cx="762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 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3174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3168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3193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3163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12698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724400" y="1981200"/>
            <a:ext cx="3962400" cy="3200400"/>
            <a:chOff x="4724400" y="2667000"/>
            <a:chExt cx="3962400" cy="3200400"/>
          </a:xfrm>
        </p:grpSpPr>
        <p:sp>
          <p:nvSpPr>
            <p:cNvPr id="9" name="Rectangle 8"/>
            <p:cNvSpPr/>
            <p:nvPr/>
          </p:nvSpPr>
          <p:spPr>
            <a:xfrm>
              <a:off x="4724400" y="2667000"/>
              <a:ext cx="3962400" cy="3200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257800" y="2895600"/>
              <a:ext cx="2895600" cy="2743200"/>
              <a:chOff x="4876800" y="3048000"/>
              <a:chExt cx="2895600" cy="2743200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4876800" y="3048000"/>
                <a:ext cx="1828800" cy="1828800"/>
              </a:xfrm>
              <a:prstGeom prst="ellipse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5410200" y="3962400"/>
                <a:ext cx="1828800" cy="1828800"/>
              </a:xfrm>
              <a:prstGeom prst="ellipse">
                <a:avLst/>
              </a:prstGeom>
              <a:noFill/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43600" y="3048000"/>
                <a:ext cx="1828800" cy="18288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7509" name="TextBox 13"/>
            <p:cNvSpPr txBox="1">
              <a:spLocks noChangeArrowheads="1"/>
            </p:cNvSpPr>
            <p:nvPr/>
          </p:nvSpPr>
          <p:spPr bwMode="auto">
            <a:xfrm>
              <a:off x="5029200" y="2819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7510" name="TextBox 14"/>
            <p:cNvSpPr txBox="1">
              <a:spLocks noChangeArrowheads="1"/>
            </p:cNvSpPr>
            <p:nvPr/>
          </p:nvSpPr>
          <p:spPr bwMode="auto">
            <a:xfrm>
              <a:off x="5410200" y="5257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7511" name="TextBox 15"/>
            <p:cNvSpPr txBox="1">
              <a:spLocks noChangeArrowheads="1"/>
            </p:cNvSpPr>
            <p:nvPr/>
          </p:nvSpPr>
          <p:spPr bwMode="auto">
            <a:xfrm>
              <a:off x="7848600" y="2819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C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72200" y="3276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493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38800" y="3505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491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705600" y="351631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480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172200" y="412591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479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197600" y="26670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3163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34000" y="2819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3168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050088" y="2819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3193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620000" y="450691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3174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33400" y="4953000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C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</a:t>
            </a:r>
            <a:r>
              <a:rPr lang="en-US"/>
              <a:t> 7329 / 14641  </a:t>
            </a:r>
            <a:r>
              <a:rPr lang="en-US">
                <a:ea typeface="Cambria Math" pitchFamily="18" charset="0"/>
                <a:cs typeface="Cambria Math" pitchFamily="18" charset="0"/>
              </a:rPr>
              <a:t>=  0.5</a:t>
            </a:r>
            <a:r>
              <a:rPr lang="en-US">
                <a:cs typeface="Arial" charset="0"/>
              </a:rPr>
              <a:t> </a:t>
            </a:r>
            <a:endParaRPr lang="en-US" i="1"/>
          </a:p>
        </p:txBody>
      </p:sp>
      <p:sp>
        <p:nvSpPr>
          <p:cNvPr id="37" name="Rectangle 36"/>
          <p:cNvSpPr/>
          <p:nvPr/>
        </p:nvSpPr>
        <p:spPr>
          <a:xfrm>
            <a:off x="2170113" y="4114800"/>
            <a:ext cx="641350" cy="320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60588" y="3008313"/>
            <a:ext cx="639762" cy="319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66938" y="3378200"/>
            <a:ext cx="639762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66938" y="3746500"/>
            <a:ext cx="639762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20988" y="4114800"/>
            <a:ext cx="731837" cy="320675"/>
          </a:xfrm>
          <a:prstGeom prst="rect">
            <a:avLst/>
          </a:prstGeom>
          <a:noFill/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32100" y="3733800"/>
            <a:ext cx="731838" cy="3206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19400" y="3376613"/>
            <a:ext cx="744538" cy="32067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25750" y="2995613"/>
            <a:ext cx="730250" cy="3206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3400" y="61722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D, </a:t>
            </a:r>
            <a:r>
              <a:rPr lang="en-US" i="1" u="sng"/>
              <a:t>given E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</a:t>
            </a:r>
            <a:r>
              <a:rPr lang="en-US"/>
              <a:t> 984 / 7315</a:t>
            </a:r>
            <a:r>
              <a:rPr lang="en-US">
                <a:ea typeface="Cambria Math" pitchFamily="18" charset="0"/>
                <a:cs typeface="Cambria Math" pitchFamily="18" charset="0"/>
              </a:rPr>
              <a:t> = 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0.135</a:t>
            </a:r>
            <a:r>
              <a:rPr lang="en-US"/>
              <a:t> 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33400" y="5562600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D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</a:t>
            </a:r>
            <a:r>
              <a:rPr lang="en-US"/>
              <a:t> 1943 / 14641  </a:t>
            </a:r>
            <a:r>
              <a:rPr lang="en-US">
                <a:ea typeface="Cambria Math" pitchFamily="18" charset="0"/>
                <a:cs typeface="Cambria Math" pitchFamily="18" charset="0"/>
              </a:rPr>
              <a:t>= 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0.133</a:t>
            </a:r>
            <a:r>
              <a:rPr lang="en-US">
                <a:cs typeface="Arial" charset="0"/>
              </a:rPr>
              <a:t> 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3400" y="58674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D, </a:t>
            </a:r>
            <a:r>
              <a:rPr lang="en-US" i="1" u="sng"/>
              <a:t>given C</a:t>
            </a:r>
            <a:r>
              <a:rPr lang="en-US"/>
              <a:t>) </a:t>
            </a:r>
            <a:r>
              <a:rPr lang="en-US">
                <a:ea typeface="Cambria Math" pitchFamily="18" charset="0"/>
                <a:cs typeface="Arial" charset="0"/>
              </a:rPr>
              <a:t>≈</a:t>
            </a:r>
            <a:r>
              <a:rPr lang="en-US"/>
              <a:t> 973 / 7329</a:t>
            </a:r>
            <a:r>
              <a:rPr lang="en-US">
                <a:ea typeface="Cambria Math" pitchFamily="18" charset="0"/>
                <a:cs typeface="Cambria Math" pitchFamily="18" charset="0"/>
              </a:rPr>
              <a:t> =  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0.133</a:t>
            </a:r>
            <a:r>
              <a:rPr lang="en-US"/>
              <a:t> 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48200" y="5526088"/>
            <a:ext cx="4038600" cy="9223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These study results suggest that </a:t>
            </a:r>
            <a:r>
              <a:rPr lang="en-US" i="1"/>
              <a:t>D </a:t>
            </a:r>
            <a:r>
              <a:rPr lang="en-US"/>
              <a:t>is </a:t>
            </a:r>
            <a:r>
              <a:rPr lang="en-US" b="1"/>
              <a:t>statistically independent </a:t>
            </a:r>
            <a:r>
              <a:rPr lang="en-US"/>
              <a:t>of both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E</a:t>
            </a:r>
            <a:r>
              <a:rPr lang="en-US"/>
              <a:t>, i.e., no association exists.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46100" y="5245100"/>
            <a:ext cx="3200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</a:t>
            </a:r>
            <a:r>
              <a:rPr lang="en-US" dirty="0">
                <a:ea typeface="Cambria Math" pitchFamily="18" charset="0"/>
                <a:cs typeface="Arial" charset="0"/>
              </a:rPr>
              <a:t>≈</a:t>
            </a:r>
            <a:r>
              <a:rPr lang="en-US" dirty="0"/>
              <a:t> 7315 / 14641 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=  0.5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36963" y="3733800"/>
            <a:ext cx="731837" cy="685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43313" y="3352800"/>
            <a:ext cx="731837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179638" y="4479925"/>
            <a:ext cx="639762" cy="320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32200" y="4075113"/>
            <a:ext cx="731838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179638" y="3733800"/>
            <a:ext cx="639762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179638" y="4098925"/>
            <a:ext cx="639762" cy="320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179638" y="3365500"/>
            <a:ext cx="639762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7272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“balanced”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7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770" decel="100000"/>
                                        <p:tgtEl>
                                          <p:spTgt spid="4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70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770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7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770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77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7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770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7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9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7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770" decel="100000"/>
                                        <p:tgtEl>
                                          <p:spTgt spid="4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11" dur="77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3" dur="77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7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770" decel="100000"/>
                                        <p:tgtEl>
                                          <p:spTgt spid="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3" dur="77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5" dur="77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70" decel="100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770" decel="100000"/>
                                        <p:tgtEl>
                                          <p:spTgt spid="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6" dur="77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8" dur="77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70" decel="100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770" decel="100000"/>
                                        <p:tgtEl>
                                          <p:spTgt spid="5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0" dur="77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2" dur="77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77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770" decel="100000"/>
                                        <p:tgtEl>
                                          <p:spTgt spid="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9" dur="77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1" dur="77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77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770" decel="100000"/>
                                        <p:tgtEl>
                                          <p:spTgt spid="6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8" dur="77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0" dur="77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77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770" decel="100000"/>
                                        <p:tgtEl>
                                          <p:spTgt spid="5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4" dur="77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6" dur="77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77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770" decel="100000"/>
                                        <p:tgtEl>
                                          <p:spTgt spid="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31" dur="77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3" dur="77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70" decel="100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6" dur="770" decel="100000"/>
                                        <p:tgtEl>
                                          <p:spTgt spid="6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8" dur="77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0" dur="77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2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770" decel="100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5" dur="770" decel="100000"/>
                                        <p:tgtEl>
                                          <p:spTgt spid="6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7" dur="77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9" dur="77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9" grpId="0"/>
      <p:bldP spid="30" grpId="0"/>
      <p:bldP spid="37" grpId="0" animBg="1"/>
      <p:bldP spid="37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2" grpId="0"/>
      <p:bldP spid="53" grpId="0"/>
      <p:bldP spid="54" grpId="0"/>
      <p:bldP spid="55" grpId="0" animBg="1"/>
      <p:bldP spid="56" grpId="0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4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CD994-FA9F-4C25-B8AB-041CCCE1FEF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228600" y="6858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240" y="228600"/>
            <a:ext cx="17373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endParaRPr lang="en-US" b="1" i="1" dirty="0"/>
          </a:p>
        </p:txBody>
      </p:sp>
    </p:spTree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228600" y="28905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0.10</a:t>
                      </a:r>
                      <a:endParaRPr lang="en-US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0.17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96240" y="228600"/>
            <a:ext cx="17373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endParaRPr lang="en-US" b="1" i="1" dirty="0"/>
          </a:p>
        </p:txBody>
      </p:sp>
      <p:graphicFrame>
        <p:nvGraphicFramePr>
          <p:cNvPr id="72" name="Chart 71"/>
          <p:cNvGraphicFramePr/>
          <p:nvPr/>
        </p:nvGraphicFramePr>
        <p:xfrm>
          <a:off x="228600" y="6858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648199" y="4800600"/>
          <a:ext cx="34290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505199" y="499872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grpSp>
        <p:nvGrpSpPr>
          <p:cNvPr id="2" name="Group 107"/>
          <p:cNvGrpSpPr/>
          <p:nvPr/>
        </p:nvGrpSpPr>
        <p:grpSpPr>
          <a:xfrm>
            <a:off x="3505199" y="3190875"/>
            <a:ext cx="4467225" cy="1685925"/>
            <a:chOff x="3505199" y="3190875"/>
            <a:chExt cx="4467225" cy="1685925"/>
          </a:xfrm>
        </p:grpSpPr>
        <p:sp>
          <p:nvSpPr>
            <p:cNvPr id="73" name="TextBox 72"/>
            <p:cNvSpPr txBox="1"/>
            <p:nvPr/>
          </p:nvSpPr>
          <p:spPr>
            <a:xfrm>
              <a:off x="3505199" y="3343275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Venn Diagram</a:t>
              </a:r>
            </a:p>
          </p:txBody>
        </p: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599" y="3190875"/>
              <a:ext cx="31718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51"/>
            <p:cNvGrpSpPr/>
            <p:nvPr/>
          </p:nvGrpSpPr>
          <p:grpSpPr>
            <a:xfrm>
              <a:off x="4952999" y="3267075"/>
              <a:ext cx="2895600" cy="1477780"/>
              <a:chOff x="4876800" y="1371600"/>
              <a:chExt cx="2895600" cy="1477780"/>
            </a:xfrm>
          </p:grpSpPr>
          <p:grpSp>
            <p:nvGrpSpPr>
              <p:cNvPr id="4" name="Group 66"/>
              <p:cNvGrpSpPr/>
              <p:nvPr/>
            </p:nvGrpSpPr>
            <p:grpSpPr>
              <a:xfrm>
                <a:off x="4876800" y="1371600"/>
                <a:ext cx="2743200" cy="1450777"/>
                <a:chOff x="5606941" y="2012732"/>
                <a:chExt cx="2743200" cy="1450777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7420501" y="2208375"/>
                  <a:ext cx="548640" cy="307777"/>
                </a:xfrm>
                <a:prstGeom prst="rect">
                  <a:avLst/>
                </a:prstGeom>
                <a:solidFill>
                  <a:srgbClr val="FFFF6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0.18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477000" y="2466955"/>
                  <a:ext cx="548640" cy="307777"/>
                </a:xfrm>
                <a:prstGeom prst="rect">
                  <a:avLst/>
                </a:prstGeom>
                <a:solidFill>
                  <a:srgbClr val="FFFF6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0.27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5667901" y="3155732"/>
                  <a:ext cx="548640" cy="307777"/>
                </a:xfrm>
                <a:prstGeom prst="rect">
                  <a:avLst/>
                </a:prstGeom>
                <a:solidFill>
                  <a:srgbClr val="FFFF6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0.22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359541" y="2927132"/>
                  <a:ext cx="548640" cy="307777"/>
                </a:xfrm>
                <a:prstGeom prst="rect">
                  <a:avLst/>
                </a:prstGeom>
                <a:solidFill>
                  <a:srgbClr val="FFFF6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0.33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5606941" y="2743201"/>
                  <a:ext cx="381000" cy="304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/>
                    <a:t>E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7969141" y="2012732"/>
                  <a:ext cx="381000" cy="304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/>
                    <a:t>F</a:t>
                  </a:r>
                </a:p>
              </p:txBody>
            </p:sp>
          </p:grpSp>
          <p:grpSp>
            <p:nvGrpSpPr>
              <p:cNvPr id="5" name="Group 50"/>
              <p:cNvGrpSpPr/>
              <p:nvPr/>
            </p:nvGrpSpPr>
            <p:grpSpPr>
              <a:xfrm>
                <a:off x="5334000" y="1447800"/>
                <a:ext cx="2438400" cy="1401580"/>
                <a:chOff x="5334000" y="1447800"/>
                <a:chExt cx="2438400" cy="1401580"/>
              </a:xfrm>
            </p:grpSpPr>
            <p:grpSp>
              <p:nvGrpSpPr>
                <p:cNvPr id="6" name="Group 48"/>
                <p:cNvGrpSpPr/>
                <p:nvPr/>
              </p:nvGrpSpPr>
              <p:grpSpPr>
                <a:xfrm>
                  <a:off x="7315200" y="2225040"/>
                  <a:ext cx="457200" cy="367641"/>
                  <a:chOff x="7315200" y="2225040"/>
                  <a:chExt cx="457200" cy="367641"/>
                </a:xfrm>
              </p:grpSpPr>
              <p:sp>
                <p:nvSpPr>
                  <p:cNvPr id="100" name="Oval 99"/>
                  <p:cNvSpPr>
                    <a:spLocks noChangeAspect="1"/>
                  </p:cNvSpPr>
                  <p:nvPr/>
                </p:nvSpPr>
                <p:spPr>
                  <a:xfrm>
                    <a:off x="7376160" y="2225040"/>
                    <a:ext cx="91440" cy="91440"/>
                  </a:xfrm>
                  <a:prstGeom prst="ellipse">
                    <a:avLst/>
                  </a:prstGeom>
                  <a:solidFill>
                    <a:srgbClr val="0000FF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315200" y="2346460"/>
                    <a:ext cx="4572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Blue</a:t>
                    </a:r>
                  </a:p>
                </p:txBody>
              </p:sp>
            </p:grpSp>
            <p:grpSp>
              <p:nvGrpSpPr>
                <p:cNvPr id="7" name="Group 49"/>
                <p:cNvGrpSpPr/>
                <p:nvPr/>
              </p:nvGrpSpPr>
              <p:grpSpPr>
                <a:xfrm>
                  <a:off x="5623560" y="2499360"/>
                  <a:ext cx="548640" cy="350020"/>
                  <a:chOff x="5623560" y="2499360"/>
                  <a:chExt cx="548640" cy="350020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623560" y="2575060"/>
                    <a:ext cx="548640" cy="2743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Green</a:t>
                    </a:r>
                  </a:p>
                </p:txBody>
              </p:sp>
              <p:sp>
                <p:nvSpPr>
                  <p:cNvPr id="99" name="Oval 98"/>
                  <p:cNvSpPr>
                    <a:spLocks noChangeAspect="1"/>
                  </p:cNvSpPr>
                  <p:nvPr/>
                </p:nvSpPr>
                <p:spPr>
                  <a:xfrm>
                    <a:off x="5623560" y="2499360"/>
                    <a:ext cx="91440" cy="9144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oup 46"/>
                <p:cNvGrpSpPr/>
                <p:nvPr/>
              </p:nvGrpSpPr>
              <p:grpSpPr>
                <a:xfrm>
                  <a:off x="5913120" y="1447800"/>
                  <a:ext cx="640080" cy="246221"/>
                  <a:chOff x="5913120" y="1447800"/>
                  <a:chExt cx="640080" cy="246221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913120" y="1447800"/>
                    <a:ext cx="64008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Orange</a:t>
                    </a:r>
                  </a:p>
                </p:txBody>
              </p:sp>
              <p:sp>
                <p:nvSpPr>
                  <p:cNvPr id="94" name="Oval 93"/>
                  <p:cNvSpPr>
                    <a:spLocks noChangeAspect="1"/>
                  </p:cNvSpPr>
                  <p:nvPr/>
                </p:nvSpPr>
                <p:spPr>
                  <a:xfrm>
                    <a:off x="6461760" y="1524000"/>
                    <a:ext cx="91440" cy="91440"/>
                  </a:xfrm>
                  <a:prstGeom prst="ellipse">
                    <a:avLst/>
                  </a:prstGeom>
                  <a:solidFill>
                    <a:srgbClr val="FF99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45"/>
                <p:cNvGrpSpPr/>
                <p:nvPr/>
              </p:nvGrpSpPr>
              <p:grpSpPr>
                <a:xfrm>
                  <a:off x="5334000" y="1660160"/>
                  <a:ext cx="457200" cy="320040"/>
                  <a:chOff x="5334000" y="1600200"/>
                  <a:chExt cx="457200" cy="320040"/>
                </a:xfrm>
              </p:grpSpPr>
              <p:sp>
                <p:nvSpPr>
                  <p:cNvPr id="88" name="Oval 87"/>
                  <p:cNvSpPr>
                    <a:spLocks noChangeAspect="1"/>
                  </p:cNvSpPr>
                  <p:nvPr/>
                </p:nvSpPr>
                <p:spPr>
                  <a:xfrm>
                    <a:off x="5471160" y="1828800"/>
                    <a:ext cx="91440" cy="914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334000" y="1600200"/>
                    <a:ext cx="4572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Red</a:t>
                    </a:r>
                  </a:p>
                </p:txBody>
              </p:sp>
            </p:grpSp>
            <p:grpSp>
              <p:nvGrpSpPr>
                <p:cNvPr id="10" name="Group 47"/>
                <p:cNvGrpSpPr/>
                <p:nvPr/>
              </p:nvGrpSpPr>
              <p:grpSpPr>
                <a:xfrm>
                  <a:off x="6446520" y="1829300"/>
                  <a:ext cx="640080" cy="319540"/>
                  <a:chOff x="6446520" y="1829300"/>
                  <a:chExt cx="640080" cy="319540"/>
                </a:xfrm>
              </p:grpSpPr>
              <p:sp>
                <p:nvSpPr>
                  <p:cNvPr id="84" name="Oval 83"/>
                  <p:cNvSpPr>
                    <a:spLocks noChangeAspect="1"/>
                  </p:cNvSpPr>
                  <p:nvPr/>
                </p:nvSpPr>
                <p:spPr>
                  <a:xfrm>
                    <a:off x="6537960" y="2057400"/>
                    <a:ext cx="91440" cy="9144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6446520" y="1829300"/>
                    <a:ext cx="64008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Yellow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4" name="Object 10"/>
          <p:cNvGraphicFramePr>
            <a:graphicFrameLocks noChangeAspect="1"/>
          </p:cNvGraphicFramePr>
          <p:nvPr/>
        </p:nvGraphicFramePr>
        <p:xfrm>
          <a:off x="6019800" y="1828800"/>
          <a:ext cx="779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84" name="Equation" r:id="rId3" imgW="647640" imgH="393480" progId="Equation.DSMT4">
                  <p:embed/>
                </p:oleObj>
              </mc:Choice>
              <mc:Fallback>
                <p:oleObj name="Equation" r:id="rId3" imgW="64764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28800"/>
                        <a:ext cx="779462" cy="473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599" y="3190875"/>
            <a:ext cx="3171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199" y="4800600"/>
          <a:ext cx="34290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191000" y="383977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83977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759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7590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5720" y="381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= </a:t>
            </a:r>
            <a:r>
              <a:rPr lang="en-US" sz="1400" b="1" dirty="0"/>
              <a:t>0.60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5199" y="499872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199" y="334327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Venn Diagram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4952999" y="3267075"/>
            <a:ext cx="2895600" cy="1477780"/>
            <a:chOff x="4876800" y="1371600"/>
            <a:chExt cx="2895600" cy="1477780"/>
          </a:xfrm>
        </p:grpSpPr>
        <p:grpSp>
          <p:nvGrpSpPr>
            <p:cNvPr id="3" name="Group 66"/>
            <p:cNvGrpSpPr/>
            <p:nvPr/>
          </p:nvGrpSpPr>
          <p:grpSpPr>
            <a:xfrm>
              <a:off x="4876800" y="1371600"/>
              <a:ext cx="2743200" cy="1450777"/>
              <a:chOff x="5606941" y="2012732"/>
              <a:chExt cx="2743200" cy="145077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420501" y="220837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0.18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477000" y="246695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0.27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667901" y="31557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0.22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59541" y="29271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0.33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606941" y="2743201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969141" y="2012732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F</a:t>
                </a:r>
              </a:p>
            </p:txBody>
          </p:sp>
        </p:grpSp>
        <p:grpSp>
          <p:nvGrpSpPr>
            <p:cNvPr id="4" name="Group 50"/>
            <p:cNvGrpSpPr/>
            <p:nvPr/>
          </p:nvGrpSpPr>
          <p:grpSpPr>
            <a:xfrm>
              <a:off x="5334000" y="1447800"/>
              <a:ext cx="2438400" cy="1401580"/>
              <a:chOff x="5334000" y="1447800"/>
              <a:chExt cx="2438400" cy="1401580"/>
            </a:xfrm>
          </p:grpSpPr>
          <p:grpSp>
            <p:nvGrpSpPr>
              <p:cNvPr id="5" name="Group 48"/>
              <p:cNvGrpSpPr/>
              <p:nvPr/>
            </p:nvGrpSpPr>
            <p:grpSpPr>
              <a:xfrm>
                <a:off x="7315200" y="2225040"/>
                <a:ext cx="457200" cy="367641"/>
                <a:chOff x="7315200" y="2225040"/>
                <a:chExt cx="457200" cy="367641"/>
              </a:xfrm>
            </p:grpSpPr>
            <p:sp>
              <p:nvSpPr>
                <p:cNvPr id="38" name="Oval 37"/>
                <p:cNvSpPr>
                  <a:spLocks noChangeAspect="1"/>
                </p:cNvSpPr>
                <p:nvPr/>
              </p:nvSpPr>
              <p:spPr>
                <a:xfrm>
                  <a:off x="7376160" y="222504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315200" y="234646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Blue</a:t>
                  </a:r>
                </a:p>
              </p:txBody>
            </p:sp>
          </p:grpSp>
          <p:grpSp>
            <p:nvGrpSpPr>
              <p:cNvPr id="6" name="Group 49"/>
              <p:cNvGrpSpPr/>
              <p:nvPr/>
            </p:nvGrpSpPr>
            <p:grpSpPr>
              <a:xfrm>
                <a:off x="5623560" y="2499360"/>
                <a:ext cx="548640" cy="350020"/>
                <a:chOff x="5623560" y="2499360"/>
                <a:chExt cx="548640" cy="35002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623560" y="2575060"/>
                  <a:ext cx="548640" cy="274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Green</a:t>
                  </a:r>
                </a:p>
              </p:txBody>
            </p: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>
                  <a:off x="5623560" y="2499360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46"/>
              <p:cNvGrpSpPr/>
              <p:nvPr/>
            </p:nvGrpSpPr>
            <p:grpSpPr>
              <a:xfrm>
                <a:off x="5913120" y="1447800"/>
                <a:ext cx="640080" cy="246221"/>
                <a:chOff x="5913120" y="1447800"/>
                <a:chExt cx="640080" cy="24622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913120" y="14478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Orange</a:t>
                  </a:r>
                </a:p>
              </p:txBody>
            </p:sp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>
                  <a:off x="6461760" y="1524000"/>
                  <a:ext cx="91440" cy="91440"/>
                </a:xfrm>
                <a:prstGeom prst="ellipse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45"/>
              <p:cNvGrpSpPr/>
              <p:nvPr/>
            </p:nvGrpSpPr>
            <p:grpSpPr>
              <a:xfrm>
                <a:off x="5334000" y="1660160"/>
                <a:ext cx="457200" cy="320040"/>
                <a:chOff x="5334000" y="1600200"/>
                <a:chExt cx="457200" cy="320040"/>
              </a:xfrm>
            </p:grpSpPr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5471160" y="182880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0" y="160020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Red</a:t>
                  </a:r>
                </a:p>
              </p:txBody>
            </p:sp>
          </p:grpSp>
          <p:grpSp>
            <p:nvGrpSpPr>
              <p:cNvPr id="9" name="Group 47"/>
              <p:cNvGrpSpPr/>
              <p:nvPr/>
            </p:nvGrpSpPr>
            <p:grpSpPr>
              <a:xfrm>
                <a:off x="6446520" y="1829300"/>
                <a:ext cx="640080" cy="319540"/>
                <a:chOff x="6446520" y="1829300"/>
                <a:chExt cx="640080" cy="319540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537960" y="2057400"/>
                  <a:ext cx="91440" cy="9144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446520" y="18293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Yellow</a:t>
                  </a:r>
                </a:p>
              </p:txBody>
            </p:sp>
          </p:grpSp>
        </p:grpSp>
      </p:grp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228600" y="28905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0.10</a:t>
                      </a:r>
                      <a:endParaRPr lang="en-US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0.17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96240" y="228600"/>
            <a:ext cx="17373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endParaRPr lang="en-US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953000" y="1307068"/>
            <a:ext cx="2926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Probability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75760" y="1905000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dirty="0"/>
              <a:t> | </a:t>
            </a:r>
            <a:r>
              <a:rPr lang="en-US" sz="1600" i="1" dirty="0"/>
              <a:t>F</a:t>
            </a:r>
            <a:r>
              <a:rPr lang="en-US" sz="1600" dirty="0"/>
              <a:t>)</a:t>
            </a:r>
          </a:p>
        </p:txBody>
      </p:sp>
      <p:graphicFrame>
        <p:nvGraphicFramePr>
          <p:cNvPr id="51" name="Object 62"/>
          <p:cNvGraphicFramePr>
            <a:graphicFrameLocks noChangeAspect="1"/>
          </p:cNvGraphicFramePr>
          <p:nvPr/>
        </p:nvGraphicFramePr>
        <p:xfrm>
          <a:off x="5075420" y="1828800"/>
          <a:ext cx="9159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82" name="Equation" r:id="rId6" imgW="761760" imgH="419040" progId="Equation.DSMT4">
                  <p:embed/>
                </p:oleObj>
              </mc:Choice>
              <mc:Fallback>
                <p:oleObj name="Equation" r:id="rId6" imgW="76176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420" y="1828800"/>
                        <a:ext cx="9159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191000" y="2480846"/>
            <a:ext cx="9144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F</a:t>
            </a:r>
            <a:r>
              <a:rPr lang="en-US" sz="1600" dirty="0"/>
              <a:t> | </a:t>
            </a:r>
            <a:r>
              <a:rPr lang="en-US" sz="1600" i="1" dirty="0"/>
              <a:t>E</a:t>
            </a:r>
            <a:r>
              <a:rPr lang="en-US" sz="1600" dirty="0"/>
              <a:t>)</a:t>
            </a:r>
          </a:p>
        </p:txBody>
      </p:sp>
      <p:graphicFrame>
        <p:nvGraphicFramePr>
          <p:cNvPr id="65" name="Object 5"/>
          <p:cNvGraphicFramePr>
            <a:graphicFrameLocks noChangeAspect="1"/>
          </p:cNvGraphicFramePr>
          <p:nvPr/>
        </p:nvGraphicFramePr>
        <p:xfrm>
          <a:off x="5059180" y="2438400"/>
          <a:ext cx="977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83" name="Equation" r:id="rId8" imgW="812520" imgH="419040" progId="Equation.DSMT4">
                  <p:embed/>
                </p:oleObj>
              </mc:Choice>
              <mc:Fallback>
                <p:oleObj name="Equation" r:id="rId8" imgW="8125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180" y="2438400"/>
                        <a:ext cx="977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Chart 71"/>
          <p:cNvGraphicFramePr/>
          <p:nvPr/>
        </p:nvGraphicFramePr>
        <p:xfrm>
          <a:off x="228600" y="6858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6843010" y="1905000"/>
            <a:ext cx="7772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0.60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96200" y="1905000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= </a:t>
            </a: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E</a:t>
            </a:r>
            <a:r>
              <a:rPr lang="en-US" b="1" dirty="0"/>
              <a:t>)</a:t>
            </a:r>
          </a:p>
        </p:txBody>
      </p:sp>
      <p:sp>
        <p:nvSpPr>
          <p:cNvPr id="87" name="Chevron 86"/>
          <p:cNvSpPr>
            <a:spLocks noChangeAspect="1"/>
          </p:cNvSpPr>
          <p:nvPr/>
        </p:nvSpPr>
        <p:spPr>
          <a:xfrm>
            <a:off x="3733800" y="18440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13570" y="534924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08820" y="536423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Object 11"/>
          <p:cNvGraphicFramePr>
            <a:graphicFrameLocks noChangeAspect="1"/>
          </p:cNvGraphicFramePr>
          <p:nvPr/>
        </p:nvGraphicFramePr>
        <p:xfrm>
          <a:off x="6019800" y="2438400"/>
          <a:ext cx="779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85" name="Equation" r:id="rId11" imgW="647640" imgH="393480" progId="Equation.DSMT4">
                  <p:embed/>
                </p:oleObj>
              </mc:Choice>
              <mc:Fallback>
                <p:oleObj name="Equation" r:id="rId11" imgW="64764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438400"/>
                        <a:ext cx="779463" cy="473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858000" y="2438400"/>
            <a:ext cx="7772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0.45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623560" y="6339840"/>
            <a:ext cx="54864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696200" y="2450068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= </a:t>
            </a:r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F</a:t>
            </a:r>
            <a:r>
              <a:rPr lang="en-US" b="1" dirty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65720" y="762000"/>
            <a:ext cx="10972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</a:t>
            </a:r>
            <a:r>
              <a:rPr lang="en-US" sz="1400" dirty="0"/>
              <a:t>(</a:t>
            </a:r>
            <a:r>
              <a:rPr lang="en-US" sz="1400" i="1" dirty="0"/>
              <a:t>F</a:t>
            </a:r>
            <a:r>
              <a:rPr lang="en-US" sz="1400" dirty="0"/>
              <a:t>) = </a:t>
            </a:r>
            <a:r>
              <a:rPr lang="en-US" sz="1400" b="1" dirty="0"/>
              <a:t>0.45</a:t>
            </a:r>
          </a:p>
        </p:txBody>
      </p:sp>
      <p:sp>
        <p:nvSpPr>
          <p:cNvPr id="55" name="Chevron 54"/>
          <p:cNvSpPr>
            <a:spLocks noChangeAspect="1"/>
          </p:cNvSpPr>
          <p:nvPr/>
        </p:nvSpPr>
        <p:spPr>
          <a:xfrm>
            <a:off x="3733800" y="2453640"/>
            <a:ext cx="365760" cy="36576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83" grpId="0" animBg="1"/>
      <p:bldP spid="86" grpId="0" animBg="1"/>
      <p:bldP spid="87" grpId="0" animBg="1"/>
      <p:bldP spid="87" grpId="1" animBg="1"/>
      <p:bldP spid="60" grpId="0" animBg="1"/>
      <p:bldP spid="60" grpId="1" animBg="1"/>
      <p:bldP spid="71" grpId="0" animBg="1"/>
      <p:bldP spid="74" grpId="0" animBg="1"/>
      <p:bldP spid="75" grpId="0" animBg="1"/>
      <p:bldP spid="76" grpId="0" animBg="1"/>
      <p:bldP spid="5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599" y="3190875"/>
            <a:ext cx="3171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648199" y="4800600"/>
          <a:ext cx="34290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05199" y="4998720"/>
            <a:ext cx="137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199" y="334327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Venn Diagram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4952999" y="3267075"/>
            <a:ext cx="2895600" cy="1477780"/>
            <a:chOff x="4876800" y="1371600"/>
            <a:chExt cx="2895600" cy="1477780"/>
          </a:xfrm>
        </p:grpSpPr>
        <p:grpSp>
          <p:nvGrpSpPr>
            <p:cNvPr id="3" name="Group 66"/>
            <p:cNvGrpSpPr/>
            <p:nvPr/>
          </p:nvGrpSpPr>
          <p:grpSpPr>
            <a:xfrm>
              <a:off x="4876800" y="1371600"/>
              <a:ext cx="2743200" cy="1450777"/>
              <a:chOff x="5606941" y="2012732"/>
              <a:chExt cx="2743200" cy="145077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420501" y="220837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0.18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477000" y="2466955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0.27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667901" y="31557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0.22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59541" y="2927132"/>
                <a:ext cx="548640" cy="307777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0.33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606941" y="2743201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969141" y="2012732"/>
                <a:ext cx="3810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F</a:t>
                </a:r>
              </a:p>
            </p:txBody>
          </p:sp>
        </p:grpSp>
        <p:grpSp>
          <p:nvGrpSpPr>
            <p:cNvPr id="4" name="Group 50"/>
            <p:cNvGrpSpPr/>
            <p:nvPr/>
          </p:nvGrpSpPr>
          <p:grpSpPr>
            <a:xfrm>
              <a:off x="5334000" y="1447800"/>
              <a:ext cx="2438400" cy="1401580"/>
              <a:chOff x="5334000" y="1447800"/>
              <a:chExt cx="2438400" cy="1401580"/>
            </a:xfrm>
          </p:grpSpPr>
          <p:grpSp>
            <p:nvGrpSpPr>
              <p:cNvPr id="5" name="Group 48"/>
              <p:cNvGrpSpPr/>
              <p:nvPr/>
            </p:nvGrpSpPr>
            <p:grpSpPr>
              <a:xfrm>
                <a:off x="7315200" y="2225040"/>
                <a:ext cx="457200" cy="367641"/>
                <a:chOff x="7315200" y="2225040"/>
                <a:chExt cx="457200" cy="367641"/>
              </a:xfrm>
            </p:grpSpPr>
            <p:sp>
              <p:nvSpPr>
                <p:cNvPr id="38" name="Oval 37"/>
                <p:cNvSpPr>
                  <a:spLocks noChangeAspect="1"/>
                </p:cNvSpPr>
                <p:nvPr/>
              </p:nvSpPr>
              <p:spPr>
                <a:xfrm>
                  <a:off x="7376160" y="2225040"/>
                  <a:ext cx="91440" cy="91440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315200" y="234646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Blue</a:t>
                  </a:r>
                </a:p>
              </p:txBody>
            </p:sp>
          </p:grpSp>
          <p:grpSp>
            <p:nvGrpSpPr>
              <p:cNvPr id="6" name="Group 49"/>
              <p:cNvGrpSpPr/>
              <p:nvPr/>
            </p:nvGrpSpPr>
            <p:grpSpPr>
              <a:xfrm>
                <a:off x="5623560" y="2499360"/>
                <a:ext cx="548640" cy="350020"/>
                <a:chOff x="5623560" y="2499360"/>
                <a:chExt cx="548640" cy="35002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5623560" y="2575060"/>
                  <a:ext cx="548640" cy="274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Green</a:t>
                  </a:r>
                </a:p>
              </p:txBody>
            </p: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>
                  <a:off x="5623560" y="2499360"/>
                  <a:ext cx="91440" cy="91440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46"/>
              <p:cNvGrpSpPr/>
              <p:nvPr/>
            </p:nvGrpSpPr>
            <p:grpSpPr>
              <a:xfrm>
                <a:off x="5913120" y="1447800"/>
                <a:ext cx="640080" cy="246221"/>
                <a:chOff x="5913120" y="1447800"/>
                <a:chExt cx="640080" cy="24622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913120" y="14478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Orange</a:t>
                  </a:r>
                </a:p>
              </p:txBody>
            </p:sp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>
                  <a:off x="6461760" y="1524000"/>
                  <a:ext cx="91440" cy="91440"/>
                </a:xfrm>
                <a:prstGeom prst="ellipse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45"/>
              <p:cNvGrpSpPr/>
              <p:nvPr/>
            </p:nvGrpSpPr>
            <p:grpSpPr>
              <a:xfrm>
                <a:off x="5334000" y="1660160"/>
                <a:ext cx="457200" cy="320040"/>
                <a:chOff x="5334000" y="1600200"/>
                <a:chExt cx="457200" cy="320040"/>
              </a:xfrm>
            </p:grpSpPr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5471160" y="182880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0" y="1600200"/>
                  <a:ext cx="457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Red</a:t>
                  </a:r>
                </a:p>
              </p:txBody>
            </p:sp>
          </p:grpSp>
          <p:grpSp>
            <p:nvGrpSpPr>
              <p:cNvPr id="9" name="Group 47"/>
              <p:cNvGrpSpPr/>
              <p:nvPr/>
            </p:nvGrpSpPr>
            <p:grpSpPr>
              <a:xfrm>
                <a:off x="6446520" y="1829300"/>
                <a:ext cx="640080" cy="319540"/>
                <a:chOff x="6446520" y="1829300"/>
                <a:chExt cx="640080" cy="319540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537960" y="2057400"/>
                  <a:ext cx="91440" cy="9144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446520" y="1829300"/>
                  <a:ext cx="64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Yellow</a:t>
                  </a:r>
                </a:p>
              </p:txBody>
            </p:sp>
          </p:grpSp>
        </p:grpSp>
      </p:grp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228600" y="28905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0.10</a:t>
                      </a:r>
                      <a:endParaRPr lang="en-US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0.17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96240" y="228600"/>
            <a:ext cx="17373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POPULATION</a:t>
            </a:r>
            <a:endParaRPr lang="en-US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953000" y="1307068"/>
            <a:ext cx="2926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Probability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91000" y="1905000"/>
            <a:ext cx="15240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dirty="0"/>
              <a:t> | </a:t>
            </a:r>
            <a:r>
              <a:rPr lang="en-US" sz="1600" i="1" dirty="0"/>
              <a:t>F</a:t>
            </a:r>
            <a:r>
              <a:rPr lang="en-US" sz="1600" dirty="0"/>
              <a:t>) = </a:t>
            </a:r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E</a:t>
            </a:r>
            <a:r>
              <a:rPr lang="en-US" sz="1600" dirty="0"/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06240" y="2480846"/>
            <a:ext cx="1524000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F</a:t>
            </a:r>
            <a:r>
              <a:rPr lang="en-US" sz="1600" dirty="0"/>
              <a:t> | </a:t>
            </a:r>
            <a:r>
              <a:rPr lang="en-US" sz="1600" i="1" dirty="0"/>
              <a:t>E</a:t>
            </a:r>
            <a:r>
              <a:rPr lang="en-US" sz="1600" dirty="0"/>
              <a:t>) = </a:t>
            </a:r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F</a:t>
            </a:r>
            <a:r>
              <a:rPr lang="en-US" sz="1600" dirty="0"/>
              <a:t>)</a:t>
            </a:r>
          </a:p>
        </p:txBody>
      </p:sp>
      <p:graphicFrame>
        <p:nvGraphicFramePr>
          <p:cNvPr id="72" name="Chart 71"/>
          <p:cNvGraphicFramePr/>
          <p:nvPr/>
        </p:nvGraphicFramePr>
        <p:xfrm>
          <a:off x="228600" y="685800"/>
          <a:ext cx="210312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" name="Group 47"/>
          <p:cNvGrpSpPr/>
          <p:nvPr/>
        </p:nvGrpSpPr>
        <p:grpSpPr>
          <a:xfrm>
            <a:off x="4191000" y="381000"/>
            <a:ext cx="4572000" cy="688777"/>
            <a:chOff x="4191000" y="381000"/>
            <a:chExt cx="4572000" cy="688777"/>
          </a:xfrm>
        </p:grpSpPr>
        <p:sp>
          <p:nvSpPr>
            <p:cNvPr id="28" name="TextBox 27"/>
            <p:cNvSpPr txBox="1"/>
            <p:nvPr/>
          </p:nvSpPr>
          <p:spPr>
            <a:xfrm>
              <a:off x="4191000" y="383977"/>
              <a:ext cx="1737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ym typeface="Symbol"/>
                </a:rPr>
                <a:t>E</a:t>
              </a:r>
              <a:r>
                <a:rPr lang="en-US" sz="1400" dirty="0"/>
                <a:t> = “Primary Color”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91200" y="383977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{Red, Yellow, Blue}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759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ym typeface="Symbol"/>
                </a:rPr>
                <a:t>F</a:t>
              </a:r>
              <a:r>
                <a:rPr lang="en-US" sz="1400" dirty="0"/>
                <a:t> = “Hot Color”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71160" y="759023"/>
              <a:ext cx="2225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{Red, Orange, Yellow}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65720" y="381000"/>
              <a:ext cx="1097280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P</a:t>
              </a:r>
              <a:r>
                <a:rPr lang="en-US" sz="1400" dirty="0"/>
                <a:t>(</a:t>
              </a:r>
              <a:r>
                <a:rPr lang="en-US" sz="1400" i="1" dirty="0"/>
                <a:t>E</a:t>
              </a:r>
              <a:r>
                <a:rPr lang="en-US" sz="1400" dirty="0"/>
                <a:t>) = </a:t>
              </a:r>
              <a:r>
                <a:rPr lang="en-US" sz="1400" b="1" dirty="0"/>
                <a:t>0.60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65720" y="762000"/>
              <a:ext cx="1097280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P</a:t>
              </a:r>
              <a:r>
                <a:rPr lang="en-US" sz="1400" dirty="0"/>
                <a:t>(</a:t>
              </a:r>
              <a:r>
                <a:rPr lang="en-US" sz="1400" i="1" dirty="0"/>
                <a:t>F</a:t>
              </a:r>
              <a:r>
                <a:rPr lang="en-US" sz="1400" dirty="0"/>
                <a:t>) = </a:t>
              </a:r>
              <a:r>
                <a:rPr lang="en-US" sz="1400" b="1" dirty="0"/>
                <a:t>0.45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953000" y="1143000"/>
            <a:ext cx="3108960" cy="64008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“statistically independent”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000" y="1828800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“Primary colors” comprise 60% of the “hot colors,” </a:t>
            </a:r>
            <a:r>
              <a:rPr lang="en-US" sz="1300" i="1" u="sng" dirty="0"/>
              <a:t>and</a:t>
            </a:r>
            <a:r>
              <a:rPr lang="en-US" sz="1300" dirty="0"/>
              <a:t> 60% of the general population.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5000" y="2403157"/>
            <a:ext cx="3383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“Hot colors” comprise 45% of the “primary colors,” </a:t>
            </a:r>
            <a:r>
              <a:rPr lang="en-US" sz="1300" i="1" u="sng" dirty="0"/>
              <a:t>and</a:t>
            </a:r>
            <a:r>
              <a:rPr lang="en-US" sz="1300" dirty="0"/>
              <a:t> 45% of the general population.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560004" y="3962400"/>
          <a:ext cx="3429001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      F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    F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57200" y="4109720"/>
          <a:ext cx="2362200" cy="259588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Probability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0.10</a:t>
                      </a:r>
                      <a:endParaRPr lang="en-US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0.17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04800" y="2133600"/>
            <a:ext cx="8763000" cy="830263"/>
            <a:chOff x="381000" y="2743133"/>
            <a:chExt cx="8763000" cy="830997"/>
          </a:xfrm>
        </p:grpSpPr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381000" y="2831068"/>
              <a:ext cx="7040880" cy="585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 occurs with </a:t>
              </a:r>
              <a:r>
                <a:rPr lang="en-US" sz="1600" dirty="0" err="1">
                  <a:cs typeface="Arial" charset="0"/>
                </a:rPr>
                <a:t>prob</a:t>
              </a:r>
              <a:r>
                <a:rPr lang="en-US" sz="1600" dirty="0">
                  <a:cs typeface="Arial" charset="0"/>
                </a:rPr>
                <a:t> 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P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(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B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)</a:t>
              </a:r>
              <a:r>
                <a:rPr lang="en-US" sz="1600" dirty="0">
                  <a:cs typeface="Arial" charset="0"/>
                </a:rPr>
                <a:t>      Given that 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 occurs,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 occurs with </a:t>
              </a:r>
              <a:r>
                <a:rPr lang="en-US" sz="1600" dirty="0" err="1">
                  <a:cs typeface="Arial" charset="0"/>
                </a:rPr>
                <a:t>prob</a:t>
              </a:r>
              <a:r>
                <a:rPr lang="en-US" sz="1600" dirty="0">
                  <a:cs typeface="Arial" charset="0"/>
                </a:rPr>
                <a:t>  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P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(</a:t>
              </a:r>
              <a:r>
                <a:rPr lang="en-US" sz="1600" i="1" dirty="0">
                  <a:solidFill>
                    <a:srgbClr val="FF0000"/>
                  </a:solidFill>
                  <a:cs typeface="Arial" charset="0"/>
                </a:rPr>
                <a:t>A 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| </a:t>
              </a:r>
              <a:r>
                <a:rPr lang="en-US" sz="1600" i="1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B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)</a:t>
              </a:r>
              <a:endParaRPr lang="en-US" sz="1600" dirty="0">
                <a:solidFill>
                  <a:srgbClr val="FF0000"/>
                </a:solidFill>
                <a:cs typeface="Arial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57200" y="3275416"/>
              <a:ext cx="2133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743200" y="3275416"/>
              <a:ext cx="464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0"/>
            <p:cNvSpPr txBox="1">
              <a:spLocks noChangeArrowheads="1"/>
            </p:cNvSpPr>
            <p:nvPr/>
          </p:nvSpPr>
          <p:spPr bwMode="auto">
            <a:xfrm>
              <a:off x="7467600" y="2743133"/>
              <a:ext cx="16764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Both </a:t>
              </a:r>
              <a:r>
                <a:rPr lang="en-US" sz="1600" i="1" dirty="0"/>
                <a:t>A</a:t>
              </a:r>
              <a:r>
                <a:rPr lang="en-US" sz="1600" dirty="0"/>
                <a:t> and </a:t>
              </a:r>
              <a:r>
                <a:rPr lang="en-US" sz="1600" i="1" dirty="0"/>
                <a:t>B</a:t>
              </a:r>
              <a:r>
                <a:rPr lang="en-US" sz="1600" dirty="0"/>
                <a:t> occur, with </a:t>
              </a:r>
              <a:r>
                <a:rPr lang="en-US" sz="1600" dirty="0" err="1"/>
                <a:t>prob</a:t>
              </a:r>
              <a:r>
                <a:rPr lang="en-US" sz="1600" dirty="0"/>
                <a:t> </a:t>
              </a:r>
              <a:r>
                <a:rPr lang="en-US" sz="1600" i="1" dirty="0">
                  <a:solidFill>
                    <a:srgbClr val="FF0000"/>
                  </a:solidFill>
                </a:rPr>
                <a:t>P</a:t>
              </a:r>
              <a:r>
                <a:rPr lang="en-US" sz="1600" dirty="0">
                  <a:solidFill>
                    <a:srgbClr val="FF0000"/>
                  </a:solidFill>
                </a:rPr>
                <a:t>(</a:t>
              </a:r>
              <a:r>
                <a:rPr lang="en-US" sz="1600" i="1" dirty="0">
                  <a:solidFill>
                    <a:srgbClr val="FF0000"/>
                  </a:solidFill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 </a:t>
              </a:r>
              <a:r>
                <a:rPr lang="en-US" sz="1600" i="1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B</a:t>
              </a:r>
              <a:r>
                <a:rPr lang="en-US" sz="1600" dirty="0">
                  <a:solidFill>
                    <a:srgbClr val="FF0000"/>
                  </a:solidFill>
                  <a:ea typeface="Cambria Math" pitchFamily="18" charset="0"/>
                  <a:cs typeface="Arial" charset="0"/>
                </a:rPr>
                <a:t>)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pPr>
              <a:defRPr/>
            </a:pPr>
            <a:fld id="{5C436110-5F45-4EB4-BC66-160CA507FA0F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457200" y="304800"/>
            <a:ext cx="8534400" cy="17240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75" algn="just">
              <a:buFont typeface="Arial" charset="0"/>
              <a:buNone/>
            </a:pPr>
            <a:r>
              <a:rPr lang="en-US" u="sng" dirty="0">
                <a:cs typeface="Arial" charset="0"/>
              </a:rPr>
              <a:t>Def</a:t>
            </a:r>
            <a:r>
              <a:rPr lang="en-US" dirty="0">
                <a:cs typeface="Arial" charset="0"/>
              </a:rPr>
              <a:t>:  Two events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 are said to be </a:t>
            </a:r>
            <a:r>
              <a:rPr lang="en-US" b="1" dirty="0">
                <a:cs typeface="Arial" charset="0"/>
              </a:rPr>
              <a:t>statistically independent </a:t>
            </a:r>
            <a:r>
              <a:rPr lang="en-US" dirty="0">
                <a:cs typeface="Arial" charset="0"/>
              </a:rPr>
              <a:t>if</a:t>
            </a:r>
          </a:p>
          <a:p>
            <a:pPr indent="3175" algn="just">
              <a:buFont typeface="Arial" charset="0"/>
              <a:buNone/>
            </a:pPr>
            <a:endParaRPr lang="en-US" sz="800" dirty="0">
              <a:solidFill>
                <a:srgbClr val="FF0000"/>
              </a:solidFill>
              <a:cs typeface="Arial" charset="0"/>
            </a:endParaRPr>
          </a:p>
          <a:p>
            <a:pPr indent="3175" algn="ctr">
              <a:buFont typeface="Arial" charset="0"/>
              <a:buNone/>
            </a:pPr>
            <a:r>
              <a:rPr lang="en-US" b="1" i="1" dirty="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A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| B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) = 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A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)</a:t>
            </a:r>
            <a:r>
              <a:rPr lang="en-US" dirty="0">
                <a:cs typeface="Arial" charset="0"/>
              </a:rPr>
              <a:t>,</a:t>
            </a:r>
            <a:endParaRPr lang="en-US" sz="800" dirty="0">
              <a:cs typeface="Arial" charset="0"/>
            </a:endParaRPr>
          </a:p>
          <a:p>
            <a:pPr indent="3175">
              <a:buFont typeface="Arial" charset="0"/>
              <a:buNone/>
            </a:pPr>
            <a:r>
              <a:rPr lang="en-US" dirty="0">
                <a:cs typeface="Arial" charset="0"/>
              </a:rPr>
              <a:t> </a:t>
            </a:r>
            <a:endParaRPr lang="en-US" sz="800" dirty="0">
              <a:cs typeface="Arial" charset="0"/>
            </a:endParaRPr>
          </a:p>
          <a:p>
            <a:pPr indent="3175" algn="ctr">
              <a:buFont typeface="Arial" charset="0"/>
              <a:buNone/>
            </a:pPr>
            <a:endParaRPr lang="en-US" dirty="0">
              <a:solidFill>
                <a:srgbClr val="0D0D0D"/>
              </a:solidFill>
              <a:ea typeface="Cambria Math" pitchFamily="18" charset="0"/>
              <a:cs typeface="Cambria Math" pitchFamily="18" charset="0"/>
            </a:endParaRPr>
          </a:p>
          <a:p>
            <a:pPr indent="3175" algn="ctr">
              <a:buFont typeface="Arial" charset="0"/>
              <a:buNone/>
            </a:pPr>
            <a:endParaRPr lang="en-US" sz="800" dirty="0">
              <a:solidFill>
                <a:srgbClr val="0D0D0D"/>
              </a:solidFill>
              <a:ea typeface="Cambria Math" pitchFamily="18" charset="0"/>
              <a:cs typeface="Cambria Math" pitchFamily="18" charset="0"/>
            </a:endParaRPr>
          </a:p>
          <a:p>
            <a:pPr indent="3175">
              <a:buFont typeface="Arial" charset="0"/>
              <a:buNone/>
            </a:pPr>
            <a:endParaRPr lang="en-US" dirty="0">
              <a:cs typeface="Arial" charset="0"/>
            </a:endParaRPr>
          </a:p>
        </p:txBody>
      </p:sp>
      <p:sp>
        <p:nvSpPr>
          <p:cNvPr id="12" name="Left Arrow Callout 11"/>
          <p:cNvSpPr/>
          <p:nvPr/>
        </p:nvSpPr>
        <p:spPr>
          <a:xfrm>
            <a:off x="5562600" y="609600"/>
            <a:ext cx="3124200" cy="636588"/>
          </a:xfrm>
          <a:prstGeom prst="leftArrowCallout">
            <a:avLst>
              <a:gd name="adj1" fmla="val 12600"/>
              <a:gd name="adj2" fmla="val 21117"/>
              <a:gd name="adj3" fmla="val 38833"/>
              <a:gd name="adj4" fmla="val 82441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Neither event provides any information about the other.</a:t>
            </a:r>
          </a:p>
        </p:txBody>
      </p:sp>
      <p:sp>
        <p:nvSpPr>
          <p:cNvPr id="16" name="Oval 15"/>
          <p:cNvSpPr/>
          <p:nvPr/>
        </p:nvSpPr>
        <p:spPr>
          <a:xfrm>
            <a:off x="3367725" y="44196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46520" y="5131753"/>
            <a:ext cx="246888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Is </a:t>
            </a:r>
            <a:r>
              <a:rPr lang="en-US" u="sng" dirty="0"/>
              <a:t>0.27 = 0.60</a:t>
            </a:r>
            <a:r>
              <a:rPr lang="en-US" u="sng" dirty="0">
                <a:cs typeface="Arial" charset="0"/>
              </a:rPr>
              <a:t> </a:t>
            </a:r>
            <a:r>
              <a:rPr lang="en-US" u="sng" dirty="0">
                <a:ea typeface="Cambria Math" pitchFamily="18" charset="0"/>
                <a:cs typeface="Arial" charset="0"/>
              </a:rPr>
              <a:t>× 0.45</a:t>
            </a:r>
            <a:r>
              <a:rPr lang="en-US" dirty="0">
                <a:ea typeface="Cambria Math" pitchFamily="18" charset="0"/>
                <a:cs typeface="Arial" charset="0"/>
              </a:rPr>
              <a:t>?</a:t>
            </a:r>
            <a:endParaRPr lang="en-US" dirty="0">
              <a:cs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46520" y="4781788"/>
            <a:ext cx="2468880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 </a:t>
            </a:r>
            <a:r>
              <a:rPr lang="en-US" i="1" dirty="0"/>
              <a:t>F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</a:t>
            </a:r>
            <a:r>
              <a:rPr lang="en-US" i="1" dirty="0"/>
              <a:t> P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)? 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446520" y="5497513"/>
            <a:ext cx="246888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YES!</a:t>
            </a:r>
            <a:endParaRPr lang="en-US" dirty="0">
              <a:cs typeface="Arial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457200" y="838200"/>
            <a:ext cx="8534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75" algn="just">
              <a:buFont typeface="Arial" charset="0"/>
              <a:buNone/>
            </a:pPr>
            <a:endParaRPr lang="en-US" sz="800" dirty="0">
              <a:cs typeface="Arial" charset="0"/>
            </a:endParaRPr>
          </a:p>
          <a:p>
            <a:pPr indent="3175">
              <a:buFont typeface="Arial" charset="0"/>
              <a:buNone/>
            </a:pPr>
            <a:r>
              <a:rPr lang="en-US" dirty="0">
                <a:cs typeface="Arial" charset="0"/>
              </a:rPr>
              <a:t>which is equivalent to </a:t>
            </a:r>
            <a:endParaRPr lang="en-US" sz="800" dirty="0">
              <a:cs typeface="Arial" charset="0"/>
            </a:endParaRPr>
          </a:p>
          <a:p>
            <a:pPr indent="3175" algn="ctr">
              <a:buFont typeface="Arial" charset="0"/>
              <a:buNone/>
            </a:pP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B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) =</a:t>
            </a:r>
            <a:r>
              <a:rPr lang="en-US" b="1" i="1" dirty="0">
                <a:solidFill>
                  <a:srgbClr val="FF0000"/>
                </a:solidFill>
              </a:rPr>
              <a:t> 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| </a:t>
            </a:r>
            <a:r>
              <a:rPr lang="en-US" b="1" i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B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)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×</a:t>
            </a:r>
            <a:r>
              <a:rPr lang="en-US" b="1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B</a:t>
            </a:r>
            <a:r>
              <a:rPr lang="en-US" b="1" dirty="0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)</a:t>
            </a:r>
            <a:r>
              <a:rPr lang="en-US" dirty="0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.</a:t>
            </a:r>
          </a:p>
          <a:p>
            <a:pPr indent="3175" algn="ctr">
              <a:buFont typeface="Arial" charset="0"/>
              <a:buNone/>
            </a:pPr>
            <a:endParaRPr lang="en-US" sz="800" dirty="0">
              <a:solidFill>
                <a:srgbClr val="0D0D0D"/>
              </a:solidFill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57200" y="1600200"/>
            <a:ext cx="853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75">
              <a:buFont typeface="Arial" charset="0"/>
              <a:buNone/>
            </a:pPr>
            <a:r>
              <a:rPr lang="en-US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If </a:t>
            </a:r>
            <a:r>
              <a:rPr lang="en-US" i="1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either</a:t>
            </a:r>
            <a:r>
              <a:rPr lang="en-US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 of these two conditions fails, then </a:t>
            </a:r>
            <a:r>
              <a:rPr lang="en-US" i="1">
                <a:cs typeface="Arial" charset="0"/>
              </a:rPr>
              <a:t>A</a:t>
            </a:r>
            <a:r>
              <a:rPr lang="en-US">
                <a:cs typeface="Arial" charset="0"/>
              </a:rPr>
              <a:t> and </a:t>
            </a:r>
            <a:r>
              <a:rPr lang="en-US" i="1">
                <a:cs typeface="Arial" charset="0"/>
              </a:rPr>
              <a:t>B</a:t>
            </a:r>
            <a:r>
              <a:rPr lang="en-US">
                <a:cs typeface="Arial" charset="0"/>
              </a:rPr>
              <a:t> </a:t>
            </a:r>
            <a:r>
              <a:rPr lang="en-US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are </a:t>
            </a:r>
            <a:r>
              <a:rPr lang="en-US" b="1">
                <a:cs typeface="Arial" charset="0"/>
              </a:rPr>
              <a:t>statistically dependent</a:t>
            </a:r>
            <a:r>
              <a:rPr lang="en-US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.</a:t>
            </a:r>
            <a:endParaRPr lang="en-US">
              <a:cs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73575" y="1230313"/>
            <a:ext cx="91440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 i="1">
                <a:solidFill>
                  <a:srgbClr val="FF0000"/>
                </a:solidFill>
              </a:rPr>
              <a:t>P</a:t>
            </a:r>
            <a:r>
              <a:rPr lang="en-US" b="1">
                <a:solidFill>
                  <a:srgbClr val="FF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A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)</a:t>
            </a:r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81000" y="2895600"/>
            <a:ext cx="8153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75" algn="just">
              <a:buFont typeface="Arial" charset="0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Example: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  </a:t>
            </a:r>
            <a:r>
              <a:rPr lang="en-US" dirty="0">
                <a:cs typeface="Arial" charset="0"/>
              </a:rPr>
              <a:t>Are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events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= “Ace” and</a:t>
            </a:r>
            <a:r>
              <a:rPr lang="en-US" i="1" dirty="0">
                <a:cs typeface="Arial" charset="0"/>
              </a:rPr>
              <a:t> B</a:t>
            </a:r>
            <a:r>
              <a:rPr lang="en-US" dirty="0">
                <a:cs typeface="Arial" charset="0"/>
              </a:rPr>
              <a:t> = “Black” statistically independent?</a:t>
            </a:r>
          </a:p>
          <a:p>
            <a:pPr indent="3175" algn="just">
              <a:buFont typeface="Arial" charset="0"/>
              <a:buNone/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) = 4/52 = </a:t>
            </a:r>
            <a:r>
              <a:rPr lang="en-US" b="1" dirty="0">
                <a:cs typeface="Arial" charset="0"/>
              </a:rPr>
              <a:t>1/13</a:t>
            </a:r>
            <a:r>
              <a:rPr lang="en-US" dirty="0">
                <a:cs typeface="Arial" charset="0"/>
              </a:rPr>
              <a:t>,   </a:t>
            </a: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) = 26/52 = </a:t>
            </a:r>
            <a:r>
              <a:rPr lang="en-US" b="1" dirty="0">
                <a:cs typeface="Arial" charset="0"/>
              </a:rPr>
              <a:t>1/2</a:t>
            </a:r>
            <a:r>
              <a:rPr lang="en-US" dirty="0">
                <a:cs typeface="Arial" charset="0"/>
              </a:rPr>
              <a:t>, 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>
                <a:ea typeface="Cambria Math" pitchFamily="18" charset="0"/>
                <a:cs typeface="Arial" charset="0"/>
              </a:rPr>
              <a:t> </a:t>
            </a:r>
            <a:r>
              <a:rPr lang="en-US" i="1" dirty="0">
                <a:ea typeface="Cambria Math" pitchFamily="18" charset="0"/>
                <a:cs typeface="Arial" charset="0"/>
              </a:rPr>
              <a:t>B</a:t>
            </a:r>
            <a:r>
              <a:rPr lang="en-US" dirty="0">
                <a:ea typeface="Cambria Math" pitchFamily="18" charset="0"/>
                <a:cs typeface="Arial" charset="0"/>
              </a:rPr>
              <a:t>) =</a:t>
            </a:r>
            <a:r>
              <a:rPr lang="en-US" dirty="0"/>
              <a:t> 2/52 = </a:t>
            </a:r>
            <a:r>
              <a:rPr lang="en-US" b="1" dirty="0"/>
              <a:t>1/26 </a:t>
            </a:r>
            <a:r>
              <a:rPr lang="en-US" dirty="0"/>
              <a:t>      YES!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31280" y="2225040"/>
            <a:ext cx="822960" cy="3385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600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sz="1600" i="1" dirty="0">
                <a:solidFill>
                  <a:srgbClr val="FF0000"/>
                </a:solidFill>
                <a:cs typeface="Arial" charset="0"/>
              </a:rPr>
              <a:t>A</a:t>
            </a:r>
            <a:r>
              <a:rPr lang="en-US" sz="1600" dirty="0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)</a:t>
            </a:r>
            <a:endParaRPr lang="en-US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3657600"/>
            <a:ext cx="34290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 = {Red, Yellow, Blue}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0" y="3657600"/>
            <a:ext cx="33832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 = {Red, Orange, Yellow}</a:t>
            </a:r>
          </a:p>
          <a:p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638800" y="5943600"/>
            <a:ext cx="3383280" cy="64008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“statistically independent”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  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  <a:sym typeface="Wingdings 2"/>
              </a:rPr>
              <a:t>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45805" y="4876798"/>
            <a:ext cx="1097280" cy="1338991"/>
            <a:chOff x="1888935" y="5237177"/>
            <a:chExt cx="1097280" cy="1436598"/>
          </a:xfrm>
        </p:grpSpPr>
        <p:sp>
          <p:nvSpPr>
            <p:cNvPr id="15" name="TextBox 14"/>
            <p:cNvSpPr txBox="1"/>
            <p:nvPr/>
          </p:nvSpPr>
          <p:spPr>
            <a:xfrm>
              <a:off x="1888935" y="5980330"/>
              <a:ext cx="1097280" cy="69344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endParaRPr lang="en-US" dirty="0">
                <a:cs typeface="Arial" pitchFamily="34" charset="0"/>
              </a:endParaRPr>
            </a:p>
            <a:p>
              <a:pPr algn="ctr">
                <a:defRPr/>
              </a:pPr>
              <a:r>
                <a:rPr lang="en-US" dirty="0">
                  <a:cs typeface="Arial" pitchFamily="34" charset="0"/>
                </a:rPr>
                <a:t>= </a:t>
              </a:r>
              <a:r>
                <a:rPr lang="en-US" i="1" dirty="0">
                  <a:cs typeface="Arial" pitchFamily="34" charset="0"/>
                </a:rPr>
                <a:t>P</a:t>
              </a:r>
              <a:r>
                <a:rPr lang="en-US" dirty="0">
                  <a:cs typeface="Arial" pitchFamily="34" charset="0"/>
                </a:rPr>
                <a:t>(</a:t>
              </a:r>
              <a:r>
                <a:rPr lang="en-US" i="1" dirty="0">
                  <a:cs typeface="Arial" pitchFamily="34" charset="0"/>
                </a:rPr>
                <a:t>E</a:t>
              </a:r>
              <a:r>
                <a:rPr lang="en-US" dirty="0">
                  <a:cs typeface="Arial" pitchFamily="34" charset="0"/>
                </a:rPr>
                <a:t>) 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2109445" y="5428147"/>
              <a:ext cx="686739" cy="304800"/>
            </a:xfrm>
            <a:prstGeom prst="rightArrow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023360" y="4236722"/>
            <a:ext cx="2225352" cy="645160"/>
            <a:chOff x="2869234" y="4062459"/>
            <a:chExt cx="2425887" cy="646967"/>
          </a:xfrm>
        </p:grpSpPr>
        <p:sp>
          <p:nvSpPr>
            <p:cNvPr id="14" name="TextBox 13"/>
            <p:cNvSpPr txBox="1"/>
            <p:nvPr/>
          </p:nvSpPr>
          <p:spPr>
            <a:xfrm>
              <a:off x="4298322" y="4062459"/>
              <a:ext cx="996799" cy="64187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>
                  <a:cs typeface="Arial" pitchFamily="34" charset="0"/>
                </a:rPr>
                <a:t>P</a:t>
              </a:r>
              <a:r>
                <a:rPr lang="en-US" dirty="0">
                  <a:cs typeface="Arial" pitchFamily="34" charset="0"/>
                </a:rPr>
                <a:t>(</a:t>
              </a:r>
              <a:r>
                <a:rPr lang="en-US" i="1" dirty="0">
                  <a:cs typeface="Arial" pitchFamily="34" charset="0"/>
                </a:rPr>
                <a:t>F</a:t>
              </a:r>
              <a:r>
                <a:rPr lang="en-US" dirty="0">
                  <a:cs typeface="Arial" pitchFamily="34" charset="0"/>
                </a:rPr>
                <a:t>) = 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869234" y="4403772"/>
              <a:ext cx="1395520" cy="305654"/>
            </a:xfrm>
            <a:prstGeom prst="right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0000"/>
                </a:gs>
                <a:gs pos="0">
                  <a:srgbClr val="FF0000"/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381000" y="3593068"/>
            <a:ext cx="1280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75" algn="just">
              <a:buFont typeface="Arial" charset="0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Example: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1" grpId="0" animBg="1"/>
      <p:bldP spid="22" grpId="0" animBg="1"/>
      <p:bldP spid="24" grpId="0" animBg="1"/>
      <p:bldP spid="20" grpId="0"/>
      <p:bldP spid="23" grpId="0"/>
      <p:bldP spid="10" grpId="0" animBg="1"/>
      <p:bldP spid="25" grpId="0"/>
      <p:bldP spid="32" grpId="0" animBg="1"/>
      <p:bldP spid="35" grpId="0"/>
      <p:bldP spid="37" grpId="0"/>
      <p:bldP spid="41" grpId="0" animBg="1"/>
      <p:bldP spid="4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pPr>
              <a:defRPr/>
            </a:pPr>
            <a:fld id="{5C436110-5F45-4EB4-BC66-160CA507FA0F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381000" y="2362200"/>
            <a:ext cx="853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75" algn="just">
              <a:buFont typeface="Arial" charset="0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Example: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  </a:t>
            </a:r>
            <a:r>
              <a:rPr lang="en-US" dirty="0">
                <a:cs typeface="Arial" charset="0"/>
              </a:rPr>
              <a:t>According to the American Red Cross, US pop is distributed as shown.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960687"/>
          <a:ext cx="5074920" cy="31292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Rh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Factor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Blood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Arial" pitchFamily="34" charset="0"/>
                          <a:cs typeface="Arial" pitchFamily="34" charset="0"/>
                        </a:rPr>
                        <a:t>Row </a:t>
                      </a:r>
                      <a:r>
                        <a:rPr lang="en-US" sz="1800" i="1" dirty="0" err="1">
                          <a:latin typeface="Arial" pitchFamily="34" charset="0"/>
                          <a:cs typeface="Arial" pitchFamily="34" charset="0"/>
                        </a:rPr>
                        <a:t>marginals</a:t>
                      </a:r>
                      <a:r>
                        <a:rPr lang="en-US" sz="1800" i="1" dirty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en-US" sz="1800" b="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.384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.461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.323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.065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.388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.094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AB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.039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Column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marginals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.833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.166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457200" y="304800"/>
            <a:ext cx="8534400" cy="17240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75" algn="just">
              <a:buFont typeface="Arial" charset="0"/>
              <a:buNone/>
            </a:pPr>
            <a:r>
              <a:rPr lang="en-US" u="sng">
                <a:cs typeface="Arial" charset="0"/>
              </a:rPr>
              <a:t>Def</a:t>
            </a:r>
            <a:r>
              <a:rPr lang="en-US">
                <a:cs typeface="Arial" charset="0"/>
              </a:rPr>
              <a:t>:  Two events </a:t>
            </a:r>
            <a:r>
              <a:rPr lang="en-US" i="1">
                <a:cs typeface="Arial" charset="0"/>
              </a:rPr>
              <a:t>A</a:t>
            </a:r>
            <a:r>
              <a:rPr lang="en-US">
                <a:cs typeface="Arial" charset="0"/>
              </a:rPr>
              <a:t> and </a:t>
            </a:r>
            <a:r>
              <a:rPr lang="en-US" i="1">
                <a:cs typeface="Arial" charset="0"/>
              </a:rPr>
              <a:t>B</a:t>
            </a:r>
            <a:r>
              <a:rPr lang="en-US">
                <a:cs typeface="Arial" charset="0"/>
              </a:rPr>
              <a:t> are said to be </a:t>
            </a:r>
            <a:r>
              <a:rPr lang="en-US" b="1">
                <a:cs typeface="Arial" charset="0"/>
              </a:rPr>
              <a:t>statistically independent </a:t>
            </a:r>
            <a:r>
              <a:rPr lang="en-US">
                <a:cs typeface="Arial" charset="0"/>
              </a:rPr>
              <a:t>if</a:t>
            </a:r>
          </a:p>
          <a:p>
            <a:pPr indent="3175" algn="just">
              <a:buFont typeface="Arial" charset="0"/>
              <a:buNone/>
            </a:pPr>
            <a:endParaRPr lang="en-US" sz="800">
              <a:solidFill>
                <a:srgbClr val="FF0000"/>
              </a:solidFill>
              <a:cs typeface="Arial" charset="0"/>
            </a:endParaRPr>
          </a:p>
          <a:p>
            <a:pPr indent="3175" algn="ctr">
              <a:buFont typeface="Arial" charset="0"/>
              <a:buNone/>
            </a:pPr>
            <a:r>
              <a:rPr lang="en-US" b="1" i="1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b="1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>
                <a:solidFill>
                  <a:srgbClr val="FF0000"/>
                </a:solidFill>
                <a:cs typeface="Arial" charset="0"/>
              </a:rPr>
              <a:t>A</a:t>
            </a:r>
            <a:r>
              <a:rPr lang="en-US" b="1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b="1" i="1">
                <a:solidFill>
                  <a:srgbClr val="FF0000"/>
                </a:solidFill>
                <a:cs typeface="Arial" charset="0"/>
              </a:rPr>
              <a:t>| B</a:t>
            </a:r>
            <a:r>
              <a:rPr lang="en-US" b="1">
                <a:solidFill>
                  <a:srgbClr val="FF0000"/>
                </a:solidFill>
                <a:cs typeface="Arial" charset="0"/>
              </a:rPr>
              <a:t>) = </a:t>
            </a:r>
            <a:r>
              <a:rPr lang="en-US" b="1" i="1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b="1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>
                <a:solidFill>
                  <a:srgbClr val="FF0000"/>
                </a:solidFill>
                <a:cs typeface="Arial" charset="0"/>
              </a:rPr>
              <a:t>A</a:t>
            </a:r>
            <a:r>
              <a:rPr lang="en-US" b="1">
                <a:solidFill>
                  <a:srgbClr val="FF0000"/>
                </a:solidFill>
                <a:cs typeface="Arial" charset="0"/>
              </a:rPr>
              <a:t>)</a:t>
            </a:r>
            <a:r>
              <a:rPr lang="en-US">
                <a:cs typeface="Arial" charset="0"/>
              </a:rPr>
              <a:t>,</a:t>
            </a:r>
            <a:endParaRPr lang="en-US" sz="800">
              <a:cs typeface="Arial" charset="0"/>
            </a:endParaRPr>
          </a:p>
          <a:p>
            <a:pPr indent="3175">
              <a:buFont typeface="Arial" charset="0"/>
              <a:buNone/>
            </a:pPr>
            <a:r>
              <a:rPr lang="en-US">
                <a:cs typeface="Arial" charset="0"/>
              </a:rPr>
              <a:t> </a:t>
            </a:r>
            <a:endParaRPr lang="en-US" sz="800">
              <a:cs typeface="Arial" charset="0"/>
            </a:endParaRPr>
          </a:p>
          <a:p>
            <a:pPr indent="3175" algn="ctr">
              <a:buFont typeface="Arial" charset="0"/>
              <a:buNone/>
            </a:pPr>
            <a:endParaRPr lang="en-US">
              <a:solidFill>
                <a:srgbClr val="0D0D0D"/>
              </a:solidFill>
              <a:ea typeface="Cambria Math" pitchFamily="18" charset="0"/>
              <a:cs typeface="Cambria Math" pitchFamily="18" charset="0"/>
            </a:endParaRPr>
          </a:p>
          <a:p>
            <a:pPr indent="3175" algn="ctr">
              <a:buFont typeface="Arial" charset="0"/>
              <a:buNone/>
            </a:pPr>
            <a:endParaRPr lang="en-US" sz="800">
              <a:solidFill>
                <a:srgbClr val="0D0D0D"/>
              </a:solidFill>
              <a:ea typeface="Cambria Math" pitchFamily="18" charset="0"/>
              <a:cs typeface="Cambria Math" pitchFamily="18" charset="0"/>
            </a:endParaRPr>
          </a:p>
          <a:p>
            <a:pPr indent="3175">
              <a:buFont typeface="Arial" charset="0"/>
              <a:buNone/>
            </a:pPr>
            <a:endParaRPr lang="en-US">
              <a:cs typeface="Arial" charset="0"/>
            </a:endParaRPr>
          </a:p>
        </p:txBody>
      </p:sp>
      <p:sp>
        <p:nvSpPr>
          <p:cNvPr id="12" name="Left Arrow Callout 11"/>
          <p:cNvSpPr/>
          <p:nvPr/>
        </p:nvSpPr>
        <p:spPr>
          <a:xfrm>
            <a:off x="5562600" y="609600"/>
            <a:ext cx="3124200" cy="636588"/>
          </a:xfrm>
          <a:prstGeom prst="leftArrowCallout">
            <a:avLst>
              <a:gd name="adj1" fmla="val 12600"/>
              <a:gd name="adj2" fmla="val 21117"/>
              <a:gd name="adj3" fmla="val 38833"/>
              <a:gd name="adj4" fmla="val 82441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Neither event provides any information about the other.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943600" y="3352800"/>
            <a:ext cx="3124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Are “Type O” and “</a:t>
            </a:r>
            <a:r>
              <a:rPr lang="en-US" dirty="0" err="1"/>
              <a:t>Rh</a:t>
            </a:r>
            <a:r>
              <a:rPr lang="en-US" dirty="0"/>
              <a:t>+” statistically independent?</a:t>
            </a:r>
          </a:p>
        </p:txBody>
      </p:sp>
      <p:sp>
        <p:nvSpPr>
          <p:cNvPr id="16" name="Oval 15"/>
          <p:cNvSpPr/>
          <p:nvPr/>
        </p:nvSpPr>
        <p:spPr>
          <a:xfrm>
            <a:off x="2044700" y="38862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908300" y="3987800"/>
            <a:ext cx="2944813" cy="368300"/>
            <a:chOff x="2907957" y="4368114"/>
            <a:chExt cx="2945028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4557490" y="4368114"/>
              <a:ext cx="1295495" cy="3693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dirty="0">
                  <a:cs typeface="Arial" pitchFamily="34" charset="0"/>
                </a:rPr>
                <a:t>= </a:t>
              </a:r>
              <a:r>
                <a:rPr lang="en-US" i="1" dirty="0">
                  <a:cs typeface="Arial" pitchFamily="34" charset="0"/>
                </a:rPr>
                <a:t>P</a:t>
              </a:r>
              <a:r>
                <a:rPr lang="en-US" dirty="0">
                  <a:cs typeface="Arial" pitchFamily="34" charset="0"/>
                </a:rPr>
                <a:t>(O) 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907957" y="4419056"/>
              <a:ext cx="1600317" cy="305654"/>
            </a:xfrm>
            <a:prstGeom prst="right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843088" y="4448175"/>
            <a:ext cx="1219200" cy="1797050"/>
            <a:chOff x="1843215" y="4828401"/>
            <a:chExt cx="1219200" cy="1798601"/>
          </a:xfrm>
        </p:grpSpPr>
        <p:sp>
          <p:nvSpPr>
            <p:cNvPr id="15" name="TextBox 14"/>
            <p:cNvSpPr txBox="1"/>
            <p:nvPr/>
          </p:nvSpPr>
          <p:spPr>
            <a:xfrm>
              <a:off x="1843215" y="5980332"/>
              <a:ext cx="1219200" cy="64667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endParaRPr lang="en-US" dirty="0">
                <a:cs typeface="Arial" pitchFamily="34" charset="0"/>
              </a:endParaRPr>
            </a:p>
            <a:p>
              <a:pPr algn="ctr">
                <a:defRPr/>
              </a:pPr>
              <a:r>
                <a:rPr lang="en-US" dirty="0">
                  <a:cs typeface="Arial" pitchFamily="34" charset="0"/>
                </a:rPr>
                <a:t>= </a:t>
              </a:r>
              <a:r>
                <a:rPr lang="en-US" i="1" dirty="0">
                  <a:cs typeface="Arial" pitchFamily="34" charset="0"/>
                </a:rPr>
                <a:t>P</a:t>
              </a:r>
              <a:r>
                <a:rPr lang="en-US" dirty="0">
                  <a:cs typeface="Arial" pitchFamily="34" charset="0"/>
                </a:rPr>
                <a:t>(</a:t>
              </a:r>
              <a:r>
                <a:rPr lang="en-US" dirty="0" err="1">
                  <a:cs typeface="Arial" pitchFamily="34" charset="0"/>
                </a:rPr>
                <a:t>Rh</a:t>
              </a:r>
              <a:r>
                <a:rPr lang="en-US" dirty="0">
                  <a:cs typeface="Arial" pitchFamily="34" charset="0"/>
                </a:rPr>
                <a:t>+) 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1903860" y="5224956"/>
              <a:ext cx="1097910" cy="304800"/>
            </a:xfrm>
            <a:prstGeom prst="right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248400" y="4476750"/>
            <a:ext cx="259080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Is </a:t>
            </a:r>
            <a:r>
              <a:rPr lang="en-US" u="sng"/>
              <a:t>.384 = .</a:t>
            </a:r>
            <a:r>
              <a:rPr lang="en-US" u="sng">
                <a:cs typeface="Arial" charset="0"/>
              </a:rPr>
              <a:t>461 </a:t>
            </a:r>
            <a:r>
              <a:rPr lang="en-US" u="sng">
                <a:ea typeface="Cambria Math" pitchFamily="18" charset="0"/>
                <a:cs typeface="Arial" charset="0"/>
              </a:rPr>
              <a:t>× .833</a:t>
            </a:r>
            <a:r>
              <a:rPr lang="en-US">
                <a:ea typeface="Cambria Math" pitchFamily="18" charset="0"/>
                <a:cs typeface="Arial" charset="0"/>
              </a:rPr>
              <a:t>?</a:t>
            </a:r>
            <a:endParaRPr lang="en-US">
              <a:cs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324600" y="4030662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/>
              <a:t>P</a:t>
            </a:r>
            <a:r>
              <a:rPr lang="en-US"/>
              <a:t>(O </a:t>
            </a:r>
            <a:r>
              <a:rPr lang="en-US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 </a:t>
            </a:r>
            <a:r>
              <a:rPr lang="en-US"/>
              <a:t>Rh+) = .384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248400" y="4832350"/>
            <a:ext cx="259080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YES!</a:t>
            </a:r>
            <a:endParaRPr lang="en-US">
              <a:cs typeface="Arial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457200" y="838200"/>
            <a:ext cx="8534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75" algn="just">
              <a:buFont typeface="Arial" charset="0"/>
              <a:buNone/>
            </a:pPr>
            <a:endParaRPr lang="en-US" sz="800">
              <a:cs typeface="Arial" charset="0"/>
            </a:endParaRPr>
          </a:p>
          <a:p>
            <a:pPr indent="3175">
              <a:buFont typeface="Arial" charset="0"/>
              <a:buNone/>
            </a:pPr>
            <a:r>
              <a:rPr lang="en-US">
                <a:cs typeface="Arial" charset="0"/>
              </a:rPr>
              <a:t>which is equivalent to </a:t>
            </a:r>
            <a:endParaRPr lang="en-US" sz="800">
              <a:cs typeface="Arial" charset="0"/>
            </a:endParaRPr>
          </a:p>
          <a:p>
            <a:pPr indent="3175" algn="ctr">
              <a:buFont typeface="Arial" charset="0"/>
              <a:buNone/>
            </a:pPr>
            <a:r>
              <a:rPr lang="en-US" b="1" i="1">
                <a:solidFill>
                  <a:srgbClr val="FF0000"/>
                </a:solidFill>
              </a:rPr>
              <a:t>P</a:t>
            </a:r>
            <a:r>
              <a:rPr lang="en-US" b="1">
                <a:solidFill>
                  <a:srgbClr val="FF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A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 </a:t>
            </a:r>
            <a:r>
              <a:rPr lang="en-US" b="1" i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B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) =</a:t>
            </a:r>
            <a:r>
              <a:rPr lang="en-US" b="1" i="1">
                <a:solidFill>
                  <a:srgbClr val="FF0000"/>
                </a:solidFill>
              </a:rPr>
              <a:t> P</a:t>
            </a:r>
            <a:r>
              <a:rPr lang="en-US" b="1">
                <a:solidFill>
                  <a:srgbClr val="FF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A </a:t>
            </a:r>
            <a:r>
              <a:rPr lang="en-US" b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| </a:t>
            </a:r>
            <a:r>
              <a:rPr lang="en-US" b="1" i="1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B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)</a:t>
            </a:r>
            <a:r>
              <a:rPr lang="en-US" b="1" i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×</a:t>
            </a:r>
            <a:r>
              <a:rPr lang="en-US" b="1" i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 </a:t>
            </a:r>
            <a:r>
              <a:rPr lang="en-US" b="1" i="1">
                <a:solidFill>
                  <a:srgbClr val="FF0000"/>
                </a:solidFill>
              </a:rPr>
              <a:t>P</a:t>
            </a:r>
            <a:r>
              <a:rPr lang="en-US" b="1">
                <a:solidFill>
                  <a:srgbClr val="FF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B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Cambria Math" pitchFamily="18" charset="0"/>
              </a:rPr>
              <a:t>)</a:t>
            </a:r>
            <a:r>
              <a:rPr lang="en-US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.</a:t>
            </a:r>
          </a:p>
          <a:p>
            <a:pPr indent="3175" algn="ctr">
              <a:buFont typeface="Arial" charset="0"/>
              <a:buNone/>
            </a:pPr>
            <a:endParaRPr lang="en-US" sz="800">
              <a:solidFill>
                <a:srgbClr val="0D0D0D"/>
              </a:solidFill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57200" y="1600200"/>
            <a:ext cx="853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175">
              <a:buFont typeface="Arial" charset="0"/>
              <a:buNone/>
            </a:pPr>
            <a:r>
              <a:rPr lang="en-US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If </a:t>
            </a:r>
            <a:r>
              <a:rPr lang="en-US" i="1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either</a:t>
            </a:r>
            <a:r>
              <a:rPr lang="en-US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 of these two conditions fails, then </a:t>
            </a:r>
            <a:r>
              <a:rPr lang="en-US" i="1">
                <a:cs typeface="Arial" charset="0"/>
              </a:rPr>
              <a:t>A</a:t>
            </a:r>
            <a:r>
              <a:rPr lang="en-US">
                <a:cs typeface="Arial" charset="0"/>
              </a:rPr>
              <a:t> and </a:t>
            </a:r>
            <a:r>
              <a:rPr lang="en-US" i="1">
                <a:cs typeface="Arial" charset="0"/>
              </a:rPr>
              <a:t>B</a:t>
            </a:r>
            <a:r>
              <a:rPr lang="en-US">
                <a:cs typeface="Arial" charset="0"/>
              </a:rPr>
              <a:t> </a:t>
            </a:r>
            <a:r>
              <a:rPr lang="en-US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are </a:t>
            </a:r>
            <a:r>
              <a:rPr lang="en-US" b="1">
                <a:cs typeface="Arial" charset="0"/>
              </a:rPr>
              <a:t>statistically dependent</a:t>
            </a:r>
            <a:r>
              <a:rPr lang="en-US">
                <a:solidFill>
                  <a:srgbClr val="0D0D0D"/>
                </a:solidFill>
                <a:ea typeface="Cambria Math" pitchFamily="18" charset="0"/>
                <a:cs typeface="Cambria Math" pitchFamily="18" charset="0"/>
              </a:rPr>
              <a:t>.</a:t>
            </a:r>
            <a:endParaRPr lang="en-US">
              <a:cs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73575" y="1230313"/>
            <a:ext cx="91440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 i="1">
                <a:solidFill>
                  <a:srgbClr val="FF0000"/>
                </a:solidFill>
              </a:rPr>
              <a:t>P</a:t>
            </a:r>
            <a:r>
              <a:rPr lang="en-US" b="1">
                <a:solidFill>
                  <a:srgbClr val="FF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A</a:t>
            </a:r>
            <a:r>
              <a:rPr lang="en-US" b="1">
                <a:solidFill>
                  <a:srgbClr val="FF0000"/>
                </a:solidFill>
                <a:ea typeface="Cambria Math" pitchFamily="18" charset="0"/>
                <a:cs typeface="Arial" charset="0"/>
              </a:rPr>
              <a:t>)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 animBg="1"/>
      <p:bldP spid="21" grpId="0" animBg="1"/>
      <p:bldP spid="22" grpId="0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1000" y="2590800"/>
            <a:ext cx="61722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60363" y="2657475"/>
            <a:ext cx="61928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i="1"/>
              <a:t>  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are </a:t>
            </a:r>
            <a:r>
              <a:rPr lang="en-US" b="1" u="sng">
                <a:solidFill>
                  <a:srgbClr val="FF0000"/>
                </a:solidFill>
              </a:rPr>
              <a:t>statistically independent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if:</a:t>
            </a:r>
          </a:p>
          <a:p>
            <a:pPr algn="just">
              <a:buFont typeface="Wingdings" pitchFamily="2" charset="2"/>
              <a:buChar char="Ø"/>
            </a:pPr>
            <a:endParaRPr lang="en-US"/>
          </a:p>
          <a:p>
            <a:pPr algn="just"/>
            <a:r>
              <a:rPr lang="en-US"/>
              <a:t>       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/>
              <a:t>)  = 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)                     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4648200" cy="1524000"/>
          </a:xfrm>
        </p:spPr>
        <p:txBody>
          <a:bodyPr/>
          <a:lstStyle/>
          <a:p>
            <a:pPr marL="520700" lvl="1" indent="-174625">
              <a:buFont typeface="Arial" charset="0"/>
              <a:buNone/>
            </a:pPr>
            <a:r>
              <a:rPr lang="en-US" sz="1800" i="1" dirty="0">
                <a:cs typeface="Arial" charset="0"/>
              </a:rPr>
              <a:t>  </a:t>
            </a:r>
            <a:r>
              <a:rPr lang="en-US" sz="1800" b="1" i="1" dirty="0">
                <a:solidFill>
                  <a:srgbClr val="FF0000"/>
                </a:solidFill>
                <a:cs typeface="Arial" charset="0"/>
              </a:rPr>
              <a:t>IMPORTANT FORMULAS</a:t>
            </a:r>
          </a:p>
          <a:p>
            <a:pPr marL="520700" lvl="1" indent="-174625">
              <a:buFont typeface="Arial" charset="0"/>
              <a:buNone/>
            </a:pPr>
            <a:endParaRPr lang="en-US" sz="1000" i="1" dirty="0">
              <a:cs typeface="Arial" charset="0"/>
            </a:endParaRPr>
          </a:p>
          <a:p>
            <a:pPr marL="520700" lvl="1" indent="-174625">
              <a:buFont typeface="Wingdings" pitchFamily="2" charset="2"/>
              <a:buChar char="Ø"/>
            </a:pPr>
            <a:r>
              <a:rPr lang="en-US" sz="1800" i="1" dirty="0">
                <a:cs typeface="Arial" charset="0"/>
              </a:rPr>
              <a:t>  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A</a:t>
            </a:r>
            <a:r>
              <a:rPr lang="en-US" sz="2400" baseline="30000" dirty="0">
                <a:cs typeface="Arial" charset="0"/>
              </a:rPr>
              <a:t>c</a:t>
            </a:r>
            <a:r>
              <a:rPr lang="en-US" sz="1800" dirty="0">
                <a:cs typeface="Arial" charset="0"/>
              </a:rPr>
              <a:t>) = 1 – </a:t>
            </a:r>
            <a:r>
              <a:rPr lang="en-US" sz="1800" i="1" dirty="0">
                <a:cs typeface="Arial" charset="0"/>
              </a:rPr>
              <a:t>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A</a:t>
            </a:r>
            <a:r>
              <a:rPr lang="en-US" sz="1800" dirty="0">
                <a:cs typeface="Arial" charset="0"/>
              </a:rPr>
              <a:t>)	</a:t>
            </a:r>
          </a:p>
          <a:p>
            <a:pPr marL="520700" lvl="1" indent="-174625">
              <a:buFont typeface="Arial" charset="0"/>
              <a:buChar char="•"/>
            </a:pPr>
            <a:endParaRPr lang="en-US" sz="1000" i="1" dirty="0">
              <a:cs typeface="Arial" charset="0"/>
            </a:endParaRPr>
          </a:p>
          <a:p>
            <a:pPr marL="520700" lvl="1" indent="-174625">
              <a:buFont typeface="Wingdings" pitchFamily="2" charset="2"/>
              <a:buChar char="Ø"/>
            </a:pPr>
            <a:r>
              <a:rPr lang="en-US" sz="1800" i="1" dirty="0">
                <a:cs typeface="Arial" charset="0"/>
              </a:rPr>
              <a:t>  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A </a:t>
            </a:r>
            <a:r>
              <a:rPr lang="en-US" sz="1800" dirty="0"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sz="1800" dirty="0">
                <a:cs typeface="Arial" charset="0"/>
                <a:sym typeface="Symbol" pitchFamily="18" charset="2"/>
              </a:rPr>
              <a:t> B)  =  </a:t>
            </a:r>
            <a:r>
              <a:rPr lang="en-US" sz="1800" i="1" dirty="0">
                <a:cs typeface="Arial" charset="0"/>
              </a:rPr>
              <a:t>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A</a:t>
            </a:r>
            <a:r>
              <a:rPr lang="en-US" sz="1800" dirty="0">
                <a:cs typeface="Arial" charset="0"/>
              </a:rPr>
              <a:t>) + </a:t>
            </a:r>
            <a:r>
              <a:rPr lang="en-US" sz="1800" i="1" dirty="0">
                <a:cs typeface="Arial" charset="0"/>
              </a:rPr>
              <a:t>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B</a:t>
            </a:r>
            <a:r>
              <a:rPr lang="en-US" sz="1800" dirty="0">
                <a:cs typeface="Arial" charset="0"/>
              </a:rPr>
              <a:t>) – </a:t>
            </a:r>
            <a:r>
              <a:rPr lang="en-US" sz="1800" i="1" dirty="0">
                <a:cs typeface="Arial" charset="0"/>
              </a:rPr>
              <a:t>P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i="1" dirty="0">
                <a:cs typeface="Arial" charset="0"/>
              </a:rPr>
              <a:t>A</a:t>
            </a:r>
            <a:r>
              <a:rPr lang="en-US" sz="1800" dirty="0">
                <a:cs typeface="Arial" charset="0"/>
              </a:rPr>
              <a:t> </a:t>
            </a:r>
            <a:r>
              <a:rPr lang="en-US" sz="18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1800" dirty="0">
                <a:cs typeface="Arial" charset="0"/>
              </a:rPr>
              <a:t> </a:t>
            </a:r>
            <a:r>
              <a:rPr lang="en-US" sz="1800" i="1" dirty="0">
                <a:cs typeface="Arial" charset="0"/>
              </a:rPr>
              <a:t>B</a:t>
            </a:r>
            <a:r>
              <a:rPr lang="en-US" sz="1800" dirty="0">
                <a:cs typeface="Arial" charset="0"/>
              </a:rPr>
              <a:t>)</a:t>
            </a:r>
            <a:endParaRPr lang="en-US" sz="1800" b="1" dirty="0">
              <a:solidFill>
                <a:srgbClr val="FF0000"/>
              </a:solidFill>
              <a:cs typeface="Arial" charset="0"/>
            </a:endParaRPr>
          </a:p>
          <a:p>
            <a:pPr indent="3175">
              <a:buFont typeface="Arial" charset="0"/>
              <a:buNone/>
            </a:pPr>
            <a:endParaRPr lang="en-US" sz="1800" dirty="0">
              <a:cs typeface="Arial" charset="0"/>
            </a:endParaRPr>
          </a:p>
          <a:p>
            <a:pPr indent="3175">
              <a:buFont typeface="Arial" charset="0"/>
              <a:buNone/>
            </a:pPr>
            <a:endParaRPr lang="en-US" sz="1800" dirty="0">
              <a:cs typeface="Arial" charset="0"/>
            </a:endParaRPr>
          </a:p>
          <a:p>
            <a:pPr indent="3175">
              <a:buFont typeface="Arial" charset="0"/>
              <a:buNone/>
            </a:pPr>
            <a:endParaRPr lang="en-US" sz="1800" dirty="0">
              <a:cs typeface="Arial" charset="0"/>
            </a:endParaRPr>
          </a:p>
          <a:p>
            <a:pPr indent="3175">
              <a:buFont typeface="Arial" charset="0"/>
              <a:buNone/>
            </a:pPr>
            <a:endParaRPr lang="en-US" sz="1800" i="1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pPr>
              <a:defRPr/>
            </a:pPr>
            <a:fld id="{B25C049A-FF7F-441A-9760-40ADB3EED96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176588" y="661988"/>
            <a:ext cx="1457325" cy="709612"/>
            <a:chOff x="3176155" y="661555"/>
            <a:chExt cx="1458191" cy="710045"/>
          </a:xfrm>
        </p:grpSpPr>
        <p:sp>
          <p:nvSpPr>
            <p:cNvPr id="6197" name="TextBox 23"/>
            <p:cNvSpPr txBox="1">
              <a:spLocks noChangeArrowheads="1"/>
            </p:cNvSpPr>
            <p:nvPr/>
          </p:nvSpPr>
          <p:spPr bwMode="auto">
            <a:xfrm>
              <a:off x="3176155" y="661555"/>
              <a:ext cx="145819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= 0 if </a:t>
              </a:r>
              <a:r>
                <a:rPr lang="en-US" sz="1600" i="1" dirty="0">
                  <a:solidFill>
                    <a:srgbClr val="0000FF"/>
                  </a:solidFill>
                </a:rPr>
                <a:t>A</a:t>
              </a:r>
              <a:r>
                <a:rPr lang="en-US" sz="1600" dirty="0">
                  <a:solidFill>
                    <a:srgbClr val="0000FF"/>
                  </a:solidFill>
                </a:rPr>
                <a:t> and </a:t>
              </a:r>
              <a:r>
                <a:rPr lang="en-US" sz="1600" i="1" dirty="0">
                  <a:solidFill>
                    <a:srgbClr val="0000FF"/>
                  </a:solidFill>
                </a:rPr>
                <a:t>B</a:t>
              </a:r>
              <a:r>
                <a:rPr lang="en-US" sz="1600" dirty="0">
                  <a:solidFill>
                    <a:srgbClr val="0000FF"/>
                  </a:solidFill>
                </a:rPr>
                <a:t> are </a:t>
              </a:r>
              <a:r>
                <a:rPr lang="en-US" sz="1600" i="1" dirty="0">
                  <a:solidFill>
                    <a:srgbClr val="0000FF"/>
                  </a:solidFill>
                </a:rPr>
                <a:t>disjoint</a:t>
              </a:r>
            </a:p>
          </p:txBody>
        </p:sp>
        <p:sp>
          <p:nvSpPr>
            <p:cNvPr id="21" name="Left Brace 20"/>
            <p:cNvSpPr/>
            <p:nvPr/>
          </p:nvSpPr>
          <p:spPr>
            <a:xfrm rot="5400000">
              <a:off x="3830592" y="837882"/>
              <a:ext cx="152493" cy="914943"/>
            </a:xfrm>
            <a:prstGeom prst="leftBrace">
              <a:avLst>
                <a:gd name="adj1" fmla="val 21818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8" name="Left-Right Arrow 27"/>
          <p:cNvSpPr/>
          <p:nvPr/>
        </p:nvSpPr>
        <p:spPr>
          <a:xfrm>
            <a:off x="2895600" y="1981200"/>
            <a:ext cx="914400" cy="274320"/>
          </a:xfrm>
          <a:prstGeom prst="leftRightArrow">
            <a:avLst>
              <a:gd name="adj1" fmla="val 50000"/>
              <a:gd name="adj2" fmla="val 104546"/>
            </a:avLst>
          </a:prstGeom>
          <a:solidFill>
            <a:srgbClr val="FF00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36550" y="1946275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/>
              <a:t> 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886200" y="1949450"/>
            <a:ext cx="2819400" cy="369888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ea typeface="Cambria Math" pitchFamily="18" charset="0"/>
                <a:cs typeface="Cambria Math" pitchFamily="18" charset="0"/>
              </a:rPr>
              <a:t>⋂ 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B</a:t>
            </a:r>
            <a:r>
              <a:rPr lang="en-US">
                <a:ea typeface="Cambria Math" pitchFamily="18" charset="0"/>
                <a:cs typeface="Cambria Math" pitchFamily="18" charset="0"/>
              </a:rPr>
              <a:t>)  =  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P</a:t>
            </a:r>
            <a:r>
              <a:rPr lang="en-US">
                <a:ea typeface="Cambria Math" pitchFamily="18" charset="0"/>
                <a:cs typeface="Cambria Math" pitchFamily="18" charset="0"/>
              </a:rPr>
              <a:t>(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A</a:t>
            </a:r>
            <a:r>
              <a:rPr lang="en-US" sz="800">
                <a:ea typeface="Cambria Math" pitchFamily="18" charset="0"/>
                <a:cs typeface="Cambria Math" pitchFamily="18" charset="0"/>
              </a:rPr>
              <a:t> </a:t>
            </a:r>
            <a:r>
              <a:rPr lang="en-US">
                <a:ea typeface="Cambria Math" pitchFamily="18" charset="0"/>
                <a:cs typeface="Cambria Math" pitchFamily="18" charset="0"/>
              </a:rPr>
              <a:t>|</a:t>
            </a:r>
            <a:r>
              <a:rPr lang="en-US" sz="800">
                <a:ea typeface="Cambria Math" pitchFamily="18" charset="0"/>
                <a:cs typeface="Cambria Math" pitchFamily="18" charset="0"/>
              </a:rPr>
              <a:t> 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B</a:t>
            </a:r>
            <a:r>
              <a:rPr lang="en-US">
                <a:ea typeface="Cambria Math" pitchFamily="18" charset="0"/>
                <a:cs typeface="Cambria Math" pitchFamily="18" charset="0"/>
              </a:rPr>
              <a:t>) 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P</a:t>
            </a:r>
            <a:r>
              <a:rPr lang="en-US">
                <a:ea typeface="Cambria Math" pitchFamily="18" charset="0"/>
                <a:cs typeface="Cambria Math" pitchFamily="18" charset="0"/>
              </a:rPr>
              <a:t>(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B</a:t>
            </a:r>
            <a:r>
              <a:rPr lang="en-US">
                <a:ea typeface="Cambria Math" pitchFamily="18" charset="0"/>
                <a:cs typeface="Cambria Math" pitchFamily="18" charset="0"/>
              </a:rPr>
              <a:t>)  </a:t>
            </a:r>
            <a:endParaRPr 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438" y="1828800"/>
            <a:ext cx="2232025" cy="665163"/>
            <a:chOff x="706582" y="1849581"/>
            <a:chExt cx="2232025" cy="652463"/>
          </a:xfrm>
        </p:grpSpPr>
        <p:graphicFrame>
          <p:nvGraphicFramePr>
            <p:cNvPr id="6146" name="Object 62"/>
            <p:cNvGraphicFramePr>
              <a:graphicFrameLocks noChangeAspect="1"/>
            </p:cNvGraphicFramePr>
            <p:nvPr/>
          </p:nvGraphicFramePr>
          <p:xfrm>
            <a:off x="706582" y="1849581"/>
            <a:ext cx="2232025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06" name="Equation" r:id="rId2" imgW="1435100" imgH="419100" progId="Equation.DSMT4">
                    <p:embed/>
                  </p:oleObj>
                </mc:Choice>
                <mc:Fallback>
                  <p:oleObj name="Equation" r:id="rId2" imgW="1435100" imgH="419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582" y="1849581"/>
                          <a:ext cx="2232025" cy="652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6" name="TextBox 31"/>
            <p:cNvSpPr txBox="1">
              <a:spLocks noChangeArrowheads="1"/>
            </p:cNvSpPr>
            <p:nvPr/>
          </p:nvSpPr>
          <p:spPr bwMode="auto">
            <a:xfrm>
              <a:off x="2819400" y="1981200"/>
              <a:ext cx="76200" cy="3810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Left-Right Arrow 42"/>
          <p:cNvSpPr/>
          <p:nvPr/>
        </p:nvSpPr>
        <p:spPr>
          <a:xfrm>
            <a:off x="2885209" y="3230880"/>
            <a:ext cx="914400" cy="274320"/>
          </a:xfrm>
          <a:prstGeom prst="leftRightArrow">
            <a:avLst>
              <a:gd name="adj1" fmla="val 50000"/>
              <a:gd name="adj2" fmla="val 104546"/>
            </a:avLst>
          </a:prstGeom>
          <a:solidFill>
            <a:srgbClr val="FF000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86200" y="3190875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ea typeface="Cambria Math" pitchFamily="18" charset="0"/>
                <a:cs typeface="Cambria Math" pitchFamily="18" charset="0"/>
              </a:rPr>
              <a:t>⋂ 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B</a:t>
            </a:r>
            <a:r>
              <a:rPr lang="en-US">
                <a:ea typeface="Cambria Math" pitchFamily="18" charset="0"/>
                <a:cs typeface="Cambria Math" pitchFamily="18" charset="0"/>
              </a:rPr>
              <a:t>)  =  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P</a:t>
            </a:r>
            <a:r>
              <a:rPr lang="en-US">
                <a:ea typeface="Cambria Math" pitchFamily="18" charset="0"/>
                <a:cs typeface="Cambria Math" pitchFamily="18" charset="0"/>
              </a:rPr>
              <a:t>(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A</a:t>
            </a:r>
            <a:r>
              <a:rPr lang="en-US">
                <a:ea typeface="Cambria Math" pitchFamily="18" charset="0"/>
                <a:cs typeface="Cambria Math" pitchFamily="18" charset="0"/>
              </a:rPr>
              <a:t>) 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P</a:t>
            </a:r>
            <a:r>
              <a:rPr lang="en-US">
                <a:ea typeface="Cambria Math" pitchFamily="18" charset="0"/>
                <a:cs typeface="Cambria Math" pitchFamily="18" charset="0"/>
              </a:rPr>
              <a:t>(</a:t>
            </a:r>
            <a:r>
              <a:rPr lang="en-US" i="1">
                <a:ea typeface="Cambria Math" pitchFamily="18" charset="0"/>
                <a:cs typeface="Cambria Math" pitchFamily="18" charset="0"/>
              </a:rPr>
              <a:t>B</a:t>
            </a:r>
            <a:r>
              <a:rPr lang="en-US">
                <a:ea typeface="Cambria Math" pitchFamily="18" charset="0"/>
                <a:cs typeface="Cambria Math" pitchFamily="18" charset="0"/>
              </a:rPr>
              <a:t>)  </a:t>
            </a:r>
            <a:endParaRPr 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33400" y="4800600"/>
            <a:ext cx="2971800" cy="116955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b="1" dirty="0" err="1">
                <a:solidFill>
                  <a:srgbClr val="0000FF"/>
                </a:solidFill>
              </a:rPr>
              <a:t>DeMorgan’s</a:t>
            </a:r>
            <a:r>
              <a:rPr lang="en-US" b="1" dirty="0">
                <a:solidFill>
                  <a:srgbClr val="0000FF"/>
                </a:solidFill>
              </a:rPr>
              <a:t> Laws</a:t>
            </a:r>
          </a:p>
          <a:p>
            <a:pPr algn="just">
              <a:buFont typeface="Wingdings" pitchFamily="2" charset="2"/>
              <a:buChar char="Ø"/>
            </a:pPr>
            <a:endParaRPr lang="en-US" sz="800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     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baseline="30000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= 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 </a:t>
            </a:r>
            <a:r>
              <a:rPr lang="en-US" i="1" dirty="0" err="1">
                <a:solidFill>
                  <a:srgbClr val="0000FF"/>
                </a:solidFill>
                <a:cs typeface="Arial" charset="0"/>
              </a:rPr>
              <a:t>B</a:t>
            </a:r>
            <a:r>
              <a:rPr lang="en-US" sz="2400" baseline="30000" dirty="0" err="1">
                <a:solidFill>
                  <a:srgbClr val="0000FF"/>
                </a:solidFill>
                <a:cs typeface="Arial" charset="0"/>
              </a:rPr>
              <a:t>c</a:t>
            </a:r>
            <a:endParaRPr lang="en-US" sz="2400" baseline="30000" dirty="0">
              <a:solidFill>
                <a:srgbClr val="0000FF"/>
              </a:solidFill>
              <a:cs typeface="Arial" charset="0"/>
            </a:endParaRPr>
          </a:p>
          <a:p>
            <a:pPr algn="just"/>
            <a:endParaRPr lang="en-US" sz="800" dirty="0">
              <a:cs typeface="Arial" charset="0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</a:rPr>
              <a:t>     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baseline="30000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= 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sz="2400" baseline="30000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cs typeface="Arial" charset="0"/>
              </a:rPr>
              <a:t>B</a:t>
            </a:r>
            <a:r>
              <a:rPr lang="en-US" sz="2400" baseline="30000" dirty="0" err="1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5313363" y="2297113"/>
            <a:ext cx="731837" cy="862012"/>
            <a:chOff x="5541124" y="2296392"/>
            <a:chExt cx="731520" cy="863238"/>
          </a:xfrm>
        </p:grpSpPr>
        <p:cxnSp>
          <p:nvCxnSpPr>
            <p:cNvPr id="75" name="Straight Arrow Connector 74"/>
            <p:cNvCxnSpPr/>
            <p:nvPr/>
          </p:nvCxnSpPr>
          <p:spPr>
            <a:xfrm rot="5400000">
              <a:off x="5503852" y="2739935"/>
              <a:ext cx="837802" cy="1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5906884" y="1930631"/>
              <a:ext cx="0" cy="731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>
            <a:off x="5445125" y="354965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33"/>
          <p:cNvGrpSpPr/>
          <p:nvPr/>
        </p:nvGrpSpPr>
        <p:grpSpPr>
          <a:xfrm>
            <a:off x="4648200" y="533400"/>
            <a:ext cx="1600200" cy="685800"/>
            <a:chOff x="5638800" y="2057400"/>
            <a:chExt cx="1600200" cy="6858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5638800" y="2057400"/>
              <a:ext cx="16002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600" b="1" baseline="30000" dirty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5867400" y="2133600"/>
              <a:ext cx="533400" cy="533400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solidFill>
                    <a:schemeClr val="tx1"/>
                  </a:solidFill>
                  <a:cs typeface="Arial" pitchFamily="34" charset="0"/>
                </a:rPr>
                <a:t>A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6477000" y="2133600"/>
              <a:ext cx="533400" cy="533400"/>
            </a:xfrm>
            <a:prstGeom prst="ellipse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i="1" dirty="0">
                  <a:solidFill>
                    <a:schemeClr val="tx1"/>
                  </a:solidFill>
                  <a:cs typeface="Arial" pitchFamily="34" charset="0"/>
                </a:rPr>
                <a:t>B</a:t>
              </a:r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038600" y="4800600"/>
            <a:ext cx="4267200" cy="116955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Distributive Laws</a:t>
            </a:r>
          </a:p>
          <a:p>
            <a:pPr algn="just">
              <a:buFont typeface="Wingdings" pitchFamily="2" charset="2"/>
              <a:buChar char="Ø"/>
            </a:pPr>
            <a:endParaRPr lang="en-US" sz="800" dirty="0"/>
          </a:p>
          <a:p>
            <a:pPr algn="ctr"/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 </a:t>
            </a:r>
            <a:r>
              <a:rPr lang="en-US" i="1" dirty="0">
                <a:solidFill>
                  <a:srgbClr val="0000FF"/>
                </a:solidFill>
                <a:latin typeface="+mn-lt"/>
                <a:ea typeface="Cambria Math" pitchFamily="18" charset="0"/>
                <a:cs typeface="Arial" charset="0"/>
                <a:sym typeface="Symbol" pitchFamily="18" charset="2"/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 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B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) 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 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) </a:t>
            </a:r>
            <a:endParaRPr lang="en-US" i="1" dirty="0">
              <a:solidFill>
                <a:srgbClr val="0000FF"/>
              </a:solidFill>
              <a:cs typeface="Arial" charset="0"/>
            </a:endParaRPr>
          </a:p>
          <a:p>
            <a:pPr algn="just"/>
            <a:endParaRPr lang="en-US" sz="800" dirty="0">
              <a:cs typeface="Arial" charset="0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</a:rPr>
              <a:t>    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 </a:t>
            </a:r>
            <a:r>
              <a:rPr lang="en-US" i="1" dirty="0">
                <a:solidFill>
                  <a:srgbClr val="0000FF"/>
                </a:solidFill>
                <a:ea typeface="Cambria Math" pitchFamily="18" charset="0"/>
                <a:cs typeface="Arial" charset="0"/>
                <a:sym typeface="Symbol" pitchFamily="18" charset="2"/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 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B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)  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A </a:t>
            </a:r>
            <a:r>
              <a:rPr lang="en-US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Arial" charset="0"/>
                <a:sym typeface="Symbol" pitchFamily="18" charset="2"/>
              </a:rPr>
              <a:t>⋃</a:t>
            </a:r>
            <a:r>
              <a:rPr lang="en-US" dirty="0">
                <a:solidFill>
                  <a:srgbClr val="0000FF"/>
                </a:solidFill>
                <a:ea typeface="Cambria Math" pitchFamily="18" charset="0"/>
                <a:cs typeface="Cambria Math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cs typeface="Arial" charset="0"/>
              </a:rPr>
              <a:t>C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)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4191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Others…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0" grpId="0"/>
      <p:bldP spid="8195" grpId="0" build="p"/>
      <p:bldP spid="29" grpId="0"/>
      <p:bldP spid="31" grpId="0" animBg="1"/>
      <p:bldP spid="44" grpId="0"/>
      <p:bldP spid="45" grpId="0" build="allAtOnce" animBg="1"/>
      <p:bldP spid="35" grpId="0" build="allAtOnce" animBg="1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1000" y="381000"/>
            <a:ext cx="457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Example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 In a population of individuals:</a:t>
            </a:r>
          </a:p>
          <a:p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 60% of adults are male</a:t>
            </a:r>
            <a:endParaRPr lang="en-US" baseline="-25000" dirty="0">
              <a:cs typeface="Arial" charset="0"/>
            </a:endParaRP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) = 0.6</a:t>
            </a:r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</a:t>
            </a:r>
            <a:r>
              <a:rPr lang="en-US" dirty="0"/>
              <a:t>40% of males are adults</a:t>
            </a:r>
            <a:endParaRPr lang="en-US" baseline="-25000" dirty="0">
              <a:cs typeface="Arial" charset="0"/>
            </a:endParaRP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= 0.4</a:t>
            </a:r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</a:t>
            </a:r>
            <a:r>
              <a:rPr lang="en-US" dirty="0"/>
              <a:t>30% are men</a:t>
            </a: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= 0.3</a:t>
            </a:r>
          </a:p>
          <a:p>
            <a:pPr>
              <a:buFont typeface="Wingdings" pitchFamily="2" charset="2"/>
              <a:buChar char="§"/>
            </a:pPr>
            <a:endParaRPr lang="en-US" sz="800" dirty="0"/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3200400"/>
            <a:ext cx="350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are adults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D2B1D-8706-4115-92CF-6901AFB77D31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029200" y="457200"/>
            <a:ext cx="3505200" cy="20574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86400" y="762000"/>
            <a:ext cx="1600200" cy="16002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477000" y="762000"/>
            <a:ext cx="1600200" cy="160020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5029200" y="533400"/>
            <a:ext cx="3505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>
                <a:cs typeface="Arial" charset="0"/>
              </a:rPr>
              <a:t>A = </a:t>
            </a:r>
            <a:r>
              <a:rPr lang="en-US" sz="1600">
                <a:cs typeface="Arial" charset="0"/>
              </a:rPr>
              <a:t>Adult     </a:t>
            </a:r>
            <a:r>
              <a:rPr lang="en-US" sz="1600" i="1">
                <a:cs typeface="Arial" charset="0"/>
              </a:rPr>
              <a:t>                        B = </a:t>
            </a:r>
            <a:r>
              <a:rPr lang="en-US" sz="1600">
                <a:cs typeface="Arial" charset="0"/>
              </a:rPr>
              <a:t>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4191000"/>
            <a:ext cx="350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are males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5257800"/>
            <a:ext cx="800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Are “adult” and “male” </a:t>
            </a:r>
            <a:r>
              <a:rPr lang="en-US" sz="2000" b="1" dirty="0"/>
              <a:t>statistically independent</a:t>
            </a:r>
            <a:r>
              <a:rPr lang="en-US" sz="2000" b="1" dirty="0">
                <a:latin typeface="+mn-lt"/>
                <a:ea typeface="Cambria Math"/>
              </a:rPr>
              <a:t> </a:t>
            </a:r>
            <a:r>
              <a:rPr lang="en-US" sz="2000" dirty="0">
                <a:latin typeface="+mn-lt"/>
                <a:ea typeface="Cambria Math"/>
              </a:rPr>
              <a:t>in this population?</a:t>
            </a:r>
            <a:r>
              <a:rPr lang="en-US" sz="2000" dirty="0"/>
              <a:t> 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521450" y="1371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0.3</a:t>
            </a:r>
            <a:endParaRPr lang="en-US" i="1"/>
          </a:p>
        </p:txBody>
      </p:sp>
      <p:sp>
        <p:nvSpPr>
          <p:cNvPr id="38" name="Right Arrow 37"/>
          <p:cNvSpPr/>
          <p:nvPr/>
        </p:nvSpPr>
        <p:spPr>
          <a:xfrm rot="20496288">
            <a:off x="2355850" y="2125663"/>
            <a:ext cx="4341813" cy="274637"/>
          </a:xfrm>
          <a:prstGeom prst="rightArrow">
            <a:avLst>
              <a:gd name="adj1" fmla="val 50000"/>
              <a:gd name="adj2" fmla="val 84106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53188" y="1109663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Men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162800" y="990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Boys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638800" y="990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Monotype Corsiva" pitchFamily="66" charset="0"/>
              </a:rPr>
              <a:t>Women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924800" y="191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Girls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1000" fill="hold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/>
      <p:bldP spid="27" grpId="0"/>
      <p:bldP spid="32" grpId="0"/>
      <p:bldP spid="35" grpId="0"/>
      <p:bldP spid="47" grpId="0"/>
      <p:bldP spid="38" grpId="0" animBg="1"/>
      <p:bldP spid="38" grpId="1" animBg="1"/>
      <p:bldP spid="46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67"/>
          <p:cNvGrpSpPr/>
          <p:nvPr/>
        </p:nvGrpSpPr>
        <p:grpSpPr>
          <a:xfrm>
            <a:off x="3810000" y="4724400"/>
            <a:ext cx="5029200" cy="310754"/>
            <a:chOff x="3810000" y="4724400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24400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727377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727378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727377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562600" y="1981200"/>
            <a:ext cx="3017520" cy="1554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096000" y="23622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96200" y="2346960"/>
            <a:ext cx="91440" cy="91440"/>
          </a:xfrm>
          <a:prstGeom prst="ellipse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34200" y="2667000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124200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01000" y="2956560"/>
            <a:ext cx="91440" cy="91440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464" y="2087880"/>
            <a:ext cx="457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120" y="2404404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3048000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2148840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Orange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4996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sp>
        <p:nvSpPr>
          <p:cNvPr id="51" name="Oval 50"/>
          <p:cNvSpPr/>
          <p:nvPr/>
        </p:nvSpPr>
        <p:spPr>
          <a:xfrm>
            <a:off x="5867400" y="2057400"/>
            <a:ext cx="2209800" cy="82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561310" y="2743201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</a:t>
            </a:r>
          </a:p>
        </p:txBody>
      </p:sp>
      <p:sp>
        <p:nvSpPr>
          <p:cNvPr id="60" name="Oval 59"/>
          <p:cNvSpPr/>
          <p:nvPr/>
        </p:nvSpPr>
        <p:spPr>
          <a:xfrm rot="829352">
            <a:off x="5627550" y="2394902"/>
            <a:ext cx="2926080" cy="83157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077200" y="2362200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38136" y="5388597"/>
            <a:ext cx="1920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Intersection</a:t>
            </a:r>
            <a:r>
              <a:rPr lang="en-US" sz="1400" dirty="0"/>
              <a:t> 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 =</a:t>
            </a:r>
            <a:r>
              <a:rPr lang="en-US" sz="1400" dirty="0"/>
              <a:t>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57536" y="5385620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{Red, Yellow}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36456" y="5391457"/>
            <a:ext cx="109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i="1" dirty="0"/>
              <a:t>E </a:t>
            </a:r>
            <a:r>
              <a:rPr lang="en-US" sz="1400" b="1" dirty="0"/>
              <a:t>and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” =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55" name="TextBox 54"/>
          <p:cNvSpPr txBox="1"/>
          <p:nvPr/>
        </p:nvSpPr>
        <p:spPr>
          <a:xfrm>
            <a:off x="228600" y="277318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62" grpId="0"/>
      <p:bldP spid="63" grpId="0"/>
      <p:bldP spid="6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1000" y="381000"/>
            <a:ext cx="457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Example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 In a population of individuals:</a:t>
            </a:r>
          </a:p>
          <a:p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en-US" u="sng" dirty="0"/>
              <a:t>60% of adults are male</a:t>
            </a:r>
            <a:endParaRPr lang="en-US" u="sng" baseline="-25000" dirty="0">
              <a:cs typeface="Arial" charset="0"/>
            </a:endParaRP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) = 0.6</a:t>
            </a:r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</a:t>
            </a:r>
            <a:r>
              <a:rPr lang="en-US" u="sng" dirty="0"/>
              <a:t>40% of males are adults</a:t>
            </a:r>
            <a:endParaRPr lang="en-US" u="sng" baseline="-25000" dirty="0">
              <a:cs typeface="Arial" charset="0"/>
            </a:endParaRP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= 0.4</a:t>
            </a:r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</a:t>
            </a:r>
            <a:r>
              <a:rPr lang="en-US" u="sng" dirty="0"/>
              <a:t>30% are men</a:t>
            </a: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= 0.3</a:t>
            </a:r>
          </a:p>
          <a:p>
            <a:pPr>
              <a:buFont typeface="Wingdings" pitchFamily="2" charset="2"/>
              <a:buChar char="§"/>
            </a:pPr>
            <a:endParaRPr lang="en-US" sz="800" dirty="0"/>
          </a:p>
          <a:p>
            <a:endParaRPr lang="en-US" dirty="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209800" y="119856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⟹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A)  = 0.6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90800" y="1198563"/>
            <a:ext cx="1066800" cy="3683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0.3</a:t>
            </a:r>
            <a:endParaRPr lang="en-US" i="1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33400" y="3551238"/>
            <a:ext cx="1905000" cy="3698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) = 0.3 / 0.6</a:t>
            </a:r>
            <a:endParaRPr lang="en-US" i="1"/>
          </a:p>
        </p:txBody>
      </p:sp>
      <p:sp>
        <p:nvSpPr>
          <p:cNvPr id="27" name="TextBox 26"/>
          <p:cNvSpPr txBox="1"/>
          <p:nvPr/>
        </p:nvSpPr>
        <p:spPr>
          <a:xfrm>
            <a:off x="381000" y="3200400"/>
            <a:ext cx="3581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are adults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4A437-5696-4DE2-81ED-4F197B4EFA72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029200" y="457200"/>
            <a:ext cx="3505200" cy="20574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86400" y="762000"/>
            <a:ext cx="1600200" cy="16002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477000" y="762000"/>
            <a:ext cx="1600200" cy="160020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1" name="TextBox 23"/>
          <p:cNvSpPr txBox="1">
            <a:spLocks noChangeArrowheads="1"/>
          </p:cNvSpPr>
          <p:nvPr/>
        </p:nvSpPr>
        <p:spPr bwMode="auto">
          <a:xfrm>
            <a:off x="5029200" y="533400"/>
            <a:ext cx="3505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>
                <a:cs typeface="Arial" charset="0"/>
              </a:rPr>
              <a:t>A = </a:t>
            </a:r>
            <a:r>
              <a:rPr lang="en-US" sz="1600">
                <a:cs typeface="Arial" charset="0"/>
              </a:rPr>
              <a:t>Adult     </a:t>
            </a:r>
            <a:r>
              <a:rPr lang="en-US" sz="1600" i="1">
                <a:cs typeface="Arial" charset="0"/>
              </a:rPr>
              <a:t>                        B = </a:t>
            </a:r>
            <a:r>
              <a:rPr lang="en-US" sz="1600">
                <a:cs typeface="Arial" charset="0"/>
              </a:rPr>
              <a:t>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4191000"/>
            <a:ext cx="3657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are males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5257800"/>
            <a:ext cx="800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Are “adult” and “male” </a:t>
            </a:r>
            <a:r>
              <a:rPr lang="en-US" sz="2000" b="1" dirty="0"/>
              <a:t>statistically independent</a:t>
            </a:r>
            <a:r>
              <a:rPr lang="en-US" sz="2000" b="1" dirty="0">
                <a:latin typeface="+mn-lt"/>
                <a:ea typeface="Cambria Math"/>
              </a:rPr>
              <a:t> </a:t>
            </a:r>
            <a:r>
              <a:rPr lang="en-US" sz="2000" dirty="0">
                <a:latin typeface="+mn-lt"/>
                <a:ea typeface="Cambria Math"/>
              </a:rPr>
              <a:t>in this population?</a:t>
            </a:r>
            <a:r>
              <a:rPr lang="en-US" sz="2000" dirty="0"/>
              <a:t> </a:t>
            </a:r>
          </a:p>
        </p:txBody>
      </p:sp>
      <p:sp>
        <p:nvSpPr>
          <p:cNvPr id="20494" name="TextBox 46"/>
          <p:cNvSpPr txBox="1">
            <a:spLocks noChangeArrowheads="1"/>
          </p:cNvSpPr>
          <p:nvPr/>
        </p:nvSpPr>
        <p:spPr bwMode="auto">
          <a:xfrm>
            <a:off x="6521450" y="1371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0.3</a:t>
            </a:r>
            <a:endParaRPr lang="en-US" i="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209800" y="19812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⟹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 = 0.4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</a:p>
        </p:txBody>
      </p:sp>
      <p:sp>
        <p:nvSpPr>
          <p:cNvPr id="41" name="Bent Arrow 40"/>
          <p:cNvSpPr/>
          <p:nvPr/>
        </p:nvSpPr>
        <p:spPr>
          <a:xfrm rot="16200000" flipV="1">
            <a:off x="2221706" y="1664494"/>
            <a:ext cx="1500188" cy="1219200"/>
          </a:xfrm>
          <a:prstGeom prst="bentArrow">
            <a:avLst>
              <a:gd name="adj1" fmla="val 9752"/>
              <a:gd name="adj2" fmla="val 11712"/>
              <a:gd name="adj3" fmla="val 15839"/>
              <a:gd name="adj4" fmla="val 40703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590800" y="1992313"/>
            <a:ext cx="1066800" cy="3698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0.3</a:t>
            </a:r>
            <a:endParaRPr lang="en-US" i="1"/>
          </a:p>
        </p:txBody>
      </p:sp>
      <p:sp>
        <p:nvSpPr>
          <p:cNvPr id="26" name="Bent Arrow 25"/>
          <p:cNvSpPr/>
          <p:nvPr/>
        </p:nvSpPr>
        <p:spPr>
          <a:xfrm rot="16200000" flipV="1">
            <a:off x="2665413" y="2122488"/>
            <a:ext cx="641350" cy="1143000"/>
          </a:xfrm>
          <a:prstGeom prst="bentArrow">
            <a:avLst>
              <a:gd name="adj1" fmla="val 18451"/>
              <a:gd name="adj2" fmla="val 19171"/>
              <a:gd name="adj3" fmla="val 29099"/>
              <a:gd name="adj4" fmla="val 40703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3400" y="4583113"/>
            <a:ext cx="190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) = 0.3 / 0.4</a:t>
            </a:r>
            <a:endParaRPr lang="en-US" i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791200" y="1371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0.2</a:t>
            </a:r>
            <a:endParaRPr lang="en-US" i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280275" y="1371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0.45</a:t>
            </a:r>
            <a:endParaRPr lang="en-US" i="1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419600" y="2971800"/>
          <a:ext cx="449579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Adult</a:t>
                      </a:r>
                      <a:endParaRPr lang="en-US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Child</a:t>
                      </a:r>
                      <a:endParaRPr lang="en-US" i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Male</a:t>
                      </a:r>
                      <a:endParaRPr lang="en-US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B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Female</a:t>
                      </a:r>
                      <a:endParaRPr lang="en-US" b="1" i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924800" y="2144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0.05</a:t>
            </a:r>
            <a:endParaRPr lang="en-US" i="1" dirty="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61938" y="5695950"/>
            <a:ext cx="8272462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B</a:t>
            </a:r>
            <a:r>
              <a:rPr lang="en-US" sz="2000" dirty="0"/>
              <a:t>)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)?    </a:t>
            </a:r>
            <a:r>
              <a:rPr lang="en-US" sz="2000" i="1" u="sng" dirty="0"/>
              <a:t>OR</a:t>
            </a:r>
            <a:r>
              <a:rPr lang="en-US" sz="2000" dirty="0"/>
              <a:t>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 | </a:t>
            </a:r>
            <a:r>
              <a:rPr lang="en-US" sz="2000" i="1" dirty="0"/>
              <a:t>A</a:t>
            </a:r>
            <a:r>
              <a:rPr lang="en-US" sz="2000" dirty="0"/>
              <a:t>)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)?    </a:t>
            </a:r>
            <a:r>
              <a:rPr lang="en-US" sz="2000" i="1" u="sng" dirty="0"/>
              <a:t>OR</a:t>
            </a:r>
            <a:r>
              <a:rPr lang="en-US" sz="2000" dirty="0"/>
              <a:t>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)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)?   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81000" y="3571875"/>
            <a:ext cx="3352800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) = 0.3 / 0.6  =  0.5,  or </a:t>
            </a:r>
            <a:r>
              <a:rPr lang="en-US" b="1"/>
              <a:t>50%</a:t>
            </a:r>
          </a:p>
        </p:txBody>
      </p:sp>
      <p:sp>
        <p:nvSpPr>
          <p:cNvPr id="42" name="Right Arrow 41"/>
          <p:cNvSpPr/>
          <p:nvPr/>
        </p:nvSpPr>
        <p:spPr>
          <a:xfrm rot="19342707">
            <a:off x="2662238" y="2301875"/>
            <a:ext cx="3522662" cy="660400"/>
          </a:xfrm>
          <a:prstGeom prst="rightArrow">
            <a:avLst>
              <a:gd name="adj1" fmla="val 50000"/>
              <a:gd name="adj2" fmla="val 84106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0.5 – 0.3 = …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81000" y="4627563"/>
            <a:ext cx="3505200" cy="368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) = 0.3 / 0.4  =  0.75,  or </a:t>
            </a:r>
            <a:r>
              <a:rPr lang="en-US" b="1"/>
              <a:t>75%</a:t>
            </a:r>
          </a:p>
        </p:txBody>
      </p:sp>
      <p:sp>
        <p:nvSpPr>
          <p:cNvPr id="43" name="Right Arrow 42"/>
          <p:cNvSpPr/>
          <p:nvPr/>
        </p:nvSpPr>
        <p:spPr>
          <a:xfrm rot="19342707">
            <a:off x="2713038" y="2790825"/>
            <a:ext cx="5124450" cy="660400"/>
          </a:xfrm>
          <a:prstGeom prst="rightArrow">
            <a:avLst>
              <a:gd name="adj1" fmla="val 50000"/>
              <a:gd name="adj2" fmla="val 84106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0.75 – 0.3 = …</a:t>
            </a:r>
          </a:p>
        </p:txBody>
      </p:sp>
      <p:sp>
        <p:nvSpPr>
          <p:cNvPr id="20535" name="TextBox 57"/>
          <p:cNvSpPr txBox="1">
            <a:spLocks noChangeArrowheads="1"/>
          </p:cNvSpPr>
          <p:nvPr/>
        </p:nvSpPr>
        <p:spPr bwMode="auto">
          <a:xfrm>
            <a:off x="6453188" y="1109663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Men</a:t>
            </a:r>
          </a:p>
        </p:txBody>
      </p:sp>
      <p:sp>
        <p:nvSpPr>
          <p:cNvPr id="20536" name="TextBox 58"/>
          <p:cNvSpPr txBox="1">
            <a:spLocks noChangeArrowheads="1"/>
          </p:cNvSpPr>
          <p:nvPr/>
        </p:nvSpPr>
        <p:spPr bwMode="auto">
          <a:xfrm>
            <a:off x="7162800" y="990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Boys</a:t>
            </a:r>
          </a:p>
        </p:txBody>
      </p:sp>
      <p:sp>
        <p:nvSpPr>
          <p:cNvPr id="20537" name="TextBox 59"/>
          <p:cNvSpPr txBox="1">
            <a:spLocks noChangeArrowheads="1"/>
          </p:cNvSpPr>
          <p:nvPr/>
        </p:nvSpPr>
        <p:spPr bwMode="auto">
          <a:xfrm>
            <a:off x="5638800" y="990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Women</a:t>
            </a:r>
          </a:p>
        </p:txBody>
      </p:sp>
      <p:sp>
        <p:nvSpPr>
          <p:cNvPr id="20538" name="TextBox 60"/>
          <p:cNvSpPr txBox="1">
            <a:spLocks noChangeArrowheads="1"/>
          </p:cNvSpPr>
          <p:nvPr/>
        </p:nvSpPr>
        <p:spPr bwMode="auto">
          <a:xfrm>
            <a:off x="7924800" y="191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Girls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24583 -0.34282 L 0.11563 -0.34282 C 0.05799 -0.34282 -0.01458 -0.24884 -0.01458 -0.1706 L -0.01458 0.00162 " pathEditMode="relative" rAng="0" ptsTypes="FfFF">
                                      <p:cBhvr>
                                        <p:cTn id="53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0" y="1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23785 -0.37917 L 0.11076 -0.37917 C 0.05451 -0.37917 -0.01632 -0.275 -0.01632 -0.1875 L -0.01632 0.00486 " pathEditMode="relative" rAng="0" ptsTypes="FfFF"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/>
      <p:bldP spid="21" grpId="0" build="allAtOnce" animBg="1"/>
      <p:bldP spid="29" grpId="0" build="allAtOnce"/>
      <p:bldP spid="29" grpId="1" build="allAtOnce" animBg="1"/>
      <p:bldP spid="29" grpId="2" build="allAtOnce"/>
      <p:bldP spid="22" grpId="0"/>
      <p:bldP spid="23" grpId="0" animBg="1"/>
      <p:bldP spid="33" grpId="0"/>
      <p:bldP spid="33" grpId="1"/>
      <p:bldP spid="33" grpId="2"/>
      <p:bldP spid="40" grpId="0"/>
      <p:bldP spid="44" grpId="0"/>
      <p:bldP spid="45" grpId="0"/>
      <p:bldP spid="46" grpId="0" animBg="1"/>
      <p:bldP spid="55" grpId="0" animBg="1"/>
      <p:bldP spid="42" grpId="0" animBg="1"/>
      <p:bldP spid="42" grpId="1" animBg="1"/>
      <p:bldP spid="56" grpId="0" animBg="1"/>
      <p:bldP spid="43" grpId="0" animBg="1"/>
      <p:bldP spid="43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1000" y="381000"/>
            <a:ext cx="457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Example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 In a population of individuals:</a:t>
            </a:r>
          </a:p>
          <a:p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en-US" u="sng" dirty="0"/>
              <a:t>60% of adults are male</a:t>
            </a:r>
            <a:endParaRPr lang="en-US" u="sng" baseline="-25000" dirty="0">
              <a:cs typeface="Arial" charset="0"/>
            </a:endParaRP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) = 0.6</a:t>
            </a:r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</a:t>
            </a:r>
            <a:r>
              <a:rPr lang="en-US" u="sng" dirty="0"/>
              <a:t>40% of males are adults</a:t>
            </a:r>
            <a:endParaRPr lang="en-US" u="sng" baseline="-25000" dirty="0">
              <a:cs typeface="Arial" charset="0"/>
            </a:endParaRP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= 0.4</a:t>
            </a:r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</a:t>
            </a:r>
            <a:r>
              <a:rPr lang="en-US" u="sng" dirty="0"/>
              <a:t>30% are men</a:t>
            </a: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= 0.3</a:t>
            </a:r>
          </a:p>
          <a:p>
            <a:pPr>
              <a:buFont typeface="Wingdings" pitchFamily="2" charset="2"/>
              <a:buChar char="§"/>
            </a:pPr>
            <a:endParaRPr lang="en-US" sz="800" dirty="0"/>
          </a:p>
          <a:p>
            <a:endParaRPr lang="en-US" dirty="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209800" y="119856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⟹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A)  = 0.6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90800" y="1198563"/>
            <a:ext cx="1066800" cy="3683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0.3</a:t>
            </a:r>
            <a:endParaRPr lang="en-US" i="1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33400" y="3551238"/>
            <a:ext cx="1905000" cy="3698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) = 0.3 / 0.6</a:t>
            </a:r>
            <a:endParaRPr lang="en-US" i="1"/>
          </a:p>
        </p:txBody>
      </p:sp>
      <p:sp>
        <p:nvSpPr>
          <p:cNvPr id="27" name="TextBox 26"/>
          <p:cNvSpPr txBox="1"/>
          <p:nvPr/>
        </p:nvSpPr>
        <p:spPr>
          <a:xfrm>
            <a:off x="381000" y="3200400"/>
            <a:ext cx="3581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are adults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4A437-5696-4DE2-81ED-4F197B4EFA72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029200" y="457200"/>
            <a:ext cx="3505200" cy="20574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86400" y="762000"/>
            <a:ext cx="1600200" cy="16002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477000" y="762000"/>
            <a:ext cx="1600200" cy="160020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1" name="TextBox 23"/>
          <p:cNvSpPr txBox="1">
            <a:spLocks noChangeArrowheads="1"/>
          </p:cNvSpPr>
          <p:nvPr/>
        </p:nvSpPr>
        <p:spPr bwMode="auto">
          <a:xfrm>
            <a:off x="5029200" y="533400"/>
            <a:ext cx="3505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>
                <a:cs typeface="Arial" charset="0"/>
              </a:rPr>
              <a:t>A = </a:t>
            </a:r>
            <a:r>
              <a:rPr lang="en-US" sz="1600">
                <a:cs typeface="Arial" charset="0"/>
              </a:rPr>
              <a:t>Adult     </a:t>
            </a:r>
            <a:r>
              <a:rPr lang="en-US" sz="1600" i="1">
                <a:cs typeface="Arial" charset="0"/>
              </a:rPr>
              <a:t>                        B = </a:t>
            </a:r>
            <a:r>
              <a:rPr lang="en-US" sz="1600">
                <a:cs typeface="Arial" charset="0"/>
              </a:rPr>
              <a:t>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4191000"/>
            <a:ext cx="3657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are males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5257800"/>
            <a:ext cx="800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Are “adult” and “male” </a:t>
            </a:r>
            <a:r>
              <a:rPr lang="en-US" sz="2000" b="1" dirty="0"/>
              <a:t>statistically independent</a:t>
            </a:r>
            <a:r>
              <a:rPr lang="en-US" sz="2000" b="1" dirty="0">
                <a:latin typeface="+mn-lt"/>
                <a:ea typeface="Cambria Math"/>
              </a:rPr>
              <a:t> </a:t>
            </a:r>
            <a:r>
              <a:rPr lang="en-US" sz="2000" dirty="0">
                <a:latin typeface="+mn-lt"/>
                <a:ea typeface="Cambria Math"/>
              </a:rPr>
              <a:t>in this population?</a:t>
            </a:r>
            <a:r>
              <a:rPr lang="en-US" sz="2000" dirty="0"/>
              <a:t> </a:t>
            </a:r>
          </a:p>
        </p:txBody>
      </p:sp>
      <p:sp>
        <p:nvSpPr>
          <p:cNvPr id="20494" name="TextBox 46"/>
          <p:cNvSpPr txBox="1">
            <a:spLocks noChangeArrowheads="1"/>
          </p:cNvSpPr>
          <p:nvPr/>
        </p:nvSpPr>
        <p:spPr bwMode="auto">
          <a:xfrm>
            <a:off x="6521450" y="1371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0.3</a:t>
            </a:r>
            <a:endParaRPr lang="en-US" i="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209800" y="19812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⟹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 = 0.4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590800" y="1992313"/>
            <a:ext cx="1066800" cy="3698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0.3</a:t>
            </a:r>
            <a:endParaRPr lang="en-US" i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3400" y="4583113"/>
            <a:ext cx="190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) = 0.3 / 0.4</a:t>
            </a:r>
            <a:endParaRPr lang="en-US" i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791200" y="1371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0.2</a:t>
            </a:r>
            <a:endParaRPr lang="en-US" i="1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280275" y="1371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0.45</a:t>
            </a:r>
            <a:endParaRPr lang="en-US" i="1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419600" y="2971800"/>
          <a:ext cx="449579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Adult</a:t>
                      </a:r>
                      <a:endParaRPr lang="en-US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Child</a:t>
                      </a:r>
                      <a:endParaRPr lang="en-US" i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Male</a:t>
                      </a:r>
                      <a:endParaRPr lang="en-US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B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Female</a:t>
                      </a:r>
                      <a:endParaRPr lang="en-US" b="1" i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924800" y="2144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0.05</a:t>
            </a:r>
            <a:endParaRPr lang="en-US" i="1" dirty="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61938" y="5695950"/>
            <a:ext cx="8272462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 | </a:t>
            </a:r>
            <a:r>
              <a:rPr lang="en-US" sz="2000" i="1" dirty="0"/>
              <a:t>B</a:t>
            </a:r>
            <a:r>
              <a:rPr lang="en-US" sz="2000" dirty="0"/>
              <a:t>)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)?    </a:t>
            </a:r>
            <a:r>
              <a:rPr lang="en-US" sz="2000" i="1" u="sng" dirty="0"/>
              <a:t>OR</a:t>
            </a:r>
            <a:r>
              <a:rPr lang="en-US" sz="2000" dirty="0"/>
              <a:t>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 | </a:t>
            </a:r>
            <a:r>
              <a:rPr lang="en-US" sz="2000" i="1" dirty="0"/>
              <a:t>A</a:t>
            </a:r>
            <a:r>
              <a:rPr lang="en-US" sz="2000" dirty="0"/>
              <a:t>)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)?    </a:t>
            </a:r>
            <a:r>
              <a:rPr lang="en-US" sz="2000" i="1" u="sng" dirty="0"/>
              <a:t>OR</a:t>
            </a:r>
            <a:r>
              <a:rPr lang="en-US" sz="2000" dirty="0"/>
              <a:t>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⋂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)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)?   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153400" y="5287963"/>
            <a:ext cx="609600" cy="369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NO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81000" y="6076950"/>
            <a:ext cx="1643063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0.4  ≠  0.5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157538" y="6075363"/>
            <a:ext cx="1643062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0.6  ≠  0.75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81000" y="3571875"/>
            <a:ext cx="3352800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0.3 / 0.6  =  0.5,  or </a:t>
            </a:r>
            <a:r>
              <a:rPr lang="en-US" b="1" dirty="0"/>
              <a:t>50%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81000" y="4627563"/>
            <a:ext cx="3505200" cy="368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) = 0.3 / 0.4  =  0.75,  or </a:t>
            </a:r>
            <a:r>
              <a:rPr lang="en-US" b="1"/>
              <a:t>75%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096000" y="6096000"/>
            <a:ext cx="2176463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0.3  ≠  (0.5)(0.75)</a:t>
            </a:r>
          </a:p>
        </p:txBody>
      </p:sp>
      <p:sp>
        <p:nvSpPr>
          <p:cNvPr id="20535" name="TextBox 57"/>
          <p:cNvSpPr txBox="1">
            <a:spLocks noChangeArrowheads="1"/>
          </p:cNvSpPr>
          <p:nvPr/>
        </p:nvSpPr>
        <p:spPr bwMode="auto">
          <a:xfrm>
            <a:off x="6453188" y="1109663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Men</a:t>
            </a:r>
          </a:p>
        </p:txBody>
      </p:sp>
      <p:sp>
        <p:nvSpPr>
          <p:cNvPr id="20536" name="TextBox 58"/>
          <p:cNvSpPr txBox="1">
            <a:spLocks noChangeArrowheads="1"/>
          </p:cNvSpPr>
          <p:nvPr/>
        </p:nvSpPr>
        <p:spPr bwMode="auto">
          <a:xfrm>
            <a:off x="7162800" y="990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Boys</a:t>
            </a:r>
          </a:p>
        </p:txBody>
      </p:sp>
      <p:sp>
        <p:nvSpPr>
          <p:cNvPr id="20537" name="TextBox 59"/>
          <p:cNvSpPr txBox="1">
            <a:spLocks noChangeArrowheads="1"/>
          </p:cNvSpPr>
          <p:nvPr/>
        </p:nvSpPr>
        <p:spPr bwMode="auto">
          <a:xfrm>
            <a:off x="5638800" y="990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Women</a:t>
            </a:r>
          </a:p>
        </p:txBody>
      </p:sp>
      <p:sp>
        <p:nvSpPr>
          <p:cNvPr id="20538" name="TextBox 60"/>
          <p:cNvSpPr txBox="1">
            <a:spLocks noChangeArrowheads="1"/>
          </p:cNvSpPr>
          <p:nvPr/>
        </p:nvSpPr>
        <p:spPr bwMode="auto">
          <a:xfrm>
            <a:off x="7924800" y="191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Girls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15000" y="3560763"/>
            <a:ext cx="68580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142288" y="3549650"/>
            <a:ext cx="68580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715000" y="4560888"/>
            <a:ext cx="68580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6415790" y="3657600"/>
            <a:ext cx="1645920" cy="1524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989820" y="3886200"/>
            <a:ext cx="152400" cy="6858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85800" y="1981200"/>
            <a:ext cx="15240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81000" y="3581400"/>
            <a:ext cx="33528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85800" y="1219200"/>
            <a:ext cx="15240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81000" y="4648200"/>
            <a:ext cx="35052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85800" y="2788920"/>
            <a:ext cx="16764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3" presetClass="entr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7" grpId="0" animBg="1"/>
      <p:bldP spid="37" grpId="0" animBg="1"/>
      <p:bldP spid="47" grpId="0" animBg="1"/>
      <p:bldP spid="52" grpId="0" animBg="1"/>
      <p:bldP spid="53" grpId="0" animBg="1"/>
      <p:bldP spid="54" grpId="0" animBg="1"/>
      <p:bldP spid="65" grpId="0" animBg="1"/>
      <p:bldP spid="6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8" grpId="0" animBg="1"/>
      <p:bldP spid="68" grpId="1" animBg="1"/>
      <p:bldP spid="68" grpId="2" animBg="1"/>
      <p:bldP spid="68" grpId="3" animBg="1"/>
      <p:bldP spid="6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pPr>
              <a:defRPr/>
            </a:pPr>
            <a:fld id="{9DAAC567-BF6F-415E-BC71-B76A3B802CE4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029200" y="457200"/>
            <a:ext cx="3505200" cy="20574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86400" y="762000"/>
            <a:ext cx="1600200" cy="16002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477000" y="762000"/>
            <a:ext cx="1600200" cy="160020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0" name="TextBox 23"/>
          <p:cNvSpPr txBox="1">
            <a:spLocks noChangeArrowheads="1"/>
          </p:cNvSpPr>
          <p:nvPr/>
        </p:nvSpPr>
        <p:spPr bwMode="auto">
          <a:xfrm>
            <a:off x="5029200" y="533400"/>
            <a:ext cx="3505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>
                <a:cs typeface="Arial" charset="0"/>
              </a:rPr>
              <a:t>A = </a:t>
            </a:r>
            <a:r>
              <a:rPr lang="en-US" sz="1600">
                <a:cs typeface="Arial" charset="0"/>
              </a:rPr>
              <a:t>Adult     </a:t>
            </a:r>
            <a:r>
              <a:rPr lang="en-US" sz="1600" i="1">
                <a:cs typeface="Arial" charset="0"/>
              </a:rPr>
              <a:t>                        B = </a:t>
            </a:r>
            <a:r>
              <a:rPr lang="en-US" sz="1600">
                <a:cs typeface="Arial" charset="0"/>
              </a:rPr>
              <a:t>Male</a:t>
            </a:r>
          </a:p>
        </p:txBody>
      </p:sp>
      <p:sp>
        <p:nvSpPr>
          <p:cNvPr id="7181" name="TextBox 46"/>
          <p:cNvSpPr txBox="1">
            <a:spLocks noChangeArrowheads="1"/>
          </p:cNvSpPr>
          <p:nvPr/>
        </p:nvSpPr>
        <p:spPr bwMode="auto">
          <a:xfrm>
            <a:off x="6521450" y="1371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0.3</a:t>
            </a:r>
            <a:endParaRPr lang="en-US" i="1"/>
          </a:p>
        </p:txBody>
      </p:sp>
      <p:sp>
        <p:nvSpPr>
          <p:cNvPr id="7182" name="TextBox 39"/>
          <p:cNvSpPr txBox="1">
            <a:spLocks noChangeArrowheads="1"/>
          </p:cNvSpPr>
          <p:nvPr/>
        </p:nvSpPr>
        <p:spPr bwMode="auto">
          <a:xfrm>
            <a:off x="5791200" y="1371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0.2</a:t>
            </a:r>
            <a:endParaRPr lang="en-US" i="1" dirty="0"/>
          </a:p>
        </p:txBody>
      </p:sp>
      <p:sp>
        <p:nvSpPr>
          <p:cNvPr id="7183" name="TextBox 43"/>
          <p:cNvSpPr txBox="1">
            <a:spLocks noChangeArrowheads="1"/>
          </p:cNvSpPr>
          <p:nvPr/>
        </p:nvSpPr>
        <p:spPr bwMode="auto">
          <a:xfrm>
            <a:off x="7280275" y="1371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0.45</a:t>
            </a:r>
            <a:endParaRPr lang="en-US" i="1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419600" y="2971800"/>
          <a:ext cx="449579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Adult</a:t>
                      </a:r>
                      <a:endParaRPr lang="en-US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Child</a:t>
                      </a:r>
                      <a:endParaRPr lang="en-US" i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Male</a:t>
                      </a:r>
                      <a:endParaRPr lang="en-US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B8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Female</a:t>
                      </a:r>
                      <a:endParaRPr lang="en-US" b="1" i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07" name="TextBox 44"/>
          <p:cNvSpPr txBox="1">
            <a:spLocks noChangeArrowheads="1"/>
          </p:cNvSpPr>
          <p:nvPr/>
        </p:nvSpPr>
        <p:spPr bwMode="auto">
          <a:xfrm>
            <a:off x="7924800" y="2144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0.05</a:t>
            </a:r>
            <a:endParaRPr lang="en-US" i="1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61988" y="544513"/>
            <a:ext cx="1571625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/>
              <a:t>) = 0.4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1000" y="1143000"/>
            <a:ext cx="441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/>
              <a:t>What percentage of males are boys?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2952750"/>
            <a:ext cx="487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/>
              <a:t>What percentage of females are women</a:t>
            </a:r>
            <a:r>
              <a:rPr lang="en-US" sz="2000" u="sng" dirty="0">
                <a:latin typeface="+mn-lt"/>
                <a:ea typeface="Cambria Math"/>
              </a:rPr>
              <a:t>?</a:t>
            </a:r>
            <a:r>
              <a:rPr lang="en-US" sz="2000" u="sng" dirty="0"/>
              <a:t> 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81000" y="4705350"/>
            <a:ext cx="464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/>
              <a:t>What percentage of children are girls?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1000" y="1712913"/>
            <a:ext cx="1425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 baseline="30000"/>
              <a:t>C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/>
              <a:t>)  = </a:t>
            </a:r>
          </a:p>
        </p:txBody>
      </p:sp>
      <p:graphicFrame>
        <p:nvGraphicFramePr>
          <p:cNvPr id="34" name="Object 62"/>
          <p:cNvGraphicFramePr>
            <a:graphicFrameLocks noChangeAspect="1"/>
          </p:cNvGraphicFramePr>
          <p:nvPr/>
        </p:nvGraphicFramePr>
        <p:xfrm>
          <a:off x="1616075" y="1524000"/>
          <a:ext cx="12176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0" name="Equation" r:id="rId3" imgW="761669" imgH="444307" progId="Equation.DSMT4">
                  <p:embed/>
                </p:oleObj>
              </mc:Choice>
              <mc:Fallback>
                <p:oleObj name="Equation" r:id="rId3" imgW="761669" imgH="444307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524000"/>
                        <a:ext cx="12176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Frame 35"/>
          <p:cNvSpPr/>
          <p:nvPr/>
        </p:nvSpPr>
        <p:spPr>
          <a:xfrm>
            <a:off x="6716713" y="3494088"/>
            <a:ext cx="1371600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8132763" y="3494088"/>
            <a:ext cx="762000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2805113" y="1593850"/>
          <a:ext cx="11572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1" name="Equation" r:id="rId5" imgW="723586" imgH="393529" progId="Equation.DSMT4">
                  <p:embed/>
                </p:oleObj>
              </mc:Choice>
              <mc:Fallback>
                <p:oleObj name="Equation" r:id="rId5" imgW="723586" imgH="393529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1593850"/>
                        <a:ext cx="1157287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990975" y="17018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0.6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886200" y="762000"/>
            <a:ext cx="646113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60%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81000" y="2449513"/>
            <a:ext cx="2667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 baseline="30000"/>
              <a:t>C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/>
              <a:t>)  =  1 –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/>
              <a:t>)   </a:t>
            </a:r>
          </a:p>
        </p:txBody>
      </p:sp>
      <p:sp>
        <p:nvSpPr>
          <p:cNvPr id="7218" name="TextBox 53"/>
          <p:cNvSpPr txBox="1">
            <a:spLocks noChangeArrowheads="1"/>
          </p:cNvSpPr>
          <p:nvPr/>
        </p:nvSpPr>
        <p:spPr bwMode="auto">
          <a:xfrm>
            <a:off x="6453188" y="1109663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Men</a:t>
            </a:r>
          </a:p>
        </p:txBody>
      </p:sp>
      <p:sp>
        <p:nvSpPr>
          <p:cNvPr id="7219" name="TextBox 57"/>
          <p:cNvSpPr txBox="1">
            <a:spLocks noChangeArrowheads="1"/>
          </p:cNvSpPr>
          <p:nvPr/>
        </p:nvSpPr>
        <p:spPr bwMode="auto">
          <a:xfrm>
            <a:off x="7162800" y="990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Boys</a:t>
            </a:r>
          </a:p>
        </p:txBody>
      </p:sp>
      <p:sp>
        <p:nvSpPr>
          <p:cNvPr id="7220" name="TextBox 58"/>
          <p:cNvSpPr txBox="1">
            <a:spLocks noChangeArrowheads="1"/>
          </p:cNvSpPr>
          <p:nvPr/>
        </p:nvSpPr>
        <p:spPr bwMode="auto">
          <a:xfrm>
            <a:off x="5638800" y="990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Women</a:t>
            </a:r>
          </a:p>
        </p:txBody>
      </p:sp>
      <p:sp>
        <p:nvSpPr>
          <p:cNvPr id="7221" name="TextBox 59"/>
          <p:cNvSpPr txBox="1">
            <a:spLocks noChangeArrowheads="1"/>
          </p:cNvSpPr>
          <p:nvPr/>
        </p:nvSpPr>
        <p:spPr bwMode="auto">
          <a:xfrm>
            <a:off x="7924800" y="191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Girls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048000" y="2449513"/>
            <a:ext cx="190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=  1 – 0.4  =  0.6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57200" y="2081213"/>
            <a:ext cx="838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 </a:t>
            </a:r>
            <a:r>
              <a:rPr lang="en-US" i="1">
                <a:solidFill>
                  <a:srgbClr val="FF0000"/>
                </a:solidFill>
              </a:rPr>
              <a:t>OR</a:t>
            </a:r>
            <a:r>
              <a:rPr lang="en-US">
                <a:solidFill>
                  <a:srgbClr val="FF0000"/>
                </a:solidFill>
              </a:rPr>
              <a:t> -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81000" y="3668713"/>
            <a:ext cx="1425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 | </a:t>
            </a:r>
            <a:r>
              <a:rPr lang="en-US" i="1"/>
              <a:t>B</a:t>
            </a:r>
            <a:r>
              <a:rPr lang="en-US" baseline="30000"/>
              <a:t>C</a:t>
            </a:r>
            <a:r>
              <a:rPr lang="en-US"/>
              <a:t>)  =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636713" y="3516313"/>
          <a:ext cx="12176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2" name="Equation" r:id="rId7" imgW="761669" imgH="444307" progId="Equation.DSMT4">
                  <p:embed/>
                </p:oleObj>
              </mc:Choice>
              <mc:Fallback>
                <p:oleObj name="Equation" r:id="rId7" imgW="761669" imgH="444307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516313"/>
                        <a:ext cx="121761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822575" y="3571875"/>
          <a:ext cx="11572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3" name="Equation" r:id="rId9" imgW="723586" imgH="393529" progId="Equation.DSMT4">
                  <p:embed/>
                </p:oleObj>
              </mc:Choice>
              <mc:Fallback>
                <p:oleObj name="Equation" r:id="rId9" imgW="723586" imgH="393529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3571875"/>
                        <a:ext cx="1157288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ame 34"/>
          <p:cNvSpPr/>
          <p:nvPr/>
        </p:nvSpPr>
        <p:spPr>
          <a:xfrm>
            <a:off x="5354638" y="3994150"/>
            <a:ext cx="1371600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ame 38"/>
          <p:cNvSpPr/>
          <p:nvPr/>
        </p:nvSpPr>
        <p:spPr>
          <a:xfrm>
            <a:off x="8121650" y="3983038"/>
            <a:ext cx="762000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986213" y="366871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286000" y="4278313"/>
            <a:ext cx="646113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80%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1000" y="5421313"/>
            <a:ext cx="1536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 baseline="30000"/>
              <a:t>C</a:t>
            </a:r>
            <a:r>
              <a:rPr lang="en-US"/>
              <a:t> | </a:t>
            </a:r>
            <a:r>
              <a:rPr lang="en-US" i="1"/>
              <a:t>A</a:t>
            </a:r>
            <a:r>
              <a:rPr lang="en-US" baseline="30000"/>
              <a:t>C</a:t>
            </a:r>
            <a:r>
              <a:rPr lang="en-US"/>
              <a:t>)  = </a:t>
            </a: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1720850" y="5192713"/>
          <a:ext cx="1358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4" name="Equation" r:id="rId11" imgW="850531" imgH="444307" progId="Equation.DSMT4">
                  <p:embed/>
                </p:oleObj>
              </mc:Choice>
              <mc:Fallback>
                <p:oleObj name="Equation" r:id="rId11" imgW="850531" imgH="444307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192713"/>
                        <a:ext cx="1358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3033713" y="5257800"/>
          <a:ext cx="11572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5" name="Equation" r:id="rId13" imgW="723586" imgH="393529" progId="Equation.DSMT4">
                  <p:embed/>
                </p:oleObj>
              </mc:Choice>
              <mc:Fallback>
                <p:oleObj name="Equation" r:id="rId13" imgW="723586" imgH="39352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257800"/>
                        <a:ext cx="1157287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219575" y="534511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290763" y="5954713"/>
            <a:ext cx="646112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10%</a:t>
            </a:r>
          </a:p>
        </p:txBody>
      </p:sp>
      <p:sp>
        <p:nvSpPr>
          <p:cNvPr id="49" name="Frame 48"/>
          <p:cNvSpPr/>
          <p:nvPr/>
        </p:nvSpPr>
        <p:spPr>
          <a:xfrm>
            <a:off x="6705600" y="4495800"/>
            <a:ext cx="1371600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/>
          <p:cNvSpPr/>
          <p:nvPr/>
        </p:nvSpPr>
        <p:spPr>
          <a:xfrm>
            <a:off x="6705600" y="3983038"/>
            <a:ext cx="1371600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/>
      <p:bldP spid="33" grpId="0"/>
      <p:bldP spid="38" grpId="0"/>
      <p:bldP spid="43" grpId="0" animBg="1"/>
      <p:bldP spid="52" grpId="0"/>
      <p:bldP spid="61" grpId="0"/>
      <p:bldP spid="62" grpId="0"/>
      <p:bldP spid="32" grpId="0"/>
      <p:bldP spid="40" grpId="0"/>
      <p:bldP spid="41" grpId="0" animBg="1"/>
      <p:bldP spid="42" grpId="0"/>
      <p:bldP spid="46" grpId="0"/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854970" y="5791200"/>
            <a:ext cx="274320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871210" y="5787322"/>
            <a:ext cx="28346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 = 0.3, i.e., </a:t>
            </a:r>
            <a:r>
              <a:rPr lang="en-US" b="1" dirty="0"/>
              <a:t>30%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86200" y="5105400"/>
            <a:ext cx="228600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901440" y="5117068"/>
            <a:ext cx="23774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0.75, i.e., </a:t>
            </a:r>
            <a:r>
              <a:rPr lang="en-US" b="1" dirty="0"/>
              <a:t>75%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56220" y="4525780"/>
            <a:ext cx="223978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01440" y="4507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0.5, i.e., </a:t>
            </a:r>
            <a:r>
              <a:rPr lang="en-US" b="1" dirty="0"/>
              <a:t>50%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66010" y="24384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 30% are men</a:t>
            </a:r>
            <a:endParaRPr 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381000" y="2438400"/>
            <a:ext cx="1828800" cy="4572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1000" y="381000"/>
            <a:ext cx="4572000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Example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 In a population of individuals:</a:t>
            </a:r>
          </a:p>
          <a:p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 60% of adults are male</a:t>
            </a:r>
            <a:endParaRPr lang="en-US" baseline="-25000" dirty="0">
              <a:cs typeface="Arial" charset="0"/>
            </a:endParaRP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) = 0.6 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⟹</a:t>
            </a:r>
            <a:endParaRPr lang="en-US" dirty="0"/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  </a:t>
            </a:r>
            <a:r>
              <a:rPr lang="en-US" dirty="0"/>
              <a:t>40% of males are adults</a:t>
            </a:r>
            <a:endParaRPr lang="en-US" baseline="-25000" dirty="0">
              <a:cs typeface="Arial" charset="0"/>
            </a:endParaRPr>
          </a:p>
          <a:p>
            <a:endParaRPr lang="en-US" sz="800" dirty="0"/>
          </a:p>
          <a:p>
            <a:r>
              <a:rPr lang="en-US" i="1" dirty="0"/>
              <a:t>     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= 0.4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4495800"/>
            <a:ext cx="350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are adults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D2B1D-8706-4115-92CF-6901AFB77D3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029200" y="457200"/>
            <a:ext cx="3505200" cy="20574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 b="1" baseline="30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86400" y="762000"/>
            <a:ext cx="1600200" cy="1600200"/>
          </a:xfrm>
          <a:prstGeom prst="ellipse">
            <a:avLst/>
          </a:prstGeom>
          <a:solidFill>
            <a:srgbClr val="FF99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477000" y="762000"/>
            <a:ext cx="1600200" cy="1600200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5029200" y="533400"/>
            <a:ext cx="3505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dirty="0">
                <a:cs typeface="Arial" charset="0"/>
              </a:rPr>
              <a:t>A = </a:t>
            </a:r>
            <a:r>
              <a:rPr lang="en-US" sz="1600" dirty="0">
                <a:cs typeface="Arial" charset="0"/>
              </a:rPr>
              <a:t>Adult     </a:t>
            </a:r>
            <a:r>
              <a:rPr lang="en-US" sz="1600" i="1" dirty="0">
                <a:cs typeface="Arial" charset="0"/>
              </a:rPr>
              <a:t>                        B = </a:t>
            </a:r>
            <a:r>
              <a:rPr lang="en-US" sz="1600" dirty="0">
                <a:cs typeface="Arial" charset="0"/>
              </a:rPr>
              <a:t>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5105400"/>
            <a:ext cx="350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are males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53188" y="1109663"/>
            <a:ext cx="68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Men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162800" y="990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Boys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638800" y="990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Monotype Corsiva" pitchFamily="66" charset="0"/>
              </a:rPr>
              <a:t>Women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924800" y="191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Monotype Corsiva" pitchFamily="66" charset="0"/>
              </a:rPr>
              <a:t>Girls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010" y="243840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  5% are girls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4126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⟹</a:t>
            </a:r>
            <a:r>
              <a:rPr lang="en-US" i="1" dirty="0"/>
              <a:t>       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0.95 / 1.9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90800" y="119856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A)  = 0.6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209800" y="19812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⟹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 = 0.4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924800" y="2144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0.05</a:t>
            </a:r>
            <a:endParaRPr lang="en-US" i="1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209800" y="2449512"/>
            <a:ext cx="2377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⟹  9</a:t>
            </a:r>
            <a:r>
              <a:rPr lang="en-US" dirty="0"/>
              <a:t>5% are </a:t>
            </a:r>
            <a:r>
              <a:rPr lang="en-US" u="sng" dirty="0"/>
              <a:t>not</a:t>
            </a:r>
            <a:r>
              <a:rPr lang="en-US" dirty="0"/>
              <a:t> girls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09600" y="28194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  <a:cs typeface="Times New Roman"/>
              </a:rPr>
              <a:t>⋃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 = 0.95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9600" y="3200400"/>
            <a:ext cx="388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  <a:cs typeface="Times New Roman"/>
              </a:rPr>
              <a:t>⋃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+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  <a:cs typeface="Cambria Math" pitchFamily="18" charset="0"/>
              </a:rPr>
              <a:t>⋂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2000" y="3215390"/>
            <a:ext cx="1005840" cy="36933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0.95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590800" y="1143000"/>
            <a:ext cx="2286000" cy="533400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>
            <a:off x="4724400" y="2483370"/>
            <a:ext cx="533400" cy="457200"/>
          </a:xfrm>
          <a:prstGeom prst="curvedConnector3">
            <a:avLst>
              <a:gd name="adj1" fmla="val 24707"/>
            </a:avLst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0" y="2754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0.6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10200" y="3212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1.5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363980" y="3200400"/>
            <a:ext cx="1828800" cy="457200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1000" y="5791200"/>
            <a:ext cx="350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What percentage are men</a:t>
            </a:r>
            <a:r>
              <a:rPr lang="en-US" sz="2000" dirty="0">
                <a:latin typeface="+mn-lt"/>
                <a:ea typeface="Cambria Math"/>
              </a:rPr>
              <a:t>?</a:t>
            </a:r>
            <a:r>
              <a:rPr lang="en-US" sz="2000" dirty="0"/>
              <a:t> 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143000" y="3669268"/>
            <a:ext cx="2789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0</a:t>
            </a:r>
            <a:r>
              <a:rPr lang="en-US" dirty="0"/>
              <a:t>.95 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+ 1.5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− </a:t>
            </a:r>
            <a:endParaRPr lang="en-US" dirty="0"/>
          </a:p>
        </p:txBody>
      </p:sp>
      <p:sp>
        <p:nvSpPr>
          <p:cNvPr id="42" name="Arc 41"/>
          <p:cNvSpPr/>
          <p:nvPr/>
        </p:nvSpPr>
        <p:spPr>
          <a:xfrm>
            <a:off x="3062990" y="2971800"/>
            <a:ext cx="2286000" cy="685800"/>
          </a:xfrm>
          <a:prstGeom prst="arc">
            <a:avLst>
              <a:gd name="adj1" fmla="val 11233925"/>
              <a:gd name="adj2" fmla="val 44454"/>
            </a:avLst>
          </a:prstGeom>
          <a:ln w="38100">
            <a:solidFill>
              <a:srgbClr val="0066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733800" y="3687830"/>
            <a:ext cx="109728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0.6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590800" y="1905000"/>
            <a:ext cx="2286000" cy="533400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143000" y="4126468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ea typeface="Cambria Math" pitchFamily="18" charset="0"/>
                <a:cs typeface="Cambria Math" pitchFamily="18" charset="0"/>
              </a:rPr>
              <a:t>0</a:t>
            </a:r>
            <a:r>
              <a:rPr lang="en-US" dirty="0"/>
              <a:t>.95  = 1.9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/>
          </a:p>
        </p:txBody>
      </p:sp>
      <p:grpSp>
        <p:nvGrpSpPr>
          <p:cNvPr id="2" name="Group 59"/>
          <p:cNvGrpSpPr/>
          <p:nvPr/>
        </p:nvGrpSpPr>
        <p:grpSpPr>
          <a:xfrm>
            <a:off x="5791200" y="1371600"/>
            <a:ext cx="2174875" cy="369888"/>
            <a:chOff x="5791200" y="1371600"/>
            <a:chExt cx="2174875" cy="369888"/>
          </a:xfrm>
        </p:grpSpPr>
        <p:sp>
          <p:nvSpPr>
            <p:cNvPr id="56" name="TextBox 46"/>
            <p:cNvSpPr txBox="1">
              <a:spLocks noChangeArrowheads="1"/>
            </p:cNvSpPr>
            <p:nvPr/>
          </p:nvSpPr>
          <p:spPr bwMode="auto">
            <a:xfrm>
              <a:off x="6521450" y="1371600"/>
              <a:ext cx="533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0.3</a:t>
              </a:r>
              <a:endParaRPr lang="en-US" i="1"/>
            </a:p>
          </p:txBody>
        </p:sp>
        <p:sp>
          <p:nvSpPr>
            <p:cNvPr id="57" name="TextBox 39"/>
            <p:cNvSpPr txBox="1">
              <a:spLocks noChangeArrowheads="1"/>
            </p:cNvSpPr>
            <p:nvPr/>
          </p:nvSpPr>
          <p:spPr bwMode="auto">
            <a:xfrm>
              <a:off x="5791200" y="1371600"/>
              <a:ext cx="533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0.2</a:t>
              </a:r>
              <a:endParaRPr lang="en-US" i="1" dirty="0"/>
            </a:p>
          </p:txBody>
        </p:sp>
        <p:sp>
          <p:nvSpPr>
            <p:cNvPr id="58" name="TextBox 43"/>
            <p:cNvSpPr txBox="1">
              <a:spLocks noChangeArrowheads="1"/>
            </p:cNvSpPr>
            <p:nvPr/>
          </p:nvSpPr>
          <p:spPr bwMode="auto">
            <a:xfrm>
              <a:off x="7280275" y="1371600"/>
              <a:ext cx="685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0.45</a:t>
              </a:r>
              <a:endParaRPr lang="en-US" i="1" dirty="0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-0.0555 L -5.27778E-6 -5.72254E-6 " pathEditMode="relative" ptsTypes="AA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2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7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770" decel="100000"/>
                                        <p:tgtEl>
                                          <p:spTgt spid="4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3" dur="77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ntr" presetSubtype="5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08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9" presetClass="entr" presetSubtype="5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7 -0.27977 L 0.09253 -0.27977 C 0.05069 -0.27977 3.88889E-6 -0.20231 3.88889E-6 -0.13896 L 3.88889E-6 0.00208 " pathEditMode="relative" rAng="0" ptsTypes="FfFF">
                                      <p:cBhvr>
                                        <p:cTn id="1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0" y="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9" presetClass="entr" presetSubtype="5" repeatCount="5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67283 L -0.07517 -0.67283 C -0.04271 -0.67283 0 -0.48694 0 -0.3348 L 0 0.00416 " pathEditMode="relative" rAng="0" ptsTypes="FfFF">
                                      <p:cBhvr>
                                        <p:cTn id="1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3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/>
      <p:bldP spid="52" grpId="1"/>
      <p:bldP spid="49" grpId="0" animBg="1"/>
      <p:bldP spid="39" grpId="0"/>
      <p:bldP spid="39" grpId="1"/>
      <p:bldP spid="38" grpId="0" animBg="1"/>
      <p:bldP spid="36" grpId="0"/>
      <p:bldP spid="61" grpId="0"/>
      <p:bldP spid="63" grpId="0" animBg="1"/>
      <p:bldP spid="17" grpId="0"/>
      <p:bldP spid="18" grpId="0"/>
      <p:bldP spid="21" grpId="0"/>
      <p:bldP spid="22" grpId="0"/>
      <p:bldP spid="23" grpId="0"/>
      <p:bldP spid="25" grpId="0" build="allAtOnce"/>
      <p:bldP spid="26" grpId="0" animBg="1"/>
      <p:bldP spid="26" grpId="1" animBg="1"/>
      <p:bldP spid="28" grpId="0" animBg="1"/>
      <p:bldP spid="28" grpId="1" animBg="1"/>
      <p:bldP spid="28" grpId="2" animBg="1"/>
      <p:bldP spid="33" grpId="0"/>
      <p:bldP spid="34" grpId="0" build="allAtOnce"/>
      <p:bldP spid="37" grpId="0" animBg="1"/>
      <p:bldP spid="37" grpId="1" animBg="1"/>
      <p:bldP spid="41" grpId="0"/>
      <p:bldP spid="42" grpId="0" animBg="1"/>
      <p:bldP spid="43" grpId="0"/>
      <p:bldP spid="43" grpId="1"/>
      <p:bldP spid="44" grpId="0" animBg="1"/>
      <p:bldP spid="44" grpId="1" animBg="1"/>
      <p:bldP spid="3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1295400" y="3048000"/>
            <a:ext cx="5257800" cy="304800"/>
          </a:xfrm>
          <a:prstGeom prst="rightArrow">
            <a:avLst>
              <a:gd name="adj1" fmla="val 50000"/>
              <a:gd name="adj2" fmla="val 140698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FFFF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2895600"/>
            <a:ext cx="152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/>
              <a:t>P</a:t>
            </a:r>
            <a:r>
              <a:rPr lang="en-US" sz="3200"/>
              <a:t>(</a:t>
            </a:r>
            <a:r>
              <a:rPr lang="en-US" sz="3200" i="1"/>
              <a:t>B</a:t>
            </a:r>
            <a:r>
              <a:rPr lang="en-US" sz="3200"/>
              <a:t>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21450" y="28956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 dirty="0"/>
              <a:t>P</a:t>
            </a:r>
            <a:r>
              <a:rPr lang="en-US" sz="3200" dirty="0"/>
              <a:t>(</a:t>
            </a:r>
            <a:r>
              <a:rPr lang="en-US" sz="3200" i="1" dirty="0"/>
              <a:t>B     </a:t>
            </a:r>
            <a:r>
              <a:rPr lang="en-US" sz="32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57200"/>
            <a:ext cx="4267200" cy="1066800"/>
          </a:xfrm>
          <a:solidFill>
            <a:srgbClr val="FFFF00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Bayes’ Formula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00200"/>
            <a:ext cx="6858000" cy="1219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Exactly how does one event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 affect the probability of another event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?</a:t>
            </a:r>
          </a:p>
          <a:p>
            <a:pPr algn="just" eaLnBrk="1" hangingPunct="1"/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			</a:t>
            </a:r>
          </a:p>
          <a:p>
            <a:pPr algn="just" eaLnBrk="1" hangingPunct="1"/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8DC73-B144-41CB-A691-6A918FACC0B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67600" y="28956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/>
              <a:t>A</a:t>
            </a:r>
            <a:endParaRPr lang="en-US" sz="32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90600" y="2895600"/>
            <a:ext cx="106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/>
              <a:t>P</a:t>
            </a:r>
            <a:r>
              <a:rPr lang="en-US" sz="3200"/>
              <a:t>(</a:t>
            </a:r>
            <a:r>
              <a:rPr lang="en-US" sz="3200" i="1"/>
              <a:t>B</a:t>
            </a:r>
            <a:r>
              <a:rPr lang="en-US" sz="320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317581" y="3196432"/>
            <a:ext cx="36512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1524000" y="3810000"/>
            <a:ext cx="1600200" cy="762000"/>
          </a:xfrm>
          <a:prstGeom prst="wedgeRectCallout">
            <a:avLst>
              <a:gd name="adj1" fmla="val -33457"/>
              <a:gd name="adj2" fmla="val -951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prior probability</a:t>
            </a:r>
          </a:p>
        </p:txBody>
      </p:sp>
      <p:sp>
        <p:nvSpPr>
          <p:cNvPr id="17" name="Rectangular Callout 16"/>
          <p:cNvSpPr/>
          <p:nvPr/>
        </p:nvSpPr>
        <p:spPr>
          <a:xfrm flipH="1">
            <a:off x="5486400" y="3810000"/>
            <a:ext cx="1828800" cy="762000"/>
          </a:xfrm>
          <a:prstGeom prst="wedgeRectCallout">
            <a:avLst>
              <a:gd name="adj1" fmla="val -33458"/>
              <a:gd name="adj2" fmla="val -9377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posterior probability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6400" y="4527550"/>
            <a:ext cx="1828800" cy="730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>
                <a:solidFill>
                  <a:schemeClr val="tx1"/>
                </a:solidFill>
                <a:latin typeface="Arial"/>
                <a:cs typeface="Arial"/>
                <a:sym typeface="Symbol"/>
              </a:rPr>
              <a:t>∩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)</a:t>
            </a:r>
          </a:p>
          <a:p>
            <a:pPr algn="ctr">
              <a:defRPr/>
            </a:pP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)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86400" y="5213350"/>
            <a:ext cx="1828800" cy="730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>
                <a:solidFill>
                  <a:schemeClr val="tx1"/>
                </a:solidFill>
                <a:latin typeface="Arial"/>
                <a:cs typeface="Arial"/>
                <a:sym typeface="Symbol"/>
              </a:rPr>
              <a:t>|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B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) 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P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(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B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)</a:t>
            </a:r>
          </a:p>
          <a:p>
            <a:pPr algn="ctr">
              <a:defRPr/>
            </a:pP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)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6934200" y="4480560"/>
            <a:ext cx="978408" cy="54864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graphicFrame>
        <p:nvGraphicFramePr>
          <p:cNvPr id="226305" name="Object 1"/>
          <p:cNvGraphicFramePr>
            <a:graphicFrameLocks noChangeAspect="1"/>
          </p:cNvGraphicFramePr>
          <p:nvPr/>
        </p:nvGraphicFramePr>
        <p:xfrm>
          <a:off x="914400" y="5410200"/>
          <a:ext cx="29495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22" name="Equation" r:id="rId2" imgW="1638000" imgH="203040" progId="Equation.DSMT4">
                  <p:embed/>
                </p:oleObj>
              </mc:Choice>
              <mc:Fallback>
                <p:oleObj name="Equation" r:id="rId2" imgW="16380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2949575" cy="365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83920" y="495300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Recall……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3 0.00186 L 3.33333E-6 -4.81481E-6 " pathEditMode="relative" rAng="0" ptsTypes="AA">
                                      <p:cBhvr>
                                        <p:cTn id="26" dur="3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00" y="-1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33 -0.18703 L -0.11476 -0.18703 L -0.11476 -0.16064 L -0.09566 -0.16064 L -0.09566 -0.13379 L -0.07656 -0.13379 L -0.07656 -0.10717 L -0.05747 -0.10717 L -0.05747 -0.08032 L -0.03837 -0.08032 L -0.03837 -0.0537 L -0.01927 -0.0537 L -0.01927 -0.02685 L 1.11022E-16 -0.02685 L 1.11022E-16 -4.81481E-6 " pathEditMode="relative" rAng="0" ptsTypes="FFFFFFFFFFFFFFF">
                                      <p:cBhvr>
                                        <p:cTn id="3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00"/>
                            </p:stCondLst>
                            <p:childTnLst>
                              <p:par>
                                <p:cTn id="8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2000"/>
                                        <p:tgtEl>
                                          <p:spTgt spid="22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6" grpId="0"/>
      <p:bldP spid="6" grpId="1"/>
      <p:bldP spid="8" grpId="0"/>
      <p:bldP spid="8" grpId="1"/>
      <p:bldP spid="16" grpId="0" animBg="1"/>
      <p:bldP spid="17" grpId="0" animBg="1"/>
      <p:bldP spid="19" grpId="0" animBg="1"/>
      <p:bldP spid="18" grpId="0" animBg="1"/>
      <p:bldP spid="20" grpId="0" animBg="1"/>
      <p:bldP spid="20" grpId="1" animBg="1"/>
      <p:bldP spid="2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486400" y="5213350"/>
            <a:ext cx="1828800" cy="730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u="sng" dirty="0">
                <a:solidFill>
                  <a:schemeClr val="tx1"/>
                </a:solidFill>
                <a:latin typeface="Arial"/>
                <a:cs typeface="Arial"/>
                <a:sym typeface="Symbol"/>
              </a:rPr>
              <a:t>|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B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) 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P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(</a:t>
            </a:r>
            <a:r>
              <a:rPr lang="en-US" sz="2000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B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)</a:t>
            </a:r>
          </a:p>
          <a:p>
            <a:pPr algn="ctr">
              <a:defRPr/>
            </a:pP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)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5213350"/>
            <a:ext cx="1371600" cy="730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  <a:sym typeface="Symbol"/>
              </a:rPr>
              <a:t>|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) =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295400" y="3048000"/>
            <a:ext cx="5257800" cy="304800"/>
          </a:xfrm>
          <a:prstGeom prst="rightArrow">
            <a:avLst>
              <a:gd name="adj1" fmla="val 50000"/>
              <a:gd name="adj2" fmla="val 140698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FFFF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2895600"/>
            <a:ext cx="152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/>
              <a:t>P</a:t>
            </a:r>
            <a:r>
              <a:rPr lang="en-US" sz="3200"/>
              <a:t>(</a:t>
            </a:r>
            <a:r>
              <a:rPr lang="en-US" sz="3200" i="1"/>
              <a:t>B</a:t>
            </a:r>
            <a:r>
              <a:rPr lang="en-US" sz="3200"/>
              <a:t>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21450" y="28956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 dirty="0"/>
              <a:t>P</a:t>
            </a:r>
            <a:r>
              <a:rPr lang="en-US" sz="3200" dirty="0"/>
              <a:t>(</a:t>
            </a:r>
            <a:r>
              <a:rPr lang="en-US" sz="3200" i="1" dirty="0"/>
              <a:t>B     </a:t>
            </a:r>
            <a:r>
              <a:rPr lang="en-US" sz="32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57200"/>
            <a:ext cx="4267200" cy="1066800"/>
          </a:xfrm>
          <a:solidFill>
            <a:srgbClr val="FFFF00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Bayes’ Formula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00200"/>
            <a:ext cx="6858000" cy="1219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Exactly how does one event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 affect the probability of another event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?</a:t>
            </a:r>
          </a:p>
          <a:p>
            <a:pPr algn="just" eaLnBrk="1" hangingPunct="1"/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			</a:t>
            </a:r>
          </a:p>
          <a:p>
            <a:pPr algn="just" eaLnBrk="1" hangingPunct="1"/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8DC73-B144-41CB-A691-6A918FACC0B3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67600" y="28956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/>
              <a:t>A</a:t>
            </a:r>
            <a:endParaRPr lang="en-US" sz="32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90600" y="2895600"/>
            <a:ext cx="106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i="1"/>
              <a:t>P</a:t>
            </a:r>
            <a:r>
              <a:rPr lang="en-US" sz="3200"/>
              <a:t>(</a:t>
            </a:r>
            <a:r>
              <a:rPr lang="en-US" sz="3200" i="1"/>
              <a:t>B</a:t>
            </a:r>
            <a:r>
              <a:rPr lang="en-US" sz="320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317581" y="3196432"/>
            <a:ext cx="36512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1524000" y="3810000"/>
            <a:ext cx="1600200" cy="762000"/>
          </a:xfrm>
          <a:prstGeom prst="wedgeRectCallout">
            <a:avLst>
              <a:gd name="adj1" fmla="val -33457"/>
              <a:gd name="adj2" fmla="val -951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prior probability</a:t>
            </a:r>
          </a:p>
        </p:txBody>
      </p:sp>
      <p:sp>
        <p:nvSpPr>
          <p:cNvPr id="17" name="Rectangular Callout 16"/>
          <p:cNvSpPr/>
          <p:nvPr/>
        </p:nvSpPr>
        <p:spPr>
          <a:xfrm flipH="1">
            <a:off x="5486400" y="3810000"/>
            <a:ext cx="1828800" cy="762000"/>
          </a:xfrm>
          <a:prstGeom prst="wedgeRectCallout">
            <a:avLst>
              <a:gd name="adj1" fmla="val -33458"/>
              <a:gd name="adj2" fmla="val -9377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posterior probability</a:t>
            </a:r>
          </a:p>
        </p:txBody>
      </p:sp>
      <p:sp>
        <p:nvSpPr>
          <p:cNvPr id="25" name="Frame 24"/>
          <p:cNvSpPr/>
          <p:nvPr/>
        </p:nvSpPr>
        <p:spPr>
          <a:xfrm>
            <a:off x="4221480" y="5166360"/>
            <a:ext cx="3124200" cy="83820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20" y="495300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Recall…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6107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(short form)</a:t>
            </a:r>
          </a:p>
        </p:txBody>
      </p:sp>
      <p:graphicFrame>
        <p:nvGraphicFramePr>
          <p:cNvPr id="286723" name="Object 3"/>
          <p:cNvGraphicFramePr>
            <a:graphicFrameLocks noChangeAspect="1"/>
          </p:cNvGraphicFramePr>
          <p:nvPr/>
        </p:nvGraphicFramePr>
        <p:xfrm>
          <a:off x="914400" y="5410200"/>
          <a:ext cx="29495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6" name="Equation" r:id="rId2" imgW="1638000" imgH="203040" progId="Equation.DSMT4">
                  <p:embed/>
                </p:oleObj>
              </mc:Choice>
              <mc:Fallback>
                <p:oleObj name="Equation" r:id="rId2" imgW="16380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2949575" cy="365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4800600" y="4038600"/>
          <a:ext cx="41148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B</a:t>
                      </a:r>
                      <a:r>
                        <a:rPr lang="en-US" baseline="30000" dirty="0"/>
                        <a:t>C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A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B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A</a:t>
                      </a:r>
                      <a:r>
                        <a:rPr lang="en-US" baseline="30000" dirty="0"/>
                        <a:t>C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⋂ 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  <a:ea typeface="Cambria Math"/>
                        </a:rPr>
                        <a:t>B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i="0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51"/>
          <p:cNvGrpSpPr/>
          <p:nvPr/>
        </p:nvGrpSpPr>
        <p:grpSpPr>
          <a:xfrm>
            <a:off x="152400" y="3577828"/>
            <a:ext cx="4953000" cy="2944892"/>
            <a:chOff x="152400" y="3577828"/>
            <a:chExt cx="4953000" cy="2944892"/>
          </a:xfrm>
        </p:grpSpPr>
        <p:pic>
          <p:nvPicPr>
            <p:cNvPr id="289802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799" y="3962400"/>
              <a:ext cx="4756286" cy="2560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777240" y="4724400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i="1" dirty="0"/>
                <a:t> </a:t>
              </a:r>
              <a:r>
                <a:rPr lang="en-US" sz="1600" i="1" dirty="0">
                  <a:cs typeface="Arial" charset="0"/>
                </a:rPr>
                <a:t>B</a:t>
              </a:r>
              <a:endParaRPr lang="en-US" sz="1600" i="1" dirty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286000" y="4690646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i="1" dirty="0"/>
                <a:t> </a:t>
              </a:r>
              <a:r>
                <a:rPr lang="en-US" sz="1600" i="1" dirty="0" err="1">
                  <a:cs typeface="Arial" charset="0"/>
                </a:rPr>
                <a:t>B</a:t>
              </a:r>
              <a:r>
                <a:rPr lang="en-US" sz="1600" baseline="30000" dirty="0" err="1">
                  <a:cs typeface="Arial" charset="0"/>
                </a:rPr>
                <a:t>c</a:t>
              </a:r>
              <a:endParaRPr lang="en-US" sz="1600" i="1" dirty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381000" y="5867400"/>
              <a:ext cx="8229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baseline="30000" dirty="0">
                  <a:cs typeface="Arial" charset="0"/>
                </a:rPr>
                <a:t>c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i="1" dirty="0"/>
                <a:t> </a:t>
              </a:r>
              <a:r>
                <a:rPr lang="en-US" sz="1600" i="1" dirty="0">
                  <a:cs typeface="Arial" charset="0"/>
                </a:rPr>
                <a:t>B </a:t>
              </a:r>
              <a:endParaRPr lang="en-US" sz="1600" i="1" dirty="0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2301240" y="5105400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“</a:t>
              </a:r>
              <a:r>
                <a:rPr lang="en-US" sz="1600" i="1" dirty="0">
                  <a:cs typeface="Arial" charset="0"/>
                </a:rPr>
                <a:t>A </a:t>
              </a:r>
              <a:r>
                <a:rPr lang="en-US" sz="1600" u="sng" dirty="0">
                  <a:cs typeface="Arial" charset="0"/>
                </a:rPr>
                <a:t>only</a:t>
              </a:r>
              <a:r>
                <a:rPr lang="en-US" sz="1600" dirty="0">
                  <a:cs typeface="Arial" charset="0"/>
                </a:rPr>
                <a:t>”</a:t>
              </a:r>
              <a:endParaRPr lang="en-US" sz="1600" u="sng" dirty="0"/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152400" y="6138446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“</a:t>
              </a:r>
              <a:r>
                <a:rPr lang="en-US" sz="1600" i="1" dirty="0">
                  <a:cs typeface="Arial" charset="0"/>
                </a:rPr>
                <a:t>B </a:t>
              </a:r>
              <a:r>
                <a:rPr lang="en-US" sz="1600" u="sng" dirty="0">
                  <a:cs typeface="Arial" charset="0"/>
                </a:rPr>
                <a:t>only</a:t>
              </a:r>
              <a:r>
                <a:rPr lang="en-US" sz="1600" dirty="0">
                  <a:cs typeface="Arial" charset="0"/>
                </a:rPr>
                <a:t>”</a:t>
              </a:r>
              <a:endParaRPr lang="en-US" sz="1600" u="sng" dirty="0"/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1371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baseline="30000" dirty="0">
                  <a:cs typeface="Arial" charset="0"/>
                </a:rPr>
                <a:t>c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⋂</a:t>
              </a:r>
              <a:r>
                <a:rPr lang="en-US" sz="1600" i="1" dirty="0"/>
                <a:t> </a:t>
              </a:r>
              <a:r>
                <a:rPr lang="en-US" sz="1600" i="1" dirty="0" err="1">
                  <a:cs typeface="Arial" charset="0"/>
                </a:rPr>
                <a:t>B</a:t>
              </a:r>
              <a:r>
                <a:rPr lang="en-US" sz="1600" baseline="30000" dirty="0" err="1">
                  <a:cs typeface="Arial" charset="0"/>
                </a:rPr>
                <a:t>c</a:t>
              </a:r>
              <a:r>
                <a:rPr lang="en-US" sz="1600" i="1" dirty="0">
                  <a:cs typeface="Arial" charset="0"/>
                </a:rPr>
                <a:t> </a:t>
              </a:r>
              <a:endParaRPr lang="en-US" sz="1600" i="1" dirty="0"/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3276600" y="6172200"/>
              <a:ext cx="1828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“Neither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 nor 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”</a:t>
              </a:r>
              <a:endParaRPr lang="en-US" sz="1600" u="sng" dirty="0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12801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“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i="1" dirty="0"/>
                <a:t> </a:t>
              </a:r>
              <a:r>
                <a:rPr lang="en-US" sz="1600" dirty="0">
                  <a:ea typeface="Cambria Math" pitchFamily="18" charset="0"/>
                  <a:cs typeface="Cambria Math" pitchFamily="18" charset="0"/>
                </a:rPr>
                <a:t>and</a:t>
              </a:r>
              <a:r>
                <a:rPr lang="en-US" sz="1600" i="1" dirty="0"/>
                <a:t> 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dirty="0">
                  <a:cs typeface="Arial" charset="0"/>
                </a:rPr>
                <a:t>”</a:t>
              </a:r>
              <a:endParaRPr lang="en-US" sz="16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34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4400" y="3581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4200" y="3577828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/>
                <a:t>B</a:t>
              </a:r>
              <a:r>
                <a:rPr lang="en-US" baseline="30000" dirty="0" err="1"/>
                <a:t>c</a:t>
              </a:r>
              <a:endParaRPr lang="en-US" i="1" baseline="30000" dirty="0"/>
            </a:p>
          </p:txBody>
        </p:sp>
      </p:grpSp>
      <p:graphicFrame>
        <p:nvGraphicFramePr>
          <p:cNvPr id="40" name="Object 2"/>
          <p:cNvGraphicFramePr>
            <a:graphicFrameLocks noChangeAspect="1"/>
          </p:cNvGraphicFramePr>
          <p:nvPr/>
        </p:nvGraphicFramePr>
        <p:xfrm>
          <a:off x="4153535" y="2743200"/>
          <a:ext cx="36274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1" name="Equation" r:id="rId3" imgW="1904760" imgH="228600" progId="Equation.DSMT4">
                  <p:embed/>
                </p:oleObj>
              </mc:Choice>
              <mc:Fallback>
                <p:oleObj name="Equation" r:id="rId3" imgW="19047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535" y="2743200"/>
                        <a:ext cx="36274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6" name="Object 14"/>
          <p:cNvGraphicFramePr>
            <a:graphicFrameLocks noChangeAspect="1"/>
          </p:cNvGraphicFramePr>
          <p:nvPr/>
        </p:nvGraphicFramePr>
        <p:xfrm>
          <a:off x="5045075" y="2797175"/>
          <a:ext cx="1209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3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2797175"/>
                        <a:ext cx="1209675" cy="387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12" name="Object 20"/>
          <p:cNvGraphicFramePr>
            <a:graphicFrameLocks noChangeAspect="1"/>
          </p:cNvGraphicFramePr>
          <p:nvPr/>
        </p:nvGraphicFramePr>
        <p:xfrm>
          <a:off x="6442075" y="2743200"/>
          <a:ext cx="1330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5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2743200"/>
                        <a:ext cx="1330325" cy="4365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259080" y="2148840"/>
          <a:ext cx="29495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0" name="Equation" r:id="rId9" imgW="1638000" imgH="203040" progId="Equation.DSMT4">
                  <p:embed/>
                </p:oleObj>
              </mc:Choice>
              <mc:Fallback>
                <p:oleObj name="Equation" r:id="rId9" imgW="1638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" y="2148840"/>
                        <a:ext cx="2949575" cy="365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/>
          <p:nvPr/>
        </p:nvGrpSpPr>
        <p:grpSpPr>
          <a:xfrm>
            <a:off x="228600" y="762000"/>
            <a:ext cx="3124200" cy="838200"/>
            <a:chOff x="4221480" y="5166360"/>
            <a:chExt cx="3124200" cy="838200"/>
          </a:xfrm>
        </p:grpSpPr>
        <p:sp>
          <p:nvSpPr>
            <p:cNvPr id="24" name="Rectangle 23"/>
            <p:cNvSpPr/>
            <p:nvPr/>
          </p:nvSpPr>
          <p:spPr>
            <a:xfrm>
              <a:off x="5486400" y="5213350"/>
              <a:ext cx="1828800" cy="7302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20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2000" i="1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0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u="sng" dirty="0">
                  <a:solidFill>
                    <a:schemeClr val="tx1"/>
                  </a:solidFill>
                  <a:latin typeface="Arial"/>
                  <a:cs typeface="Arial"/>
                  <a:sym typeface="Symbol"/>
                </a:rPr>
                <a:t>|</a:t>
              </a:r>
              <a:r>
                <a:rPr lang="en-US" sz="20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2000" i="1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B</a:t>
              </a:r>
              <a:r>
                <a:rPr lang="en-US" sz="20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) </a:t>
              </a:r>
              <a:r>
                <a:rPr lang="en-US" sz="2000" i="1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P</a:t>
              </a:r>
              <a:r>
                <a:rPr lang="en-US" sz="20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(</a:t>
              </a:r>
              <a:r>
                <a:rPr lang="en-US" sz="2000" i="1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B</a:t>
              </a:r>
              <a:r>
                <a:rPr lang="en-US" sz="2000" u="sng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)</a:t>
              </a:r>
            </a:p>
            <a:p>
              <a:pPr algn="ctr">
                <a:defRPr/>
              </a:pPr>
              <a:r>
                <a:rPr lang="en-US" sz="2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P</a:t>
              </a: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(</a:t>
              </a:r>
              <a:r>
                <a:rPr lang="en-US" sz="2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A</a:t>
              </a: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)</a:t>
              </a:r>
              <a:endPara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67200" y="5213350"/>
              <a:ext cx="1371600" cy="7302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2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  <a:latin typeface="Arial"/>
                  <a:cs typeface="Arial"/>
                  <a:sym typeface="Symbol"/>
                </a:rPr>
                <a:t>|</a:t>
              </a: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2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A</a:t>
              </a: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/>
                </a:rPr>
                <a:t>) =</a:t>
              </a:r>
            </a:p>
          </p:txBody>
        </p:sp>
        <p:sp>
          <p:nvSpPr>
            <p:cNvPr id="25" name="Frame 24"/>
            <p:cNvSpPr/>
            <p:nvPr/>
          </p:nvSpPr>
          <p:spPr>
            <a:xfrm>
              <a:off x="4221480" y="5166360"/>
              <a:ext cx="3124200" cy="838200"/>
            </a:xfrm>
            <a:prstGeom prst="fram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34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(short form)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170688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Recall…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2895600" y="1066800"/>
            <a:ext cx="822960" cy="54864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935069"/>
            <a:ext cx="38404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For any two events A and B, there are 4 </a:t>
            </a:r>
            <a:r>
              <a:rPr lang="en-US" b="1" i="1" u="sng" dirty="0"/>
              <a:t>disjoint</a:t>
            </a:r>
            <a:r>
              <a:rPr lang="en-US" b="1" i="1" dirty="0"/>
              <a:t> intersections: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2606040"/>
            <a:ext cx="1737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recall……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13120" y="373380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Table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84020" y="4510790"/>
            <a:ext cx="3108960" cy="54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9805" name="Object 4"/>
          <p:cNvGraphicFramePr>
            <a:graphicFrameLocks noChangeAspect="1"/>
          </p:cNvGraphicFramePr>
          <p:nvPr/>
        </p:nvGraphicFramePr>
        <p:xfrm>
          <a:off x="4159250" y="2138363"/>
          <a:ext cx="46942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2" name="Equation" r:id="rId11" imgW="2463480" imgH="228600" progId="Equation.DSMT4">
                  <p:embed/>
                </p:oleObj>
              </mc:Choice>
              <mc:Fallback>
                <p:oleObj name="Equation" r:id="rId11" imgW="2463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138363"/>
                        <a:ext cx="4694238" cy="436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4"/>
          <p:cNvGraphicFramePr>
            <a:graphicFrameLocks noChangeAspect="1"/>
          </p:cNvGraphicFramePr>
          <p:nvPr/>
        </p:nvGraphicFramePr>
        <p:xfrm>
          <a:off x="3773488" y="698500"/>
          <a:ext cx="510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4" name="Equation" r:id="rId13" imgW="2679480" imgH="431640" progId="Equation.DSMT4">
                  <p:embed/>
                </p:oleObj>
              </mc:Choice>
              <mc:Fallback>
                <p:oleObj name="Equation" r:id="rId13" imgW="267948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698500"/>
                        <a:ext cx="51085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556760" y="1767840"/>
            <a:ext cx="3749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“LAW OF TOTAL PROBABILITY”</a:t>
            </a:r>
          </a:p>
        </p:txBody>
      </p:sp>
      <p:sp>
        <p:nvSpPr>
          <p:cNvPr id="62" name="Frame 61"/>
          <p:cNvSpPr/>
          <p:nvPr/>
        </p:nvSpPr>
        <p:spPr>
          <a:xfrm>
            <a:off x="3657600" y="548640"/>
            <a:ext cx="5303520" cy="109728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152400"/>
            <a:ext cx="3017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(full form, </a:t>
            </a:r>
            <a:r>
              <a:rPr lang="en-US" i="1" dirty="0"/>
              <a:t>n </a:t>
            </a:r>
            <a:r>
              <a:rPr lang="en-US" dirty="0"/>
              <a:t>= 2)</a:t>
            </a:r>
          </a:p>
        </p:txBody>
      </p:sp>
      <p:sp>
        <p:nvSpPr>
          <p:cNvPr id="64" name="Left-Right Arrow 63"/>
          <p:cNvSpPr/>
          <p:nvPr/>
        </p:nvSpPr>
        <p:spPr>
          <a:xfrm rot="1462406">
            <a:off x="2617324" y="1680129"/>
            <a:ext cx="1554480" cy="274320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 flipH="1">
            <a:off x="4876800" y="3429000"/>
            <a:ext cx="11430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00"/>
                            </p:stCondLst>
                            <p:childTnLst>
                              <p:par>
                                <p:cTn id="2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33" grpId="0"/>
      <p:bldP spid="39" grpId="0" animBg="1"/>
      <p:bldP spid="58" grpId="0"/>
      <p:bldP spid="62" grpId="0" animBg="1"/>
      <p:bldP spid="63" grpId="0"/>
      <p:bldP spid="6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6200" y="4114800"/>
          <a:ext cx="3684139" cy="251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2</a:t>
                      </a:r>
                      <a:r>
                        <a:rPr lang="en-US" sz="2000" b="1" baseline="0" dirty="0">
                          <a:cs typeface="Arial" charset="0"/>
                        </a:rPr>
                        <a:t> (=</a:t>
                      </a:r>
                      <a:r>
                        <a:rPr lang="en-US" sz="2000" b="1" baseline="-25000" dirty="0">
                          <a:cs typeface="Arial" charset="0"/>
                        </a:rPr>
                        <a:t> </a:t>
                      </a: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r>
                        <a:rPr lang="en-US" sz="2000" b="1" baseline="30000" dirty="0">
                          <a:cs typeface="Arial" charset="0"/>
                        </a:rPr>
                        <a:t>c</a:t>
                      </a:r>
                      <a:r>
                        <a:rPr lang="en-US" sz="2000" b="1" baseline="0" dirty="0">
                          <a:cs typeface="Arial" charset="0"/>
                        </a:rPr>
                        <a:t>)</a:t>
                      </a:r>
                      <a:endParaRPr lang="en-US" sz="2000" b="1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A</a:t>
                      </a:r>
                      <a:r>
                        <a:rPr kumimoji="0" lang="en-US" sz="2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7626" name="Object 16"/>
          <p:cNvGraphicFramePr>
            <a:graphicFrameLocks noChangeAspect="1"/>
          </p:cNvGraphicFramePr>
          <p:nvPr/>
        </p:nvGraphicFramePr>
        <p:xfrm>
          <a:off x="3676650" y="4038600"/>
          <a:ext cx="52514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5" name="Equation" r:id="rId2" imgW="2755800" imgH="431640" progId="Equation.DSMT4">
                  <p:embed/>
                </p:oleObj>
              </mc:Choice>
              <mc:Fallback>
                <p:oleObj name="Equation" r:id="rId2" imgW="27558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4038600"/>
                        <a:ext cx="5251450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22238" lvl="1" algn="just" eaLnBrk="0" hangingPunct="0"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endParaRPr lang="en-US" dirty="0">
              <a:ea typeface="+mj-ea"/>
              <a:cs typeface="Arial" charset="0"/>
            </a:endParaRPr>
          </a:p>
          <a:p>
            <a:pPr marL="122238" lvl="1" algn="just" eaLnBrk="0" hangingPunct="0">
              <a:lnSpc>
                <a:spcPct val="150000"/>
              </a:lnSpc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Two similar bat species,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B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occupy both highland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and lowland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areas.</a:t>
            </a:r>
          </a:p>
          <a:p>
            <a:pPr marL="122238" lvl="1" algn="just" eaLnBrk="0" hangingPunct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dirty="0">
                <a:ea typeface="+mj-ea"/>
                <a:cs typeface="Arial" charset="0"/>
              </a:rPr>
              <a:t> 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ea typeface="+mj-ea"/>
                <a:cs typeface="Arial" charset="0"/>
              </a:rPr>
              <a:t> makes up 90% of the population;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 10%.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20% of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live in the highlands, 80% in the lowlands.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60% of</a:t>
            </a:r>
            <a:r>
              <a:rPr lang="en-US" dirty="0">
                <a:cs typeface="Arial" charset="0"/>
              </a:rPr>
              <a:t>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live in the highlands, 40% in the lowlands.</a:t>
            </a:r>
            <a:endParaRPr lang="en-US" dirty="0">
              <a:ea typeface="+mj-ea"/>
              <a:cs typeface="Arial" charset="0"/>
            </a:endParaRPr>
          </a:p>
          <a:p>
            <a:pPr marL="122238" eaLnBrk="0" hangingPunct="0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What is the probability that a randomly caught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bat belongs to each species, </a:t>
            </a:r>
            <a:r>
              <a:rPr lang="en-US" dirty="0">
                <a:cs typeface="Arial" charset="0"/>
              </a:rPr>
              <a:t>if it is caught in the highlands? In the lowlands?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graphicFrame>
        <p:nvGraphicFramePr>
          <p:cNvPr id="57" name="Object 4"/>
          <p:cNvGraphicFramePr>
            <a:graphicFrameLocks noChangeAspect="1"/>
          </p:cNvGraphicFramePr>
          <p:nvPr/>
        </p:nvGraphicFramePr>
        <p:xfrm>
          <a:off x="3773488" y="698500"/>
          <a:ext cx="510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4" name="Equation" r:id="rId4" imgW="2679480" imgH="431640" progId="Equation.DSMT4">
                  <p:embed/>
                </p:oleObj>
              </mc:Choice>
              <mc:Fallback>
                <p:oleObj name="Equation" r:id="rId4" imgW="26794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698500"/>
                        <a:ext cx="51085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800600" y="152400"/>
            <a:ext cx="3017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(full form, </a:t>
            </a:r>
            <a:r>
              <a:rPr lang="en-US" i="1" dirty="0"/>
              <a:t>n </a:t>
            </a:r>
            <a:r>
              <a:rPr lang="en-US" dirty="0"/>
              <a:t>=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8400" y="2630269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81800" y="1889760"/>
            <a:ext cx="219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prior probabilities</a:t>
            </a:r>
          </a:p>
        </p:txBody>
      </p:sp>
      <p:graphicFrame>
        <p:nvGraphicFramePr>
          <p:cNvPr id="367627" name="Object 16"/>
          <p:cNvGraphicFramePr>
            <a:graphicFrameLocks noChangeAspect="1"/>
          </p:cNvGraphicFramePr>
          <p:nvPr/>
        </p:nvGraphicFramePr>
        <p:xfrm>
          <a:off x="3698875" y="4953000"/>
          <a:ext cx="5299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6" name="Equation" r:id="rId6" imgW="2781000" imgH="431640" progId="Equation.DSMT4">
                  <p:embed/>
                </p:oleObj>
              </mc:Choice>
              <mc:Fallback>
                <p:oleObj name="Equation" r:id="rId6" imgW="27810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4953000"/>
                        <a:ext cx="52990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ight Brace 58"/>
          <p:cNvSpPr/>
          <p:nvPr/>
        </p:nvSpPr>
        <p:spPr>
          <a:xfrm rot="5400000">
            <a:off x="6856476" y="3963924"/>
            <a:ext cx="307848" cy="381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53000" y="60592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</a:t>
            </a:r>
            <a:r>
              <a:rPr lang="en-US" b="1" dirty="0">
                <a:solidFill>
                  <a:srgbClr val="006600"/>
                </a:solidFill>
              </a:rPr>
              <a:t>(</a:t>
            </a:r>
            <a:r>
              <a:rPr lang="en-US" b="1" i="1" dirty="0">
                <a:solidFill>
                  <a:srgbClr val="006600"/>
                </a:solidFill>
              </a:rPr>
              <a:t>A</a:t>
            </a:r>
            <a:r>
              <a:rPr lang="en-US" b="1" dirty="0">
                <a:solidFill>
                  <a:srgbClr val="006600"/>
                </a:solidFill>
              </a:rPr>
              <a:t>)</a:t>
            </a:r>
          </a:p>
          <a:p>
            <a:pPr algn="ctr"/>
            <a:r>
              <a:rPr lang="en-US" b="1" i="1" dirty="0">
                <a:solidFill>
                  <a:srgbClr val="006600"/>
                </a:solidFill>
              </a:rPr>
              <a:t>“LAW OF TOTAL PROBABILITY”</a:t>
            </a:r>
          </a:p>
        </p:txBody>
      </p:sp>
      <p:pic>
        <p:nvPicPr>
          <p:cNvPr id="367648" name="Picture 32" descr="http://media-cache-ec0.pinimg.com/736x/2e/f1/a6/2ef1a63422b6b6c0cc3369cbf3eca579.jpg"/>
          <p:cNvPicPr>
            <a:picLocks noChangeAspect="1" noChangeArrowheads="1"/>
          </p:cNvPicPr>
          <p:nvPr/>
        </p:nvPicPr>
        <p:blipFill>
          <a:blip r:embed="rId8" cstate="print">
            <a:lum bright="10000" contrast="20000"/>
          </a:blip>
          <a:srcRect l="16800" t="32400" r="12720" b="34000"/>
          <a:stretch>
            <a:fillRect/>
          </a:stretch>
        </p:blipFill>
        <p:spPr bwMode="auto">
          <a:xfrm rot="1137864">
            <a:off x="96635" y="321384"/>
            <a:ext cx="1920240" cy="915440"/>
          </a:xfrm>
          <a:prstGeom prst="rect">
            <a:avLst/>
          </a:prstGeom>
          <a:noFill/>
        </p:spPr>
      </p:pic>
      <p:grpSp>
        <p:nvGrpSpPr>
          <p:cNvPr id="2" name="Group 69"/>
          <p:cNvGrpSpPr>
            <a:grpSpLocks noChangeAspect="1"/>
          </p:cNvGrpSpPr>
          <p:nvPr/>
        </p:nvGrpSpPr>
        <p:grpSpPr>
          <a:xfrm rot="19318646">
            <a:off x="2071125" y="375758"/>
            <a:ext cx="1554480" cy="1086462"/>
            <a:chOff x="1600200" y="1066800"/>
            <a:chExt cx="7086600" cy="4953000"/>
          </a:xfrm>
        </p:grpSpPr>
        <p:pic>
          <p:nvPicPr>
            <p:cNvPr id="367644" name="Picture 28" descr="http://www.au-caillou-amoureux.fr/admin/photos/produits/232_2.jpg"/>
            <p:cNvPicPr>
              <a:picLocks noChangeAspect="1" noChangeArrowheads="1"/>
            </p:cNvPicPr>
            <p:nvPr/>
          </p:nvPicPr>
          <p:blipFill>
            <a:blip r:embed="rId9" cstate="print"/>
            <a:srcRect l="5000" t="5324" r="2000" b="8153"/>
            <a:stretch>
              <a:fillRect/>
            </a:stretch>
          </p:blipFill>
          <p:spPr bwMode="auto">
            <a:xfrm>
              <a:off x="1600200" y="1066800"/>
              <a:ext cx="7086600" cy="4953000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3886200" y="1066800"/>
              <a:ext cx="2667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ame 61"/>
          <p:cNvSpPr/>
          <p:nvPr/>
        </p:nvSpPr>
        <p:spPr>
          <a:xfrm>
            <a:off x="3657600" y="548640"/>
            <a:ext cx="5303520" cy="109728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9200" y="3672840"/>
            <a:ext cx="2651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posterior probabilities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" fill="hold"/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" fill="hold"/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" fill="hold"/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" fill="hold"/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1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9" dur="10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1000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allAtOnce" autoUpdateAnimBg="0"/>
      <p:bldP spid="47" grpId="0" animBg="1" autoUpdateAnimBg="0"/>
      <p:bldP spid="48" grpId="0" animBg="1" autoUpdateAnimBg="0"/>
      <p:bldP spid="52" grpId="0" animBg="1" autoUpdateAnimBg="0"/>
      <p:bldP spid="54" grpId="0" autoUpdateAnimBg="0"/>
      <p:bldP spid="59" grpId="0" animBg="1"/>
      <p:bldP spid="60" grpId="0"/>
      <p:bldP spid="7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6200" y="4114800"/>
          <a:ext cx="3684139" cy="251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2</a:t>
                      </a:r>
                      <a:r>
                        <a:rPr lang="en-US" sz="2000" b="1" baseline="0" dirty="0">
                          <a:cs typeface="Arial" charset="0"/>
                        </a:rPr>
                        <a:t> (=</a:t>
                      </a:r>
                      <a:r>
                        <a:rPr lang="en-US" sz="2000" b="1" baseline="-25000" dirty="0">
                          <a:cs typeface="Arial" charset="0"/>
                        </a:rPr>
                        <a:t> </a:t>
                      </a: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r>
                        <a:rPr lang="en-US" sz="2000" b="1" baseline="30000" dirty="0">
                          <a:cs typeface="Arial" charset="0"/>
                        </a:rPr>
                        <a:t>c</a:t>
                      </a:r>
                      <a:r>
                        <a:rPr lang="en-US" sz="2000" b="1" baseline="0" dirty="0">
                          <a:cs typeface="Arial" charset="0"/>
                        </a:rPr>
                        <a:t>)</a:t>
                      </a:r>
                      <a:endParaRPr lang="en-US" sz="2000" b="1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A</a:t>
                      </a:r>
                      <a:r>
                        <a:rPr kumimoji="0" lang="en-US" sz="2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3676650" y="4035425"/>
          <a:ext cx="52514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19" name="Equation" r:id="rId2" imgW="2755800" imgH="431640" progId="Equation.DSMT4">
                  <p:embed/>
                </p:oleObj>
              </mc:Choice>
              <mc:Fallback>
                <p:oleObj name="Equation" r:id="rId2" imgW="27558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4035425"/>
                        <a:ext cx="5251450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22238" lvl="1" algn="just" eaLnBrk="0" hangingPunct="0"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endParaRPr lang="en-US" dirty="0">
              <a:ea typeface="+mj-ea"/>
              <a:cs typeface="Arial" charset="0"/>
            </a:endParaRPr>
          </a:p>
          <a:p>
            <a:pPr marL="122238" lvl="1" algn="just" eaLnBrk="0" hangingPunct="0">
              <a:lnSpc>
                <a:spcPct val="150000"/>
              </a:lnSpc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Two similar bat species,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B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occupy both highland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and lowland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areas.</a:t>
            </a:r>
          </a:p>
          <a:p>
            <a:pPr marL="122238" lvl="1" algn="just" eaLnBrk="0" hangingPunct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dirty="0">
                <a:ea typeface="+mj-ea"/>
                <a:cs typeface="Arial" charset="0"/>
              </a:rPr>
              <a:t> 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ea typeface="+mj-ea"/>
                <a:cs typeface="Arial" charset="0"/>
              </a:rPr>
              <a:t> makes up 90% of the population;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 10%.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20% of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live in the highlands, 80% in the lowlands.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60% of</a:t>
            </a:r>
            <a:r>
              <a:rPr lang="en-US" dirty="0">
                <a:cs typeface="Arial" charset="0"/>
              </a:rPr>
              <a:t>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live in the highlands, 40% in the lowlands.</a:t>
            </a:r>
            <a:endParaRPr lang="en-US" dirty="0">
              <a:ea typeface="+mj-ea"/>
              <a:cs typeface="Arial" charset="0"/>
            </a:endParaRPr>
          </a:p>
          <a:p>
            <a:pPr marL="122238" eaLnBrk="0" hangingPunct="0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What is the probability that a randomly caught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bat belongs to each species, </a:t>
            </a:r>
            <a:r>
              <a:rPr lang="en-US" dirty="0">
                <a:cs typeface="Arial" charset="0"/>
              </a:rPr>
              <a:t>if it is caught in the highlands? In the lowlands?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152400"/>
            <a:ext cx="3017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(full form, </a:t>
            </a:r>
            <a:r>
              <a:rPr lang="en-US" i="1" dirty="0"/>
              <a:t>n </a:t>
            </a:r>
            <a:r>
              <a:rPr lang="en-US" dirty="0"/>
              <a:t>=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8400" y="2630269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81800" y="1889760"/>
            <a:ext cx="219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prior probabilities</a:t>
            </a:r>
          </a:p>
        </p:txBody>
      </p:sp>
      <p:graphicFrame>
        <p:nvGraphicFramePr>
          <p:cNvPr id="367627" name="Object 16"/>
          <p:cNvGraphicFramePr>
            <a:graphicFrameLocks noChangeAspect="1"/>
          </p:cNvGraphicFramePr>
          <p:nvPr/>
        </p:nvGraphicFramePr>
        <p:xfrm>
          <a:off x="3698875" y="4953000"/>
          <a:ext cx="5299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18" name="Equation" r:id="rId4" imgW="2781000" imgH="431640" progId="Equation.DSMT4">
                  <p:embed/>
                </p:oleObj>
              </mc:Choice>
              <mc:Fallback>
                <p:oleObj name="Equation" r:id="rId4" imgW="278100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4953000"/>
                        <a:ext cx="52990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ight Brace 58"/>
          <p:cNvSpPr/>
          <p:nvPr/>
        </p:nvSpPr>
        <p:spPr>
          <a:xfrm rot="5400000">
            <a:off x="6856476" y="3963924"/>
            <a:ext cx="307848" cy="381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53000" y="60592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</a:t>
            </a:r>
            <a:r>
              <a:rPr lang="en-US" b="1" dirty="0">
                <a:solidFill>
                  <a:srgbClr val="006600"/>
                </a:solidFill>
              </a:rPr>
              <a:t>(</a:t>
            </a:r>
            <a:r>
              <a:rPr lang="en-US" b="1" i="1" dirty="0">
                <a:solidFill>
                  <a:srgbClr val="006600"/>
                </a:solidFill>
              </a:rPr>
              <a:t>A</a:t>
            </a:r>
            <a:r>
              <a:rPr lang="en-US" b="1" dirty="0">
                <a:solidFill>
                  <a:srgbClr val="006600"/>
                </a:solidFill>
              </a:rPr>
              <a:t>)</a:t>
            </a:r>
          </a:p>
          <a:p>
            <a:pPr algn="ctr"/>
            <a:r>
              <a:rPr lang="en-US" b="1" i="1" dirty="0">
                <a:solidFill>
                  <a:srgbClr val="006600"/>
                </a:solidFill>
              </a:rPr>
              <a:t>“LAW OF TOTAL PROBABILITY”</a:t>
            </a:r>
          </a:p>
        </p:txBody>
      </p:sp>
      <p:pic>
        <p:nvPicPr>
          <p:cNvPr id="367648" name="Picture 32" descr="http://media-cache-ec0.pinimg.com/736x/2e/f1/a6/2ef1a63422b6b6c0cc3369cbf3eca579.jpg"/>
          <p:cNvPicPr>
            <a:picLocks noChangeAspect="1" noChangeArrowheads="1"/>
          </p:cNvPicPr>
          <p:nvPr/>
        </p:nvPicPr>
        <p:blipFill>
          <a:blip r:embed="rId6" cstate="print">
            <a:lum bright="10000" contrast="20000"/>
          </a:blip>
          <a:srcRect l="16800" t="32400" r="12720" b="34000"/>
          <a:stretch>
            <a:fillRect/>
          </a:stretch>
        </p:blipFill>
        <p:spPr bwMode="auto">
          <a:xfrm rot="1137864">
            <a:off x="96635" y="321384"/>
            <a:ext cx="1920240" cy="915440"/>
          </a:xfrm>
          <a:prstGeom prst="rect">
            <a:avLst/>
          </a:prstGeom>
          <a:noFill/>
        </p:spPr>
      </p:pic>
      <p:grpSp>
        <p:nvGrpSpPr>
          <p:cNvPr id="2" name="Group 69"/>
          <p:cNvGrpSpPr>
            <a:grpSpLocks noChangeAspect="1"/>
          </p:cNvGrpSpPr>
          <p:nvPr/>
        </p:nvGrpSpPr>
        <p:grpSpPr>
          <a:xfrm rot="19318646">
            <a:off x="2071125" y="375758"/>
            <a:ext cx="1554480" cy="1086462"/>
            <a:chOff x="1600200" y="1066800"/>
            <a:chExt cx="7086600" cy="4953000"/>
          </a:xfrm>
        </p:grpSpPr>
        <p:pic>
          <p:nvPicPr>
            <p:cNvPr id="367644" name="Picture 28" descr="http://www.au-caillou-amoureux.fr/admin/photos/produits/232_2.jpg"/>
            <p:cNvPicPr>
              <a:picLocks noChangeAspect="1" noChangeArrowheads="1"/>
            </p:cNvPicPr>
            <p:nvPr/>
          </p:nvPicPr>
          <p:blipFill>
            <a:blip r:embed="rId7" cstate="print"/>
            <a:srcRect l="5000" t="5324" r="2000" b="8153"/>
            <a:stretch>
              <a:fillRect/>
            </a:stretch>
          </p:blipFill>
          <p:spPr bwMode="auto">
            <a:xfrm>
              <a:off x="1600200" y="1066800"/>
              <a:ext cx="7086600" cy="4953000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3886200" y="1066800"/>
              <a:ext cx="2667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ame 61"/>
          <p:cNvSpPr/>
          <p:nvPr/>
        </p:nvSpPr>
        <p:spPr>
          <a:xfrm>
            <a:off x="3657600" y="548640"/>
            <a:ext cx="5303520" cy="109728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9200" y="3672840"/>
            <a:ext cx="2651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posterior probabilities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</a:t>
            </a:r>
            <a:r>
              <a:rPr lang="en-US" b="1" dirty="0">
                <a:solidFill>
                  <a:srgbClr val="660066"/>
                </a:solidFill>
              </a:rPr>
              <a:t>.9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660066"/>
                </a:solidFill>
              </a:rPr>
              <a:t>.1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636520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</a:t>
            </a:r>
            <a:r>
              <a:rPr lang="en-US" b="1" dirty="0">
                <a:solidFill>
                  <a:srgbClr val="660066"/>
                </a:solidFill>
              </a:rPr>
              <a:t>.2</a:t>
            </a:r>
            <a:r>
              <a:rPr lang="en-US" dirty="0"/>
              <a:t>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660066"/>
                </a:solidFill>
              </a:rPr>
              <a:t>.6</a:t>
            </a:r>
            <a:r>
              <a:rPr lang="en-US" dirty="0"/>
              <a:t>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4514000" y="3767567"/>
            <a:ext cx="1588009" cy="865633"/>
            <a:chOff x="4514000" y="3767567"/>
            <a:chExt cx="1588009" cy="865633"/>
          </a:xfrm>
        </p:grpSpPr>
        <p:sp>
          <p:nvSpPr>
            <p:cNvPr id="27" name="Down Arrow 26"/>
            <p:cNvSpPr/>
            <p:nvPr/>
          </p:nvSpPr>
          <p:spPr>
            <a:xfrm rot="18537626">
              <a:off x="5599089" y="3749279"/>
              <a:ext cx="484632" cy="52120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wn Arrow 28"/>
            <p:cNvSpPr/>
            <p:nvPr/>
          </p:nvSpPr>
          <p:spPr>
            <a:xfrm rot="18537626">
              <a:off x="4532288" y="4130280"/>
              <a:ext cx="484632" cy="52120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7409601" y="4529568"/>
            <a:ext cx="1563798" cy="899640"/>
            <a:chOff x="7409601" y="4529568"/>
            <a:chExt cx="1563798" cy="899640"/>
          </a:xfrm>
        </p:grpSpPr>
        <p:sp>
          <p:nvSpPr>
            <p:cNvPr id="34" name="Down Arrow 33"/>
            <p:cNvSpPr/>
            <p:nvPr/>
          </p:nvSpPr>
          <p:spPr>
            <a:xfrm rot="3062374" flipH="1">
              <a:off x="8470479" y="4926288"/>
              <a:ext cx="484632" cy="52120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3062374" flipH="1">
              <a:off x="7427889" y="4511280"/>
              <a:ext cx="484632" cy="52120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8648" name="Object 16"/>
          <p:cNvGraphicFramePr>
            <a:graphicFrameLocks noChangeAspect="1"/>
          </p:cNvGraphicFramePr>
          <p:nvPr/>
        </p:nvGraphicFramePr>
        <p:xfrm>
          <a:off x="3773488" y="698500"/>
          <a:ext cx="510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20" name="Equation" r:id="rId8" imgW="2679480" imgH="431640" progId="Equation.DSMT4">
                  <p:embed/>
                </p:oleObj>
              </mc:Choice>
              <mc:Fallback>
                <p:oleObj name="Equation" r:id="rId8" imgW="26794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698500"/>
                        <a:ext cx="51085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8" presetClass="exit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6200" y="4114800"/>
          <a:ext cx="3684139" cy="251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2</a:t>
                      </a:r>
                      <a:r>
                        <a:rPr lang="en-US" sz="2000" b="1" baseline="0" dirty="0">
                          <a:cs typeface="Arial" charset="0"/>
                        </a:rPr>
                        <a:t> (=</a:t>
                      </a:r>
                      <a:r>
                        <a:rPr lang="en-US" sz="2000" b="1" baseline="-25000" dirty="0">
                          <a:cs typeface="Arial" charset="0"/>
                        </a:rPr>
                        <a:t> </a:t>
                      </a: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r>
                        <a:rPr lang="en-US" sz="2000" b="1" baseline="30000" dirty="0">
                          <a:cs typeface="Arial" charset="0"/>
                        </a:rPr>
                        <a:t>c</a:t>
                      </a:r>
                      <a:r>
                        <a:rPr lang="en-US" sz="2000" b="1" baseline="0" dirty="0">
                          <a:cs typeface="Arial" charset="0"/>
                        </a:rPr>
                        <a:t>)</a:t>
                      </a:r>
                      <a:endParaRPr lang="en-US" sz="2000" b="1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660066"/>
                          </a:solidFill>
                        </a:rPr>
                        <a:t>(.2)(.9)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660066"/>
                          </a:solidFill>
                        </a:rPr>
                        <a:t>(.6)(.1)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A</a:t>
                      </a:r>
                      <a:r>
                        <a:rPr kumimoji="0" lang="en-US" sz="2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22238" lvl="1" algn="just" eaLnBrk="0" hangingPunct="0"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endParaRPr lang="en-US" dirty="0">
              <a:ea typeface="+mj-ea"/>
              <a:cs typeface="Arial" charset="0"/>
            </a:endParaRPr>
          </a:p>
          <a:p>
            <a:pPr marL="122238" lvl="1" algn="just" eaLnBrk="0" hangingPunct="0">
              <a:lnSpc>
                <a:spcPct val="150000"/>
              </a:lnSpc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Two similar bat species,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B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occupy both highland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and lowland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areas.</a:t>
            </a:r>
          </a:p>
          <a:p>
            <a:pPr marL="122238" lvl="1" algn="just" eaLnBrk="0" hangingPunct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dirty="0">
                <a:ea typeface="+mj-ea"/>
                <a:cs typeface="Arial" charset="0"/>
              </a:rPr>
              <a:t> 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ea typeface="+mj-ea"/>
                <a:cs typeface="Arial" charset="0"/>
              </a:rPr>
              <a:t> makes up 90% of the population;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 10%.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20% of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live in the highlands, 80% in the lowlands.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60% of</a:t>
            </a:r>
            <a:r>
              <a:rPr lang="en-US" dirty="0">
                <a:cs typeface="Arial" charset="0"/>
              </a:rPr>
              <a:t>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live in the highlands, 40% in the lowlands.</a:t>
            </a:r>
            <a:endParaRPr lang="en-US" dirty="0">
              <a:ea typeface="+mj-ea"/>
              <a:cs typeface="Arial" charset="0"/>
            </a:endParaRPr>
          </a:p>
          <a:p>
            <a:pPr marL="122238" eaLnBrk="0" hangingPunct="0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What is the probability that a randomly caught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bat belongs to each species, </a:t>
            </a:r>
            <a:r>
              <a:rPr lang="en-US" dirty="0">
                <a:cs typeface="Arial" charset="0"/>
              </a:rPr>
              <a:t>if it is caught in the highlands? In the lowlands?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152400"/>
            <a:ext cx="3017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(full form, </a:t>
            </a:r>
            <a:r>
              <a:rPr lang="en-US" i="1" dirty="0"/>
              <a:t>n </a:t>
            </a:r>
            <a:r>
              <a:rPr lang="en-US" dirty="0"/>
              <a:t>=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8400" y="2630269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81800" y="1889760"/>
            <a:ext cx="219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prior probabilities</a:t>
            </a:r>
          </a:p>
        </p:txBody>
      </p:sp>
      <p:sp>
        <p:nvSpPr>
          <p:cNvPr id="59" name="Right Brace 58"/>
          <p:cNvSpPr/>
          <p:nvPr/>
        </p:nvSpPr>
        <p:spPr>
          <a:xfrm rot="5400000">
            <a:off x="5865876" y="4954524"/>
            <a:ext cx="307848" cy="1828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962400" y="60592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</a:t>
            </a:r>
            <a:r>
              <a:rPr lang="en-US" b="1" dirty="0">
                <a:solidFill>
                  <a:srgbClr val="006600"/>
                </a:solidFill>
              </a:rPr>
              <a:t>(</a:t>
            </a:r>
            <a:r>
              <a:rPr lang="en-US" b="1" i="1" dirty="0">
                <a:solidFill>
                  <a:srgbClr val="006600"/>
                </a:solidFill>
              </a:rPr>
              <a:t>A</a:t>
            </a:r>
            <a:r>
              <a:rPr lang="en-US" b="1" dirty="0">
                <a:solidFill>
                  <a:srgbClr val="006600"/>
                </a:solidFill>
              </a:rPr>
              <a:t>)</a:t>
            </a:r>
          </a:p>
          <a:p>
            <a:pPr algn="ctr"/>
            <a:r>
              <a:rPr lang="en-US" b="1" i="1" dirty="0">
                <a:solidFill>
                  <a:srgbClr val="006600"/>
                </a:solidFill>
              </a:rPr>
              <a:t>“LAW OF TOTAL PROBABILITY”</a:t>
            </a:r>
          </a:p>
        </p:txBody>
      </p:sp>
      <p:pic>
        <p:nvPicPr>
          <p:cNvPr id="367648" name="Picture 32" descr="http://media-cache-ec0.pinimg.com/736x/2e/f1/a6/2ef1a63422b6b6c0cc3369cbf3eca579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l="16800" t="32400" r="12720" b="34000"/>
          <a:stretch>
            <a:fillRect/>
          </a:stretch>
        </p:blipFill>
        <p:spPr bwMode="auto">
          <a:xfrm rot="1137864">
            <a:off x="96635" y="321384"/>
            <a:ext cx="1920240" cy="915440"/>
          </a:xfrm>
          <a:prstGeom prst="rect">
            <a:avLst/>
          </a:prstGeom>
          <a:noFill/>
        </p:spPr>
      </p:pic>
      <p:grpSp>
        <p:nvGrpSpPr>
          <p:cNvPr id="2" name="Group 69"/>
          <p:cNvGrpSpPr>
            <a:grpSpLocks noChangeAspect="1"/>
          </p:cNvGrpSpPr>
          <p:nvPr/>
        </p:nvGrpSpPr>
        <p:grpSpPr>
          <a:xfrm rot="19318646">
            <a:off x="2071125" y="375758"/>
            <a:ext cx="1554480" cy="1086462"/>
            <a:chOff x="1600200" y="1066800"/>
            <a:chExt cx="7086600" cy="4953000"/>
          </a:xfrm>
        </p:grpSpPr>
        <p:pic>
          <p:nvPicPr>
            <p:cNvPr id="367644" name="Picture 28" descr="http://www.au-caillou-amoureux.fr/admin/photos/produits/232_2.jpg"/>
            <p:cNvPicPr>
              <a:picLocks noChangeAspect="1" noChangeArrowheads="1"/>
            </p:cNvPicPr>
            <p:nvPr/>
          </p:nvPicPr>
          <p:blipFill>
            <a:blip r:embed="rId3" cstate="print"/>
            <a:srcRect l="5000" t="5324" r="2000" b="8153"/>
            <a:stretch>
              <a:fillRect/>
            </a:stretch>
          </p:blipFill>
          <p:spPr bwMode="auto">
            <a:xfrm>
              <a:off x="1600200" y="1066800"/>
              <a:ext cx="7086600" cy="4953000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3886200" y="1066800"/>
              <a:ext cx="2667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ame 61"/>
          <p:cNvSpPr/>
          <p:nvPr/>
        </p:nvSpPr>
        <p:spPr>
          <a:xfrm>
            <a:off x="3657600" y="548640"/>
            <a:ext cx="5303520" cy="109728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9200" y="3672840"/>
            <a:ext cx="2651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posterior probabilities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</a:t>
            </a:r>
            <a:r>
              <a:rPr lang="en-US" b="1" dirty="0">
                <a:solidFill>
                  <a:srgbClr val="660066"/>
                </a:solidFill>
              </a:rPr>
              <a:t>.9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660066"/>
                </a:solidFill>
              </a:rPr>
              <a:t>.1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636520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</a:t>
            </a:r>
            <a:r>
              <a:rPr lang="en-US" b="1" dirty="0">
                <a:solidFill>
                  <a:srgbClr val="660066"/>
                </a:solidFill>
              </a:rPr>
              <a:t>.2</a:t>
            </a:r>
            <a:r>
              <a:rPr lang="en-US" dirty="0"/>
              <a:t>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660066"/>
                </a:solidFill>
              </a:rPr>
              <a:t>.6</a:t>
            </a:r>
            <a:r>
              <a:rPr lang="en-US" dirty="0"/>
              <a:t>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graphicFrame>
        <p:nvGraphicFramePr>
          <p:cNvPr id="367649" name="Object 33"/>
          <p:cNvGraphicFramePr>
            <a:graphicFrameLocks noChangeAspect="1"/>
          </p:cNvGraphicFramePr>
          <p:nvPr/>
        </p:nvGraphicFramePr>
        <p:xfrm>
          <a:off x="3675063" y="4038600"/>
          <a:ext cx="34385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42" name="Equation" r:id="rId4" imgW="1803240" imgH="431640" progId="Equation.DSMT4">
                  <p:embed/>
                </p:oleObj>
              </mc:Choice>
              <mc:Fallback>
                <p:oleObj name="Equation" r:id="rId4" imgW="180324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4038600"/>
                        <a:ext cx="343852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33"/>
          <p:cNvGraphicFramePr>
            <a:graphicFrameLocks noChangeAspect="1"/>
          </p:cNvGraphicFramePr>
          <p:nvPr/>
        </p:nvGraphicFramePr>
        <p:xfrm>
          <a:off x="3692843" y="4950460"/>
          <a:ext cx="3460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43" name="Equation" r:id="rId6" imgW="1815840" imgH="431640" progId="Equation.DSMT4">
                  <p:embed/>
                </p:oleObj>
              </mc:Choice>
              <mc:Fallback>
                <p:oleObj name="Equation" r:id="rId6" imgW="18158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843" y="4950460"/>
                        <a:ext cx="3460750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1" name="Object 16"/>
          <p:cNvGraphicFramePr>
            <a:graphicFrameLocks noChangeAspect="1"/>
          </p:cNvGraphicFramePr>
          <p:nvPr/>
        </p:nvGraphicFramePr>
        <p:xfrm>
          <a:off x="3773488" y="698500"/>
          <a:ext cx="510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44" name="Equation" r:id="rId8" imgW="2679480" imgH="431640" progId="Equation.DSMT4">
                  <p:embed/>
                </p:oleObj>
              </mc:Choice>
              <mc:Fallback>
                <p:oleObj name="Equation" r:id="rId8" imgW="26794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698500"/>
                        <a:ext cx="51085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4929" y="1937127"/>
            <a:ext cx="3190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4724400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“Cold Color”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76160" y="4727377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{Green, Blue}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86400" y="4727378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</a:t>
            </a:r>
            <a:r>
              <a:rPr lang="en-US" sz="1400" b="1" dirty="0"/>
              <a:t>Not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” 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0" y="4727377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Complement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baseline="30000" dirty="0"/>
              <a:t> C</a:t>
            </a:r>
            <a:r>
              <a:rPr lang="en-US" sz="1400" dirty="0"/>
              <a:t>  =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096000" y="23622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96200" y="2346960"/>
            <a:ext cx="91440" cy="91440"/>
          </a:xfrm>
          <a:prstGeom prst="ellipse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34200" y="2667000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124200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01000" y="2956560"/>
            <a:ext cx="91440" cy="91440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464" y="2087880"/>
            <a:ext cx="457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120" y="2404404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3048000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2148840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Orange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4996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61310" y="2743201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0" y="2362200"/>
            <a:ext cx="381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3838136" y="5385888"/>
            <a:ext cx="4099560" cy="310754"/>
            <a:chOff x="3838136" y="5385888"/>
            <a:chExt cx="4099560" cy="310754"/>
          </a:xfrm>
        </p:grpSpPr>
        <p:sp>
          <p:nvSpPr>
            <p:cNvPr id="62" name="TextBox 61"/>
            <p:cNvSpPr txBox="1"/>
            <p:nvPr/>
          </p:nvSpPr>
          <p:spPr>
            <a:xfrm>
              <a:off x="3838136" y="5388865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536" y="5385888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36456" y="5388865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879080" y="5407223"/>
            <a:ext cx="1188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 </a:t>
            </a:r>
            <a:r>
              <a:rPr lang="en-US" sz="1400" dirty="0">
                <a:latin typeface="Cambria Math"/>
                <a:ea typeface="Cambria Math"/>
              </a:rPr>
              <a:t>⋂</a:t>
            </a:r>
            <a:r>
              <a:rPr lang="en-US" sz="1400" dirty="0"/>
              <a:t> </a:t>
            </a:r>
            <a:r>
              <a:rPr lang="en-US" sz="1400" i="1" dirty="0"/>
              <a:t>F</a:t>
            </a:r>
            <a:r>
              <a:rPr lang="en-US" sz="1400" dirty="0"/>
              <a:t>) </a:t>
            </a:r>
            <a:r>
              <a:rPr lang="en-US" sz="1400"/>
              <a:t>= 2</a:t>
            </a:r>
            <a:endParaRPr lang="en-US" sz="14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4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51" name="TextBox 50"/>
          <p:cNvSpPr txBox="1"/>
          <p:nvPr/>
        </p:nvSpPr>
        <p:spPr>
          <a:xfrm>
            <a:off x="228600" y="277318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6200" y="4114800"/>
          <a:ext cx="3684139" cy="251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2</a:t>
                      </a:r>
                      <a:r>
                        <a:rPr lang="en-US" sz="2000" b="1" baseline="0" dirty="0">
                          <a:cs typeface="Arial" charset="0"/>
                        </a:rPr>
                        <a:t> (=</a:t>
                      </a:r>
                      <a:r>
                        <a:rPr lang="en-US" sz="2000" b="1" baseline="-25000" dirty="0">
                          <a:cs typeface="Arial" charset="0"/>
                        </a:rPr>
                        <a:t> </a:t>
                      </a: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r>
                        <a:rPr lang="en-US" sz="2000" b="1" baseline="30000" dirty="0">
                          <a:cs typeface="Arial" charset="0"/>
                        </a:rPr>
                        <a:t>c</a:t>
                      </a:r>
                      <a:r>
                        <a:rPr lang="en-US" sz="2000" b="1" baseline="0" dirty="0">
                          <a:cs typeface="Arial" charset="0"/>
                        </a:rPr>
                        <a:t>)</a:t>
                      </a:r>
                      <a:endParaRPr lang="en-US" sz="2000" b="1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A</a:t>
                      </a:r>
                      <a:r>
                        <a:rPr kumimoji="0" lang="en-US" sz="2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22238" lvl="1" algn="just" eaLnBrk="0" hangingPunct="0"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endParaRPr lang="en-US" dirty="0">
              <a:ea typeface="+mj-ea"/>
              <a:cs typeface="Arial" charset="0"/>
            </a:endParaRPr>
          </a:p>
          <a:p>
            <a:pPr marL="122238" lvl="1" algn="just" eaLnBrk="0" hangingPunct="0">
              <a:lnSpc>
                <a:spcPct val="150000"/>
              </a:lnSpc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Two similar bat species,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B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occupy both highland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and lowland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areas.</a:t>
            </a:r>
          </a:p>
          <a:p>
            <a:pPr marL="122238" lvl="1" algn="just" eaLnBrk="0" hangingPunct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dirty="0">
                <a:ea typeface="+mj-ea"/>
                <a:cs typeface="Arial" charset="0"/>
              </a:rPr>
              <a:t> 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ea typeface="+mj-ea"/>
                <a:cs typeface="Arial" charset="0"/>
              </a:rPr>
              <a:t> makes up 90% of the population;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 10%.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20% of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live in the highlands, 80% in the lowlands.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60% of</a:t>
            </a:r>
            <a:r>
              <a:rPr lang="en-US" dirty="0">
                <a:cs typeface="Arial" charset="0"/>
              </a:rPr>
              <a:t>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live in the highlands, 40% in the lowlands.</a:t>
            </a:r>
            <a:endParaRPr lang="en-US" dirty="0">
              <a:ea typeface="+mj-ea"/>
              <a:cs typeface="Arial" charset="0"/>
            </a:endParaRPr>
          </a:p>
          <a:p>
            <a:pPr marL="122238" eaLnBrk="0" hangingPunct="0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What is the probability that a randomly caught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bat belongs to each species, </a:t>
            </a:r>
            <a:r>
              <a:rPr lang="en-US" dirty="0">
                <a:cs typeface="Arial" charset="0"/>
              </a:rPr>
              <a:t>if it is caught in the highlands? In the lowlands?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152400"/>
            <a:ext cx="3017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(full form, </a:t>
            </a:r>
            <a:r>
              <a:rPr lang="en-US" i="1" dirty="0"/>
              <a:t>n </a:t>
            </a:r>
            <a:r>
              <a:rPr lang="en-US" dirty="0"/>
              <a:t>=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8400" y="2630269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81800" y="1889760"/>
            <a:ext cx="219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prior probabilities</a:t>
            </a:r>
          </a:p>
        </p:txBody>
      </p:sp>
      <p:sp>
        <p:nvSpPr>
          <p:cNvPr id="59" name="Right Brace 58"/>
          <p:cNvSpPr/>
          <p:nvPr/>
        </p:nvSpPr>
        <p:spPr>
          <a:xfrm rot="5400000">
            <a:off x="5865876" y="4954524"/>
            <a:ext cx="307848" cy="1828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962400" y="60592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</a:t>
            </a:r>
            <a:r>
              <a:rPr lang="en-US" b="1" dirty="0">
                <a:solidFill>
                  <a:srgbClr val="006600"/>
                </a:solidFill>
              </a:rPr>
              <a:t>(</a:t>
            </a:r>
            <a:r>
              <a:rPr lang="en-US" b="1" i="1" dirty="0">
                <a:solidFill>
                  <a:srgbClr val="006600"/>
                </a:solidFill>
              </a:rPr>
              <a:t>A</a:t>
            </a:r>
            <a:r>
              <a:rPr lang="en-US" b="1" dirty="0">
                <a:solidFill>
                  <a:srgbClr val="006600"/>
                </a:solidFill>
              </a:rPr>
              <a:t>)</a:t>
            </a:r>
          </a:p>
          <a:p>
            <a:pPr algn="ctr"/>
            <a:r>
              <a:rPr lang="en-US" b="1" i="1" dirty="0">
                <a:solidFill>
                  <a:srgbClr val="006600"/>
                </a:solidFill>
              </a:rPr>
              <a:t>“LAW OF TOTAL PROBABILITY”</a:t>
            </a:r>
          </a:p>
        </p:txBody>
      </p:sp>
      <p:pic>
        <p:nvPicPr>
          <p:cNvPr id="367648" name="Picture 32" descr="http://media-cache-ec0.pinimg.com/736x/2e/f1/a6/2ef1a63422b6b6c0cc3369cbf3eca579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l="16800" t="32400" r="12720" b="34000"/>
          <a:stretch>
            <a:fillRect/>
          </a:stretch>
        </p:blipFill>
        <p:spPr bwMode="auto">
          <a:xfrm rot="1137864">
            <a:off x="96635" y="321384"/>
            <a:ext cx="1920240" cy="915440"/>
          </a:xfrm>
          <a:prstGeom prst="rect">
            <a:avLst/>
          </a:prstGeom>
          <a:noFill/>
        </p:spPr>
      </p:pic>
      <p:grpSp>
        <p:nvGrpSpPr>
          <p:cNvPr id="2" name="Group 69"/>
          <p:cNvGrpSpPr>
            <a:grpSpLocks noChangeAspect="1"/>
          </p:cNvGrpSpPr>
          <p:nvPr/>
        </p:nvGrpSpPr>
        <p:grpSpPr>
          <a:xfrm rot="19318646">
            <a:off x="2071125" y="375758"/>
            <a:ext cx="1554480" cy="1086462"/>
            <a:chOff x="1600200" y="1066800"/>
            <a:chExt cx="7086600" cy="4953000"/>
          </a:xfrm>
        </p:grpSpPr>
        <p:pic>
          <p:nvPicPr>
            <p:cNvPr id="367644" name="Picture 28" descr="http://www.au-caillou-amoureux.fr/admin/photos/produits/232_2.jpg"/>
            <p:cNvPicPr>
              <a:picLocks noChangeAspect="1" noChangeArrowheads="1"/>
            </p:cNvPicPr>
            <p:nvPr/>
          </p:nvPicPr>
          <p:blipFill>
            <a:blip r:embed="rId3" cstate="print"/>
            <a:srcRect l="5000" t="5324" r="2000" b="8153"/>
            <a:stretch>
              <a:fillRect/>
            </a:stretch>
          </p:blipFill>
          <p:spPr bwMode="auto">
            <a:xfrm>
              <a:off x="1600200" y="1066800"/>
              <a:ext cx="7086600" cy="4953000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3886200" y="1066800"/>
              <a:ext cx="2667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ame 61"/>
          <p:cNvSpPr/>
          <p:nvPr/>
        </p:nvSpPr>
        <p:spPr>
          <a:xfrm>
            <a:off x="3657600" y="548640"/>
            <a:ext cx="5303520" cy="109728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9200" y="3672840"/>
            <a:ext cx="2651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posterior probabilities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636520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graphicFrame>
        <p:nvGraphicFramePr>
          <p:cNvPr id="367649" name="Object 33"/>
          <p:cNvGraphicFramePr>
            <a:graphicFrameLocks noChangeAspect="1"/>
          </p:cNvGraphicFramePr>
          <p:nvPr/>
        </p:nvGraphicFramePr>
        <p:xfrm>
          <a:off x="3689350" y="4038600"/>
          <a:ext cx="47672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66" name="Equation" r:id="rId4" imgW="2501640" imgH="431640" progId="Equation.DSMT4">
                  <p:embed/>
                </p:oleObj>
              </mc:Choice>
              <mc:Fallback>
                <p:oleObj name="Equation" r:id="rId4" imgW="250164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038600"/>
                        <a:ext cx="4767263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33"/>
          <p:cNvGraphicFramePr>
            <a:graphicFrameLocks noChangeAspect="1"/>
          </p:cNvGraphicFramePr>
          <p:nvPr/>
        </p:nvGraphicFramePr>
        <p:xfrm>
          <a:off x="3673475" y="4949825"/>
          <a:ext cx="48164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67" name="Equation" r:id="rId6" imgW="2527200" imgH="431640" progId="Equation.DSMT4">
                  <p:embed/>
                </p:oleObj>
              </mc:Choice>
              <mc:Fallback>
                <p:oleObj name="Equation" r:id="rId6" imgW="25272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4949825"/>
                        <a:ext cx="48164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3" name="Object 16"/>
          <p:cNvGraphicFramePr>
            <a:graphicFrameLocks noChangeAspect="1"/>
          </p:cNvGraphicFramePr>
          <p:nvPr/>
        </p:nvGraphicFramePr>
        <p:xfrm>
          <a:off x="3773488" y="698500"/>
          <a:ext cx="510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68" name="Equation" r:id="rId8" imgW="2679480" imgH="431640" progId="Equation.DSMT4">
                  <p:embed/>
                </p:oleObj>
              </mc:Choice>
              <mc:Fallback>
                <p:oleObj name="Equation" r:id="rId8" imgW="26794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698500"/>
                        <a:ext cx="51085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6200" y="4114800"/>
          <a:ext cx="3684139" cy="251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2</a:t>
                      </a:r>
                      <a:r>
                        <a:rPr lang="en-US" sz="2000" b="1" baseline="0" dirty="0">
                          <a:cs typeface="Arial" charset="0"/>
                        </a:rPr>
                        <a:t> (=</a:t>
                      </a:r>
                      <a:r>
                        <a:rPr lang="en-US" sz="2000" b="1" baseline="-25000" dirty="0">
                          <a:cs typeface="Arial" charset="0"/>
                        </a:rPr>
                        <a:t> </a:t>
                      </a: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r>
                        <a:rPr lang="en-US" sz="2000" b="1" baseline="30000" dirty="0">
                          <a:cs typeface="Arial" charset="0"/>
                        </a:rPr>
                        <a:t>c</a:t>
                      </a:r>
                      <a:r>
                        <a:rPr lang="en-US" sz="2000" b="1" baseline="0" dirty="0">
                          <a:cs typeface="Arial" charset="0"/>
                        </a:rPr>
                        <a:t>)</a:t>
                      </a:r>
                      <a:endParaRPr lang="en-US" sz="2000" b="1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6600"/>
                          </a:solidFill>
                        </a:rPr>
                        <a:t>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A</a:t>
                      </a:r>
                      <a:r>
                        <a:rPr kumimoji="0" lang="en-US" sz="2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22238" lvl="1" algn="just" eaLnBrk="0" hangingPunct="0"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endParaRPr lang="en-US" dirty="0">
              <a:ea typeface="+mj-ea"/>
              <a:cs typeface="Arial" charset="0"/>
            </a:endParaRPr>
          </a:p>
          <a:p>
            <a:pPr marL="122238" lvl="1" algn="just" eaLnBrk="0" hangingPunct="0">
              <a:lnSpc>
                <a:spcPct val="150000"/>
              </a:lnSpc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Two similar bat species,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B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occupy both highland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and lowland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areas.</a:t>
            </a:r>
          </a:p>
          <a:p>
            <a:pPr marL="122238" lvl="1" algn="just" eaLnBrk="0" hangingPunct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dirty="0">
                <a:ea typeface="+mj-ea"/>
                <a:cs typeface="Arial" charset="0"/>
              </a:rPr>
              <a:t> 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ea typeface="+mj-ea"/>
                <a:cs typeface="Arial" charset="0"/>
              </a:rPr>
              <a:t> makes up 90% of the population;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 10%.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20% of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live in the highlands, 80% in the lowlands.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60% of</a:t>
            </a:r>
            <a:r>
              <a:rPr lang="en-US" dirty="0">
                <a:cs typeface="Arial" charset="0"/>
              </a:rPr>
              <a:t>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live in the highlands, 40% in the lowlands.</a:t>
            </a:r>
            <a:endParaRPr lang="en-US" dirty="0">
              <a:ea typeface="+mj-ea"/>
              <a:cs typeface="Arial" charset="0"/>
            </a:endParaRPr>
          </a:p>
          <a:p>
            <a:pPr marL="122238" eaLnBrk="0" hangingPunct="0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What is the probability that a randomly caught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bat belongs to each species, </a:t>
            </a:r>
            <a:r>
              <a:rPr lang="en-US" dirty="0">
                <a:cs typeface="Arial" charset="0"/>
              </a:rPr>
              <a:t>if it is caught in the highlands? In the lowlands?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152400"/>
            <a:ext cx="3017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(full form, </a:t>
            </a:r>
            <a:r>
              <a:rPr lang="en-US" i="1" dirty="0"/>
              <a:t>n </a:t>
            </a:r>
            <a:r>
              <a:rPr lang="en-US" dirty="0"/>
              <a:t>=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8400" y="2630269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81800" y="1889760"/>
            <a:ext cx="219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prior probabilities</a:t>
            </a:r>
          </a:p>
        </p:txBody>
      </p:sp>
      <p:sp>
        <p:nvSpPr>
          <p:cNvPr id="59" name="Right Brace 58"/>
          <p:cNvSpPr/>
          <p:nvPr/>
        </p:nvSpPr>
        <p:spPr>
          <a:xfrm rot="5400000">
            <a:off x="5865876" y="4954524"/>
            <a:ext cx="307848" cy="1828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962400" y="60592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6600"/>
                </a:solidFill>
              </a:rPr>
              <a:t>P</a:t>
            </a:r>
            <a:r>
              <a:rPr lang="en-US" b="1" dirty="0">
                <a:solidFill>
                  <a:srgbClr val="006600"/>
                </a:solidFill>
              </a:rPr>
              <a:t>(</a:t>
            </a:r>
            <a:r>
              <a:rPr lang="en-US" b="1" i="1" dirty="0">
                <a:solidFill>
                  <a:srgbClr val="006600"/>
                </a:solidFill>
              </a:rPr>
              <a:t>A</a:t>
            </a:r>
            <a:r>
              <a:rPr lang="en-US" b="1" dirty="0">
                <a:solidFill>
                  <a:srgbClr val="006600"/>
                </a:solidFill>
              </a:rPr>
              <a:t>)</a:t>
            </a:r>
          </a:p>
          <a:p>
            <a:pPr algn="ctr"/>
            <a:r>
              <a:rPr lang="en-US" b="1" i="1" dirty="0">
                <a:solidFill>
                  <a:srgbClr val="006600"/>
                </a:solidFill>
              </a:rPr>
              <a:t>“LAW OF TOTAL PROBABILITY”</a:t>
            </a:r>
          </a:p>
        </p:txBody>
      </p:sp>
      <p:pic>
        <p:nvPicPr>
          <p:cNvPr id="367648" name="Picture 32" descr="http://media-cache-ec0.pinimg.com/736x/2e/f1/a6/2ef1a63422b6b6c0cc3369cbf3eca579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l="16800" t="32400" r="12720" b="34000"/>
          <a:stretch>
            <a:fillRect/>
          </a:stretch>
        </p:blipFill>
        <p:spPr bwMode="auto">
          <a:xfrm rot="1137864">
            <a:off x="96635" y="321384"/>
            <a:ext cx="1920240" cy="915440"/>
          </a:xfrm>
          <a:prstGeom prst="rect">
            <a:avLst/>
          </a:prstGeom>
          <a:noFill/>
        </p:spPr>
      </p:pic>
      <p:grpSp>
        <p:nvGrpSpPr>
          <p:cNvPr id="2" name="Group 69"/>
          <p:cNvGrpSpPr>
            <a:grpSpLocks noChangeAspect="1"/>
          </p:cNvGrpSpPr>
          <p:nvPr/>
        </p:nvGrpSpPr>
        <p:grpSpPr>
          <a:xfrm rot="19318646">
            <a:off x="2071125" y="375758"/>
            <a:ext cx="1554480" cy="1086462"/>
            <a:chOff x="1600200" y="1066800"/>
            <a:chExt cx="7086600" cy="4953000"/>
          </a:xfrm>
        </p:grpSpPr>
        <p:pic>
          <p:nvPicPr>
            <p:cNvPr id="367644" name="Picture 28" descr="http://www.au-caillou-amoureux.fr/admin/photos/produits/232_2.jpg"/>
            <p:cNvPicPr>
              <a:picLocks noChangeAspect="1" noChangeArrowheads="1"/>
            </p:cNvPicPr>
            <p:nvPr/>
          </p:nvPicPr>
          <p:blipFill>
            <a:blip r:embed="rId3" cstate="print"/>
            <a:srcRect l="5000" t="5324" r="2000" b="8153"/>
            <a:stretch>
              <a:fillRect/>
            </a:stretch>
          </p:blipFill>
          <p:spPr bwMode="auto">
            <a:xfrm>
              <a:off x="1600200" y="1066800"/>
              <a:ext cx="7086600" cy="4953000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3886200" y="1066800"/>
              <a:ext cx="2667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ame 61"/>
          <p:cNvSpPr/>
          <p:nvPr/>
        </p:nvSpPr>
        <p:spPr>
          <a:xfrm>
            <a:off x="3657600" y="548640"/>
            <a:ext cx="5303520" cy="109728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9200" y="3672840"/>
            <a:ext cx="2651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posterior probabilities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636520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graphicFrame>
        <p:nvGraphicFramePr>
          <p:cNvPr id="367649" name="Object 33"/>
          <p:cNvGraphicFramePr>
            <a:graphicFrameLocks noChangeAspect="1"/>
          </p:cNvGraphicFramePr>
          <p:nvPr/>
        </p:nvGraphicFramePr>
        <p:xfrm>
          <a:off x="3683000" y="4038600"/>
          <a:ext cx="41624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0" name="Equation" r:id="rId4" imgW="2184120" imgH="431640" progId="Equation.DSMT4">
                  <p:embed/>
                </p:oleObj>
              </mc:Choice>
              <mc:Fallback>
                <p:oleObj name="Equation" r:id="rId4" imgW="218412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038600"/>
                        <a:ext cx="416242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33"/>
          <p:cNvGraphicFramePr>
            <a:graphicFrameLocks noChangeAspect="1"/>
          </p:cNvGraphicFramePr>
          <p:nvPr/>
        </p:nvGraphicFramePr>
        <p:xfrm>
          <a:off x="3675063" y="4949825"/>
          <a:ext cx="41862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1" name="Equation" r:id="rId6" imgW="2197080" imgH="431640" progId="Equation.DSMT4">
                  <p:embed/>
                </p:oleObj>
              </mc:Choice>
              <mc:Fallback>
                <p:oleObj name="Equation" r:id="rId6" imgW="21970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4949825"/>
                        <a:ext cx="4186237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16"/>
          <p:cNvGraphicFramePr>
            <a:graphicFrameLocks noChangeAspect="1"/>
          </p:cNvGraphicFramePr>
          <p:nvPr/>
        </p:nvGraphicFramePr>
        <p:xfrm>
          <a:off x="3773488" y="698500"/>
          <a:ext cx="510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2" name="Equation" r:id="rId8" imgW="2679480" imgH="431640" progId="Equation.DSMT4">
                  <p:embed/>
                </p:oleObj>
              </mc:Choice>
              <mc:Fallback>
                <p:oleObj name="Equation" r:id="rId8" imgW="26794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698500"/>
                        <a:ext cx="51085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6200" y="4114800"/>
          <a:ext cx="3684139" cy="251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2</a:t>
                      </a:r>
                      <a:r>
                        <a:rPr lang="en-US" sz="2000" b="1" baseline="0" dirty="0">
                          <a:cs typeface="Arial" charset="0"/>
                        </a:rPr>
                        <a:t> (=</a:t>
                      </a:r>
                      <a:r>
                        <a:rPr lang="en-US" sz="2000" b="1" baseline="-25000" dirty="0">
                          <a:cs typeface="Arial" charset="0"/>
                        </a:rPr>
                        <a:t> </a:t>
                      </a: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r>
                        <a:rPr lang="en-US" sz="2000" b="1" baseline="30000" dirty="0">
                          <a:cs typeface="Arial" charset="0"/>
                        </a:rPr>
                        <a:t>c</a:t>
                      </a:r>
                      <a:r>
                        <a:rPr lang="en-US" sz="2000" b="1" baseline="0" dirty="0">
                          <a:cs typeface="Arial" charset="0"/>
                        </a:rPr>
                        <a:t>)</a:t>
                      </a:r>
                      <a:endParaRPr lang="en-US" sz="2000" b="1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A</a:t>
                      </a:r>
                      <a:r>
                        <a:rPr kumimoji="0" lang="en-US" sz="2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22238" lvl="1" algn="just" eaLnBrk="0" hangingPunct="0"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endParaRPr lang="en-US" dirty="0">
              <a:ea typeface="+mj-ea"/>
              <a:cs typeface="Arial" charset="0"/>
            </a:endParaRPr>
          </a:p>
          <a:p>
            <a:pPr marL="122238" lvl="1" algn="just" eaLnBrk="0" hangingPunct="0">
              <a:lnSpc>
                <a:spcPct val="150000"/>
              </a:lnSpc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Two similar bat species,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B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occupy both highland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and lowland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areas.</a:t>
            </a:r>
          </a:p>
          <a:p>
            <a:pPr marL="122238" lvl="1" algn="just" eaLnBrk="0" hangingPunct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dirty="0">
                <a:ea typeface="+mj-ea"/>
                <a:cs typeface="Arial" charset="0"/>
              </a:rPr>
              <a:t> 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ea typeface="+mj-ea"/>
                <a:cs typeface="Arial" charset="0"/>
              </a:rPr>
              <a:t> makes up 90% of the population;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 10%.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20% of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live in the highlands, 80% in the lowlands.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60% of</a:t>
            </a:r>
            <a:r>
              <a:rPr lang="en-US" dirty="0">
                <a:cs typeface="Arial" charset="0"/>
              </a:rPr>
              <a:t>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live in the highlands, 40% in the lowlands.</a:t>
            </a:r>
            <a:endParaRPr lang="en-US" dirty="0">
              <a:ea typeface="+mj-ea"/>
              <a:cs typeface="Arial" charset="0"/>
            </a:endParaRPr>
          </a:p>
          <a:p>
            <a:pPr marL="122238" eaLnBrk="0" hangingPunct="0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What is the probability that a randomly caught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bat belongs to each species, </a:t>
            </a:r>
            <a:r>
              <a:rPr lang="en-US" dirty="0">
                <a:cs typeface="Arial" charset="0"/>
              </a:rPr>
              <a:t>if it is caught in the highlands? In the lowlands?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152400"/>
            <a:ext cx="3017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(full form, </a:t>
            </a:r>
            <a:r>
              <a:rPr lang="en-US" i="1" dirty="0"/>
              <a:t>n </a:t>
            </a:r>
            <a:r>
              <a:rPr lang="en-US" dirty="0"/>
              <a:t>=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8400" y="2630269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81800" y="1889760"/>
            <a:ext cx="219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prior probabilities</a:t>
            </a:r>
          </a:p>
        </p:txBody>
      </p:sp>
      <p:pic>
        <p:nvPicPr>
          <p:cNvPr id="367648" name="Picture 32" descr="http://media-cache-ec0.pinimg.com/736x/2e/f1/a6/2ef1a63422b6b6c0cc3369cbf3eca579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l="16800" t="32400" r="12720" b="34000"/>
          <a:stretch>
            <a:fillRect/>
          </a:stretch>
        </p:blipFill>
        <p:spPr bwMode="auto">
          <a:xfrm rot="1137864">
            <a:off x="96635" y="321384"/>
            <a:ext cx="1920240" cy="915440"/>
          </a:xfrm>
          <a:prstGeom prst="rect">
            <a:avLst/>
          </a:prstGeom>
          <a:noFill/>
        </p:spPr>
      </p:pic>
      <p:grpSp>
        <p:nvGrpSpPr>
          <p:cNvPr id="2" name="Group 69"/>
          <p:cNvGrpSpPr>
            <a:grpSpLocks noChangeAspect="1"/>
          </p:cNvGrpSpPr>
          <p:nvPr/>
        </p:nvGrpSpPr>
        <p:grpSpPr>
          <a:xfrm rot="19318646">
            <a:off x="2071125" y="375758"/>
            <a:ext cx="1554480" cy="1086462"/>
            <a:chOff x="1600200" y="1066800"/>
            <a:chExt cx="7086600" cy="4953000"/>
          </a:xfrm>
        </p:grpSpPr>
        <p:pic>
          <p:nvPicPr>
            <p:cNvPr id="367644" name="Picture 28" descr="http://www.au-caillou-amoureux.fr/admin/photos/produits/232_2.jpg"/>
            <p:cNvPicPr>
              <a:picLocks noChangeAspect="1" noChangeArrowheads="1"/>
            </p:cNvPicPr>
            <p:nvPr/>
          </p:nvPicPr>
          <p:blipFill>
            <a:blip r:embed="rId3" cstate="print"/>
            <a:srcRect l="5000" t="5324" r="2000" b="8153"/>
            <a:stretch>
              <a:fillRect/>
            </a:stretch>
          </p:blipFill>
          <p:spPr bwMode="auto">
            <a:xfrm>
              <a:off x="1600200" y="1066800"/>
              <a:ext cx="7086600" cy="4953000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3886200" y="1066800"/>
              <a:ext cx="2667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ame 61"/>
          <p:cNvSpPr/>
          <p:nvPr/>
        </p:nvSpPr>
        <p:spPr>
          <a:xfrm>
            <a:off x="3657600" y="548640"/>
            <a:ext cx="5303520" cy="109728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9200" y="3672840"/>
            <a:ext cx="2651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posterior probabilities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</a:t>
            </a:r>
            <a:r>
              <a:rPr lang="en-US" b="1" dirty="0">
                <a:solidFill>
                  <a:srgbClr val="FF0000"/>
                </a:solidFill>
              </a:rPr>
              <a:t>.9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636520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graphicFrame>
        <p:nvGraphicFramePr>
          <p:cNvPr id="367649" name="Object 33"/>
          <p:cNvGraphicFramePr>
            <a:graphicFrameLocks noChangeAspect="1"/>
          </p:cNvGraphicFramePr>
          <p:nvPr/>
        </p:nvGraphicFramePr>
        <p:xfrm>
          <a:off x="3684588" y="4038600"/>
          <a:ext cx="49387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14" name="Equation" r:id="rId4" imgW="2590560" imgH="431640" progId="Equation.DSMT4">
                  <p:embed/>
                </p:oleObj>
              </mc:Choice>
              <mc:Fallback>
                <p:oleObj name="Equation" r:id="rId4" imgW="259056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4038600"/>
                        <a:ext cx="4938712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33"/>
          <p:cNvGraphicFramePr>
            <a:graphicFrameLocks noChangeAspect="1"/>
          </p:cNvGraphicFramePr>
          <p:nvPr/>
        </p:nvGraphicFramePr>
        <p:xfrm>
          <a:off x="3683000" y="4949825"/>
          <a:ext cx="49863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15" name="Equation" r:id="rId6" imgW="2616120" imgH="431640" progId="Equation.DSMT4">
                  <p:embed/>
                </p:oleObj>
              </mc:Choice>
              <mc:Fallback>
                <p:oleObj name="Equation" r:id="rId6" imgW="26161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949825"/>
                        <a:ext cx="4986338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7833360" y="2468880"/>
            <a:ext cx="4572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610600" y="2514600"/>
            <a:ext cx="228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74789" name="Object 16"/>
          <p:cNvGraphicFramePr>
            <a:graphicFrameLocks noChangeAspect="1"/>
          </p:cNvGraphicFramePr>
          <p:nvPr/>
        </p:nvGraphicFramePr>
        <p:xfrm>
          <a:off x="3773488" y="698500"/>
          <a:ext cx="510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16" name="Equation" r:id="rId8" imgW="2679480" imgH="431640" progId="Equation.DSMT4">
                  <p:embed/>
                </p:oleObj>
              </mc:Choice>
              <mc:Fallback>
                <p:oleObj name="Equation" r:id="rId8" imgW="26794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698500"/>
                        <a:ext cx="51085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276600" y="5791200"/>
            <a:ext cx="5943600" cy="92333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u="sng" dirty="0"/>
              <a:t>highlands</a:t>
            </a:r>
            <a:r>
              <a:rPr lang="en-US" dirty="0"/>
              <a:t>… </a:t>
            </a:r>
          </a:p>
          <a:p>
            <a:pPr>
              <a:buFont typeface="Arial" pitchFamily="34" charset="0"/>
              <a:buChar char="•"/>
            </a:pPr>
            <a:r>
              <a:rPr lang="en-US" i="1" dirty="0"/>
              <a:t> B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u="sng" dirty="0"/>
              <a:t>decreases</a:t>
            </a:r>
            <a:r>
              <a:rPr lang="en-US" dirty="0"/>
              <a:t> from a prior of 90% to a posterior of 75%</a:t>
            </a:r>
          </a:p>
          <a:p>
            <a:pPr>
              <a:buFont typeface="Arial" pitchFamily="34" charset="0"/>
              <a:buChar char="•"/>
            </a:pPr>
            <a:r>
              <a:rPr lang="en-US" i="1" dirty="0"/>
              <a:t> B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increases</a:t>
            </a:r>
            <a:r>
              <a:rPr lang="en-US" dirty="0"/>
              <a:t> from a prior of 10% to a posterior of 25%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6200" y="4114800"/>
          <a:ext cx="3684139" cy="251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2</a:t>
                      </a:r>
                      <a:r>
                        <a:rPr lang="en-US" sz="2000" b="1" baseline="0" dirty="0">
                          <a:cs typeface="Arial" charset="0"/>
                        </a:rPr>
                        <a:t> (=</a:t>
                      </a:r>
                      <a:r>
                        <a:rPr lang="en-US" sz="2000" b="1" baseline="-25000" dirty="0">
                          <a:cs typeface="Arial" charset="0"/>
                        </a:rPr>
                        <a:t> </a:t>
                      </a:r>
                      <a:r>
                        <a:rPr lang="en-US" sz="2000" b="1" i="1" dirty="0">
                          <a:cs typeface="Arial" charset="0"/>
                        </a:rPr>
                        <a:t>B</a:t>
                      </a:r>
                      <a:r>
                        <a:rPr lang="en-US" sz="2000" b="1" baseline="-25000" dirty="0">
                          <a:cs typeface="Arial" charset="0"/>
                        </a:rPr>
                        <a:t>1</a:t>
                      </a:r>
                      <a:r>
                        <a:rPr lang="en-US" sz="2000" b="1" baseline="30000" dirty="0">
                          <a:cs typeface="Arial" charset="0"/>
                        </a:rPr>
                        <a:t>c</a:t>
                      </a:r>
                      <a:r>
                        <a:rPr lang="en-US" sz="2000" b="1" baseline="0" dirty="0">
                          <a:cs typeface="Arial" charset="0"/>
                        </a:rPr>
                        <a:t>)</a:t>
                      </a:r>
                      <a:endParaRPr lang="en-US" sz="2000" b="1" baseline="30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A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A</a:t>
                      </a:r>
                      <a:r>
                        <a:rPr kumimoji="0" lang="en-US" sz="2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c</a:t>
                      </a:r>
                      <a:endParaRPr 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22238" lvl="1" algn="just" eaLnBrk="0" hangingPunct="0"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endParaRPr lang="en-US" dirty="0">
              <a:ea typeface="+mj-ea"/>
              <a:cs typeface="Arial" charset="0"/>
            </a:endParaRPr>
          </a:p>
          <a:p>
            <a:pPr marL="122238" lvl="1" algn="just" eaLnBrk="0" hangingPunct="0">
              <a:lnSpc>
                <a:spcPct val="150000"/>
              </a:lnSpc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Two similar bat species,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B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occupy both highland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and lowland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areas.</a:t>
            </a:r>
          </a:p>
          <a:p>
            <a:pPr marL="122238" lvl="1" algn="just" eaLnBrk="0" hangingPunct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dirty="0">
                <a:ea typeface="+mj-ea"/>
                <a:cs typeface="Arial" charset="0"/>
              </a:rPr>
              <a:t> 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ea typeface="+mj-ea"/>
                <a:cs typeface="Arial" charset="0"/>
              </a:rPr>
              <a:t> makes up 90% of the population;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 10%.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20% of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live in the highlands, 80% in the lowlands.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60% of</a:t>
            </a:r>
            <a:r>
              <a:rPr lang="en-US" dirty="0">
                <a:cs typeface="Arial" charset="0"/>
              </a:rPr>
              <a:t>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live in the highlands, 40% in the lowlands.</a:t>
            </a:r>
            <a:endParaRPr lang="en-US" dirty="0">
              <a:ea typeface="+mj-ea"/>
              <a:cs typeface="Arial" charset="0"/>
            </a:endParaRPr>
          </a:p>
          <a:p>
            <a:pPr marL="122238" eaLnBrk="0" hangingPunct="0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What is the probability that a randomly caught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bat belongs to each species, </a:t>
            </a:r>
            <a:r>
              <a:rPr lang="en-US" dirty="0">
                <a:cs typeface="Arial" charset="0"/>
              </a:rPr>
              <a:t>if it is caught in the highlands? In the lowlands?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152400"/>
            <a:ext cx="3017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(full form, </a:t>
            </a:r>
            <a:r>
              <a:rPr lang="en-US" i="1" dirty="0"/>
              <a:t>n </a:t>
            </a:r>
            <a:r>
              <a:rPr lang="en-US" dirty="0"/>
              <a:t>=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8400" y="2630269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81800" y="1889760"/>
            <a:ext cx="219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prior probabilities</a:t>
            </a:r>
          </a:p>
        </p:txBody>
      </p:sp>
      <p:pic>
        <p:nvPicPr>
          <p:cNvPr id="367648" name="Picture 32" descr="http://media-cache-ec0.pinimg.com/736x/2e/f1/a6/2ef1a63422b6b6c0cc3369cbf3eca579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l="16800" t="32400" r="12720" b="34000"/>
          <a:stretch>
            <a:fillRect/>
          </a:stretch>
        </p:blipFill>
        <p:spPr bwMode="auto">
          <a:xfrm rot="1137864">
            <a:off x="96635" y="321384"/>
            <a:ext cx="1920240" cy="915440"/>
          </a:xfrm>
          <a:prstGeom prst="rect">
            <a:avLst/>
          </a:prstGeom>
          <a:noFill/>
        </p:spPr>
      </p:pic>
      <p:grpSp>
        <p:nvGrpSpPr>
          <p:cNvPr id="2" name="Group 69"/>
          <p:cNvGrpSpPr>
            <a:grpSpLocks noChangeAspect="1"/>
          </p:cNvGrpSpPr>
          <p:nvPr/>
        </p:nvGrpSpPr>
        <p:grpSpPr>
          <a:xfrm rot="19318646">
            <a:off x="2071125" y="375758"/>
            <a:ext cx="1554480" cy="1086462"/>
            <a:chOff x="1600200" y="1066800"/>
            <a:chExt cx="7086600" cy="4953000"/>
          </a:xfrm>
        </p:grpSpPr>
        <p:pic>
          <p:nvPicPr>
            <p:cNvPr id="367644" name="Picture 28" descr="http://www.au-caillou-amoureux.fr/admin/photos/produits/232_2.jpg"/>
            <p:cNvPicPr>
              <a:picLocks noChangeAspect="1" noChangeArrowheads="1"/>
            </p:cNvPicPr>
            <p:nvPr/>
          </p:nvPicPr>
          <p:blipFill>
            <a:blip r:embed="rId3" cstate="print"/>
            <a:srcRect l="5000" t="5324" r="2000" b="8153"/>
            <a:stretch>
              <a:fillRect/>
            </a:stretch>
          </p:blipFill>
          <p:spPr bwMode="auto">
            <a:xfrm>
              <a:off x="1600200" y="1066800"/>
              <a:ext cx="7086600" cy="4953000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3886200" y="1066800"/>
              <a:ext cx="2667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ame 61"/>
          <p:cNvSpPr/>
          <p:nvPr/>
        </p:nvSpPr>
        <p:spPr>
          <a:xfrm>
            <a:off x="3657600" y="548640"/>
            <a:ext cx="5303520" cy="109728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9200" y="3672840"/>
            <a:ext cx="2651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posterior probabilities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</a:t>
            </a:r>
            <a:r>
              <a:rPr lang="en-US" b="1" dirty="0">
                <a:solidFill>
                  <a:srgbClr val="FF0000"/>
                </a:solidFill>
              </a:rPr>
              <a:t>.9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636520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graphicFrame>
        <p:nvGraphicFramePr>
          <p:cNvPr id="367649" name="Object 33"/>
          <p:cNvGraphicFramePr>
            <a:graphicFrameLocks noChangeAspect="1"/>
          </p:cNvGraphicFramePr>
          <p:nvPr/>
        </p:nvGraphicFramePr>
        <p:xfrm>
          <a:off x="4797425" y="4075113"/>
          <a:ext cx="29305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38" name="Equation" r:id="rId4" imgW="1536480" imgH="393480" progId="Equation.DSMT4">
                  <p:embed/>
                </p:oleObj>
              </mc:Choice>
              <mc:Fallback>
                <p:oleObj name="Equation" r:id="rId4" imgW="1536480" imgH="3934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4075113"/>
                        <a:ext cx="2930525" cy="7524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33"/>
          <p:cNvGraphicFramePr>
            <a:graphicFrameLocks noChangeAspect="1"/>
          </p:cNvGraphicFramePr>
          <p:nvPr/>
        </p:nvGraphicFramePr>
        <p:xfrm>
          <a:off x="4805363" y="4986338"/>
          <a:ext cx="29527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39" name="Equation" r:id="rId6" imgW="1549080" imgH="393480" progId="Equation.DSMT4">
                  <p:embed/>
                </p:oleObj>
              </mc:Choice>
              <mc:Fallback>
                <p:oleObj name="Equation" r:id="rId6" imgW="15490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4986338"/>
                        <a:ext cx="2952750" cy="7524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7391400" y="2514600"/>
            <a:ext cx="381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696200" y="2514600"/>
            <a:ext cx="1143000" cy="259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75813" name="Object 16"/>
          <p:cNvGraphicFramePr>
            <a:graphicFrameLocks noChangeAspect="1"/>
          </p:cNvGraphicFramePr>
          <p:nvPr/>
        </p:nvGraphicFramePr>
        <p:xfrm>
          <a:off x="3773488" y="698500"/>
          <a:ext cx="510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0" name="Equation" r:id="rId8" imgW="2679480" imgH="431640" progId="Equation.DSMT4">
                  <p:embed/>
                </p:oleObj>
              </mc:Choice>
              <mc:Fallback>
                <p:oleObj name="Equation" r:id="rId8" imgW="26794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698500"/>
                        <a:ext cx="51085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276600" y="5791200"/>
            <a:ext cx="6035040" cy="92333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u="sng" dirty="0"/>
              <a:t>lowlands</a:t>
            </a:r>
            <a:r>
              <a:rPr lang="en-US" dirty="0"/>
              <a:t>… </a:t>
            </a:r>
          </a:p>
          <a:p>
            <a:pPr>
              <a:buFont typeface="Arial" pitchFamily="34" charset="0"/>
              <a:buChar char="•"/>
            </a:pPr>
            <a:r>
              <a:rPr lang="en-US" i="1" dirty="0"/>
              <a:t> B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u="sng" dirty="0"/>
              <a:t>increases</a:t>
            </a:r>
            <a:r>
              <a:rPr lang="en-US" dirty="0"/>
              <a:t> from a prior of 90% to a posterior of 94.7%</a:t>
            </a:r>
          </a:p>
          <a:p>
            <a:pPr>
              <a:buFont typeface="Arial" pitchFamily="34" charset="0"/>
              <a:buChar char="•"/>
            </a:pPr>
            <a:r>
              <a:rPr lang="en-US" i="1" dirty="0"/>
              <a:t> B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decreases</a:t>
            </a:r>
            <a:r>
              <a:rPr lang="en-US" dirty="0"/>
              <a:t> from a prior of 10% to a posterior of 5.3%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627801" y="5196600"/>
            <a:ext cx="2654808" cy="503400"/>
            <a:chOff x="627801" y="5196600"/>
            <a:chExt cx="2654808" cy="503400"/>
          </a:xfrm>
        </p:grpSpPr>
        <p:sp>
          <p:nvSpPr>
            <p:cNvPr id="37" name="Down Arrow 36"/>
            <p:cNvSpPr/>
            <p:nvPr/>
          </p:nvSpPr>
          <p:spPr>
            <a:xfrm rot="18537626">
              <a:off x="646089" y="5197080"/>
              <a:ext cx="484632" cy="521208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wn Arrow 37"/>
            <p:cNvSpPr/>
            <p:nvPr/>
          </p:nvSpPr>
          <p:spPr>
            <a:xfrm rot="18537626">
              <a:off x="1917279" y="5178312"/>
              <a:ext cx="484632" cy="521208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 rot="18537626">
              <a:off x="2779689" y="5181840"/>
              <a:ext cx="484632" cy="521208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2400" y="4099679"/>
            <a:ext cx="4663440" cy="2560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00FF"/>
                </a:solidFill>
                <a:cs typeface="Arial" charset="0"/>
              </a:rPr>
              <a:t>Exercise</a:t>
            </a:r>
            <a:r>
              <a:rPr lang="en-US" b="1" i="1" dirty="0">
                <a:solidFill>
                  <a:srgbClr val="0000FF"/>
                </a:solidFill>
                <a:cs typeface="Arial" charset="0"/>
              </a:rPr>
              <a:t>:</a:t>
            </a:r>
          </a:p>
          <a:p>
            <a:endParaRPr lang="en-US" sz="800" b="1" i="1" dirty="0">
              <a:solidFill>
                <a:srgbClr val="0000FF"/>
              </a:solidFill>
              <a:cs typeface="Arial" charset="0"/>
            </a:endParaRPr>
          </a:p>
          <a:p>
            <a:r>
              <a:rPr lang="en-US" dirty="0">
                <a:cs typeface="Arial" charset="0"/>
              </a:rPr>
              <a:t>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– with a prior </a:t>
            </a:r>
            <a:r>
              <a:rPr lang="en-US" dirty="0" err="1">
                <a:cs typeface="Arial" charset="0"/>
              </a:rPr>
              <a:t>prob</a:t>
            </a:r>
            <a:r>
              <a:rPr lang="en-US" dirty="0">
                <a:cs typeface="Arial" charset="0"/>
              </a:rPr>
              <a:t> of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–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cs typeface="Arial" charset="0"/>
              </a:rPr>
              <a:t>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to a posterior of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in the </a:t>
            </a:r>
            <a:r>
              <a:rPr lang="en-US" u="sng" dirty="0">
                <a:cs typeface="Arial" charset="0"/>
              </a:rPr>
              <a:t>highlands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cs typeface="Arial" charset="0"/>
              </a:rPr>
              <a:t>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to a posterior of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in the </a:t>
            </a:r>
            <a:r>
              <a:rPr lang="en-US" u="sng" dirty="0">
                <a:cs typeface="Arial" charset="0"/>
              </a:rPr>
              <a:t>lowlands</a:t>
            </a:r>
            <a:r>
              <a:rPr lang="en-US" dirty="0">
                <a:cs typeface="Arial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u="sng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– with a prior </a:t>
            </a:r>
            <a:r>
              <a:rPr lang="en-US" dirty="0" err="1">
                <a:cs typeface="Arial" charset="0"/>
              </a:rPr>
              <a:t>prob</a:t>
            </a:r>
            <a:r>
              <a:rPr lang="en-US" dirty="0">
                <a:cs typeface="Arial" charset="0"/>
              </a:rPr>
              <a:t> of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–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cs typeface="Arial" charset="0"/>
              </a:rPr>
              <a:t>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to a posterior of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in the </a:t>
            </a:r>
            <a:r>
              <a:rPr lang="en-US" u="sng" dirty="0">
                <a:cs typeface="Arial" charset="0"/>
              </a:rPr>
              <a:t>highlands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cs typeface="Arial" charset="0"/>
              </a:rPr>
              <a:t>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to a posterior of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???</a:t>
            </a:r>
            <a:r>
              <a:rPr lang="en-US" dirty="0">
                <a:cs typeface="Arial" charset="0"/>
              </a:rPr>
              <a:t> in the </a:t>
            </a:r>
            <a:r>
              <a:rPr lang="en-US" u="sng" dirty="0">
                <a:cs typeface="Arial" charset="0"/>
              </a:rPr>
              <a:t>lowlands</a:t>
            </a:r>
            <a:r>
              <a:rPr lang="en-US" dirty="0">
                <a:cs typeface="Arial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" name="Title 1"/>
          <p:cNvSpPr txBox="1">
            <a:spLocks/>
          </p:cNvSpPr>
          <p:nvPr/>
        </p:nvSpPr>
        <p:spPr bwMode="auto">
          <a:xfrm>
            <a:off x="0" y="13716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22238" lvl="1" algn="just" eaLnBrk="0" hangingPunct="0"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endParaRPr lang="en-US" dirty="0">
              <a:ea typeface="+mj-ea"/>
              <a:cs typeface="Arial" charset="0"/>
            </a:endParaRPr>
          </a:p>
          <a:p>
            <a:pPr marL="122238" lvl="1" algn="just" eaLnBrk="0" hangingPunct="0">
              <a:lnSpc>
                <a:spcPct val="150000"/>
              </a:lnSpc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Two similar bat species,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B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and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occupy both highland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and lowland (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A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) areas.</a:t>
            </a:r>
          </a:p>
          <a:p>
            <a:pPr marL="122238" lvl="1" algn="just" eaLnBrk="0" hangingPunct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dirty="0">
                <a:ea typeface="+mj-ea"/>
                <a:cs typeface="Arial" charset="0"/>
              </a:rPr>
              <a:t> 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ea typeface="+mj-ea"/>
                <a:cs typeface="Arial" charset="0"/>
              </a:rPr>
              <a:t> makes up 90% of the population; species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ea typeface="+mj-ea"/>
                <a:cs typeface="Arial" charset="0"/>
              </a:rPr>
              <a:t>, 10%.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20% of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live in the highlands, 80% in the lowlands.</a:t>
            </a:r>
          </a:p>
          <a:p>
            <a:pPr marL="122238" lvl="1"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60% of</a:t>
            </a:r>
            <a:r>
              <a:rPr lang="en-US" dirty="0">
                <a:cs typeface="Arial" charset="0"/>
              </a:rPr>
              <a:t> spec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live in the highlands, 40% in the lowlands.</a:t>
            </a:r>
            <a:endParaRPr lang="en-US" dirty="0">
              <a:ea typeface="+mj-ea"/>
              <a:cs typeface="Arial" charset="0"/>
            </a:endParaRPr>
          </a:p>
          <a:p>
            <a:pPr marL="122238" eaLnBrk="0" hangingPunct="0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What is the probability that a randomly caught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bat belongs to each species, </a:t>
            </a:r>
            <a:r>
              <a:rPr lang="en-US" dirty="0">
                <a:cs typeface="Arial" charset="0"/>
              </a:rPr>
              <a:t>if it is caught in the highlands? In the lowlands?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152400"/>
            <a:ext cx="3017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Bayes’ Law (full form, </a:t>
            </a:r>
            <a:r>
              <a:rPr lang="en-US" i="1" dirty="0"/>
              <a:t>n </a:t>
            </a:r>
            <a:r>
              <a:rPr lang="en-US" dirty="0"/>
              <a:t>= 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.9,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8400" y="2630269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81800" y="1889760"/>
            <a:ext cx="2194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prior probabilities</a:t>
            </a:r>
          </a:p>
        </p:txBody>
      </p:sp>
      <p:pic>
        <p:nvPicPr>
          <p:cNvPr id="367648" name="Picture 32" descr="http://media-cache-ec0.pinimg.com/736x/2e/f1/a6/2ef1a63422b6b6c0cc3369cbf3eca579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l="16800" t="32400" r="12720" b="34000"/>
          <a:stretch>
            <a:fillRect/>
          </a:stretch>
        </p:blipFill>
        <p:spPr bwMode="auto">
          <a:xfrm rot="1137864">
            <a:off x="96635" y="321384"/>
            <a:ext cx="1920240" cy="915440"/>
          </a:xfrm>
          <a:prstGeom prst="rect">
            <a:avLst/>
          </a:prstGeom>
          <a:noFill/>
        </p:spPr>
      </p:pic>
      <p:grpSp>
        <p:nvGrpSpPr>
          <p:cNvPr id="2" name="Group 69"/>
          <p:cNvGrpSpPr>
            <a:grpSpLocks noChangeAspect="1"/>
          </p:cNvGrpSpPr>
          <p:nvPr/>
        </p:nvGrpSpPr>
        <p:grpSpPr>
          <a:xfrm rot="19318646">
            <a:off x="2071125" y="375758"/>
            <a:ext cx="1554480" cy="1086462"/>
            <a:chOff x="1600200" y="1066800"/>
            <a:chExt cx="7086600" cy="4953000"/>
          </a:xfrm>
        </p:grpSpPr>
        <p:pic>
          <p:nvPicPr>
            <p:cNvPr id="367644" name="Picture 28" descr="http://www.au-caillou-amoureux.fr/admin/photos/produits/232_2.jpg"/>
            <p:cNvPicPr>
              <a:picLocks noChangeAspect="1" noChangeArrowheads="1"/>
            </p:cNvPicPr>
            <p:nvPr/>
          </p:nvPicPr>
          <p:blipFill>
            <a:blip r:embed="rId3" cstate="print"/>
            <a:srcRect l="5000" t="5324" r="2000" b="8153"/>
            <a:stretch>
              <a:fillRect/>
            </a:stretch>
          </p:blipFill>
          <p:spPr bwMode="auto">
            <a:xfrm>
              <a:off x="1600200" y="1066800"/>
              <a:ext cx="7086600" cy="4953000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3886200" y="1066800"/>
              <a:ext cx="2667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ame 61"/>
          <p:cNvSpPr/>
          <p:nvPr/>
        </p:nvSpPr>
        <p:spPr>
          <a:xfrm>
            <a:off x="3657600" y="548640"/>
            <a:ext cx="5303520" cy="109728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73065" y="3749040"/>
            <a:ext cx="2651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posterior probabilities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2194560"/>
            <a:ext cx="237744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</a:t>
            </a:r>
            <a:r>
              <a:rPr lang="en-US" b="1" dirty="0">
                <a:solidFill>
                  <a:srgbClr val="FF0000"/>
                </a:solidFill>
              </a:rPr>
              <a:t>.9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636520"/>
            <a:ext cx="2834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.2,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/>
              <a:t>) = 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063240"/>
            <a:ext cx="283464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.6, P(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|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/>
              <a:t>) = .4</a:t>
            </a:r>
          </a:p>
        </p:txBody>
      </p:sp>
      <p:graphicFrame>
        <p:nvGraphicFramePr>
          <p:cNvPr id="367649" name="Object 33"/>
          <p:cNvGraphicFramePr>
            <a:graphicFrameLocks noChangeAspect="1"/>
          </p:cNvGraphicFramePr>
          <p:nvPr/>
        </p:nvGraphicFramePr>
        <p:xfrm>
          <a:off x="6840537" y="4208463"/>
          <a:ext cx="2227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2" name="Equation" r:id="rId4" imgW="1168200" imgH="253800" progId="Equation.DSMT4">
                  <p:embed/>
                </p:oleObj>
              </mc:Choice>
              <mc:Fallback>
                <p:oleObj name="Equation" r:id="rId4" imgW="1168200" imgH="253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7" y="4208463"/>
                        <a:ext cx="2227263" cy="4857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33"/>
          <p:cNvGraphicFramePr>
            <a:graphicFrameLocks noChangeAspect="1"/>
          </p:cNvGraphicFramePr>
          <p:nvPr/>
        </p:nvGraphicFramePr>
        <p:xfrm>
          <a:off x="6864033" y="5119688"/>
          <a:ext cx="22494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3" name="Equation" r:id="rId6" imgW="1180800" imgH="253800" progId="Equation.DSMT4">
                  <p:embed/>
                </p:oleObj>
              </mc:Choice>
              <mc:Fallback>
                <p:oleObj name="Equation" r:id="rId6" imgW="11808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033" y="5119688"/>
                        <a:ext cx="2249487" cy="4857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3" name="Object 16"/>
          <p:cNvGraphicFramePr>
            <a:graphicFrameLocks noChangeAspect="1"/>
          </p:cNvGraphicFramePr>
          <p:nvPr/>
        </p:nvGraphicFramePr>
        <p:xfrm>
          <a:off x="3773488" y="698500"/>
          <a:ext cx="510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4" name="Equation" r:id="rId8" imgW="2679480" imgH="431640" progId="Equation.DSMT4">
                  <p:embed/>
                </p:oleObj>
              </mc:Choice>
              <mc:Fallback>
                <p:oleObj name="Equation" r:id="rId8" imgW="26794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698500"/>
                        <a:ext cx="5108575" cy="825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7" name="Object 33"/>
          <p:cNvGraphicFramePr>
            <a:graphicFrameLocks noChangeAspect="1"/>
          </p:cNvGraphicFramePr>
          <p:nvPr/>
        </p:nvGraphicFramePr>
        <p:xfrm>
          <a:off x="4845050" y="4208463"/>
          <a:ext cx="1936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5" name="Equation" r:id="rId10" imgW="1015920" imgH="253800" progId="Equation.DSMT4">
                  <p:embed/>
                </p:oleObj>
              </mc:Choice>
              <mc:Fallback>
                <p:oleObj name="Equation" r:id="rId10" imgW="101592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208463"/>
                        <a:ext cx="1936750" cy="4857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4851718" y="5105400"/>
          <a:ext cx="1960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6" name="Equation" r:id="rId12" imgW="1028520" imgH="253800" progId="Equation.DSMT4">
                  <p:embed/>
                </p:oleObj>
              </mc:Choice>
              <mc:Fallback>
                <p:oleObj name="Equation" r:id="rId12" imgW="102852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718" y="5105400"/>
                        <a:ext cx="1960562" cy="4857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1981200" y="1143000"/>
            <a:ext cx="1066800" cy="719138"/>
            <a:chOff x="1669097" y="2514600"/>
            <a:chExt cx="1066800" cy="719138"/>
          </a:xfrm>
        </p:grpSpPr>
        <p:sp>
          <p:nvSpPr>
            <p:cNvPr id="7192" name="Text Box 10"/>
            <p:cNvSpPr txBox="1">
              <a:spLocks noChangeArrowheads="1"/>
            </p:cNvSpPr>
            <p:nvPr/>
          </p:nvSpPr>
          <p:spPr bwMode="auto">
            <a:xfrm>
              <a:off x="19596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1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89" name="TextBox 24"/>
            <p:cNvSpPr txBox="1">
              <a:spLocks noChangeArrowheads="1"/>
            </p:cNvSpPr>
            <p:nvPr/>
          </p:nvSpPr>
          <p:spPr bwMode="auto">
            <a:xfrm>
              <a:off x="16690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Thiamine</a:t>
              </a: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324664" y="1143000"/>
            <a:ext cx="1143000" cy="719138"/>
            <a:chOff x="2583497" y="2514600"/>
            <a:chExt cx="1143000" cy="719138"/>
          </a:xfrm>
        </p:grpSpPr>
        <p:sp>
          <p:nvSpPr>
            <p:cNvPr id="7193" name="Text Box 10"/>
            <p:cNvSpPr txBox="1">
              <a:spLocks noChangeArrowheads="1"/>
            </p:cNvSpPr>
            <p:nvPr/>
          </p:nvSpPr>
          <p:spPr bwMode="auto">
            <a:xfrm>
              <a:off x="28740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2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0" name="TextBox 26"/>
            <p:cNvSpPr txBox="1">
              <a:spLocks noChangeArrowheads="1"/>
            </p:cNvSpPr>
            <p:nvPr/>
          </p:nvSpPr>
          <p:spPr bwMode="auto">
            <a:xfrm>
              <a:off x="2583497" y="2514600"/>
              <a:ext cx="1143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Riboflavin</a:t>
              </a: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4724400" y="1143000"/>
            <a:ext cx="1066800" cy="719138"/>
            <a:chOff x="3497897" y="2514600"/>
            <a:chExt cx="1066800" cy="719138"/>
          </a:xfrm>
        </p:grpSpPr>
        <p:sp>
          <p:nvSpPr>
            <p:cNvPr id="7194" name="Text Box 10"/>
            <p:cNvSpPr txBox="1">
              <a:spLocks noChangeArrowheads="1"/>
            </p:cNvSpPr>
            <p:nvPr/>
          </p:nvSpPr>
          <p:spPr bwMode="auto">
            <a:xfrm>
              <a:off x="3878897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3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1" name="TextBox 30"/>
            <p:cNvSpPr txBox="1">
              <a:spLocks noChangeArrowheads="1"/>
            </p:cNvSpPr>
            <p:nvPr/>
          </p:nvSpPr>
          <p:spPr bwMode="auto">
            <a:xfrm>
              <a:off x="34978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Niacin</a:t>
              </a: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5410200" y="1143000"/>
            <a:ext cx="2377440" cy="719138"/>
            <a:chOff x="4640897" y="2514600"/>
            <a:chExt cx="2377440" cy="719138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63880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4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37" name="TextBox 30"/>
            <p:cNvSpPr txBox="1">
              <a:spLocks noChangeArrowheads="1"/>
            </p:cNvSpPr>
            <p:nvPr/>
          </p:nvSpPr>
          <p:spPr bwMode="auto">
            <a:xfrm>
              <a:off x="4640897" y="2514600"/>
              <a:ext cx="23774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No B deficiency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1386840" y="4473714"/>
            <a:ext cx="7589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cs typeface="Arial" charset="0"/>
              </a:rPr>
              <a:t>“10% of pop is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baseline="-25000" dirty="0">
                <a:cs typeface="Arial" charset="0"/>
              </a:rPr>
              <a:t>1</a:t>
            </a:r>
            <a:r>
              <a:rPr lang="en-US" sz="2000" dirty="0">
                <a:cs typeface="Arial" charset="0"/>
              </a:rPr>
              <a:t>-deficient (only), 20% is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baseline="-25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-deficient (only), and 30% is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baseline="-25000" dirty="0">
                <a:cs typeface="Arial" charset="0"/>
              </a:rPr>
              <a:t>3</a:t>
            </a:r>
            <a:r>
              <a:rPr lang="en-US" sz="2000" dirty="0">
                <a:cs typeface="Arial" charset="0"/>
              </a:rPr>
              <a:t>-deficient (only).  The remaining 40% is not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dirty="0">
                <a:cs typeface="Arial" charset="0"/>
              </a:rPr>
              <a:t>-deficient.” 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828800" y="1905000"/>
          <a:ext cx="5486400" cy="237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7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79" grpId="0"/>
      <p:bldP spid="23" grpId="0" animBg="1"/>
      <p:bldP spid="2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1981200" y="1143000"/>
            <a:ext cx="1066800" cy="719138"/>
            <a:chOff x="1669097" y="2514600"/>
            <a:chExt cx="1066800" cy="719138"/>
          </a:xfrm>
        </p:grpSpPr>
        <p:sp>
          <p:nvSpPr>
            <p:cNvPr id="7192" name="Text Box 10"/>
            <p:cNvSpPr txBox="1">
              <a:spLocks noChangeArrowheads="1"/>
            </p:cNvSpPr>
            <p:nvPr/>
          </p:nvSpPr>
          <p:spPr bwMode="auto">
            <a:xfrm>
              <a:off x="19596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1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89" name="TextBox 24"/>
            <p:cNvSpPr txBox="1">
              <a:spLocks noChangeArrowheads="1"/>
            </p:cNvSpPr>
            <p:nvPr/>
          </p:nvSpPr>
          <p:spPr bwMode="auto">
            <a:xfrm>
              <a:off x="16690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Thiamine</a:t>
              </a: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324664" y="1143000"/>
            <a:ext cx="1143000" cy="719138"/>
            <a:chOff x="2583497" y="2514600"/>
            <a:chExt cx="1143000" cy="719138"/>
          </a:xfrm>
        </p:grpSpPr>
        <p:sp>
          <p:nvSpPr>
            <p:cNvPr id="7193" name="Text Box 10"/>
            <p:cNvSpPr txBox="1">
              <a:spLocks noChangeArrowheads="1"/>
            </p:cNvSpPr>
            <p:nvPr/>
          </p:nvSpPr>
          <p:spPr bwMode="auto">
            <a:xfrm>
              <a:off x="28740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2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0" name="TextBox 26"/>
            <p:cNvSpPr txBox="1">
              <a:spLocks noChangeArrowheads="1"/>
            </p:cNvSpPr>
            <p:nvPr/>
          </p:nvSpPr>
          <p:spPr bwMode="auto">
            <a:xfrm>
              <a:off x="2583497" y="2514600"/>
              <a:ext cx="1143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Riboflavin</a:t>
              </a: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4724400" y="1143000"/>
            <a:ext cx="1066800" cy="719138"/>
            <a:chOff x="3497897" y="2514600"/>
            <a:chExt cx="1066800" cy="719138"/>
          </a:xfrm>
        </p:grpSpPr>
        <p:sp>
          <p:nvSpPr>
            <p:cNvPr id="7194" name="Text Box 10"/>
            <p:cNvSpPr txBox="1">
              <a:spLocks noChangeArrowheads="1"/>
            </p:cNvSpPr>
            <p:nvPr/>
          </p:nvSpPr>
          <p:spPr bwMode="auto">
            <a:xfrm>
              <a:off x="3878897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3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1" name="TextBox 30"/>
            <p:cNvSpPr txBox="1">
              <a:spLocks noChangeArrowheads="1"/>
            </p:cNvSpPr>
            <p:nvPr/>
          </p:nvSpPr>
          <p:spPr bwMode="auto">
            <a:xfrm>
              <a:off x="34978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Niacin</a:t>
              </a: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5410200" y="1143000"/>
            <a:ext cx="2377440" cy="719138"/>
            <a:chOff x="4640897" y="2514600"/>
            <a:chExt cx="2377440" cy="719138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63880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4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37" name="TextBox 30"/>
            <p:cNvSpPr txBox="1">
              <a:spLocks noChangeArrowheads="1"/>
            </p:cNvSpPr>
            <p:nvPr/>
          </p:nvSpPr>
          <p:spPr bwMode="auto">
            <a:xfrm>
              <a:off x="4640897" y="2514600"/>
              <a:ext cx="23774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No B deficiency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305830" y="441960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dirty="0">
                <a:cs typeface="Arial" charset="0"/>
              </a:rPr>
              <a:t>) = .20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663690" y="441960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3</a:t>
            </a:r>
            <a:r>
              <a:rPr lang="en-US" sz="1600" dirty="0">
                <a:cs typeface="Arial" charset="0"/>
              </a:rPr>
              <a:t>) = .30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919240" y="441960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>
                <a:cs typeface="Arial" charset="0"/>
              </a:rPr>
              <a:t>) = .10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064770" y="443484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4</a:t>
            </a:r>
            <a:r>
              <a:rPr lang="en-US" sz="1600" dirty="0">
                <a:cs typeface="Arial" charset="0"/>
              </a:rPr>
              <a:t>) = .40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828800" y="1905000"/>
          <a:ext cx="5486400" cy="237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7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90500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66800" y="4953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To find these intersection probabilities, we need more information!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6" name="Group 72"/>
          <p:cNvGrpSpPr/>
          <p:nvPr/>
        </p:nvGrpSpPr>
        <p:grpSpPr>
          <a:xfrm>
            <a:off x="7315200" y="4281940"/>
            <a:ext cx="1554480" cy="640080"/>
            <a:chOff x="7315200" y="4236720"/>
            <a:chExt cx="1554480" cy="64008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330708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467868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6050280" y="231598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1890010" y="3489325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32616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464820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0048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155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155" decel="100000"/>
                                        <p:tgtEl>
                                          <p:spTgt spid="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115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115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  <p:bldP spid="28" grpId="0"/>
      <p:bldP spid="29" grpId="0"/>
      <p:bldP spid="42" grpId="0"/>
      <p:bldP spid="4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1981200" y="1143000"/>
            <a:ext cx="1066800" cy="719138"/>
            <a:chOff x="1669097" y="2514600"/>
            <a:chExt cx="1066800" cy="719138"/>
          </a:xfrm>
        </p:grpSpPr>
        <p:sp>
          <p:nvSpPr>
            <p:cNvPr id="7192" name="Text Box 10"/>
            <p:cNvSpPr txBox="1">
              <a:spLocks noChangeArrowheads="1"/>
            </p:cNvSpPr>
            <p:nvPr/>
          </p:nvSpPr>
          <p:spPr bwMode="auto">
            <a:xfrm>
              <a:off x="19596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1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89" name="TextBox 24"/>
            <p:cNvSpPr txBox="1">
              <a:spLocks noChangeArrowheads="1"/>
            </p:cNvSpPr>
            <p:nvPr/>
          </p:nvSpPr>
          <p:spPr bwMode="auto">
            <a:xfrm>
              <a:off x="16690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Thiamine</a:t>
              </a: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324664" y="1143000"/>
            <a:ext cx="1143000" cy="719138"/>
            <a:chOff x="2583497" y="2514600"/>
            <a:chExt cx="1143000" cy="719138"/>
          </a:xfrm>
        </p:grpSpPr>
        <p:sp>
          <p:nvSpPr>
            <p:cNvPr id="7193" name="Text Box 10"/>
            <p:cNvSpPr txBox="1">
              <a:spLocks noChangeArrowheads="1"/>
            </p:cNvSpPr>
            <p:nvPr/>
          </p:nvSpPr>
          <p:spPr bwMode="auto">
            <a:xfrm>
              <a:off x="28740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2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0" name="TextBox 26"/>
            <p:cNvSpPr txBox="1">
              <a:spLocks noChangeArrowheads="1"/>
            </p:cNvSpPr>
            <p:nvPr/>
          </p:nvSpPr>
          <p:spPr bwMode="auto">
            <a:xfrm>
              <a:off x="2583497" y="2514600"/>
              <a:ext cx="1143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Riboflavin</a:t>
              </a: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4724400" y="1143000"/>
            <a:ext cx="1066800" cy="719138"/>
            <a:chOff x="3497897" y="2514600"/>
            <a:chExt cx="1066800" cy="719138"/>
          </a:xfrm>
        </p:grpSpPr>
        <p:sp>
          <p:nvSpPr>
            <p:cNvPr id="7194" name="Text Box 10"/>
            <p:cNvSpPr txBox="1">
              <a:spLocks noChangeArrowheads="1"/>
            </p:cNvSpPr>
            <p:nvPr/>
          </p:nvSpPr>
          <p:spPr bwMode="auto">
            <a:xfrm>
              <a:off x="3878897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3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1" name="TextBox 30"/>
            <p:cNvSpPr txBox="1">
              <a:spLocks noChangeArrowheads="1"/>
            </p:cNvSpPr>
            <p:nvPr/>
          </p:nvSpPr>
          <p:spPr bwMode="auto">
            <a:xfrm>
              <a:off x="34978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Niacin</a:t>
              </a: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5410200" y="1143000"/>
            <a:ext cx="2377440" cy="719138"/>
            <a:chOff x="4640897" y="2514600"/>
            <a:chExt cx="2377440" cy="719138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63880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4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37" name="TextBox 30"/>
            <p:cNvSpPr txBox="1">
              <a:spLocks noChangeArrowheads="1"/>
            </p:cNvSpPr>
            <p:nvPr/>
          </p:nvSpPr>
          <p:spPr bwMode="auto">
            <a:xfrm>
              <a:off x="4640897" y="2514600"/>
              <a:ext cx="23774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No B deficiency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305830" y="441960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dirty="0">
                <a:cs typeface="Arial" charset="0"/>
              </a:rPr>
              <a:t>) = .20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663690" y="441960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3</a:t>
            </a:r>
            <a:r>
              <a:rPr lang="en-US" sz="1600" dirty="0">
                <a:cs typeface="Arial" charset="0"/>
              </a:rPr>
              <a:t>) = .30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919240" y="441960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>
                <a:cs typeface="Arial" charset="0"/>
              </a:rPr>
              <a:t>) = .10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064770" y="443484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4</a:t>
            </a:r>
            <a:r>
              <a:rPr lang="en-US" sz="1600" dirty="0">
                <a:cs typeface="Arial" charset="0"/>
              </a:rPr>
              <a:t>) = .40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828800" y="1905000"/>
          <a:ext cx="5486400" cy="237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7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52400" y="47783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cs typeface="Arial" charset="0"/>
              </a:rPr>
              <a:t>Also</a:t>
            </a:r>
          </a:p>
          <a:p>
            <a:r>
              <a:rPr lang="en-US" sz="2000" dirty="0">
                <a:cs typeface="Arial" charset="0"/>
              </a:rPr>
              <a:t>given…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752600" y="4854575"/>
            <a:ext cx="563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cs typeface="Arial" charset="0"/>
              </a:rPr>
              <a:t>“Alcoholics comprise 35%, 30%, 25%, and 20% of the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baseline="-25000" dirty="0">
                <a:cs typeface="Arial" charset="0"/>
              </a:rPr>
              <a:t>1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baseline="-25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baseline="-25000" dirty="0">
                <a:cs typeface="Arial" charset="0"/>
              </a:rPr>
              <a:t>3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baseline="-25000" dirty="0">
                <a:cs typeface="Arial" charset="0"/>
              </a:rPr>
              <a:t>4</a:t>
            </a:r>
            <a:r>
              <a:rPr lang="en-US" sz="2000" dirty="0">
                <a:cs typeface="Arial" charset="0"/>
              </a:rPr>
              <a:t> groups, respectively.” 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6" name="Group 72"/>
          <p:cNvGrpSpPr/>
          <p:nvPr/>
        </p:nvGrpSpPr>
        <p:grpSpPr>
          <a:xfrm>
            <a:off x="7315200" y="4281940"/>
            <a:ext cx="1554480" cy="640080"/>
            <a:chOff x="7315200" y="4236720"/>
            <a:chExt cx="1554480" cy="64008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190500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330708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467868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6050280" y="231598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1890010" y="3489325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32616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464820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60048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1981200" y="1143000"/>
            <a:ext cx="1066800" cy="719138"/>
            <a:chOff x="1669097" y="2514600"/>
            <a:chExt cx="1066800" cy="719138"/>
          </a:xfrm>
        </p:grpSpPr>
        <p:sp>
          <p:nvSpPr>
            <p:cNvPr id="7192" name="Text Box 10"/>
            <p:cNvSpPr txBox="1">
              <a:spLocks noChangeArrowheads="1"/>
            </p:cNvSpPr>
            <p:nvPr/>
          </p:nvSpPr>
          <p:spPr bwMode="auto">
            <a:xfrm>
              <a:off x="19596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1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89" name="TextBox 24"/>
            <p:cNvSpPr txBox="1">
              <a:spLocks noChangeArrowheads="1"/>
            </p:cNvSpPr>
            <p:nvPr/>
          </p:nvSpPr>
          <p:spPr bwMode="auto">
            <a:xfrm>
              <a:off x="16690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Thiamine</a:t>
              </a: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324664" y="1143000"/>
            <a:ext cx="1143000" cy="719138"/>
            <a:chOff x="2583497" y="2514600"/>
            <a:chExt cx="1143000" cy="719138"/>
          </a:xfrm>
        </p:grpSpPr>
        <p:sp>
          <p:nvSpPr>
            <p:cNvPr id="7193" name="Text Box 10"/>
            <p:cNvSpPr txBox="1">
              <a:spLocks noChangeArrowheads="1"/>
            </p:cNvSpPr>
            <p:nvPr/>
          </p:nvSpPr>
          <p:spPr bwMode="auto">
            <a:xfrm>
              <a:off x="28740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2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0" name="TextBox 26"/>
            <p:cNvSpPr txBox="1">
              <a:spLocks noChangeArrowheads="1"/>
            </p:cNvSpPr>
            <p:nvPr/>
          </p:nvSpPr>
          <p:spPr bwMode="auto">
            <a:xfrm>
              <a:off x="2583497" y="2514600"/>
              <a:ext cx="1143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Riboflavin</a:t>
              </a: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4724400" y="1143000"/>
            <a:ext cx="1066800" cy="719138"/>
            <a:chOff x="3497897" y="2514600"/>
            <a:chExt cx="1066800" cy="719138"/>
          </a:xfrm>
        </p:grpSpPr>
        <p:sp>
          <p:nvSpPr>
            <p:cNvPr id="7194" name="Text Box 10"/>
            <p:cNvSpPr txBox="1">
              <a:spLocks noChangeArrowheads="1"/>
            </p:cNvSpPr>
            <p:nvPr/>
          </p:nvSpPr>
          <p:spPr bwMode="auto">
            <a:xfrm>
              <a:off x="3878897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3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1" name="TextBox 30"/>
            <p:cNvSpPr txBox="1">
              <a:spLocks noChangeArrowheads="1"/>
            </p:cNvSpPr>
            <p:nvPr/>
          </p:nvSpPr>
          <p:spPr bwMode="auto">
            <a:xfrm>
              <a:off x="34978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Niacin</a:t>
              </a: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5410200" y="1143000"/>
            <a:ext cx="2377440" cy="719138"/>
            <a:chOff x="4640897" y="2514600"/>
            <a:chExt cx="2377440" cy="719138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63880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4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37" name="TextBox 30"/>
            <p:cNvSpPr txBox="1">
              <a:spLocks noChangeArrowheads="1"/>
            </p:cNvSpPr>
            <p:nvPr/>
          </p:nvSpPr>
          <p:spPr bwMode="auto">
            <a:xfrm>
              <a:off x="4640897" y="2514600"/>
              <a:ext cx="23774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No B deficiency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305830" y="441960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dirty="0">
                <a:cs typeface="Arial" charset="0"/>
              </a:rPr>
              <a:t>) = .20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663690" y="441960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3</a:t>
            </a:r>
            <a:r>
              <a:rPr lang="en-US" sz="1600" dirty="0">
                <a:cs typeface="Arial" charset="0"/>
              </a:rPr>
              <a:t>) = .30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919240" y="441960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>
                <a:cs typeface="Arial" charset="0"/>
              </a:rPr>
              <a:t>) = .10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064770" y="4434840"/>
            <a:ext cx="1188720" cy="36576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4</a:t>
            </a:r>
            <a:r>
              <a:rPr lang="en-US" sz="1600" dirty="0">
                <a:cs typeface="Arial" charset="0"/>
              </a:rPr>
              <a:t>) = .40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828800" y="1905000"/>
          <a:ext cx="5486400" cy="237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7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52400" y="47783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cs typeface="Arial" charset="0"/>
              </a:rPr>
              <a:t>Also</a:t>
            </a:r>
          </a:p>
          <a:p>
            <a:r>
              <a:rPr lang="en-US" sz="2000" dirty="0">
                <a:cs typeface="Arial" charset="0"/>
              </a:rPr>
              <a:t>given…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76400" y="5029200"/>
            <a:ext cx="1371600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=  .35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24200" y="5029200"/>
            <a:ext cx="1371600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= .30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5029200"/>
            <a:ext cx="1371600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= .25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9800" y="5029200"/>
            <a:ext cx="1371600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= .20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6" name="Group 72"/>
          <p:cNvGrpSpPr/>
          <p:nvPr/>
        </p:nvGrpSpPr>
        <p:grpSpPr>
          <a:xfrm>
            <a:off x="7315200" y="4281940"/>
            <a:ext cx="1554480" cy="640080"/>
            <a:chOff x="7315200" y="4236720"/>
            <a:chExt cx="1554480" cy="64008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190500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330708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67868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6050280" y="231598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1890010" y="3489325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32616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464820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60048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1981200" y="1143000"/>
            <a:ext cx="1066800" cy="719138"/>
            <a:chOff x="1669097" y="2514600"/>
            <a:chExt cx="1066800" cy="719138"/>
          </a:xfrm>
        </p:grpSpPr>
        <p:sp>
          <p:nvSpPr>
            <p:cNvPr id="7192" name="Text Box 10"/>
            <p:cNvSpPr txBox="1">
              <a:spLocks noChangeArrowheads="1"/>
            </p:cNvSpPr>
            <p:nvPr/>
          </p:nvSpPr>
          <p:spPr bwMode="auto">
            <a:xfrm>
              <a:off x="19596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1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89" name="TextBox 24"/>
            <p:cNvSpPr txBox="1">
              <a:spLocks noChangeArrowheads="1"/>
            </p:cNvSpPr>
            <p:nvPr/>
          </p:nvSpPr>
          <p:spPr bwMode="auto">
            <a:xfrm>
              <a:off x="16690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Thiamine</a:t>
              </a: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324664" y="1143000"/>
            <a:ext cx="1143000" cy="719138"/>
            <a:chOff x="2583497" y="2514600"/>
            <a:chExt cx="1143000" cy="719138"/>
          </a:xfrm>
        </p:grpSpPr>
        <p:sp>
          <p:nvSpPr>
            <p:cNvPr id="7193" name="Text Box 10"/>
            <p:cNvSpPr txBox="1">
              <a:spLocks noChangeArrowheads="1"/>
            </p:cNvSpPr>
            <p:nvPr/>
          </p:nvSpPr>
          <p:spPr bwMode="auto">
            <a:xfrm>
              <a:off x="28740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2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0" name="TextBox 26"/>
            <p:cNvSpPr txBox="1">
              <a:spLocks noChangeArrowheads="1"/>
            </p:cNvSpPr>
            <p:nvPr/>
          </p:nvSpPr>
          <p:spPr bwMode="auto">
            <a:xfrm>
              <a:off x="2583497" y="2514600"/>
              <a:ext cx="1143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Riboflavin</a:t>
              </a: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4724400" y="1143000"/>
            <a:ext cx="1066800" cy="719138"/>
            <a:chOff x="3497897" y="2514600"/>
            <a:chExt cx="1066800" cy="719138"/>
          </a:xfrm>
        </p:grpSpPr>
        <p:sp>
          <p:nvSpPr>
            <p:cNvPr id="7194" name="Text Box 10"/>
            <p:cNvSpPr txBox="1">
              <a:spLocks noChangeArrowheads="1"/>
            </p:cNvSpPr>
            <p:nvPr/>
          </p:nvSpPr>
          <p:spPr bwMode="auto">
            <a:xfrm>
              <a:off x="3878897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3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1" name="TextBox 30"/>
            <p:cNvSpPr txBox="1">
              <a:spLocks noChangeArrowheads="1"/>
            </p:cNvSpPr>
            <p:nvPr/>
          </p:nvSpPr>
          <p:spPr bwMode="auto">
            <a:xfrm>
              <a:off x="34978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Niacin</a:t>
              </a: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5410200" y="1143000"/>
            <a:ext cx="2377440" cy="719138"/>
            <a:chOff x="4640897" y="2514600"/>
            <a:chExt cx="2377440" cy="719138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63880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4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37" name="TextBox 30"/>
            <p:cNvSpPr txBox="1">
              <a:spLocks noChangeArrowheads="1"/>
            </p:cNvSpPr>
            <p:nvPr/>
          </p:nvSpPr>
          <p:spPr bwMode="auto">
            <a:xfrm>
              <a:off x="4640897" y="2514600"/>
              <a:ext cx="23774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No B deficiency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828800" y="1905000"/>
          <a:ext cx="5486400" cy="237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7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52400" y="47783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cs typeface="Arial" charset="0"/>
              </a:rPr>
              <a:t>Also</a:t>
            </a:r>
          </a:p>
          <a:p>
            <a:r>
              <a:rPr lang="en-US" sz="2000" dirty="0">
                <a:cs typeface="Arial" charset="0"/>
              </a:rPr>
              <a:t>given…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6" name="Group 72"/>
          <p:cNvGrpSpPr/>
          <p:nvPr/>
        </p:nvGrpSpPr>
        <p:grpSpPr>
          <a:xfrm>
            <a:off x="7315200" y="4281940"/>
            <a:ext cx="1554480" cy="640080"/>
            <a:chOff x="7315200" y="4236720"/>
            <a:chExt cx="1554480" cy="64008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190500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330708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678680" y="228600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6050280" y="2315980"/>
            <a:ext cx="118872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1890010" y="3489325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32616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464820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60048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)</a:t>
            </a:r>
          </a:p>
        </p:txBody>
      </p:sp>
      <p:grpSp>
        <p:nvGrpSpPr>
          <p:cNvPr id="7" name="Group 46"/>
          <p:cNvGrpSpPr/>
          <p:nvPr/>
        </p:nvGrpSpPr>
        <p:grpSpPr>
          <a:xfrm>
            <a:off x="1676400" y="5029200"/>
            <a:ext cx="5716250" cy="307777"/>
            <a:chOff x="1676400" y="5029200"/>
            <a:chExt cx="5716250" cy="307777"/>
          </a:xfrm>
        </p:grpSpPr>
        <p:sp>
          <p:nvSpPr>
            <p:cNvPr id="52" name="TextBox 51"/>
            <p:cNvSpPr txBox="1"/>
            <p:nvPr/>
          </p:nvSpPr>
          <p:spPr>
            <a:xfrm>
              <a:off x="1676400" y="5029200"/>
              <a:ext cx="1371600" cy="30777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| 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4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) =  .35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24700" y="5029200"/>
              <a:ext cx="1371600" cy="30777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| 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4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) = .30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72750" y="5029200"/>
              <a:ext cx="1371600" cy="30777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| 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4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) = .25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21050" y="5029200"/>
              <a:ext cx="1371600" cy="30777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| 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4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) = .20</a:t>
              </a:r>
            </a:p>
          </p:txBody>
        </p:sp>
      </p:grpSp>
      <p:grpSp>
        <p:nvGrpSpPr>
          <p:cNvPr id="8" name="Group 68"/>
          <p:cNvGrpSpPr/>
          <p:nvPr/>
        </p:nvGrpSpPr>
        <p:grpSpPr>
          <a:xfrm>
            <a:off x="1919990" y="4419600"/>
            <a:ext cx="5334250" cy="381000"/>
            <a:chOff x="1919990" y="4419600"/>
            <a:chExt cx="5334250" cy="381000"/>
          </a:xfrm>
        </p:grpSpPr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330658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2</a:t>
              </a:r>
              <a:r>
                <a:rPr lang="en-US" sz="1600" dirty="0">
                  <a:cs typeface="Arial" charset="0"/>
                </a:rPr>
                <a:t>) = .20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466394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3</a:t>
              </a:r>
              <a:r>
                <a:rPr lang="en-US" sz="1600" dirty="0">
                  <a:cs typeface="Arial" charset="0"/>
                </a:rPr>
                <a:t>) = .30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191999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) = .10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6065520" y="443484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4</a:t>
              </a:r>
              <a:r>
                <a:rPr lang="en-US" sz="1600" dirty="0">
                  <a:cs typeface="Arial" charset="0"/>
                </a:rPr>
                <a:t>) = .40</a:t>
              </a:r>
            </a:p>
          </p:txBody>
        </p:sp>
      </p:grp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2971800" y="5562600"/>
            <a:ext cx="3124200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∩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dirty="0">
                <a:cs typeface="Arial" charset="0"/>
              </a:rPr>
              <a:t>)  =  </a:t>
            </a: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|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dirty="0">
                <a:cs typeface="Arial" charset="0"/>
              </a:rPr>
              <a:t>) </a:t>
            </a: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dirty="0">
                <a:cs typeface="Arial" charset="0"/>
              </a:rPr>
              <a:t>) 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152400" y="5564187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cs typeface="Arial" charset="0"/>
              </a:rPr>
              <a:t>Recall: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pPr>
              <a:defRPr/>
            </a:pPr>
            <a:fld id="{2F6270A5-CDDC-4697-8395-8CFC543D6B6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990600"/>
            <a:ext cx="43891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Sample Space</a:t>
            </a:r>
            <a:endParaRPr lang="en-US" sz="1400" dirty="0"/>
          </a:p>
          <a:p>
            <a:r>
              <a:rPr lang="en-US" sz="1400" dirty="0"/>
              <a:t>    The set of all possible outcomes of an experiment.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28600"/>
            <a:ext cx="1524000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Definitions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685800"/>
            <a:ext cx="5029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/>
              <a:t>  An </a:t>
            </a:r>
            <a:r>
              <a:rPr lang="en-US" sz="1400" b="1" dirty="0"/>
              <a:t>outcome</a:t>
            </a:r>
            <a:r>
              <a:rPr lang="en-US" sz="1400" dirty="0"/>
              <a:t> is the result of an experiment on a population.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15240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ym typeface="Symbol"/>
              </a:rPr>
              <a:t>S</a:t>
            </a:r>
            <a:r>
              <a:rPr lang="en-US" sz="1400" dirty="0"/>
              <a:t>  =  {Red, Orange, Yellow, Green, Blue}.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1902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Venn Diagram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/>
              <a:t>  Event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i="1" u="sng" dirty="0"/>
              <a:t>Any</a:t>
            </a:r>
            <a:r>
              <a:rPr lang="en-US" sz="1400" dirty="0"/>
              <a:t> subset of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i="1" dirty="0">
                <a:sym typeface="Symbol"/>
              </a:rPr>
              <a:t> </a:t>
            </a:r>
            <a:r>
              <a:rPr lang="en-US" sz="1400" dirty="0">
                <a:sym typeface="Symbol"/>
              </a:rPr>
              <a:t>(including the empty set , and </a:t>
            </a:r>
            <a:r>
              <a:rPr lang="en-US" sz="1400" b="1" i="1" dirty="0">
                <a:sym typeface="Symbol"/>
              </a:rPr>
              <a:t>S</a:t>
            </a:r>
            <a:r>
              <a:rPr lang="en-US" sz="1400" dirty="0">
                <a:sym typeface="Symbol"/>
              </a:rPr>
              <a:t> itself).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96240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E</a:t>
            </a:r>
            <a:r>
              <a:rPr lang="en-US" sz="1400" dirty="0"/>
              <a:t> = “Primary Color”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962400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Yellow, Blue}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0" y="43404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ym typeface="Symbol"/>
              </a:rPr>
              <a:t>F</a:t>
            </a:r>
            <a:r>
              <a:rPr lang="en-US" sz="1400" dirty="0"/>
              <a:t> = “Hot Color”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1160" y="4340423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{Red, Orange, Yellow}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01823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(using basic Set Theory)</a:t>
            </a:r>
          </a:p>
        </p:txBody>
      </p:sp>
      <p:grpSp>
        <p:nvGrpSpPr>
          <p:cNvPr id="2" name="Group 68"/>
          <p:cNvGrpSpPr/>
          <p:nvPr/>
        </p:nvGrpSpPr>
        <p:grpSpPr>
          <a:xfrm>
            <a:off x="3810000" y="4724400"/>
            <a:ext cx="5029200" cy="310754"/>
            <a:chOff x="3810000" y="4797623"/>
            <a:chExt cx="5029200" cy="310754"/>
          </a:xfrm>
        </p:grpSpPr>
        <p:sp>
          <p:nvSpPr>
            <p:cNvPr id="33" name="TextBox 32"/>
            <p:cNvSpPr txBox="1"/>
            <p:nvPr/>
          </p:nvSpPr>
          <p:spPr>
            <a:xfrm>
              <a:off x="6324600" y="4797623"/>
              <a:ext cx="118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“Cold Color”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76160" y="4800600"/>
              <a:ext cx="1463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{Green, Blue}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4800601"/>
              <a:ext cx="9144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b="1" dirty="0"/>
                <a:t>Not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0000" y="48006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Complement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baseline="30000" dirty="0"/>
                <a:t> C</a:t>
              </a:r>
              <a:r>
                <a:rPr lang="en-US" sz="1400" dirty="0"/>
                <a:t>  =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562600" y="1981200"/>
            <a:ext cx="3017520" cy="1554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096000" y="23622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96200" y="2346960"/>
            <a:ext cx="91440" cy="91440"/>
          </a:xfrm>
          <a:prstGeom prst="ellipse">
            <a:avLst/>
          </a:prstGeom>
          <a:solidFill>
            <a:srgbClr val="FF99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34200" y="2667000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19800" y="3124200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01000" y="2956560"/>
            <a:ext cx="91440" cy="91440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464" y="2087880"/>
            <a:ext cx="4572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5120" y="2404404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3048000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400" y="2148840"/>
            <a:ext cx="6400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Orange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4996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96200" y="1524000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b="1" i="1" dirty="0"/>
              <a:t>S</a:t>
            </a:r>
            <a:r>
              <a:rPr lang="en-US" sz="1400" dirty="0"/>
              <a:t>) 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3962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E</a:t>
            </a:r>
            <a:r>
              <a:rPr lang="en-US" sz="1400" dirty="0"/>
              <a:t>) = 3 ways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4343400"/>
            <a:ext cx="128016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dirty="0"/>
              <a:t>) = 3 ways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562600" y="2010906"/>
            <a:ext cx="1147113" cy="1415652"/>
            <a:chOff x="5562600" y="2010906"/>
            <a:chExt cx="1147113" cy="1415652"/>
          </a:xfrm>
        </p:grpSpPr>
        <p:sp>
          <p:nvSpPr>
            <p:cNvPr id="59" name="TextBox 58"/>
            <p:cNvSpPr txBox="1"/>
            <p:nvPr/>
          </p:nvSpPr>
          <p:spPr>
            <a:xfrm>
              <a:off x="5562600" y="2010906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A</a:t>
              </a:r>
            </a:p>
          </p:txBody>
        </p:sp>
        <p:sp>
          <p:nvSpPr>
            <p:cNvPr id="60" name="Oval 59"/>
            <p:cNvSpPr/>
            <p:nvPr/>
          </p:nvSpPr>
          <p:spPr>
            <a:xfrm rot="5791636">
              <a:off x="5520993" y="2237838"/>
              <a:ext cx="1371600" cy="10058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65"/>
          <p:cNvGrpSpPr/>
          <p:nvPr/>
        </p:nvGrpSpPr>
        <p:grpSpPr>
          <a:xfrm>
            <a:off x="7467600" y="1981200"/>
            <a:ext cx="1143000" cy="1390118"/>
            <a:chOff x="7605844" y="1981200"/>
            <a:chExt cx="1143000" cy="1390118"/>
          </a:xfrm>
        </p:grpSpPr>
        <p:sp>
          <p:nvSpPr>
            <p:cNvPr id="51" name="Oval 50"/>
            <p:cNvSpPr/>
            <p:nvPr/>
          </p:nvSpPr>
          <p:spPr>
            <a:xfrm rot="3860972">
              <a:off x="7468684" y="2228318"/>
              <a:ext cx="1280160" cy="10058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67844" y="1981200"/>
              <a:ext cx="3810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B</a:t>
              </a:r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3838136" y="5390165"/>
            <a:ext cx="5229664" cy="329112"/>
            <a:chOff x="3838136" y="5374399"/>
            <a:chExt cx="5229664" cy="329112"/>
          </a:xfrm>
        </p:grpSpPr>
        <p:sp>
          <p:nvSpPr>
            <p:cNvPr id="62" name="TextBox 61"/>
            <p:cNvSpPr txBox="1"/>
            <p:nvPr/>
          </p:nvSpPr>
          <p:spPr>
            <a:xfrm>
              <a:off x="3838136" y="5377376"/>
              <a:ext cx="192024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Intersection</a:t>
              </a:r>
              <a:r>
                <a:rPr lang="en-US" sz="1400" dirty="0"/>
                <a:t> 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 =</a:t>
              </a:r>
              <a:r>
                <a:rPr lang="en-US" sz="1400" dirty="0"/>
                <a:t> 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536" y="537439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{Red, Yellow}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36456" y="5377376"/>
              <a:ext cx="1097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E </a:t>
              </a:r>
              <a:r>
                <a:rPr lang="en-US" sz="1400" b="1" dirty="0"/>
                <a:t>and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” =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79080" y="5395734"/>
              <a:ext cx="1188720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#(</a:t>
              </a:r>
              <a:r>
                <a:rPr lang="en-US" sz="1400" i="1" dirty="0"/>
                <a:t>E</a:t>
              </a:r>
              <a:r>
                <a:rPr lang="en-US" sz="1400" dirty="0"/>
                <a:t> </a:t>
              </a:r>
              <a:r>
                <a:rPr lang="en-US" sz="1400" dirty="0">
                  <a:latin typeface="Cambria Math"/>
                  <a:ea typeface="Cambria Math"/>
                </a:rPr>
                <a:t>⋂</a:t>
              </a:r>
              <a:r>
                <a:rPr lang="en-US" sz="1400" dirty="0"/>
                <a:t> </a:t>
              </a:r>
              <a:r>
                <a:rPr lang="en-US" sz="1400" i="1" dirty="0"/>
                <a:t>F</a:t>
              </a:r>
              <a:r>
                <a:rPr lang="en-US" sz="1400" dirty="0"/>
                <a:t>) = 2</a:t>
              </a:r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04800" y="3804920"/>
          <a:ext cx="1066800" cy="222504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Outcome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Orange</a:t>
                      </a:r>
                    </a:p>
                  </a:txBody>
                  <a:tcPr anchor="ctr">
                    <a:solidFill>
                      <a:srgbClr val="FF66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Blue</a:t>
                      </a:r>
                    </a:p>
                  </a:txBody>
                  <a:tcPr anchor="ctr">
                    <a:solidFill>
                      <a:srgbClr val="0000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838136" y="5696244"/>
            <a:ext cx="42062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Note</a:t>
            </a:r>
            <a:r>
              <a:rPr lang="en-US" sz="1400" b="1" i="1" dirty="0"/>
              <a:t>: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{Red, Green}  </a:t>
            </a:r>
            <a:r>
              <a:rPr lang="en-US" sz="1400" dirty="0">
                <a:latin typeface="Cambria Math"/>
                <a:ea typeface="Cambria Math"/>
              </a:rPr>
              <a:t>⋂  </a:t>
            </a:r>
            <a:r>
              <a:rPr lang="en-US" sz="1400" i="1" dirty="0"/>
              <a:t>B = </a:t>
            </a:r>
            <a:r>
              <a:rPr lang="en-US" sz="1400" dirty="0"/>
              <a:t>{Orange, Blue} =  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04" y="5958840"/>
            <a:ext cx="43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 </a:t>
            </a:r>
            <a:r>
              <a:rPr lang="en-US" sz="1400" dirty="0"/>
              <a:t>are </a:t>
            </a:r>
            <a:r>
              <a:rPr lang="en-US" sz="1400" b="1" dirty="0"/>
              <a:t>disjoint</a:t>
            </a:r>
            <a:r>
              <a:rPr lang="en-US" sz="1400" dirty="0"/>
              <a:t>, or </a:t>
            </a:r>
            <a:r>
              <a:rPr lang="en-US" sz="1400" b="1" dirty="0"/>
              <a:t>mutually exclusive</a:t>
            </a:r>
            <a:r>
              <a:rPr lang="en-US" sz="1400" dirty="0"/>
              <a:t> events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6680" y="5715000"/>
            <a:ext cx="274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/>
              </a:rPr>
              <a:t></a:t>
            </a:r>
            <a:r>
              <a:rPr lang="en-US" sz="1400" dirty="0"/>
              <a:t>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0" y="5029200"/>
            <a:ext cx="1371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#(</a:t>
            </a:r>
            <a:r>
              <a:rPr lang="en-US" sz="1400" i="1" dirty="0"/>
              <a:t>F</a:t>
            </a:r>
            <a:r>
              <a:rPr lang="en-US" sz="1400" baseline="30000" dirty="0"/>
              <a:t>C</a:t>
            </a:r>
            <a:r>
              <a:rPr lang="en-US" sz="1400" dirty="0"/>
              <a:t>) = 2 ways</a:t>
            </a:r>
          </a:p>
        </p:txBody>
      </p:sp>
      <p:pic>
        <p:nvPicPr>
          <p:cNvPr id="58" name="Picture 1"/>
          <p:cNvPicPr>
            <a:picLocks noChangeAspect="1" noChangeArrowheads="1"/>
          </p:cNvPicPr>
          <p:nvPr/>
        </p:nvPicPr>
        <p:blipFill>
          <a:blip r:embed="rId3" cstate="print"/>
          <a:srcRect l="15771" t="14363" r="8244" b="19569"/>
          <a:stretch>
            <a:fillRect/>
          </a:stretch>
        </p:blipFill>
        <p:spPr bwMode="auto">
          <a:xfrm>
            <a:off x="76200" y="457200"/>
            <a:ext cx="31606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65" name="TextBox 64"/>
          <p:cNvSpPr txBox="1"/>
          <p:nvPr/>
        </p:nvSpPr>
        <p:spPr>
          <a:xfrm>
            <a:off x="228600" y="277318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 the following </a:t>
            </a:r>
            <a:r>
              <a:rPr lang="en-US" sz="1400" b="1" dirty="0"/>
              <a:t>experiment: </a:t>
            </a:r>
            <a:r>
              <a:rPr lang="en-US" sz="1400" dirty="0"/>
              <a:t>Randomly select an individual from the population, and record its color.</a:t>
            </a: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674129" y="304800"/>
            <a:ext cx="1840471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  <p:bldP spid="5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828800" y="1905000"/>
          <a:ext cx="5486400" cy="237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7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1981200" y="1143000"/>
            <a:ext cx="1066800" cy="719138"/>
            <a:chOff x="1669097" y="2514600"/>
            <a:chExt cx="1066800" cy="719138"/>
          </a:xfrm>
        </p:grpSpPr>
        <p:sp>
          <p:nvSpPr>
            <p:cNvPr id="7192" name="Text Box 10"/>
            <p:cNvSpPr txBox="1">
              <a:spLocks noChangeArrowheads="1"/>
            </p:cNvSpPr>
            <p:nvPr/>
          </p:nvSpPr>
          <p:spPr bwMode="auto">
            <a:xfrm>
              <a:off x="19596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1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89" name="TextBox 24"/>
            <p:cNvSpPr txBox="1">
              <a:spLocks noChangeArrowheads="1"/>
            </p:cNvSpPr>
            <p:nvPr/>
          </p:nvSpPr>
          <p:spPr bwMode="auto">
            <a:xfrm>
              <a:off x="16690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Thiamine</a:t>
              </a: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324664" y="1143000"/>
            <a:ext cx="1143000" cy="719138"/>
            <a:chOff x="2583497" y="2514600"/>
            <a:chExt cx="1143000" cy="719138"/>
          </a:xfrm>
        </p:grpSpPr>
        <p:sp>
          <p:nvSpPr>
            <p:cNvPr id="7193" name="Text Box 10"/>
            <p:cNvSpPr txBox="1">
              <a:spLocks noChangeArrowheads="1"/>
            </p:cNvSpPr>
            <p:nvPr/>
          </p:nvSpPr>
          <p:spPr bwMode="auto">
            <a:xfrm>
              <a:off x="28740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2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0" name="TextBox 26"/>
            <p:cNvSpPr txBox="1">
              <a:spLocks noChangeArrowheads="1"/>
            </p:cNvSpPr>
            <p:nvPr/>
          </p:nvSpPr>
          <p:spPr bwMode="auto">
            <a:xfrm>
              <a:off x="2583497" y="2514600"/>
              <a:ext cx="1143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Riboflavin</a:t>
              </a: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4724400" y="1143000"/>
            <a:ext cx="1066800" cy="719138"/>
            <a:chOff x="3497897" y="2514600"/>
            <a:chExt cx="1066800" cy="719138"/>
          </a:xfrm>
        </p:grpSpPr>
        <p:sp>
          <p:nvSpPr>
            <p:cNvPr id="7194" name="Text Box 10"/>
            <p:cNvSpPr txBox="1">
              <a:spLocks noChangeArrowheads="1"/>
            </p:cNvSpPr>
            <p:nvPr/>
          </p:nvSpPr>
          <p:spPr bwMode="auto">
            <a:xfrm>
              <a:off x="3878897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3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1" name="TextBox 30"/>
            <p:cNvSpPr txBox="1">
              <a:spLocks noChangeArrowheads="1"/>
            </p:cNvSpPr>
            <p:nvPr/>
          </p:nvSpPr>
          <p:spPr bwMode="auto">
            <a:xfrm>
              <a:off x="34978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Niacin</a:t>
              </a: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5410200" y="1143000"/>
            <a:ext cx="2377440" cy="719138"/>
            <a:chOff x="4640897" y="2514600"/>
            <a:chExt cx="2377440" cy="719138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63880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4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37" name="TextBox 30"/>
            <p:cNvSpPr txBox="1">
              <a:spLocks noChangeArrowheads="1"/>
            </p:cNvSpPr>
            <p:nvPr/>
          </p:nvSpPr>
          <p:spPr bwMode="auto">
            <a:xfrm>
              <a:off x="4640897" y="2514600"/>
              <a:ext cx="23774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No B deficiency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52400" y="477837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cs typeface="Arial" charset="0"/>
              </a:rPr>
              <a:t>Also</a:t>
            </a:r>
          </a:p>
          <a:p>
            <a:r>
              <a:rPr lang="en-US" sz="2000" dirty="0">
                <a:cs typeface="Arial" charset="0"/>
              </a:rPr>
              <a:t>given…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6" name="Group 72"/>
          <p:cNvGrpSpPr/>
          <p:nvPr/>
        </p:nvGrpSpPr>
        <p:grpSpPr>
          <a:xfrm>
            <a:off x="7315200" y="4281940"/>
            <a:ext cx="1554480" cy="640080"/>
            <a:chOff x="7315200" y="4236720"/>
            <a:chExt cx="1554480" cy="64008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1890010" y="3489325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32616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464820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6004810" y="3505200"/>
            <a:ext cx="128016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A</a:t>
            </a:r>
            <a:r>
              <a:rPr lang="en-US" baseline="30000" dirty="0">
                <a:cs typeface="Arial" charset="0"/>
              </a:rPr>
              <a:t>c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∩ </a:t>
            </a:r>
            <a:r>
              <a:rPr lang="en-US" i="1" dirty="0">
                <a:cs typeface="Arial" charset="0"/>
              </a:rPr>
              <a:t>B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)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2971800" y="5562600"/>
            <a:ext cx="3124200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∩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dirty="0">
                <a:cs typeface="Arial" charset="0"/>
              </a:rPr>
              <a:t>)  =  </a:t>
            </a: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| 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dirty="0">
                <a:cs typeface="Arial" charset="0"/>
              </a:rPr>
              <a:t>) </a:t>
            </a: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B</a:t>
            </a:r>
            <a:r>
              <a:rPr lang="en-US" sz="2000" dirty="0">
                <a:cs typeface="Arial" charset="0"/>
              </a:rPr>
              <a:t>) 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2400" y="5564187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cs typeface="Arial" charset="0"/>
              </a:rPr>
              <a:t>Recall: </a:t>
            </a:r>
          </a:p>
        </p:txBody>
      </p:sp>
      <p:grpSp>
        <p:nvGrpSpPr>
          <p:cNvPr id="7" name="Group 46"/>
          <p:cNvGrpSpPr/>
          <p:nvPr/>
        </p:nvGrpSpPr>
        <p:grpSpPr>
          <a:xfrm>
            <a:off x="1676400" y="5029200"/>
            <a:ext cx="5716250" cy="307777"/>
            <a:chOff x="1676400" y="5029200"/>
            <a:chExt cx="5716250" cy="307777"/>
          </a:xfrm>
        </p:grpSpPr>
        <p:sp>
          <p:nvSpPr>
            <p:cNvPr id="52" name="TextBox 51"/>
            <p:cNvSpPr txBox="1"/>
            <p:nvPr/>
          </p:nvSpPr>
          <p:spPr>
            <a:xfrm>
              <a:off x="1676400" y="5029200"/>
              <a:ext cx="1371600" cy="30777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| 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4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) =  .35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24700" y="5029200"/>
              <a:ext cx="1371600" cy="30777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| 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4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) = .30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72750" y="5029200"/>
              <a:ext cx="1371600" cy="30777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| 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4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) = .25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21050" y="5029200"/>
              <a:ext cx="1371600" cy="30777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| </a:t>
              </a:r>
              <a:r>
                <a:rPr lang="en-US" sz="1400" i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4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) = .20</a:t>
              </a:r>
            </a:p>
          </p:txBody>
        </p:sp>
      </p:grp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9050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.10 </a:t>
            </a:r>
            <a:r>
              <a:rPr lang="en-US" dirty="0">
                <a:cs typeface="Arial" charset="0"/>
                <a:sym typeface="Symbol"/>
              </a:rPr>
              <a:t> .35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2766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.20 </a:t>
            </a:r>
            <a:r>
              <a:rPr lang="en-US" dirty="0">
                <a:cs typeface="Arial" charset="0"/>
                <a:sym typeface="Symbol"/>
              </a:rPr>
              <a:t> .30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9" name="Text Box 14"/>
          <p:cNvSpPr txBox="1">
            <a:spLocks noChangeArrowheads="1"/>
          </p:cNvSpPr>
          <p:nvPr/>
        </p:nvSpPr>
        <p:spPr bwMode="auto">
          <a:xfrm>
            <a:off x="46482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.30 </a:t>
            </a:r>
            <a:r>
              <a:rPr lang="en-US" dirty="0">
                <a:cs typeface="Arial" charset="0"/>
                <a:sym typeface="Symbol"/>
              </a:rPr>
              <a:t> .25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0" name="Text Box 14"/>
          <p:cNvSpPr txBox="1">
            <a:spLocks noChangeArrowheads="1"/>
          </p:cNvSpPr>
          <p:nvPr/>
        </p:nvSpPr>
        <p:spPr bwMode="auto">
          <a:xfrm>
            <a:off x="605028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.40 </a:t>
            </a:r>
            <a:r>
              <a:rPr lang="en-US" dirty="0">
                <a:cs typeface="Arial" charset="0"/>
                <a:sym typeface="Symbol"/>
              </a:rPr>
              <a:t> .20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192024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35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32766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60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46482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75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605028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80</a:t>
            </a:r>
            <a:r>
              <a:rPr lang="en-US" dirty="0">
                <a:cs typeface="Arial" charset="0"/>
              </a:rPr>
              <a:t> </a:t>
            </a:r>
          </a:p>
        </p:txBody>
      </p:sp>
      <p:grpSp>
        <p:nvGrpSpPr>
          <p:cNvPr id="8" name="Group 85"/>
          <p:cNvGrpSpPr/>
          <p:nvPr/>
        </p:nvGrpSpPr>
        <p:grpSpPr>
          <a:xfrm>
            <a:off x="1919990" y="4419600"/>
            <a:ext cx="5334250" cy="381000"/>
            <a:chOff x="1919990" y="4419600"/>
            <a:chExt cx="5334250" cy="381000"/>
          </a:xfrm>
        </p:grpSpPr>
        <p:sp>
          <p:nvSpPr>
            <p:cNvPr id="87" name="Text Box 9"/>
            <p:cNvSpPr txBox="1">
              <a:spLocks noChangeArrowheads="1"/>
            </p:cNvSpPr>
            <p:nvPr/>
          </p:nvSpPr>
          <p:spPr bwMode="auto">
            <a:xfrm>
              <a:off x="330658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2</a:t>
              </a:r>
              <a:r>
                <a:rPr lang="en-US" sz="1600" dirty="0">
                  <a:cs typeface="Arial" charset="0"/>
                </a:rPr>
                <a:t>) = .20</a:t>
              </a: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66394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3</a:t>
              </a:r>
              <a:r>
                <a:rPr lang="en-US" sz="1600" dirty="0">
                  <a:cs typeface="Arial" charset="0"/>
                </a:rPr>
                <a:t>) = .30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191999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) = .10</a:t>
              </a:r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6065520" y="443484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4</a:t>
              </a:r>
              <a:r>
                <a:rPr lang="en-US" sz="1600" dirty="0">
                  <a:cs typeface="Arial" charset="0"/>
                </a:rPr>
                <a:t>) = .40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69" grpId="0" animBg="1"/>
      <p:bldP spid="74" grpId="0" animBg="1"/>
      <p:bldP spid="75" grpId="0" animBg="1"/>
      <p:bldP spid="7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1981200" y="1143000"/>
            <a:ext cx="1066800" cy="719138"/>
            <a:chOff x="1669097" y="2514600"/>
            <a:chExt cx="1066800" cy="719138"/>
          </a:xfrm>
        </p:grpSpPr>
        <p:sp>
          <p:nvSpPr>
            <p:cNvPr id="7192" name="Text Box 10"/>
            <p:cNvSpPr txBox="1">
              <a:spLocks noChangeArrowheads="1"/>
            </p:cNvSpPr>
            <p:nvPr/>
          </p:nvSpPr>
          <p:spPr bwMode="auto">
            <a:xfrm>
              <a:off x="19596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1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89" name="TextBox 24"/>
            <p:cNvSpPr txBox="1">
              <a:spLocks noChangeArrowheads="1"/>
            </p:cNvSpPr>
            <p:nvPr/>
          </p:nvSpPr>
          <p:spPr bwMode="auto">
            <a:xfrm>
              <a:off x="16690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Thiamine</a:t>
              </a: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3324664" y="1143000"/>
            <a:ext cx="1143000" cy="719138"/>
            <a:chOff x="2583497" y="2514600"/>
            <a:chExt cx="1143000" cy="719138"/>
          </a:xfrm>
        </p:grpSpPr>
        <p:sp>
          <p:nvSpPr>
            <p:cNvPr id="7193" name="Text Box 10"/>
            <p:cNvSpPr txBox="1">
              <a:spLocks noChangeArrowheads="1"/>
            </p:cNvSpPr>
            <p:nvPr/>
          </p:nvSpPr>
          <p:spPr bwMode="auto">
            <a:xfrm>
              <a:off x="287405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2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0" name="TextBox 26"/>
            <p:cNvSpPr txBox="1">
              <a:spLocks noChangeArrowheads="1"/>
            </p:cNvSpPr>
            <p:nvPr/>
          </p:nvSpPr>
          <p:spPr bwMode="auto">
            <a:xfrm>
              <a:off x="2583497" y="2514600"/>
              <a:ext cx="1143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Riboflavin</a:t>
              </a: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4724400" y="1143000"/>
            <a:ext cx="1066800" cy="719138"/>
            <a:chOff x="3497897" y="2514600"/>
            <a:chExt cx="1066800" cy="719138"/>
          </a:xfrm>
        </p:grpSpPr>
        <p:sp>
          <p:nvSpPr>
            <p:cNvPr id="7194" name="Text Box 10"/>
            <p:cNvSpPr txBox="1">
              <a:spLocks noChangeArrowheads="1"/>
            </p:cNvSpPr>
            <p:nvPr/>
          </p:nvSpPr>
          <p:spPr bwMode="auto">
            <a:xfrm>
              <a:off x="3878897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3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7191" name="TextBox 30"/>
            <p:cNvSpPr txBox="1">
              <a:spLocks noChangeArrowheads="1"/>
            </p:cNvSpPr>
            <p:nvPr/>
          </p:nvSpPr>
          <p:spPr bwMode="auto">
            <a:xfrm>
              <a:off x="3497897" y="2514600"/>
              <a:ext cx="1066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Niacin</a:t>
              </a: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5410200" y="1143000"/>
            <a:ext cx="2377440" cy="719138"/>
            <a:chOff x="4640897" y="2514600"/>
            <a:chExt cx="2377440" cy="719138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638800" y="2819400"/>
              <a:ext cx="471447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2000" i="1" dirty="0">
                  <a:cs typeface="Arial" charset="0"/>
                </a:rPr>
                <a:t>B</a:t>
              </a:r>
              <a:r>
                <a:rPr lang="en-US" sz="2000" baseline="-25000" dirty="0">
                  <a:cs typeface="Arial" charset="0"/>
                </a:rPr>
                <a:t>4  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37" name="TextBox 30"/>
            <p:cNvSpPr txBox="1">
              <a:spLocks noChangeArrowheads="1"/>
            </p:cNvSpPr>
            <p:nvPr/>
          </p:nvSpPr>
          <p:spPr bwMode="auto">
            <a:xfrm>
              <a:off x="4640897" y="2514600"/>
              <a:ext cx="23774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No B deficiency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828800" y="1905000"/>
          <a:ext cx="5486400" cy="237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7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6" name="Group 72"/>
          <p:cNvGrpSpPr/>
          <p:nvPr/>
        </p:nvGrpSpPr>
        <p:grpSpPr>
          <a:xfrm>
            <a:off x="7315200" y="4281940"/>
            <a:ext cx="1554480" cy="640080"/>
            <a:chOff x="7315200" y="4236720"/>
            <a:chExt cx="1554480" cy="64008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9050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.10 </a:t>
            </a:r>
            <a:r>
              <a:rPr lang="en-US" dirty="0">
                <a:cs typeface="Arial" charset="0"/>
                <a:sym typeface="Symbol"/>
              </a:rPr>
              <a:t> .35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2766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.20 </a:t>
            </a:r>
            <a:r>
              <a:rPr lang="en-US" dirty="0">
                <a:cs typeface="Arial" charset="0"/>
                <a:sym typeface="Symbol"/>
              </a:rPr>
              <a:t> .30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9" name="Text Box 14"/>
          <p:cNvSpPr txBox="1">
            <a:spLocks noChangeArrowheads="1"/>
          </p:cNvSpPr>
          <p:nvPr/>
        </p:nvSpPr>
        <p:spPr bwMode="auto">
          <a:xfrm>
            <a:off x="46482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.30 </a:t>
            </a:r>
            <a:r>
              <a:rPr lang="en-US" dirty="0">
                <a:cs typeface="Arial" charset="0"/>
                <a:sym typeface="Symbol"/>
              </a:rPr>
              <a:t> .25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0" name="Text Box 14"/>
          <p:cNvSpPr txBox="1">
            <a:spLocks noChangeArrowheads="1"/>
          </p:cNvSpPr>
          <p:nvPr/>
        </p:nvSpPr>
        <p:spPr bwMode="auto">
          <a:xfrm>
            <a:off x="605028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.40 </a:t>
            </a:r>
            <a:r>
              <a:rPr lang="en-US" dirty="0">
                <a:cs typeface="Arial" charset="0"/>
                <a:sym typeface="Symbol"/>
              </a:rPr>
              <a:t> .20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192024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35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32766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60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464820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75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6050280" y="2362200"/>
            <a:ext cx="118872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80</a:t>
            </a:r>
            <a:r>
              <a:rPr lang="en-US" dirty="0">
                <a:cs typeface="Arial" charset="0"/>
              </a:rPr>
              <a:t> </a:t>
            </a:r>
          </a:p>
        </p:txBody>
      </p:sp>
      <p:grpSp>
        <p:nvGrpSpPr>
          <p:cNvPr id="7" name="Group 57"/>
          <p:cNvGrpSpPr/>
          <p:nvPr/>
        </p:nvGrpSpPr>
        <p:grpSpPr>
          <a:xfrm>
            <a:off x="1981200" y="3429365"/>
            <a:ext cx="5181600" cy="320675"/>
            <a:chOff x="1981200" y="3429000"/>
            <a:chExt cx="5181600" cy="320675"/>
          </a:xfrm>
        </p:grpSpPr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1981200" y="3429000"/>
              <a:ext cx="1030288" cy="32067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.065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3352800" y="3429000"/>
              <a:ext cx="1030288" cy="32067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.140</a:t>
              </a:r>
            </a:p>
          </p:txBody>
        </p:sp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1030288" cy="32067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.225</a:t>
              </a:r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6132512" y="3429000"/>
              <a:ext cx="1030288" cy="32067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.320</a:t>
              </a:r>
            </a:p>
          </p:txBody>
        </p:sp>
      </p:grpSp>
      <p:grpSp>
        <p:nvGrpSpPr>
          <p:cNvPr id="8" name="Group 91"/>
          <p:cNvGrpSpPr/>
          <p:nvPr/>
        </p:nvGrpSpPr>
        <p:grpSpPr>
          <a:xfrm>
            <a:off x="1919990" y="4419600"/>
            <a:ext cx="5334250" cy="381000"/>
            <a:chOff x="1919990" y="4419600"/>
            <a:chExt cx="5334250" cy="381000"/>
          </a:xfrm>
        </p:grpSpPr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30658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2</a:t>
              </a:r>
              <a:r>
                <a:rPr lang="en-US" sz="1600" dirty="0">
                  <a:cs typeface="Arial" charset="0"/>
                </a:rPr>
                <a:t>) = .20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466394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3</a:t>
              </a:r>
              <a:r>
                <a:rPr lang="en-US" sz="1600" dirty="0">
                  <a:cs typeface="Arial" charset="0"/>
                </a:rPr>
                <a:t>) = .30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191999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) = .10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6065520" y="443484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4</a:t>
              </a:r>
              <a:r>
                <a:rPr lang="en-US" sz="1600" dirty="0">
                  <a:cs typeface="Arial" charset="0"/>
                </a:rPr>
                <a:t>) = .40</a:t>
              </a:r>
            </a:p>
          </p:txBody>
        </p:sp>
      </p:grp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7200" y="6324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?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514600" y="6324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?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4495800" y="6324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3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?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477000" y="6291263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4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?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7330440" y="5486400"/>
            <a:ext cx="173736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Posterior probabilities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7526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532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5814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2578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2" grpId="0"/>
      <p:bldP spid="63" grpId="0"/>
      <p:bldP spid="64" grpId="0"/>
      <p:bldP spid="8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1981200" y="1143000"/>
            <a:ext cx="5806440" cy="719138"/>
            <a:chOff x="1981200" y="1143000"/>
            <a:chExt cx="5806440" cy="719138"/>
          </a:xfrm>
        </p:grpSpPr>
        <p:grpSp>
          <p:nvGrpSpPr>
            <p:cNvPr id="3" name="Group 38"/>
            <p:cNvGrpSpPr/>
            <p:nvPr/>
          </p:nvGrpSpPr>
          <p:grpSpPr>
            <a:xfrm>
              <a:off x="1981200" y="1143000"/>
              <a:ext cx="1066800" cy="719138"/>
              <a:chOff x="1669097" y="2514600"/>
              <a:chExt cx="1066800" cy="719138"/>
            </a:xfrm>
          </p:grpSpPr>
          <p:sp>
            <p:nvSpPr>
              <p:cNvPr id="7192" name="Text Box 10"/>
              <p:cNvSpPr txBox="1">
                <a:spLocks noChangeArrowheads="1"/>
              </p:cNvSpPr>
              <p:nvPr/>
            </p:nvSpPr>
            <p:spPr bwMode="auto">
              <a:xfrm>
                <a:off x="195965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1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89" name="TextBox 24"/>
              <p:cNvSpPr txBox="1">
                <a:spLocks noChangeArrowheads="1"/>
              </p:cNvSpPr>
              <p:nvPr/>
            </p:nvSpPr>
            <p:spPr bwMode="auto">
              <a:xfrm>
                <a:off x="1669097" y="2514600"/>
                <a:ext cx="10668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Thiamine</a:t>
                </a:r>
              </a:p>
            </p:txBody>
          </p:sp>
        </p:grpSp>
        <p:grpSp>
          <p:nvGrpSpPr>
            <p:cNvPr id="4" name="Group 41"/>
            <p:cNvGrpSpPr/>
            <p:nvPr/>
          </p:nvGrpSpPr>
          <p:grpSpPr>
            <a:xfrm>
              <a:off x="3322320" y="1143000"/>
              <a:ext cx="1143000" cy="719138"/>
              <a:chOff x="2583497" y="2514600"/>
              <a:chExt cx="1143000" cy="719138"/>
            </a:xfrm>
          </p:grpSpPr>
          <p:sp>
            <p:nvSpPr>
              <p:cNvPr id="7193" name="Text Box 10"/>
              <p:cNvSpPr txBox="1">
                <a:spLocks noChangeArrowheads="1"/>
              </p:cNvSpPr>
              <p:nvPr/>
            </p:nvSpPr>
            <p:spPr bwMode="auto">
              <a:xfrm>
                <a:off x="287405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2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90" name="TextBox 26"/>
              <p:cNvSpPr txBox="1">
                <a:spLocks noChangeArrowheads="1"/>
              </p:cNvSpPr>
              <p:nvPr/>
            </p:nvSpPr>
            <p:spPr bwMode="auto">
              <a:xfrm>
                <a:off x="2583497" y="2514600"/>
                <a:ext cx="11430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Riboflavin</a:t>
                </a:r>
              </a:p>
            </p:txBody>
          </p:sp>
        </p:grpSp>
        <p:grpSp>
          <p:nvGrpSpPr>
            <p:cNvPr id="5" name="Group 42"/>
            <p:cNvGrpSpPr/>
            <p:nvPr/>
          </p:nvGrpSpPr>
          <p:grpSpPr>
            <a:xfrm>
              <a:off x="4724400" y="1143000"/>
              <a:ext cx="1066800" cy="719138"/>
              <a:chOff x="3467417" y="2514600"/>
              <a:chExt cx="1066800" cy="719138"/>
            </a:xfrm>
          </p:grpSpPr>
          <p:sp>
            <p:nvSpPr>
              <p:cNvPr id="7194" name="Text Box 10"/>
              <p:cNvSpPr txBox="1">
                <a:spLocks noChangeArrowheads="1"/>
              </p:cNvSpPr>
              <p:nvPr/>
            </p:nvSpPr>
            <p:spPr bwMode="auto">
              <a:xfrm>
                <a:off x="3848417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3  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91" name="TextBox 30"/>
              <p:cNvSpPr txBox="1">
                <a:spLocks noChangeArrowheads="1"/>
              </p:cNvSpPr>
              <p:nvPr/>
            </p:nvSpPr>
            <p:spPr bwMode="auto">
              <a:xfrm>
                <a:off x="3467417" y="2514600"/>
                <a:ext cx="10668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Niacin</a:t>
                </a:r>
              </a:p>
            </p:txBody>
          </p:sp>
        </p:grpSp>
        <p:grpSp>
          <p:nvGrpSpPr>
            <p:cNvPr id="6" name="Group 43"/>
            <p:cNvGrpSpPr/>
            <p:nvPr/>
          </p:nvGrpSpPr>
          <p:grpSpPr>
            <a:xfrm>
              <a:off x="5410200" y="1143250"/>
              <a:ext cx="2377440" cy="718888"/>
              <a:chOff x="4564697" y="2514850"/>
              <a:chExt cx="2377440" cy="718888"/>
            </a:xfrm>
          </p:grpSpPr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556260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4  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37" name="TextBox 30"/>
              <p:cNvSpPr txBox="1">
                <a:spLocks noChangeArrowheads="1"/>
              </p:cNvSpPr>
              <p:nvPr/>
            </p:nvSpPr>
            <p:spPr bwMode="auto">
              <a:xfrm>
                <a:off x="4564697" y="2514850"/>
                <a:ext cx="23774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No B deficiency</a:t>
                </a:r>
              </a:p>
            </p:txBody>
          </p:sp>
        </p:grpSp>
      </p:grp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grpSp>
        <p:nvGrpSpPr>
          <p:cNvPr id="7" name="Group 63"/>
          <p:cNvGrpSpPr/>
          <p:nvPr/>
        </p:nvGrpSpPr>
        <p:grpSpPr>
          <a:xfrm>
            <a:off x="1919990" y="4419600"/>
            <a:ext cx="5334250" cy="381000"/>
            <a:chOff x="1919990" y="4419600"/>
            <a:chExt cx="5334250" cy="381000"/>
          </a:xfrm>
        </p:grpSpPr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30658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2</a:t>
              </a:r>
              <a:r>
                <a:rPr lang="en-US" sz="1600" dirty="0">
                  <a:cs typeface="Arial" charset="0"/>
                </a:rPr>
                <a:t>) = .20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466394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3</a:t>
              </a:r>
              <a:r>
                <a:rPr lang="en-US" sz="1600" dirty="0">
                  <a:cs typeface="Arial" charset="0"/>
                </a:rPr>
                <a:t>) = .30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191999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) = .10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6065520" y="443484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4</a:t>
              </a:r>
              <a:r>
                <a:rPr lang="en-US" sz="1600" dirty="0">
                  <a:cs typeface="Arial" charset="0"/>
                </a:rPr>
                <a:t>) = .40</a:t>
              </a:r>
            </a:p>
          </p:txBody>
        </p:sp>
      </p:grp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457200" y="6324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?</a:t>
            </a: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2514600" y="6324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?</a:t>
            </a: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4495800" y="6324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3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?</a:t>
            </a: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6477000" y="6291263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4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?</a:t>
            </a:r>
          </a:p>
        </p:txBody>
      </p:sp>
      <p:grpSp>
        <p:nvGrpSpPr>
          <p:cNvPr id="8" name="Group 65"/>
          <p:cNvGrpSpPr/>
          <p:nvPr/>
        </p:nvGrpSpPr>
        <p:grpSpPr>
          <a:xfrm>
            <a:off x="3200400" y="1905000"/>
            <a:ext cx="2743200" cy="2362200"/>
            <a:chOff x="3200400" y="1905000"/>
            <a:chExt cx="2743200" cy="2362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32004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720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219456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35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355092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60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492252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75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632460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80</a:t>
            </a:r>
            <a:r>
              <a:rPr lang="en-US" dirty="0">
                <a:cs typeface="Arial" charset="0"/>
              </a:rPr>
              <a:t> </a:t>
            </a:r>
          </a:p>
        </p:txBody>
      </p:sp>
      <p:grpSp>
        <p:nvGrpSpPr>
          <p:cNvPr id="9" name="Group 95"/>
          <p:cNvGrpSpPr/>
          <p:nvPr/>
        </p:nvGrpSpPr>
        <p:grpSpPr>
          <a:xfrm>
            <a:off x="1981200" y="3428365"/>
            <a:ext cx="5181600" cy="320675"/>
            <a:chOff x="1981200" y="3429000"/>
            <a:chExt cx="5181600" cy="320675"/>
          </a:xfrm>
          <a:noFill/>
        </p:grpSpPr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19812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.065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33528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.140</a:t>
              </a:r>
            </a:p>
          </p:txBody>
        </p:sp>
        <p:sp>
          <p:nvSpPr>
            <p:cNvPr id="94" name="Text Box 14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.225</a:t>
              </a:r>
            </a:p>
          </p:txBody>
        </p: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6132512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.320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452360" y="2316480"/>
            <a:ext cx="14630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.25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52360" y="3429000"/>
            <a:ext cx="1463040" cy="365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) = .75 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94560" y="2362200"/>
            <a:ext cx="640080" cy="320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35</a:t>
            </a:r>
            <a:r>
              <a:rPr lang="en-US" dirty="0">
                <a:cs typeface="Arial" charset="0"/>
              </a:rPr>
              <a:t> </a:t>
            </a:r>
          </a:p>
        </p:txBody>
      </p:sp>
      <p:grpSp>
        <p:nvGrpSpPr>
          <p:cNvPr id="10" name="Group 72"/>
          <p:cNvGrpSpPr/>
          <p:nvPr/>
        </p:nvGrpSpPr>
        <p:grpSpPr>
          <a:xfrm>
            <a:off x="7315200" y="4282190"/>
            <a:ext cx="1554480" cy="640080"/>
            <a:chOff x="7315200" y="4236720"/>
            <a:chExt cx="1554480" cy="64008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grpSp>
        <p:nvGrpSpPr>
          <p:cNvPr id="11" name="Group 79"/>
          <p:cNvGrpSpPr/>
          <p:nvPr/>
        </p:nvGrpSpPr>
        <p:grpSpPr>
          <a:xfrm>
            <a:off x="1493520" y="6096000"/>
            <a:ext cx="1097280" cy="640080"/>
            <a:chOff x="533401" y="1600200"/>
            <a:chExt cx="1280160" cy="707886"/>
          </a:xfrm>
          <a:noFill/>
        </p:grpSpPr>
        <p:sp>
          <p:nvSpPr>
            <p:cNvPr id="75" name="TextBox 74"/>
            <p:cNvSpPr txBox="1"/>
            <p:nvPr/>
          </p:nvSpPr>
          <p:spPr>
            <a:xfrm>
              <a:off x="533401" y="1600200"/>
              <a:ext cx="1280160" cy="707886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 ∩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</a:t>
              </a:r>
            </a:p>
            <a:p>
              <a:pPr algn="ctr"/>
              <a:endParaRPr lang="en-US" sz="800" dirty="0">
                <a:cs typeface="Arial" charset="0"/>
              </a:endParaRPr>
            </a:p>
            <a:p>
              <a:pPr algn="ctr"/>
              <a:r>
                <a:rPr lang="en-US" sz="1600" dirty="0">
                  <a:cs typeface="Arial" charset="0"/>
                </a:rPr>
                <a:t> </a:t>
              </a: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</a:t>
              </a:r>
              <a:endParaRPr lang="en-US" sz="1600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685800" y="1981200"/>
              <a:ext cx="91440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sp>
        <p:nvSpPr>
          <p:cNvPr id="105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7330440" y="5486400"/>
            <a:ext cx="173736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Posterior probabilities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7526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532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5814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2578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106" grpId="0" animBg="1"/>
      <p:bldP spid="107" grpId="0" animBg="1"/>
      <p:bldP spid="107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1981200" y="1143000"/>
            <a:ext cx="5806440" cy="719138"/>
            <a:chOff x="1981200" y="1143000"/>
            <a:chExt cx="5806440" cy="719138"/>
          </a:xfrm>
        </p:grpSpPr>
        <p:grpSp>
          <p:nvGrpSpPr>
            <p:cNvPr id="3" name="Group 38"/>
            <p:cNvGrpSpPr/>
            <p:nvPr/>
          </p:nvGrpSpPr>
          <p:grpSpPr>
            <a:xfrm>
              <a:off x="1981200" y="1143000"/>
              <a:ext cx="1066800" cy="719138"/>
              <a:chOff x="1669097" y="2514600"/>
              <a:chExt cx="1066800" cy="719138"/>
            </a:xfrm>
          </p:grpSpPr>
          <p:sp>
            <p:nvSpPr>
              <p:cNvPr id="7192" name="Text Box 10"/>
              <p:cNvSpPr txBox="1">
                <a:spLocks noChangeArrowheads="1"/>
              </p:cNvSpPr>
              <p:nvPr/>
            </p:nvSpPr>
            <p:spPr bwMode="auto">
              <a:xfrm>
                <a:off x="195965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1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89" name="TextBox 24"/>
              <p:cNvSpPr txBox="1">
                <a:spLocks noChangeArrowheads="1"/>
              </p:cNvSpPr>
              <p:nvPr/>
            </p:nvSpPr>
            <p:spPr bwMode="auto">
              <a:xfrm>
                <a:off x="1669097" y="2514600"/>
                <a:ext cx="10668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Thiamine</a:t>
                </a:r>
              </a:p>
            </p:txBody>
          </p:sp>
        </p:grpSp>
        <p:grpSp>
          <p:nvGrpSpPr>
            <p:cNvPr id="4" name="Group 41"/>
            <p:cNvGrpSpPr/>
            <p:nvPr/>
          </p:nvGrpSpPr>
          <p:grpSpPr>
            <a:xfrm>
              <a:off x="3322320" y="1143000"/>
              <a:ext cx="1143000" cy="719138"/>
              <a:chOff x="2583497" y="2514600"/>
              <a:chExt cx="1143000" cy="719138"/>
            </a:xfrm>
          </p:grpSpPr>
          <p:sp>
            <p:nvSpPr>
              <p:cNvPr id="7193" name="Text Box 10"/>
              <p:cNvSpPr txBox="1">
                <a:spLocks noChangeArrowheads="1"/>
              </p:cNvSpPr>
              <p:nvPr/>
            </p:nvSpPr>
            <p:spPr bwMode="auto">
              <a:xfrm>
                <a:off x="287405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2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90" name="TextBox 26"/>
              <p:cNvSpPr txBox="1">
                <a:spLocks noChangeArrowheads="1"/>
              </p:cNvSpPr>
              <p:nvPr/>
            </p:nvSpPr>
            <p:spPr bwMode="auto">
              <a:xfrm>
                <a:off x="2583497" y="2514600"/>
                <a:ext cx="11430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Riboflavin</a:t>
                </a:r>
              </a:p>
            </p:txBody>
          </p:sp>
        </p:grpSp>
        <p:grpSp>
          <p:nvGrpSpPr>
            <p:cNvPr id="5" name="Group 42"/>
            <p:cNvGrpSpPr/>
            <p:nvPr/>
          </p:nvGrpSpPr>
          <p:grpSpPr>
            <a:xfrm>
              <a:off x="4724400" y="1143000"/>
              <a:ext cx="1066800" cy="719138"/>
              <a:chOff x="3467417" y="2514600"/>
              <a:chExt cx="1066800" cy="719138"/>
            </a:xfrm>
          </p:grpSpPr>
          <p:sp>
            <p:nvSpPr>
              <p:cNvPr id="7194" name="Text Box 10"/>
              <p:cNvSpPr txBox="1">
                <a:spLocks noChangeArrowheads="1"/>
              </p:cNvSpPr>
              <p:nvPr/>
            </p:nvSpPr>
            <p:spPr bwMode="auto">
              <a:xfrm>
                <a:off x="3848417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3  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91" name="TextBox 30"/>
              <p:cNvSpPr txBox="1">
                <a:spLocks noChangeArrowheads="1"/>
              </p:cNvSpPr>
              <p:nvPr/>
            </p:nvSpPr>
            <p:spPr bwMode="auto">
              <a:xfrm>
                <a:off x="3467417" y="2514600"/>
                <a:ext cx="10668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Niacin</a:t>
                </a:r>
              </a:p>
            </p:txBody>
          </p:sp>
        </p:grpSp>
        <p:grpSp>
          <p:nvGrpSpPr>
            <p:cNvPr id="6" name="Group 43"/>
            <p:cNvGrpSpPr/>
            <p:nvPr/>
          </p:nvGrpSpPr>
          <p:grpSpPr>
            <a:xfrm>
              <a:off x="5410200" y="1143250"/>
              <a:ext cx="2377440" cy="718888"/>
              <a:chOff x="4564697" y="2514850"/>
              <a:chExt cx="2377440" cy="718888"/>
            </a:xfrm>
          </p:grpSpPr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556260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4  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37" name="TextBox 30"/>
              <p:cNvSpPr txBox="1">
                <a:spLocks noChangeArrowheads="1"/>
              </p:cNvSpPr>
              <p:nvPr/>
            </p:nvSpPr>
            <p:spPr bwMode="auto">
              <a:xfrm>
                <a:off x="4564697" y="2514850"/>
                <a:ext cx="23774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No B deficiency</a:t>
                </a:r>
              </a:p>
            </p:txBody>
          </p:sp>
        </p:grpSp>
      </p:grp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457200" y="6324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1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</a:t>
            </a: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2514600" y="6324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2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</a:t>
            </a: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4495800" y="6324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3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</a:t>
            </a: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6477000" y="6291263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B</a:t>
            </a:r>
            <a:r>
              <a:rPr lang="en-US" sz="1600" baseline="-25000" dirty="0">
                <a:cs typeface="Arial" charset="0"/>
              </a:rPr>
              <a:t>4</a:t>
            </a:r>
            <a:r>
              <a:rPr lang="en-US" sz="1600" dirty="0">
                <a:cs typeface="Arial" charset="0"/>
              </a:rPr>
              <a:t> | 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= </a:t>
            </a:r>
          </a:p>
        </p:txBody>
      </p:sp>
      <p:grpSp>
        <p:nvGrpSpPr>
          <p:cNvPr id="7" name="Group 65"/>
          <p:cNvGrpSpPr/>
          <p:nvPr/>
        </p:nvGrpSpPr>
        <p:grpSpPr>
          <a:xfrm>
            <a:off x="3200400" y="1905000"/>
            <a:ext cx="2743200" cy="2362200"/>
            <a:chOff x="3200400" y="1905000"/>
            <a:chExt cx="2743200" cy="2362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32004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720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219456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35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355092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60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492252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75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632460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80</a:t>
            </a:r>
            <a:r>
              <a:rPr lang="en-US" dirty="0">
                <a:cs typeface="Arial" charset="0"/>
              </a:rPr>
              <a:t> </a:t>
            </a:r>
          </a:p>
        </p:txBody>
      </p:sp>
      <p:grpSp>
        <p:nvGrpSpPr>
          <p:cNvPr id="8" name="Group 95"/>
          <p:cNvGrpSpPr/>
          <p:nvPr/>
        </p:nvGrpSpPr>
        <p:grpSpPr>
          <a:xfrm>
            <a:off x="1981200" y="3428365"/>
            <a:ext cx="5181600" cy="320675"/>
            <a:chOff x="1981200" y="3429000"/>
            <a:chExt cx="5181600" cy="320675"/>
          </a:xfrm>
          <a:noFill/>
        </p:grpSpPr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19812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.065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33528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.140</a:t>
              </a:r>
            </a:p>
          </p:txBody>
        </p:sp>
        <p:sp>
          <p:nvSpPr>
            <p:cNvPr id="94" name="Text Box 14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.225</a:t>
              </a:r>
            </a:p>
          </p:txBody>
        </p: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6132512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.320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452360" y="2316480"/>
            <a:ext cx="14630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.25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52360" y="3429000"/>
            <a:ext cx="1463040" cy="365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) = .75 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94560" y="2362200"/>
            <a:ext cx="640080" cy="320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35</a:t>
            </a:r>
            <a:r>
              <a:rPr lang="en-US" dirty="0">
                <a:cs typeface="Arial" charset="0"/>
              </a:rPr>
              <a:t> </a:t>
            </a:r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1524000" y="6187440"/>
          <a:ext cx="497554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6" name="Equation" r:id="rId2" imgW="355320" imgH="393480" progId="Equation.DSMT4">
                  <p:embed/>
                </p:oleObj>
              </mc:Choice>
              <mc:Fallback>
                <p:oleObj name="Equation" r:id="rId2" imgW="3553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187440"/>
                        <a:ext cx="497554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14"/>
          <p:cNvSpPr txBox="1">
            <a:spLocks noChangeArrowheads="1"/>
          </p:cNvSpPr>
          <p:nvPr/>
        </p:nvSpPr>
        <p:spPr bwMode="auto">
          <a:xfrm>
            <a:off x="3550920" y="2361565"/>
            <a:ext cx="640080" cy="320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60</a:t>
            </a:r>
            <a:r>
              <a:rPr lang="en-US" dirty="0">
                <a:cs typeface="Arial" charset="0"/>
              </a:rPr>
              <a:t> 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3617912" y="6189785"/>
          <a:ext cx="4968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7" name="Equation" r:id="rId4" imgW="355320" imgH="393480" progId="Equation.DSMT4">
                  <p:embed/>
                </p:oleObj>
              </mc:Choice>
              <mc:Fallback>
                <p:oleObj name="Equation" r:id="rId4" imgW="3553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2" y="6189785"/>
                        <a:ext cx="49688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4922520" y="2362200"/>
            <a:ext cx="640080" cy="320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.075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5599113" y="6189785"/>
          <a:ext cx="4968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8" name="Equation" r:id="rId6" imgW="355320" imgH="393480" progId="Equation.DSMT4">
                  <p:embed/>
                </p:oleObj>
              </mc:Choice>
              <mc:Fallback>
                <p:oleObj name="Equation" r:id="rId6" imgW="35532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6189785"/>
                        <a:ext cx="49688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6324600" y="2362200"/>
            <a:ext cx="640080" cy="320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.080</a:t>
            </a: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7580313" y="6189785"/>
          <a:ext cx="4968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9" name="Equation" r:id="rId8" imgW="355320" imgH="393480" progId="Equation.DSMT4">
                  <p:embed/>
                </p:oleObj>
              </mc:Choice>
              <mc:Fallback>
                <p:oleObj name="Equation" r:id="rId8" imgW="35532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6189785"/>
                        <a:ext cx="49688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7330440" y="5486400"/>
            <a:ext cx="173736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Posterior probabilities</a:t>
            </a:r>
          </a:p>
        </p:txBody>
      </p:sp>
      <p:grpSp>
        <p:nvGrpSpPr>
          <p:cNvPr id="9" name="Group 57"/>
          <p:cNvGrpSpPr/>
          <p:nvPr/>
        </p:nvGrpSpPr>
        <p:grpSpPr>
          <a:xfrm>
            <a:off x="7315200" y="4282190"/>
            <a:ext cx="1554480" cy="640080"/>
            <a:chOff x="7315200" y="4236720"/>
            <a:chExt cx="1554480" cy="64008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grpSp>
        <p:nvGrpSpPr>
          <p:cNvPr id="10" name="Group 63"/>
          <p:cNvGrpSpPr/>
          <p:nvPr/>
        </p:nvGrpSpPr>
        <p:grpSpPr>
          <a:xfrm>
            <a:off x="1919990" y="4419600"/>
            <a:ext cx="5334250" cy="381000"/>
            <a:chOff x="1919990" y="4419600"/>
            <a:chExt cx="5334250" cy="381000"/>
          </a:xfrm>
        </p:grpSpPr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330658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2</a:t>
              </a:r>
              <a:r>
                <a:rPr lang="en-US" sz="1600" dirty="0">
                  <a:cs typeface="Arial" charset="0"/>
                </a:rPr>
                <a:t>) = .20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466394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3</a:t>
              </a:r>
              <a:r>
                <a:rPr lang="en-US" sz="1600" dirty="0">
                  <a:cs typeface="Arial" charset="0"/>
                </a:rPr>
                <a:t>) = .30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191999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) = .10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6065520" y="443484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4</a:t>
              </a:r>
              <a:r>
                <a:rPr lang="en-US" sz="1600" dirty="0">
                  <a:cs typeface="Arial" charset="0"/>
                </a:rPr>
                <a:t>) = .40</a:t>
              </a: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H="1">
            <a:off x="17526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5532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5814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2578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107" grpId="0" animBg="1"/>
      <p:bldP spid="73" grpId="0" animBg="1"/>
      <p:bldP spid="73" grpId="1" animBg="1"/>
      <p:bldP spid="73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1981200" y="1143000"/>
            <a:ext cx="5806440" cy="719138"/>
            <a:chOff x="1981200" y="1143000"/>
            <a:chExt cx="5806440" cy="719138"/>
          </a:xfrm>
        </p:grpSpPr>
        <p:grpSp>
          <p:nvGrpSpPr>
            <p:cNvPr id="3" name="Group 38"/>
            <p:cNvGrpSpPr/>
            <p:nvPr/>
          </p:nvGrpSpPr>
          <p:grpSpPr>
            <a:xfrm>
              <a:off x="1981200" y="1143000"/>
              <a:ext cx="1066800" cy="719138"/>
              <a:chOff x="1669097" y="2514600"/>
              <a:chExt cx="1066800" cy="719138"/>
            </a:xfrm>
          </p:grpSpPr>
          <p:sp>
            <p:nvSpPr>
              <p:cNvPr id="7192" name="Text Box 10"/>
              <p:cNvSpPr txBox="1">
                <a:spLocks noChangeArrowheads="1"/>
              </p:cNvSpPr>
              <p:nvPr/>
            </p:nvSpPr>
            <p:spPr bwMode="auto">
              <a:xfrm>
                <a:off x="195965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1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89" name="TextBox 24"/>
              <p:cNvSpPr txBox="1">
                <a:spLocks noChangeArrowheads="1"/>
              </p:cNvSpPr>
              <p:nvPr/>
            </p:nvSpPr>
            <p:spPr bwMode="auto">
              <a:xfrm>
                <a:off x="1669097" y="2514600"/>
                <a:ext cx="10668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Thiamine</a:t>
                </a:r>
              </a:p>
            </p:txBody>
          </p:sp>
        </p:grpSp>
        <p:grpSp>
          <p:nvGrpSpPr>
            <p:cNvPr id="4" name="Group 41"/>
            <p:cNvGrpSpPr/>
            <p:nvPr/>
          </p:nvGrpSpPr>
          <p:grpSpPr>
            <a:xfrm>
              <a:off x="3322320" y="1143000"/>
              <a:ext cx="1143000" cy="719138"/>
              <a:chOff x="2583497" y="2514600"/>
              <a:chExt cx="1143000" cy="719138"/>
            </a:xfrm>
          </p:grpSpPr>
          <p:sp>
            <p:nvSpPr>
              <p:cNvPr id="7193" name="Text Box 10"/>
              <p:cNvSpPr txBox="1">
                <a:spLocks noChangeArrowheads="1"/>
              </p:cNvSpPr>
              <p:nvPr/>
            </p:nvSpPr>
            <p:spPr bwMode="auto">
              <a:xfrm>
                <a:off x="287405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2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90" name="TextBox 26"/>
              <p:cNvSpPr txBox="1">
                <a:spLocks noChangeArrowheads="1"/>
              </p:cNvSpPr>
              <p:nvPr/>
            </p:nvSpPr>
            <p:spPr bwMode="auto">
              <a:xfrm>
                <a:off x="2583497" y="2514600"/>
                <a:ext cx="11430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Riboflavin</a:t>
                </a:r>
              </a:p>
            </p:txBody>
          </p:sp>
        </p:grpSp>
        <p:grpSp>
          <p:nvGrpSpPr>
            <p:cNvPr id="5" name="Group 42"/>
            <p:cNvGrpSpPr/>
            <p:nvPr/>
          </p:nvGrpSpPr>
          <p:grpSpPr>
            <a:xfrm>
              <a:off x="4724400" y="1143000"/>
              <a:ext cx="1066800" cy="719138"/>
              <a:chOff x="3467417" y="2514600"/>
              <a:chExt cx="1066800" cy="719138"/>
            </a:xfrm>
          </p:grpSpPr>
          <p:sp>
            <p:nvSpPr>
              <p:cNvPr id="7194" name="Text Box 10"/>
              <p:cNvSpPr txBox="1">
                <a:spLocks noChangeArrowheads="1"/>
              </p:cNvSpPr>
              <p:nvPr/>
            </p:nvSpPr>
            <p:spPr bwMode="auto">
              <a:xfrm>
                <a:off x="3848417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3  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91" name="TextBox 30"/>
              <p:cNvSpPr txBox="1">
                <a:spLocks noChangeArrowheads="1"/>
              </p:cNvSpPr>
              <p:nvPr/>
            </p:nvSpPr>
            <p:spPr bwMode="auto">
              <a:xfrm>
                <a:off x="3467417" y="2514600"/>
                <a:ext cx="10668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Niacin</a:t>
                </a:r>
              </a:p>
            </p:txBody>
          </p:sp>
        </p:grpSp>
        <p:grpSp>
          <p:nvGrpSpPr>
            <p:cNvPr id="6" name="Group 43"/>
            <p:cNvGrpSpPr/>
            <p:nvPr/>
          </p:nvGrpSpPr>
          <p:grpSpPr>
            <a:xfrm>
              <a:off x="5410200" y="1143250"/>
              <a:ext cx="2377440" cy="718888"/>
              <a:chOff x="4564697" y="2514850"/>
              <a:chExt cx="2377440" cy="718888"/>
            </a:xfrm>
          </p:grpSpPr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556260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4  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37" name="TextBox 30"/>
              <p:cNvSpPr txBox="1">
                <a:spLocks noChangeArrowheads="1"/>
              </p:cNvSpPr>
              <p:nvPr/>
            </p:nvSpPr>
            <p:spPr bwMode="auto">
              <a:xfrm>
                <a:off x="4564697" y="2514850"/>
                <a:ext cx="23774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No B deficiency</a:t>
                </a:r>
              </a:p>
            </p:txBody>
          </p:sp>
        </p:grpSp>
      </p:grp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grpSp>
        <p:nvGrpSpPr>
          <p:cNvPr id="7" name="Group 72"/>
          <p:cNvGrpSpPr/>
          <p:nvPr/>
        </p:nvGrpSpPr>
        <p:grpSpPr>
          <a:xfrm>
            <a:off x="457200" y="6291263"/>
            <a:ext cx="7574280" cy="399097"/>
            <a:chOff x="457200" y="6291263"/>
            <a:chExt cx="7574280" cy="399097"/>
          </a:xfrm>
        </p:grpSpPr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457200" y="6324600"/>
              <a:ext cx="155448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 |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 = .14 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2514600" y="6324600"/>
              <a:ext cx="155448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2</a:t>
              </a:r>
              <a:r>
                <a:rPr lang="en-US" sz="1600" dirty="0">
                  <a:cs typeface="Arial" charset="0"/>
                </a:rPr>
                <a:t> |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 = .24 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4495800" y="6324600"/>
              <a:ext cx="155448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3</a:t>
              </a:r>
              <a:r>
                <a:rPr lang="en-US" sz="1600" dirty="0">
                  <a:cs typeface="Arial" charset="0"/>
                </a:rPr>
                <a:t> |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 = .30 </a:t>
              </a: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6477000" y="6291263"/>
              <a:ext cx="155448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4</a:t>
              </a:r>
              <a:r>
                <a:rPr lang="en-US" sz="1600" dirty="0">
                  <a:cs typeface="Arial" charset="0"/>
                </a:rPr>
                <a:t> |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 = .32 </a:t>
              </a:r>
            </a:p>
          </p:txBody>
        </p:sp>
      </p:grpSp>
      <p:grpSp>
        <p:nvGrpSpPr>
          <p:cNvPr id="8" name="Group 65"/>
          <p:cNvGrpSpPr/>
          <p:nvPr/>
        </p:nvGrpSpPr>
        <p:grpSpPr>
          <a:xfrm>
            <a:off x="3200400" y="1905000"/>
            <a:ext cx="2743200" cy="2362200"/>
            <a:chOff x="3200400" y="1905000"/>
            <a:chExt cx="2743200" cy="2362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32004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720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219456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35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355092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60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492252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75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632460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80</a:t>
            </a:r>
            <a:r>
              <a:rPr lang="en-US" dirty="0">
                <a:cs typeface="Arial" charset="0"/>
              </a:rPr>
              <a:t> </a:t>
            </a:r>
          </a:p>
        </p:txBody>
      </p:sp>
      <p:grpSp>
        <p:nvGrpSpPr>
          <p:cNvPr id="9" name="Group 95"/>
          <p:cNvGrpSpPr/>
          <p:nvPr/>
        </p:nvGrpSpPr>
        <p:grpSpPr>
          <a:xfrm>
            <a:off x="1981200" y="3428365"/>
            <a:ext cx="5181600" cy="320675"/>
            <a:chOff x="1981200" y="3429000"/>
            <a:chExt cx="5181600" cy="320675"/>
          </a:xfrm>
          <a:noFill/>
        </p:grpSpPr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19812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.065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33528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.140</a:t>
              </a:r>
            </a:p>
          </p:txBody>
        </p:sp>
        <p:sp>
          <p:nvSpPr>
            <p:cNvPr id="94" name="Text Box 14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.225</a:t>
              </a:r>
            </a:p>
          </p:txBody>
        </p: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6132512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.320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452360" y="2316480"/>
            <a:ext cx="14630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.25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52360" y="3429000"/>
            <a:ext cx="1463040" cy="365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) = .75 </a:t>
            </a:r>
          </a:p>
        </p:txBody>
      </p:sp>
      <p:grpSp>
        <p:nvGrpSpPr>
          <p:cNvPr id="10" name="Group 72"/>
          <p:cNvGrpSpPr/>
          <p:nvPr/>
        </p:nvGrpSpPr>
        <p:grpSpPr>
          <a:xfrm>
            <a:off x="7315200" y="4282190"/>
            <a:ext cx="1554480" cy="640080"/>
            <a:chOff x="7315200" y="4236720"/>
            <a:chExt cx="1554480" cy="64008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H="1">
            <a:off x="17526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532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5814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2578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1371600" y="5257800"/>
            <a:ext cx="1463040" cy="38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956560" y="5257800"/>
            <a:ext cx="1463040" cy="38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141720" y="5257800"/>
            <a:ext cx="1554480" cy="38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DECREASE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4450080" y="5011615"/>
            <a:ext cx="1737360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CHANGE;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 and 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are </a:t>
            </a:r>
            <a:r>
              <a:rPr lang="en-US" u="sng" dirty="0">
                <a:solidFill>
                  <a:schemeClr val="tx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7330440" y="5486400"/>
            <a:ext cx="173736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Posterior probabilities</a:t>
            </a:r>
          </a:p>
        </p:txBody>
      </p:sp>
      <p:grpSp>
        <p:nvGrpSpPr>
          <p:cNvPr id="11" name="Group 63"/>
          <p:cNvGrpSpPr/>
          <p:nvPr/>
        </p:nvGrpSpPr>
        <p:grpSpPr>
          <a:xfrm>
            <a:off x="1919990" y="4419600"/>
            <a:ext cx="5334250" cy="381000"/>
            <a:chOff x="1919990" y="4419600"/>
            <a:chExt cx="5334250" cy="381000"/>
          </a:xfrm>
        </p:grpSpPr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30658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2</a:t>
              </a:r>
              <a:r>
                <a:rPr lang="en-US" sz="1600" dirty="0">
                  <a:cs typeface="Arial" charset="0"/>
                </a:rPr>
                <a:t>) = .20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466394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3</a:t>
              </a:r>
              <a:r>
                <a:rPr lang="en-US" sz="1600" dirty="0">
                  <a:cs typeface="Arial" charset="0"/>
                </a:rPr>
                <a:t>) = .30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191999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) = .10</a:t>
              </a: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065520" y="443484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4</a:t>
              </a:r>
              <a:r>
                <a:rPr lang="en-US" sz="1600" dirty="0">
                  <a:cs typeface="Arial" charset="0"/>
                </a:rPr>
                <a:t>) = .40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5" grpId="0" animBg="1"/>
      <p:bldP spid="107" grpId="0" animBg="1"/>
      <p:bldP spid="10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1828800" y="1904999"/>
            <a:ext cx="5486400" cy="237744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28800" y="1905000"/>
            <a:ext cx="54864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1981200" y="1143000"/>
            <a:ext cx="5806440" cy="719138"/>
            <a:chOff x="1981200" y="1143000"/>
            <a:chExt cx="5806440" cy="719138"/>
          </a:xfrm>
        </p:grpSpPr>
        <p:grpSp>
          <p:nvGrpSpPr>
            <p:cNvPr id="3" name="Group 38"/>
            <p:cNvGrpSpPr/>
            <p:nvPr/>
          </p:nvGrpSpPr>
          <p:grpSpPr>
            <a:xfrm>
              <a:off x="1981200" y="1143000"/>
              <a:ext cx="1066800" cy="719138"/>
              <a:chOff x="1669097" y="2514600"/>
              <a:chExt cx="1066800" cy="719138"/>
            </a:xfrm>
          </p:grpSpPr>
          <p:sp>
            <p:nvSpPr>
              <p:cNvPr id="7192" name="Text Box 10"/>
              <p:cNvSpPr txBox="1">
                <a:spLocks noChangeArrowheads="1"/>
              </p:cNvSpPr>
              <p:nvPr/>
            </p:nvSpPr>
            <p:spPr bwMode="auto">
              <a:xfrm>
                <a:off x="195965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1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89" name="TextBox 24"/>
              <p:cNvSpPr txBox="1">
                <a:spLocks noChangeArrowheads="1"/>
              </p:cNvSpPr>
              <p:nvPr/>
            </p:nvSpPr>
            <p:spPr bwMode="auto">
              <a:xfrm>
                <a:off x="1669097" y="2514600"/>
                <a:ext cx="10668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Thiamine</a:t>
                </a:r>
              </a:p>
            </p:txBody>
          </p:sp>
        </p:grpSp>
        <p:grpSp>
          <p:nvGrpSpPr>
            <p:cNvPr id="4" name="Group 41"/>
            <p:cNvGrpSpPr/>
            <p:nvPr/>
          </p:nvGrpSpPr>
          <p:grpSpPr>
            <a:xfrm>
              <a:off x="3322320" y="1143000"/>
              <a:ext cx="1143000" cy="719138"/>
              <a:chOff x="2583497" y="2514600"/>
              <a:chExt cx="1143000" cy="719138"/>
            </a:xfrm>
          </p:grpSpPr>
          <p:sp>
            <p:nvSpPr>
              <p:cNvPr id="7193" name="Text Box 10"/>
              <p:cNvSpPr txBox="1">
                <a:spLocks noChangeArrowheads="1"/>
              </p:cNvSpPr>
              <p:nvPr/>
            </p:nvSpPr>
            <p:spPr bwMode="auto">
              <a:xfrm>
                <a:off x="287405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2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90" name="TextBox 26"/>
              <p:cNvSpPr txBox="1">
                <a:spLocks noChangeArrowheads="1"/>
              </p:cNvSpPr>
              <p:nvPr/>
            </p:nvSpPr>
            <p:spPr bwMode="auto">
              <a:xfrm>
                <a:off x="2583497" y="2514600"/>
                <a:ext cx="11430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Riboflavin</a:t>
                </a:r>
              </a:p>
            </p:txBody>
          </p:sp>
        </p:grpSp>
        <p:grpSp>
          <p:nvGrpSpPr>
            <p:cNvPr id="5" name="Group 42"/>
            <p:cNvGrpSpPr/>
            <p:nvPr/>
          </p:nvGrpSpPr>
          <p:grpSpPr>
            <a:xfrm>
              <a:off x="4724400" y="1143000"/>
              <a:ext cx="1066800" cy="719138"/>
              <a:chOff x="3467417" y="2514600"/>
              <a:chExt cx="1066800" cy="719138"/>
            </a:xfrm>
          </p:grpSpPr>
          <p:sp>
            <p:nvSpPr>
              <p:cNvPr id="7194" name="Text Box 10"/>
              <p:cNvSpPr txBox="1">
                <a:spLocks noChangeArrowheads="1"/>
              </p:cNvSpPr>
              <p:nvPr/>
            </p:nvSpPr>
            <p:spPr bwMode="auto">
              <a:xfrm>
                <a:off x="3848417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3  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7191" name="TextBox 30"/>
              <p:cNvSpPr txBox="1">
                <a:spLocks noChangeArrowheads="1"/>
              </p:cNvSpPr>
              <p:nvPr/>
            </p:nvSpPr>
            <p:spPr bwMode="auto">
              <a:xfrm>
                <a:off x="3467417" y="2514600"/>
                <a:ext cx="106680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 dirty="0"/>
                  <a:t>Niacin</a:t>
                </a:r>
              </a:p>
            </p:txBody>
          </p:sp>
        </p:grpSp>
        <p:grpSp>
          <p:nvGrpSpPr>
            <p:cNvPr id="6" name="Group 43"/>
            <p:cNvGrpSpPr/>
            <p:nvPr/>
          </p:nvGrpSpPr>
          <p:grpSpPr>
            <a:xfrm>
              <a:off x="5410200" y="1143250"/>
              <a:ext cx="2377440" cy="718888"/>
              <a:chOff x="4564697" y="2514850"/>
              <a:chExt cx="2377440" cy="718888"/>
            </a:xfrm>
          </p:grpSpPr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5562600" y="2819400"/>
                <a:ext cx="471447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B</a:t>
                </a:r>
                <a:r>
                  <a:rPr lang="en-US" sz="2000" baseline="-25000" dirty="0">
                    <a:cs typeface="Arial" charset="0"/>
                  </a:rPr>
                  <a:t>4  </a:t>
                </a: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37" name="TextBox 30"/>
              <p:cNvSpPr txBox="1">
                <a:spLocks noChangeArrowheads="1"/>
              </p:cNvSpPr>
              <p:nvPr/>
            </p:nvSpPr>
            <p:spPr bwMode="auto">
              <a:xfrm>
                <a:off x="4564697" y="2514850"/>
                <a:ext cx="23774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No B deficiency</a:t>
                </a:r>
              </a:p>
            </p:txBody>
          </p:sp>
        </p:grpSp>
      </p:grp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grpSp>
        <p:nvGrpSpPr>
          <p:cNvPr id="7" name="Group 72"/>
          <p:cNvGrpSpPr/>
          <p:nvPr/>
        </p:nvGrpSpPr>
        <p:grpSpPr>
          <a:xfrm>
            <a:off x="457200" y="6291263"/>
            <a:ext cx="7574280" cy="399097"/>
            <a:chOff x="457200" y="6291263"/>
            <a:chExt cx="7574280" cy="399097"/>
          </a:xfrm>
        </p:grpSpPr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457200" y="6324600"/>
              <a:ext cx="155448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 |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baseline="30000" dirty="0">
                  <a:cs typeface="Arial" charset="0"/>
                </a:rPr>
                <a:t>c</a:t>
              </a:r>
              <a:r>
                <a:rPr lang="en-US" sz="1600" dirty="0">
                  <a:cs typeface="Arial" charset="0"/>
                </a:rPr>
                <a:t>) = ?? 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2514600" y="6324600"/>
              <a:ext cx="155448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2</a:t>
              </a:r>
              <a:r>
                <a:rPr lang="en-US" sz="1600" dirty="0">
                  <a:cs typeface="Arial" charset="0"/>
                </a:rPr>
                <a:t> |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baseline="30000" dirty="0">
                  <a:cs typeface="Arial" charset="0"/>
                </a:rPr>
                <a:t>c</a:t>
              </a:r>
              <a:r>
                <a:rPr lang="en-US" sz="1600" dirty="0">
                  <a:cs typeface="Arial" charset="0"/>
                </a:rPr>
                <a:t>) = ?? 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4495800" y="6324600"/>
              <a:ext cx="155448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3</a:t>
              </a:r>
              <a:r>
                <a:rPr lang="en-US" sz="1600" dirty="0">
                  <a:cs typeface="Arial" charset="0"/>
                </a:rPr>
                <a:t> |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baseline="30000" dirty="0">
                  <a:cs typeface="Arial" charset="0"/>
                </a:rPr>
                <a:t>c</a:t>
              </a:r>
              <a:r>
                <a:rPr lang="en-US" sz="1600" dirty="0">
                  <a:cs typeface="Arial" charset="0"/>
                </a:rPr>
                <a:t>) = ?? </a:t>
              </a: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6477000" y="6291263"/>
              <a:ext cx="155448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4</a:t>
              </a:r>
              <a:r>
                <a:rPr lang="en-US" sz="1600" dirty="0">
                  <a:cs typeface="Arial" charset="0"/>
                </a:rPr>
                <a:t> |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baseline="30000" dirty="0">
                  <a:cs typeface="Arial" charset="0"/>
                </a:rPr>
                <a:t>c</a:t>
              </a:r>
              <a:r>
                <a:rPr lang="en-US" sz="1600" dirty="0">
                  <a:cs typeface="Arial" charset="0"/>
                </a:rPr>
                <a:t>) = ?? </a:t>
              </a:r>
            </a:p>
          </p:txBody>
        </p:sp>
      </p:grpSp>
      <p:grpSp>
        <p:nvGrpSpPr>
          <p:cNvPr id="8" name="Group 65"/>
          <p:cNvGrpSpPr/>
          <p:nvPr/>
        </p:nvGrpSpPr>
        <p:grpSpPr>
          <a:xfrm>
            <a:off x="3200400" y="1905000"/>
            <a:ext cx="2743200" cy="2362200"/>
            <a:chOff x="3200400" y="1905000"/>
            <a:chExt cx="2743200" cy="2362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32004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720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1905000"/>
              <a:ext cx="0" cy="2362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219456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35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355092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60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492252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75</a:t>
            </a:r>
            <a:r>
              <a:rPr lang="en-US" dirty="0">
                <a:cs typeface="Arial" charset="0"/>
              </a:rPr>
              <a:t> 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6324600" y="2361565"/>
            <a:ext cx="640080" cy="320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dirty="0">
                <a:cs typeface="Arial" charset="0"/>
              </a:rPr>
              <a:t>.0</a:t>
            </a:r>
            <a:r>
              <a:rPr lang="en-US" dirty="0">
                <a:cs typeface="Arial" charset="0"/>
                <a:sym typeface="Symbol"/>
              </a:rPr>
              <a:t>80</a:t>
            </a:r>
            <a:r>
              <a:rPr lang="en-US" dirty="0">
                <a:cs typeface="Arial" charset="0"/>
              </a:rPr>
              <a:t> </a:t>
            </a:r>
          </a:p>
        </p:txBody>
      </p:sp>
      <p:grpSp>
        <p:nvGrpSpPr>
          <p:cNvPr id="9" name="Group 95"/>
          <p:cNvGrpSpPr/>
          <p:nvPr/>
        </p:nvGrpSpPr>
        <p:grpSpPr>
          <a:xfrm>
            <a:off x="1981200" y="3428365"/>
            <a:ext cx="5181600" cy="320675"/>
            <a:chOff x="1981200" y="3429000"/>
            <a:chExt cx="5181600" cy="320675"/>
          </a:xfrm>
          <a:noFill/>
        </p:grpSpPr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19812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.065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33528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.140</a:t>
              </a:r>
            </a:p>
          </p:txBody>
        </p:sp>
        <p:sp>
          <p:nvSpPr>
            <p:cNvPr id="94" name="Text Box 14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.225</a:t>
              </a:r>
            </a:p>
          </p:txBody>
        </p: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6132512" y="3429000"/>
              <a:ext cx="1030288" cy="320675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dirty="0">
                  <a:cs typeface="Arial" charset="0"/>
                </a:rPr>
                <a:t>.320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452360" y="2316480"/>
            <a:ext cx="1463040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.25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52360" y="3429000"/>
            <a:ext cx="1463040" cy="3657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30000" dirty="0"/>
              <a:t>c</a:t>
            </a:r>
            <a:r>
              <a:rPr lang="en-US" dirty="0"/>
              <a:t>) = .75 </a:t>
            </a:r>
          </a:p>
        </p:txBody>
      </p:sp>
      <p:grpSp>
        <p:nvGrpSpPr>
          <p:cNvPr id="10" name="Group 72"/>
          <p:cNvGrpSpPr/>
          <p:nvPr/>
        </p:nvGrpSpPr>
        <p:grpSpPr>
          <a:xfrm>
            <a:off x="7315200" y="4282940"/>
            <a:ext cx="1554480" cy="640080"/>
            <a:chOff x="7315200" y="4236720"/>
            <a:chExt cx="1554480" cy="64008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818120" y="4419600"/>
              <a:ext cx="64008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1.00</a:t>
              </a: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H="1">
            <a:off x="17526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53200" y="48768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5814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257800" y="48768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00" y="5726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</a:rPr>
              <a:t>Exercise: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121920" y="4419600"/>
            <a:ext cx="1554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Prior </a:t>
            </a:r>
            <a:r>
              <a:rPr lang="en-US" sz="2000" b="1" i="1" u="sng" dirty="0" err="1">
                <a:solidFill>
                  <a:srgbClr val="FF0000"/>
                </a:solidFill>
                <a:cs typeface="Arial" charset="0"/>
              </a:rPr>
              <a:t>probs</a:t>
            </a:r>
            <a:endParaRPr lang="en-US" sz="20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 rot="21195391">
            <a:off x="96212" y="4046653"/>
            <a:ext cx="100584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cs typeface="Arial" charset="0"/>
              </a:rPr>
              <a:t>Given: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472440" y="2057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dirty="0">
                <a:cs typeface="Arial" charset="0"/>
              </a:rPr>
              <a:t> = Alcoholic</a:t>
            </a:r>
          </a:p>
        </p:txBody>
      </p:sp>
      <p:sp>
        <p:nvSpPr>
          <p:cNvPr id="73" name="Text Box 13"/>
          <p:cNvSpPr txBox="1">
            <a:spLocks noChangeArrowheads="1"/>
          </p:cNvSpPr>
          <p:nvPr/>
        </p:nvSpPr>
        <p:spPr bwMode="auto">
          <a:xfrm>
            <a:off x="396240" y="3200400"/>
            <a:ext cx="12801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200" baseline="30000" dirty="0">
                <a:cs typeface="Arial" charset="0"/>
              </a:rPr>
              <a:t>c</a:t>
            </a:r>
            <a:r>
              <a:rPr lang="en-US" sz="2000" dirty="0">
                <a:cs typeface="Arial" charset="0"/>
              </a:rPr>
              <a:t> = Not Alcoholic</a:t>
            </a: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7330440" y="5486400"/>
            <a:ext cx="173736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b="1" i="1" u="sng" dirty="0">
                <a:solidFill>
                  <a:srgbClr val="FF0000"/>
                </a:solidFill>
                <a:cs typeface="Arial" charset="0"/>
              </a:rPr>
              <a:t>Posterior probabilities</a:t>
            </a:r>
          </a:p>
        </p:txBody>
      </p:sp>
      <p:grpSp>
        <p:nvGrpSpPr>
          <p:cNvPr id="11" name="Group 63"/>
          <p:cNvGrpSpPr/>
          <p:nvPr/>
        </p:nvGrpSpPr>
        <p:grpSpPr>
          <a:xfrm>
            <a:off x="1919990" y="4419600"/>
            <a:ext cx="5334250" cy="381000"/>
            <a:chOff x="1919990" y="4419600"/>
            <a:chExt cx="5334250" cy="381000"/>
          </a:xfrm>
        </p:grpSpPr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330658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2</a:t>
              </a:r>
              <a:r>
                <a:rPr lang="en-US" sz="1600" dirty="0">
                  <a:cs typeface="Arial" charset="0"/>
                </a:rPr>
                <a:t>) = .20</a:t>
              </a:r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466394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3</a:t>
              </a:r>
              <a:r>
                <a:rPr lang="en-US" sz="1600" dirty="0">
                  <a:cs typeface="Arial" charset="0"/>
                </a:rPr>
                <a:t>) = .30</a:t>
              </a: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1919990" y="441960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1</a:t>
              </a:r>
              <a:r>
                <a:rPr lang="en-US" sz="1600" dirty="0">
                  <a:cs typeface="Arial" charset="0"/>
                </a:rPr>
                <a:t>) = .10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6065520" y="4434840"/>
              <a:ext cx="1188720" cy="36576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baseline="-25000" dirty="0">
                  <a:cs typeface="Arial" charset="0"/>
                </a:rPr>
                <a:t>4</a:t>
              </a:r>
              <a:r>
                <a:rPr lang="en-US" sz="1600" dirty="0">
                  <a:cs typeface="Arial" charset="0"/>
                </a:rPr>
                <a:t>) = .40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1676400" y="4724400"/>
            <a:ext cx="5715000" cy="1673352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1676400" y="4724400"/>
          <a:ext cx="5715000" cy="16764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52400" y="228600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Arial" charset="0"/>
              </a:rPr>
              <a:t>Example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:</a:t>
            </a:r>
            <a:r>
              <a:rPr lang="en-US" sz="2000" dirty="0">
                <a:cs typeface="Arial" charset="0"/>
              </a:rPr>
              <a:t>  Vitamin B-complex deficiency among general population 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4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grpSp>
        <p:nvGrpSpPr>
          <p:cNvPr id="2" name="Group 118"/>
          <p:cNvGrpSpPr/>
          <p:nvPr/>
        </p:nvGrpSpPr>
        <p:grpSpPr>
          <a:xfrm>
            <a:off x="243840" y="4648200"/>
            <a:ext cx="8712590" cy="1828800"/>
            <a:chOff x="243840" y="4800600"/>
            <a:chExt cx="8712590" cy="1828800"/>
          </a:xfrm>
        </p:grpSpPr>
        <p:grpSp>
          <p:nvGrpSpPr>
            <p:cNvPr id="3" name="Group 72"/>
            <p:cNvGrpSpPr/>
            <p:nvPr/>
          </p:nvGrpSpPr>
          <p:grpSpPr>
            <a:xfrm>
              <a:off x="243840" y="4800600"/>
              <a:ext cx="1280160" cy="1828800"/>
              <a:chOff x="548640" y="2209800"/>
              <a:chExt cx="1280160" cy="1828800"/>
            </a:xfrm>
          </p:grpSpPr>
          <p:sp>
            <p:nvSpPr>
              <p:cNvPr id="68" name="Text Box 13"/>
              <p:cNvSpPr txBox="1">
                <a:spLocks noChangeArrowheads="1"/>
              </p:cNvSpPr>
              <p:nvPr/>
            </p:nvSpPr>
            <p:spPr bwMode="auto">
              <a:xfrm>
                <a:off x="1005840" y="2392680"/>
                <a:ext cx="822960" cy="731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A </a:t>
                </a:r>
                <a:r>
                  <a:rPr lang="en-US" sz="2000" dirty="0">
                    <a:cs typeface="Arial" charset="0"/>
                  </a:rPr>
                  <a:t>(Yes)</a:t>
                </a:r>
              </a:p>
            </p:txBody>
          </p:sp>
          <p:sp>
            <p:nvSpPr>
              <p:cNvPr id="51" name="Text Box 13"/>
              <p:cNvSpPr txBox="1">
                <a:spLocks noChangeArrowheads="1"/>
              </p:cNvSpPr>
              <p:nvPr/>
            </p:nvSpPr>
            <p:spPr bwMode="auto">
              <a:xfrm>
                <a:off x="1082040" y="3276600"/>
                <a:ext cx="731520" cy="64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i="1" dirty="0">
                    <a:cs typeface="Arial" charset="0"/>
                  </a:rPr>
                  <a:t>A</a:t>
                </a:r>
                <a:r>
                  <a:rPr lang="en-US" sz="2000" baseline="30000" dirty="0">
                    <a:cs typeface="Arial" charset="0"/>
                  </a:rPr>
                  <a:t>c</a:t>
                </a:r>
                <a:r>
                  <a:rPr lang="en-US" sz="2000" dirty="0">
                    <a:cs typeface="Arial" charset="0"/>
                  </a:rPr>
                  <a:t> (No)</a:t>
                </a:r>
                <a:endParaRPr lang="en-US" sz="2000" baseline="30000" dirty="0">
                  <a:cs typeface="Arial" charset="0"/>
                </a:endParaRPr>
              </a:p>
            </p:txBody>
          </p: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548640" y="2209800"/>
                <a:ext cx="457200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vert270"/>
              <a:lstStyle/>
              <a:p>
                <a:pPr algn="ctr">
                  <a:spcAft>
                    <a:spcPts val="1000"/>
                  </a:spcAft>
                </a:pPr>
                <a:r>
                  <a:rPr lang="en-US" sz="2000" dirty="0">
                    <a:cs typeface="Arial" charset="0"/>
                  </a:rPr>
                  <a:t>Alcoholic</a:t>
                </a: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7493390" y="5562600"/>
              <a:ext cx="1463040" cy="3657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etc.</a:t>
              </a:r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152400" y="874313"/>
            <a:ext cx="8839200" cy="400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0"/>
          <p:cNvSpPr txBox="1">
            <a:spLocks noChangeArrowheads="1"/>
          </p:cNvSpPr>
          <p:nvPr/>
        </p:nvSpPr>
        <p:spPr bwMode="auto">
          <a:xfrm>
            <a:off x="5867400" y="2971800"/>
            <a:ext cx="1005840" cy="64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Non-deficient</a:t>
            </a:r>
          </a:p>
        </p:txBody>
      </p:sp>
      <p:grpSp>
        <p:nvGrpSpPr>
          <p:cNvPr id="4" name="Group 114"/>
          <p:cNvGrpSpPr/>
          <p:nvPr/>
        </p:nvGrpSpPr>
        <p:grpSpPr>
          <a:xfrm>
            <a:off x="2407920" y="1143000"/>
            <a:ext cx="2621280" cy="1905000"/>
            <a:chOff x="2407920" y="1143000"/>
            <a:chExt cx="2621280" cy="1905000"/>
          </a:xfrm>
        </p:grpSpPr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3200400" y="1219200"/>
              <a:ext cx="1828800" cy="1828800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9" name="TextBox 24"/>
            <p:cNvSpPr txBox="1">
              <a:spLocks noChangeArrowheads="1"/>
            </p:cNvSpPr>
            <p:nvPr/>
          </p:nvSpPr>
          <p:spPr bwMode="auto">
            <a:xfrm>
              <a:off x="2407920" y="1143000"/>
              <a:ext cx="1097280" cy="584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Thiamine-deficient</a:t>
              </a:r>
            </a:p>
          </p:txBody>
        </p:sp>
      </p:grpSp>
      <p:grpSp>
        <p:nvGrpSpPr>
          <p:cNvPr id="5" name="Group 115"/>
          <p:cNvGrpSpPr/>
          <p:nvPr/>
        </p:nvGrpSpPr>
        <p:grpSpPr>
          <a:xfrm>
            <a:off x="4191000" y="1143000"/>
            <a:ext cx="2667000" cy="1905000"/>
            <a:chOff x="4191000" y="1143000"/>
            <a:chExt cx="2667000" cy="1905000"/>
          </a:xfrm>
        </p:grpSpPr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4191000" y="1219200"/>
              <a:ext cx="1828800" cy="1828800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0" name="TextBox 26"/>
            <p:cNvSpPr txBox="1">
              <a:spLocks noChangeArrowheads="1"/>
            </p:cNvSpPr>
            <p:nvPr/>
          </p:nvSpPr>
          <p:spPr bwMode="auto">
            <a:xfrm>
              <a:off x="5715000" y="1143000"/>
              <a:ext cx="1143000" cy="584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Riboflavin-deficient</a:t>
              </a:r>
            </a:p>
          </p:txBody>
        </p:sp>
      </p:grpSp>
      <p:grpSp>
        <p:nvGrpSpPr>
          <p:cNvPr id="6" name="Group 116"/>
          <p:cNvGrpSpPr/>
          <p:nvPr/>
        </p:nvGrpSpPr>
        <p:grpSpPr>
          <a:xfrm>
            <a:off x="3124200" y="2133600"/>
            <a:ext cx="2403230" cy="1956375"/>
            <a:chOff x="3124200" y="2133600"/>
            <a:chExt cx="2403230" cy="1956375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3698630" y="2133600"/>
              <a:ext cx="1828800" cy="1828800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1" name="TextBox 30"/>
            <p:cNvSpPr txBox="1">
              <a:spLocks noChangeArrowheads="1"/>
            </p:cNvSpPr>
            <p:nvPr/>
          </p:nvSpPr>
          <p:spPr bwMode="auto">
            <a:xfrm>
              <a:off x="3124200" y="3505200"/>
              <a:ext cx="1066800" cy="584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Niacin-deficient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319955" y="222738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ym typeface="Wingdings"/>
              </a:rPr>
              <a:t>C</a:t>
            </a:r>
            <a:r>
              <a:rPr lang="en-US" sz="2400" baseline="-25000" dirty="0">
                <a:sym typeface="Wingdings"/>
              </a:rPr>
              <a:t>1</a:t>
            </a:r>
            <a:endParaRPr lang="en-US" sz="2400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325815" y="1524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ym typeface="Wingdings"/>
              </a:rPr>
              <a:t>C</a:t>
            </a:r>
            <a:r>
              <a:rPr lang="en-US" sz="2400" baseline="-25000" dirty="0">
                <a:sym typeface="Wingdings"/>
              </a:rPr>
              <a:t>2</a:t>
            </a:r>
            <a:endParaRPr lang="en-US" sz="2400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3528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ym typeface="Wingdings"/>
              </a:rPr>
              <a:t>C</a:t>
            </a:r>
            <a:r>
              <a:rPr lang="en-US" sz="2400" baseline="-25000" dirty="0">
                <a:sym typeface="Wingdings"/>
              </a:rPr>
              <a:t>5</a:t>
            </a:r>
            <a:endParaRPr lang="en-US" sz="2400" baseline="-25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81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ym typeface="Wingdings"/>
              </a:rPr>
              <a:t>C</a:t>
            </a:r>
            <a:r>
              <a:rPr lang="en-US" sz="2400" baseline="-25000" dirty="0">
                <a:sym typeface="Wingdings"/>
              </a:rPr>
              <a:t>6</a:t>
            </a:r>
            <a:endParaRPr lang="en-US" sz="2400" baseline="-25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733800" y="24632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ym typeface="Wingdings"/>
              </a:rPr>
              <a:t>C</a:t>
            </a:r>
            <a:r>
              <a:rPr lang="en-US" sz="2400" baseline="-25000" dirty="0">
                <a:sym typeface="Wingdings"/>
              </a:rPr>
              <a:t>4</a:t>
            </a:r>
            <a:endParaRPr lang="en-US" sz="24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876800" y="24632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ym typeface="Wingdings"/>
              </a:rPr>
              <a:t>C</a:t>
            </a:r>
            <a:r>
              <a:rPr lang="en-US" sz="2400" baseline="-25000" dirty="0">
                <a:sym typeface="Wingdings"/>
              </a:rPr>
              <a:t>3</a:t>
            </a:r>
            <a:endParaRPr lang="en-US" sz="2400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343400" y="31490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ym typeface="Wingdings"/>
              </a:rPr>
              <a:t>C</a:t>
            </a:r>
            <a:r>
              <a:rPr lang="en-US" sz="2400" baseline="-25000" dirty="0">
                <a:sym typeface="Wingdings"/>
              </a:rPr>
              <a:t>7</a:t>
            </a:r>
            <a:endParaRPr lang="en-US" sz="2400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858000" y="29966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ym typeface="Wingdings"/>
              </a:rPr>
              <a:t>C</a:t>
            </a:r>
            <a:r>
              <a:rPr lang="en-US" sz="2400" baseline="-25000" dirty="0">
                <a:sym typeface="Wingdings"/>
              </a:rPr>
              <a:t>8</a:t>
            </a:r>
            <a:endParaRPr lang="en-US" sz="2400" baseline="-25000" dirty="0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1676400" y="4724400"/>
          <a:ext cx="5715000" cy="16764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783080" y="4267200"/>
            <a:ext cx="548640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ym typeface="Wingdings"/>
              </a:rPr>
              <a:t>C</a:t>
            </a:r>
            <a:r>
              <a:rPr lang="en-US" sz="2000" baseline="-25000" dirty="0">
                <a:sym typeface="Wingdings"/>
              </a:rPr>
              <a:t>1</a:t>
            </a:r>
            <a:r>
              <a:rPr lang="en-US" sz="2000" dirty="0">
                <a:sym typeface="Wingdings"/>
              </a:rPr>
              <a:t>      </a:t>
            </a:r>
            <a:r>
              <a:rPr lang="en-US" sz="2000" i="1" dirty="0">
                <a:sym typeface="Wingdings"/>
              </a:rPr>
              <a:t>C</a:t>
            </a:r>
            <a:r>
              <a:rPr lang="en-US" sz="2000" baseline="-25000" dirty="0">
                <a:sym typeface="Wingdings"/>
              </a:rPr>
              <a:t>2</a:t>
            </a:r>
            <a:r>
              <a:rPr lang="en-US" sz="2000" dirty="0">
                <a:sym typeface="Wingdings"/>
              </a:rPr>
              <a:t>       </a:t>
            </a:r>
            <a:r>
              <a:rPr lang="en-US" sz="2000" i="1" dirty="0">
                <a:sym typeface="Wingdings"/>
              </a:rPr>
              <a:t>C</a:t>
            </a:r>
            <a:r>
              <a:rPr lang="en-US" sz="2000" baseline="-25000" dirty="0">
                <a:sym typeface="Wingdings"/>
              </a:rPr>
              <a:t>3</a:t>
            </a:r>
            <a:r>
              <a:rPr lang="en-US" sz="2000" dirty="0">
                <a:sym typeface="Wingdings"/>
              </a:rPr>
              <a:t>      </a:t>
            </a:r>
            <a:r>
              <a:rPr lang="en-US" sz="2000" i="1" dirty="0">
                <a:sym typeface="Wingdings"/>
              </a:rPr>
              <a:t>C</a:t>
            </a:r>
            <a:r>
              <a:rPr lang="en-US" sz="2000" baseline="-25000" dirty="0">
                <a:sym typeface="Wingdings"/>
              </a:rPr>
              <a:t>4 </a:t>
            </a:r>
            <a:r>
              <a:rPr lang="en-US" sz="2000" dirty="0">
                <a:sym typeface="Wingdings"/>
              </a:rPr>
              <a:t>     </a:t>
            </a:r>
            <a:r>
              <a:rPr lang="en-US" sz="2000" i="1" dirty="0">
                <a:sym typeface="Wingdings"/>
              </a:rPr>
              <a:t>C</a:t>
            </a:r>
            <a:r>
              <a:rPr lang="en-US" sz="2000" baseline="-25000" dirty="0">
                <a:sym typeface="Wingdings"/>
              </a:rPr>
              <a:t>5</a:t>
            </a:r>
            <a:r>
              <a:rPr lang="en-US" sz="2000" dirty="0">
                <a:sym typeface="Wingdings"/>
              </a:rPr>
              <a:t>      </a:t>
            </a:r>
            <a:r>
              <a:rPr lang="en-US" sz="2000" i="1" dirty="0">
                <a:sym typeface="Wingdings"/>
              </a:rPr>
              <a:t>C</a:t>
            </a:r>
            <a:r>
              <a:rPr lang="en-US" sz="2000" baseline="-25000" dirty="0">
                <a:sym typeface="Wingdings"/>
              </a:rPr>
              <a:t>6</a:t>
            </a:r>
            <a:r>
              <a:rPr lang="en-US" sz="2000" i="1" dirty="0">
                <a:sym typeface="Wingdings"/>
              </a:rPr>
              <a:t>       C</a:t>
            </a:r>
            <a:r>
              <a:rPr lang="en-US" sz="2000" baseline="-25000" dirty="0">
                <a:sym typeface="Wingdings"/>
              </a:rPr>
              <a:t>7</a:t>
            </a:r>
            <a:r>
              <a:rPr lang="en-US" sz="2000" dirty="0">
                <a:sym typeface="Wingdings"/>
              </a:rPr>
              <a:t>      </a:t>
            </a:r>
            <a:r>
              <a:rPr lang="en-US" sz="2000" i="1" dirty="0">
                <a:sym typeface="Wingdings"/>
              </a:rPr>
              <a:t>C</a:t>
            </a:r>
            <a:r>
              <a:rPr lang="en-US" sz="2000" baseline="-25000" dirty="0">
                <a:sym typeface="Wingdings"/>
              </a:rPr>
              <a:t>8</a:t>
            </a:r>
            <a:endParaRPr lang="en-US" sz="2000" baseline="-25000" dirty="0"/>
          </a:p>
          <a:p>
            <a:endParaRPr lang="en-US" sz="2000" baseline="-25000" dirty="0"/>
          </a:p>
          <a:p>
            <a:r>
              <a:rPr lang="en-US" sz="2000" dirty="0">
                <a:sym typeface="Wingdings"/>
              </a:rPr>
              <a:t>                                                               </a:t>
            </a:r>
            <a:endParaRPr lang="en-US" sz="2000" baseline="-25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5" grpId="0"/>
      <p:bldP spid="107" grpId="0"/>
      <p:bldP spid="108" grpId="0"/>
      <p:bldP spid="109" grpId="0"/>
      <p:bldP spid="110" grpId="0"/>
      <p:bldP spid="111" grpId="0"/>
      <p:bldP spid="113" grpId="0"/>
      <p:bldP spid="114" grpId="0"/>
      <p:bldP spid="3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6200" y="2865120"/>
            <a:ext cx="1645920" cy="64008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Prior probabilities: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1676400" y="1600200"/>
            <a:ext cx="5715000" cy="137160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093720" y="228600"/>
            <a:ext cx="29260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BAYES’ FORMULA</a:t>
            </a:r>
            <a:endParaRPr lang="en-US" sz="2400" dirty="0">
              <a:cs typeface="Arial" charset="0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…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 err="1">
                <a:cs typeface="Arial" charset="0"/>
              </a:rPr>
              <a:t>B</a:t>
            </a:r>
            <a:r>
              <a:rPr lang="en-US" sz="1850" i="1" baseline="-25000" dirty="0" err="1">
                <a:cs typeface="Arial" charset="0"/>
              </a:rPr>
              <a:t>n</a:t>
            </a:r>
            <a:r>
              <a:rPr lang="en-US" sz="1850" baseline="-25000" dirty="0">
                <a:cs typeface="Arial" charset="0"/>
              </a:rPr>
              <a:t>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102360" y="1600200"/>
            <a:ext cx="54864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endParaRPr lang="en-US" sz="500" i="1" dirty="0">
              <a:cs typeface="Arial" charset="0"/>
            </a:endParaRPr>
          </a:p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</a:p>
          <a:p>
            <a:pPr algn="ctr">
              <a:spcAft>
                <a:spcPts val="1000"/>
              </a:spcAft>
            </a:pPr>
            <a:endParaRPr lang="en-US" sz="500" i="1" dirty="0">
              <a:cs typeface="Arial" charset="0"/>
            </a:endParaRPr>
          </a:p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baseline="30000" dirty="0">
                <a:cs typeface="Arial" charset="0"/>
              </a:rPr>
              <a:t>c</a:t>
            </a: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1676400" y="1600200"/>
          <a:ext cx="5715000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44040" y="1146974"/>
            <a:ext cx="554736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       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      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                ……etc…….              </a:t>
            </a:r>
            <a:r>
              <a:rPr lang="en-US" sz="1850" i="1" dirty="0" err="1">
                <a:cs typeface="Arial" charset="0"/>
              </a:rPr>
              <a:t>B</a:t>
            </a:r>
            <a:r>
              <a:rPr lang="en-US" sz="1850" i="1" baseline="-25000" dirty="0" err="1">
                <a:cs typeface="Arial" charset="0"/>
              </a:rPr>
              <a:t>n</a:t>
            </a:r>
            <a:endParaRPr lang="en-US" sz="1850" dirty="0">
              <a:cs typeface="Arial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6200" y="2473513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Given…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641230" y="3128174"/>
            <a:ext cx="59436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50" i="1" dirty="0">
                <a:cs typeface="Arial" charset="0"/>
              </a:rPr>
              <a:t>P</a:t>
            </a:r>
            <a:r>
              <a:rPr lang="en-US" sz="1850" dirty="0">
                <a:cs typeface="Arial" charset="0"/>
              </a:rPr>
              <a:t>(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)   </a:t>
            </a:r>
            <a:r>
              <a:rPr lang="en-US" sz="1850" i="1" dirty="0">
                <a:cs typeface="Arial" charset="0"/>
              </a:rPr>
              <a:t>P</a:t>
            </a:r>
            <a:r>
              <a:rPr lang="en-US" sz="1850" dirty="0">
                <a:cs typeface="Arial" charset="0"/>
              </a:rPr>
              <a:t>(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)   </a:t>
            </a:r>
            <a:r>
              <a:rPr lang="en-US" sz="1850" i="1" dirty="0">
                <a:cs typeface="Arial" charset="0"/>
              </a:rPr>
              <a:t>P</a:t>
            </a:r>
            <a:r>
              <a:rPr lang="en-US" sz="1850" dirty="0">
                <a:cs typeface="Arial" charset="0"/>
              </a:rPr>
              <a:t>(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)              ……etc…….           </a:t>
            </a:r>
            <a:r>
              <a:rPr lang="en-US" sz="1850" i="1" dirty="0">
                <a:cs typeface="Arial" charset="0"/>
              </a:rPr>
              <a:t>P</a:t>
            </a:r>
            <a:r>
              <a:rPr lang="en-US" sz="1850" dirty="0">
                <a:cs typeface="Arial" charset="0"/>
              </a:rPr>
              <a:t>(</a:t>
            </a:r>
            <a:r>
              <a:rPr lang="en-US" sz="1850" i="1" dirty="0" err="1">
                <a:cs typeface="Arial" charset="0"/>
              </a:rPr>
              <a:t>B</a:t>
            </a:r>
            <a:r>
              <a:rPr lang="en-US" sz="1850" i="1" baseline="-25000" dirty="0" err="1">
                <a:cs typeface="Arial" charset="0"/>
              </a:rPr>
              <a:t>n</a:t>
            </a:r>
            <a:r>
              <a:rPr lang="en-US" sz="1850" dirty="0">
                <a:cs typeface="Arial" charset="0"/>
              </a:rPr>
              <a:t>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676400" y="1600200"/>
          <a:ext cx="5715000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6200" y="3581400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Conditional probabilities: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617785" y="3820550"/>
            <a:ext cx="59436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i="1" dirty="0">
                <a:cs typeface="Arial" charset="0"/>
              </a:rPr>
              <a:t>P</a:t>
            </a:r>
            <a:r>
              <a:rPr lang="en-US" sz="1500" dirty="0">
                <a:cs typeface="Arial" charset="0"/>
              </a:rPr>
              <a:t>(</a:t>
            </a:r>
            <a:r>
              <a:rPr lang="en-US" sz="1500" i="1" dirty="0">
                <a:cs typeface="Arial" charset="0"/>
              </a:rPr>
              <a:t>A</a:t>
            </a:r>
            <a:r>
              <a:rPr lang="en-US" sz="1500" dirty="0">
                <a:cs typeface="Arial" charset="0"/>
              </a:rPr>
              <a:t>|</a:t>
            </a:r>
            <a:r>
              <a:rPr lang="en-US" sz="1500" i="1" dirty="0">
                <a:cs typeface="Arial" charset="0"/>
              </a:rPr>
              <a:t>B</a:t>
            </a:r>
            <a:r>
              <a:rPr lang="en-US" sz="1500" baseline="-25000" dirty="0">
                <a:cs typeface="Arial" charset="0"/>
              </a:rPr>
              <a:t>1</a:t>
            </a:r>
            <a:r>
              <a:rPr lang="en-US" sz="1500" dirty="0">
                <a:cs typeface="Arial" charset="0"/>
              </a:rPr>
              <a:t>)  </a:t>
            </a:r>
            <a:r>
              <a:rPr lang="en-US" sz="1500" i="1" dirty="0">
                <a:cs typeface="Arial" charset="0"/>
              </a:rPr>
              <a:t>P(A|B</a:t>
            </a:r>
            <a:r>
              <a:rPr lang="en-US" sz="1500" i="1" baseline="-25000" dirty="0">
                <a:cs typeface="Arial" charset="0"/>
              </a:rPr>
              <a:t>2</a:t>
            </a:r>
            <a:r>
              <a:rPr lang="en-US" sz="1500" dirty="0">
                <a:cs typeface="Arial" charset="0"/>
              </a:rPr>
              <a:t>)  </a:t>
            </a:r>
            <a:r>
              <a:rPr lang="en-US" sz="1500" i="1" dirty="0">
                <a:cs typeface="Arial" charset="0"/>
              </a:rPr>
              <a:t>P</a:t>
            </a:r>
            <a:r>
              <a:rPr lang="en-US" sz="1500" dirty="0">
                <a:cs typeface="Arial" charset="0"/>
              </a:rPr>
              <a:t>(</a:t>
            </a:r>
            <a:r>
              <a:rPr lang="en-US" sz="1500" i="1" dirty="0">
                <a:cs typeface="Arial" charset="0"/>
              </a:rPr>
              <a:t>A</a:t>
            </a:r>
            <a:r>
              <a:rPr lang="en-US" sz="1500" dirty="0">
                <a:cs typeface="Arial" charset="0"/>
              </a:rPr>
              <a:t>|</a:t>
            </a:r>
            <a:r>
              <a:rPr lang="en-US" sz="1500" i="1" dirty="0">
                <a:cs typeface="Arial" charset="0"/>
              </a:rPr>
              <a:t>B</a:t>
            </a:r>
            <a:r>
              <a:rPr lang="en-US" sz="1500" baseline="-25000" dirty="0">
                <a:cs typeface="Arial" charset="0"/>
              </a:rPr>
              <a:t>3</a:t>
            </a:r>
            <a:r>
              <a:rPr lang="en-US" sz="1500" dirty="0">
                <a:cs typeface="Arial" charset="0"/>
              </a:rPr>
              <a:t>)                  </a:t>
            </a:r>
            <a:r>
              <a:rPr lang="en-US" sz="1850" dirty="0">
                <a:cs typeface="Arial" charset="0"/>
              </a:rPr>
              <a:t>……etc……. </a:t>
            </a:r>
            <a:r>
              <a:rPr lang="en-US" sz="1500" dirty="0">
                <a:cs typeface="Arial" charset="0"/>
              </a:rPr>
              <a:t>           </a:t>
            </a:r>
            <a:r>
              <a:rPr lang="en-US" sz="1500" i="1" dirty="0">
                <a:cs typeface="Arial" charset="0"/>
              </a:rPr>
              <a:t>P(</a:t>
            </a:r>
            <a:r>
              <a:rPr lang="en-US" sz="1500" i="1" dirty="0" err="1">
                <a:cs typeface="Arial" charset="0"/>
              </a:rPr>
              <a:t>A|B</a:t>
            </a:r>
            <a:r>
              <a:rPr lang="en-US" sz="1500" i="1" baseline="-25000" dirty="0" err="1">
                <a:cs typeface="Arial" charset="0"/>
              </a:rPr>
              <a:t>n</a:t>
            </a:r>
            <a:r>
              <a:rPr lang="en-US" sz="1500" dirty="0">
                <a:cs typeface="Arial" charset="0"/>
              </a:rPr>
              <a:t>)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7407166" y="2970706"/>
            <a:ext cx="731520" cy="548640"/>
            <a:chOff x="7315200" y="4236720"/>
            <a:chExt cx="1554480" cy="64008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18471" y="4415796"/>
              <a:ext cx="93268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50" dirty="0"/>
                <a:t>1</a:t>
              </a:r>
            </a:p>
          </p:txBody>
        </p: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6200" y="4278868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Then…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00" y="4678680"/>
            <a:ext cx="1645920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Posterior probabilities: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600200" y="4953000"/>
            <a:ext cx="758952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i="1" dirty="0">
                <a:cs typeface="Arial" charset="0"/>
              </a:rPr>
              <a:t>P</a:t>
            </a:r>
            <a:r>
              <a:rPr lang="en-US" sz="1500" dirty="0">
                <a:cs typeface="Arial" charset="0"/>
              </a:rPr>
              <a:t>(</a:t>
            </a:r>
            <a:r>
              <a:rPr lang="en-US" sz="1500" i="1" dirty="0">
                <a:cs typeface="Arial" charset="0"/>
              </a:rPr>
              <a:t>B</a:t>
            </a:r>
            <a:r>
              <a:rPr lang="en-US" sz="1500" baseline="-25000" dirty="0">
                <a:cs typeface="Arial" charset="0"/>
              </a:rPr>
              <a:t>1</a:t>
            </a:r>
            <a:r>
              <a:rPr lang="en-US" sz="1500" dirty="0">
                <a:cs typeface="Arial" charset="0"/>
              </a:rPr>
              <a:t>|</a:t>
            </a:r>
            <a:r>
              <a:rPr lang="en-US" sz="1500" i="1" dirty="0">
                <a:cs typeface="Arial" charset="0"/>
              </a:rPr>
              <a:t>A</a:t>
            </a:r>
            <a:r>
              <a:rPr lang="en-US" sz="1500" dirty="0">
                <a:cs typeface="Arial" charset="0"/>
              </a:rPr>
              <a:t>)  </a:t>
            </a:r>
            <a:r>
              <a:rPr lang="en-US" sz="1500" i="1" dirty="0">
                <a:cs typeface="Arial" charset="0"/>
              </a:rPr>
              <a:t>P(B</a:t>
            </a:r>
            <a:r>
              <a:rPr lang="en-US" sz="1500" i="1" baseline="-25000" dirty="0">
                <a:cs typeface="Arial" charset="0"/>
              </a:rPr>
              <a:t>2</a:t>
            </a:r>
            <a:r>
              <a:rPr lang="en-US" sz="1500" i="1" dirty="0">
                <a:cs typeface="Arial" charset="0"/>
              </a:rPr>
              <a:t>|A</a:t>
            </a:r>
            <a:r>
              <a:rPr lang="en-US" sz="1500" dirty="0">
                <a:cs typeface="Arial" charset="0"/>
              </a:rPr>
              <a:t>)  </a:t>
            </a:r>
            <a:r>
              <a:rPr lang="en-US" sz="1500" i="1" dirty="0">
                <a:cs typeface="Arial" charset="0"/>
              </a:rPr>
              <a:t>P</a:t>
            </a:r>
            <a:r>
              <a:rPr lang="en-US" sz="1500" dirty="0">
                <a:cs typeface="Arial" charset="0"/>
              </a:rPr>
              <a:t>(</a:t>
            </a:r>
            <a:r>
              <a:rPr lang="en-US" sz="1500" i="1" dirty="0">
                <a:cs typeface="Arial" charset="0"/>
              </a:rPr>
              <a:t>B</a:t>
            </a:r>
            <a:r>
              <a:rPr lang="en-US" sz="1500" baseline="-25000" dirty="0">
                <a:cs typeface="Arial" charset="0"/>
              </a:rPr>
              <a:t>3</a:t>
            </a:r>
            <a:r>
              <a:rPr lang="en-US" sz="1500" dirty="0">
                <a:cs typeface="Arial" charset="0"/>
              </a:rPr>
              <a:t>|</a:t>
            </a:r>
            <a:r>
              <a:rPr lang="en-US" sz="1500" i="1" dirty="0">
                <a:cs typeface="Arial" charset="0"/>
              </a:rPr>
              <a:t>A</a:t>
            </a:r>
            <a:r>
              <a:rPr lang="en-US" sz="1500" dirty="0">
                <a:cs typeface="Arial" charset="0"/>
              </a:rPr>
              <a:t>)                  </a:t>
            </a:r>
            <a:r>
              <a:rPr lang="en-US" sz="1850" dirty="0">
                <a:cs typeface="Arial" charset="0"/>
              </a:rPr>
              <a:t>……etc……. </a:t>
            </a:r>
            <a:r>
              <a:rPr lang="en-US" sz="1500" dirty="0">
                <a:cs typeface="Arial" charset="0"/>
              </a:rPr>
              <a:t>           </a:t>
            </a:r>
            <a:r>
              <a:rPr lang="en-US" sz="1500" i="1" dirty="0">
                <a:cs typeface="Arial" charset="0"/>
              </a:rPr>
              <a:t>P(</a:t>
            </a:r>
            <a:r>
              <a:rPr lang="en-US" sz="1500" i="1" dirty="0" err="1">
                <a:cs typeface="Arial" charset="0"/>
              </a:rPr>
              <a:t>B</a:t>
            </a:r>
            <a:r>
              <a:rPr lang="en-US" sz="1500" i="1" baseline="-25000" dirty="0" err="1">
                <a:cs typeface="Arial" charset="0"/>
              </a:rPr>
              <a:t>n</a:t>
            </a:r>
            <a:r>
              <a:rPr lang="en-US" sz="1500" i="1" dirty="0" err="1">
                <a:cs typeface="Arial" charset="0"/>
              </a:rPr>
              <a:t>|A</a:t>
            </a:r>
            <a:r>
              <a:rPr lang="en-US" sz="1500" dirty="0">
                <a:cs typeface="Arial" charset="0"/>
              </a:rPr>
              <a:t>)   are computed via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914400" y="5562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i="1" baseline="-25000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|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) = </a:t>
            </a:r>
          </a:p>
        </p:txBody>
      </p:sp>
      <p:grpSp>
        <p:nvGrpSpPr>
          <p:cNvPr id="3" name="Group 52"/>
          <p:cNvGrpSpPr/>
          <p:nvPr/>
        </p:nvGrpSpPr>
        <p:grpSpPr>
          <a:xfrm>
            <a:off x="2026920" y="5410200"/>
            <a:ext cx="1097280" cy="707886"/>
            <a:chOff x="533401" y="1600200"/>
            <a:chExt cx="1280160" cy="782875"/>
          </a:xfrm>
          <a:noFill/>
        </p:grpSpPr>
        <p:sp>
          <p:nvSpPr>
            <p:cNvPr id="54" name="TextBox 53"/>
            <p:cNvSpPr txBox="1"/>
            <p:nvPr/>
          </p:nvSpPr>
          <p:spPr>
            <a:xfrm>
              <a:off x="533401" y="1600200"/>
              <a:ext cx="1280160" cy="782875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i="1" baseline="-25000" dirty="0">
                  <a:cs typeface="Arial" charset="0"/>
                </a:rPr>
                <a:t>i</a:t>
              </a:r>
              <a:r>
                <a:rPr lang="en-US" sz="1600" dirty="0">
                  <a:cs typeface="Arial" charset="0"/>
                </a:rPr>
                <a:t> ∩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</a:t>
              </a:r>
            </a:p>
            <a:p>
              <a:pPr algn="ctr"/>
              <a:endParaRPr lang="en-US" sz="800" dirty="0">
                <a:cs typeface="Arial" charset="0"/>
              </a:endParaRPr>
            </a:p>
            <a:p>
              <a:pPr algn="ctr"/>
              <a:r>
                <a:rPr lang="en-US" sz="1600" dirty="0">
                  <a:cs typeface="Arial" charset="0"/>
                </a:rPr>
                <a:t> </a:t>
              </a: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</a:t>
              </a:r>
              <a:endParaRPr lang="en-US" sz="16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85800" y="1981200"/>
              <a:ext cx="91440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245604" y="6229350"/>
            <a:ext cx="411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solidFill>
                  <a:srgbClr val="993300"/>
                </a:solidFill>
                <a:cs typeface="Arial" charset="0"/>
              </a:rPr>
              <a:t>“LAW OF TOTAL PROBABILITY”</a:t>
            </a:r>
          </a:p>
        </p:txBody>
      </p:sp>
      <p:grpSp>
        <p:nvGrpSpPr>
          <p:cNvPr id="4" name="Group 61"/>
          <p:cNvGrpSpPr/>
          <p:nvPr/>
        </p:nvGrpSpPr>
        <p:grpSpPr>
          <a:xfrm>
            <a:off x="2956034" y="5410200"/>
            <a:ext cx="5349766" cy="707886"/>
            <a:chOff x="2956034" y="5410200"/>
            <a:chExt cx="5349766" cy="707886"/>
          </a:xfrm>
        </p:grpSpPr>
        <p:grpSp>
          <p:nvGrpSpPr>
            <p:cNvPr id="5" name="Group 57"/>
            <p:cNvGrpSpPr/>
            <p:nvPr/>
          </p:nvGrpSpPr>
          <p:grpSpPr>
            <a:xfrm>
              <a:off x="3276600" y="5410200"/>
              <a:ext cx="5029200" cy="707886"/>
              <a:chOff x="533401" y="1600200"/>
              <a:chExt cx="5334000" cy="782874"/>
            </a:xfrm>
            <a:noFill/>
          </p:grpSpPr>
          <p:sp>
            <p:nvSpPr>
              <p:cNvPr id="59" name="TextBox 58"/>
              <p:cNvSpPr txBox="1"/>
              <p:nvPr/>
            </p:nvSpPr>
            <p:spPr>
              <a:xfrm>
                <a:off x="533401" y="1600200"/>
                <a:ext cx="5334000" cy="782874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cs typeface="Arial" charset="0"/>
                  </a:rPr>
                  <a:t>P</a:t>
                </a:r>
                <a:r>
                  <a:rPr lang="en-US" sz="1600" dirty="0">
                    <a:cs typeface="Arial" charset="0"/>
                  </a:rPr>
                  <a:t>(</a:t>
                </a:r>
                <a:r>
                  <a:rPr lang="en-US" sz="1600" i="1" dirty="0">
                    <a:cs typeface="Arial" charset="0"/>
                  </a:rPr>
                  <a:t>A</a:t>
                </a:r>
                <a:r>
                  <a:rPr lang="en-US" sz="1600" dirty="0">
                    <a:cs typeface="Arial" charset="0"/>
                  </a:rPr>
                  <a:t> | </a:t>
                </a:r>
                <a:r>
                  <a:rPr lang="en-US" sz="1600" i="1" dirty="0">
                    <a:cs typeface="Arial" charset="0"/>
                  </a:rPr>
                  <a:t>B</a:t>
                </a:r>
                <a:r>
                  <a:rPr lang="en-US" sz="1600" i="1" baseline="-25000" dirty="0">
                    <a:cs typeface="Arial" charset="0"/>
                  </a:rPr>
                  <a:t>i</a:t>
                </a:r>
                <a:r>
                  <a:rPr lang="en-US" sz="1600" dirty="0">
                    <a:cs typeface="Arial" charset="0"/>
                  </a:rPr>
                  <a:t>)  </a:t>
                </a:r>
                <a:r>
                  <a:rPr lang="en-US" sz="1600" i="1" dirty="0">
                    <a:cs typeface="Arial" charset="0"/>
                  </a:rPr>
                  <a:t>P</a:t>
                </a:r>
                <a:r>
                  <a:rPr lang="en-US" sz="1600" dirty="0">
                    <a:cs typeface="Arial" charset="0"/>
                  </a:rPr>
                  <a:t>(</a:t>
                </a:r>
                <a:r>
                  <a:rPr lang="en-US" sz="1600" i="1" dirty="0">
                    <a:cs typeface="Arial" charset="0"/>
                  </a:rPr>
                  <a:t>B</a:t>
                </a:r>
                <a:r>
                  <a:rPr lang="en-US" sz="1600" i="1" baseline="-25000" dirty="0">
                    <a:cs typeface="Arial" charset="0"/>
                  </a:rPr>
                  <a:t>i</a:t>
                </a:r>
                <a:r>
                  <a:rPr lang="en-US" sz="1600" dirty="0">
                    <a:cs typeface="Arial" charset="0"/>
                  </a:rPr>
                  <a:t>) </a:t>
                </a:r>
              </a:p>
              <a:p>
                <a:pPr algn="ctr"/>
                <a:endParaRPr lang="en-US" sz="800" dirty="0">
                  <a:cs typeface="Arial" charset="0"/>
                </a:endParaRPr>
              </a:p>
              <a:p>
                <a:pPr algn="ctr"/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 |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baseline="-25000" dirty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baseline="-25000" dirty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+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 |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baseline="-25000" dirty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baseline="-25000" dirty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+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…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+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 | </a:t>
                </a:r>
                <a:r>
                  <a:rPr lang="en-US" sz="1600" i="1" dirty="0" err="1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i="1" baseline="-25000" dirty="0" err="1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 err="1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i="1" baseline="-25000" dirty="0" err="1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</a:t>
                </a:r>
                <a:endParaRPr lang="en-US" sz="1600" dirty="0">
                  <a:cs typeface="Arial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533401" y="1981199"/>
                <a:ext cx="5334000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956034" y="5562600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=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224256" y="5788570"/>
            <a:ext cx="6126480" cy="365760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cs typeface="Arial" charset="0"/>
              </a:rPr>
              <a:t>P</a:t>
            </a:r>
            <a:r>
              <a:rPr lang="en-US" sz="1600" dirty="0">
                <a:cs typeface="Arial" charset="0"/>
              </a:rPr>
              <a:t>(</a:t>
            </a:r>
            <a:r>
              <a:rPr lang="en-US" sz="1600" i="1" dirty="0">
                <a:cs typeface="Arial" charset="0"/>
              </a:rPr>
              <a:t>A</a:t>
            </a:r>
            <a:r>
              <a:rPr lang="en-US" sz="1600" dirty="0">
                <a:cs typeface="Arial" charset="0"/>
              </a:rPr>
              <a:t>)    =   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+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+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…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1600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1600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cs typeface="Arial" charset="0"/>
              </a:rPr>
              <a:t> 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4800" y="624840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 </a:t>
            </a:r>
            <a:r>
              <a:rPr lang="en-US" i="1" dirty="0" err="1"/>
              <a:t>i</a:t>
            </a:r>
            <a:r>
              <a:rPr lang="en-US" dirty="0"/>
              <a:t> = 1, 2, 3,…, </a:t>
            </a:r>
            <a:r>
              <a:rPr lang="en-US" i="1" dirty="0"/>
              <a:t>n</a:t>
            </a:r>
            <a:r>
              <a:rPr lang="en-US" dirty="0"/>
              <a:t> </a:t>
            </a: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1585992" y="1828800"/>
            <a:ext cx="91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200" i="1" dirty="0">
                <a:cs typeface="Arial" charset="0"/>
              </a:rPr>
              <a:t>P</a:t>
            </a:r>
            <a:r>
              <a:rPr lang="en-US" sz="1200" dirty="0">
                <a:cs typeface="Arial" charset="0"/>
              </a:rPr>
              <a:t>(</a:t>
            </a:r>
            <a:r>
              <a:rPr lang="en-US" sz="1200" i="1" dirty="0">
                <a:cs typeface="Arial" charset="0"/>
              </a:rPr>
              <a:t>A </a:t>
            </a:r>
            <a:r>
              <a:rPr lang="en-US" sz="1200" dirty="0">
                <a:cs typeface="Arial" charset="0"/>
              </a:rPr>
              <a:t>∩ </a:t>
            </a:r>
            <a:r>
              <a:rPr lang="en-US" sz="1200" i="1" dirty="0">
                <a:cs typeface="Arial" charset="0"/>
              </a:rPr>
              <a:t>B</a:t>
            </a:r>
            <a:r>
              <a:rPr lang="en-US" sz="1200" baseline="-25000" dirty="0">
                <a:cs typeface="Arial" charset="0"/>
              </a:rPr>
              <a:t>1</a:t>
            </a:r>
            <a:r>
              <a:rPr lang="en-US" sz="1200" dirty="0">
                <a:cs typeface="Arial" charset="0"/>
              </a:rPr>
              <a:t>)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383280" y="6141204"/>
            <a:ext cx="731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76400" y="4191000"/>
            <a:ext cx="64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06498" y="6141204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722120" y="3505200"/>
            <a:ext cx="548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07796" y="6141204"/>
            <a:ext cx="731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731014" y="6141204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392422" y="4191000"/>
            <a:ext cx="64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467838" y="3505200"/>
            <a:ext cx="548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24200" y="4191000"/>
            <a:ext cx="64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15382" y="3505200"/>
            <a:ext cx="548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72714" y="6141204"/>
            <a:ext cx="731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674068" y="4191000"/>
            <a:ext cx="64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719262" y="3505200"/>
            <a:ext cx="548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96200" y="6156434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2301766" y="1828800"/>
            <a:ext cx="91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200" i="1" dirty="0">
                <a:cs typeface="Arial" charset="0"/>
              </a:rPr>
              <a:t>P</a:t>
            </a:r>
            <a:r>
              <a:rPr lang="en-US" sz="1200" dirty="0">
                <a:cs typeface="Arial" charset="0"/>
              </a:rPr>
              <a:t>(</a:t>
            </a:r>
            <a:r>
              <a:rPr lang="en-US" sz="1200" i="1" dirty="0">
                <a:cs typeface="Arial" charset="0"/>
              </a:rPr>
              <a:t>A </a:t>
            </a:r>
            <a:r>
              <a:rPr lang="en-US" sz="1200" dirty="0">
                <a:cs typeface="Arial" charset="0"/>
              </a:rPr>
              <a:t>∩ </a:t>
            </a:r>
            <a:r>
              <a:rPr lang="en-US" sz="1200" i="1" dirty="0">
                <a:cs typeface="Arial" charset="0"/>
              </a:rPr>
              <a:t>B</a:t>
            </a:r>
            <a:r>
              <a:rPr lang="en-US" sz="1200" baseline="-25000" dirty="0">
                <a:cs typeface="Arial" charset="0"/>
              </a:rPr>
              <a:t>2</a:t>
            </a:r>
            <a:r>
              <a:rPr lang="en-US" sz="1200" dirty="0">
                <a:cs typeface="Arial" charset="0"/>
              </a:rPr>
              <a:t>)</a:t>
            </a:r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3032234" y="1828800"/>
            <a:ext cx="91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200" i="1" dirty="0">
                <a:cs typeface="Arial" charset="0"/>
              </a:rPr>
              <a:t>P</a:t>
            </a:r>
            <a:r>
              <a:rPr lang="en-US" sz="1200" dirty="0">
                <a:cs typeface="Arial" charset="0"/>
              </a:rPr>
              <a:t>(</a:t>
            </a:r>
            <a:r>
              <a:rPr lang="en-US" sz="1200" i="1" dirty="0">
                <a:cs typeface="Arial" charset="0"/>
              </a:rPr>
              <a:t>A </a:t>
            </a:r>
            <a:r>
              <a:rPr lang="en-US" sz="1200" dirty="0">
                <a:cs typeface="Arial" charset="0"/>
              </a:rPr>
              <a:t>∩ </a:t>
            </a:r>
            <a:r>
              <a:rPr lang="en-US" sz="1200" i="1" dirty="0">
                <a:cs typeface="Arial" charset="0"/>
              </a:rPr>
              <a:t>B</a:t>
            </a:r>
            <a:r>
              <a:rPr lang="en-US" sz="1200" baseline="-25000" dirty="0">
                <a:cs typeface="Arial" charset="0"/>
              </a:rPr>
              <a:t>3</a:t>
            </a:r>
            <a:r>
              <a:rPr lang="en-US" sz="1200" dirty="0">
                <a:cs typeface="Arial" charset="0"/>
              </a:rPr>
              <a:t>)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6584732" y="1828800"/>
            <a:ext cx="91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200" i="1" dirty="0">
                <a:cs typeface="Arial" charset="0"/>
              </a:rPr>
              <a:t>P</a:t>
            </a:r>
            <a:r>
              <a:rPr lang="en-US" sz="1200" dirty="0">
                <a:cs typeface="Arial" charset="0"/>
              </a:rPr>
              <a:t>(</a:t>
            </a:r>
            <a:r>
              <a:rPr lang="en-US" sz="1200" i="1" dirty="0">
                <a:cs typeface="Arial" charset="0"/>
              </a:rPr>
              <a:t>A </a:t>
            </a:r>
            <a:r>
              <a:rPr lang="en-US" sz="1200" dirty="0">
                <a:cs typeface="Arial" charset="0"/>
              </a:rPr>
              <a:t>∩ </a:t>
            </a:r>
            <a:r>
              <a:rPr lang="en-US" sz="1200" i="1" dirty="0" err="1">
                <a:cs typeface="Arial" charset="0"/>
              </a:rPr>
              <a:t>B</a:t>
            </a:r>
            <a:r>
              <a:rPr lang="en-US" sz="1200" i="1" baseline="-25000" dirty="0" err="1">
                <a:cs typeface="Arial" charset="0"/>
              </a:rPr>
              <a:t>n</a:t>
            </a:r>
            <a:r>
              <a:rPr lang="en-US" sz="1200" dirty="0">
                <a:cs typeface="Arial" charset="0"/>
              </a:rPr>
              <a:t>)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587766" y="1752600"/>
            <a:ext cx="146304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……etc…….</a:t>
            </a:r>
          </a:p>
        </p:txBody>
      </p:sp>
      <p:sp>
        <p:nvSpPr>
          <p:cNvPr id="89" name="Chevron 88"/>
          <p:cNvSpPr/>
          <p:nvPr/>
        </p:nvSpPr>
        <p:spPr>
          <a:xfrm>
            <a:off x="304800" y="5486400"/>
            <a:ext cx="484632" cy="484632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Arc 89"/>
          <p:cNvSpPr/>
          <p:nvPr/>
        </p:nvSpPr>
        <p:spPr>
          <a:xfrm>
            <a:off x="7895898" y="1905000"/>
            <a:ext cx="1066800" cy="4023360"/>
          </a:xfrm>
          <a:prstGeom prst="arc">
            <a:avLst>
              <a:gd name="adj1" fmla="val 16025354"/>
              <a:gd name="adj2" fmla="val 5327412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315200" y="1752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</a:t>
            </a:r>
          </a:p>
        </p:txBody>
      </p:sp>
      <p:grpSp>
        <p:nvGrpSpPr>
          <p:cNvPr id="6" name="Group 100"/>
          <p:cNvGrpSpPr/>
          <p:nvPr/>
        </p:nvGrpSpPr>
        <p:grpSpPr>
          <a:xfrm>
            <a:off x="1600200" y="2442374"/>
            <a:ext cx="5898932" cy="392901"/>
            <a:chOff x="1600200" y="2442374"/>
            <a:chExt cx="5898932" cy="392901"/>
          </a:xfrm>
        </p:grpSpPr>
        <p:sp>
          <p:nvSpPr>
            <p:cNvPr id="94" name="Text Box 14"/>
            <p:cNvSpPr txBox="1">
              <a:spLocks noChangeArrowheads="1"/>
            </p:cNvSpPr>
            <p:nvPr/>
          </p:nvSpPr>
          <p:spPr bwMode="auto">
            <a:xfrm>
              <a:off x="1600200" y="2498725"/>
              <a:ext cx="9144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200" i="1" dirty="0">
                  <a:cs typeface="Arial" charset="0"/>
                </a:rPr>
                <a:t>P</a:t>
              </a:r>
              <a:r>
                <a:rPr lang="en-US" sz="1200" dirty="0">
                  <a:cs typeface="Arial" charset="0"/>
                </a:rPr>
                <a:t>(</a:t>
              </a:r>
              <a:r>
                <a:rPr lang="en-US" sz="1200" i="1" dirty="0">
                  <a:cs typeface="Arial" charset="0"/>
                </a:rPr>
                <a:t>A</a:t>
              </a:r>
              <a:r>
                <a:rPr lang="en-US" sz="1200" baseline="30000" dirty="0">
                  <a:cs typeface="Arial" charset="0"/>
                </a:rPr>
                <a:t>c</a:t>
              </a:r>
              <a:r>
                <a:rPr lang="en-US" sz="1200" i="1" dirty="0">
                  <a:cs typeface="Arial" charset="0"/>
                </a:rPr>
                <a:t> </a:t>
              </a:r>
              <a:r>
                <a:rPr lang="en-US" sz="1200" dirty="0">
                  <a:cs typeface="Arial" charset="0"/>
                </a:rPr>
                <a:t>∩ </a:t>
              </a:r>
              <a:r>
                <a:rPr lang="en-US" sz="1200" i="1" dirty="0">
                  <a:cs typeface="Arial" charset="0"/>
                </a:rPr>
                <a:t>B</a:t>
              </a:r>
              <a:r>
                <a:rPr lang="en-US" sz="1200" baseline="-25000" dirty="0">
                  <a:cs typeface="Arial" charset="0"/>
                </a:rPr>
                <a:t>1</a:t>
              </a:r>
              <a:r>
                <a:rPr lang="en-US" sz="1200" dirty="0">
                  <a:cs typeface="Arial" charset="0"/>
                </a:rPr>
                <a:t>)</a:t>
              </a:r>
            </a:p>
          </p:txBody>
        </p: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2301766" y="2514600"/>
              <a:ext cx="9144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200" i="1" dirty="0">
                  <a:cs typeface="Arial" charset="0"/>
                </a:rPr>
                <a:t>P</a:t>
              </a:r>
              <a:r>
                <a:rPr lang="en-US" sz="1200" dirty="0">
                  <a:cs typeface="Arial" charset="0"/>
                </a:rPr>
                <a:t>(</a:t>
              </a:r>
              <a:r>
                <a:rPr lang="en-US" sz="1200" i="1" dirty="0">
                  <a:cs typeface="Arial" charset="0"/>
                </a:rPr>
                <a:t>A</a:t>
              </a:r>
              <a:r>
                <a:rPr lang="en-US" sz="1200" baseline="30000" dirty="0">
                  <a:cs typeface="Arial" charset="0"/>
                </a:rPr>
                <a:t>c</a:t>
              </a:r>
              <a:r>
                <a:rPr lang="en-US" sz="1200" i="1" dirty="0">
                  <a:cs typeface="Arial" charset="0"/>
                </a:rPr>
                <a:t> </a:t>
              </a:r>
              <a:r>
                <a:rPr lang="en-US" sz="1200" dirty="0">
                  <a:cs typeface="Arial" charset="0"/>
                </a:rPr>
                <a:t>∩</a:t>
              </a:r>
              <a:r>
                <a:rPr lang="en-US" sz="1200" i="1" dirty="0">
                  <a:cs typeface="Arial" charset="0"/>
                </a:rPr>
                <a:t>B</a:t>
              </a:r>
              <a:r>
                <a:rPr lang="en-US" sz="1200" baseline="-25000" dirty="0">
                  <a:cs typeface="Arial" charset="0"/>
                </a:rPr>
                <a:t>2</a:t>
              </a:r>
              <a:r>
                <a:rPr lang="en-US" sz="1200" dirty="0">
                  <a:cs typeface="Arial" charset="0"/>
                </a:rPr>
                <a:t>)</a:t>
              </a:r>
            </a:p>
          </p:txBody>
        </p:sp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3032234" y="2514600"/>
              <a:ext cx="9144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200" i="1" dirty="0">
                  <a:cs typeface="Arial" charset="0"/>
                </a:rPr>
                <a:t>P</a:t>
              </a:r>
              <a:r>
                <a:rPr lang="en-US" sz="1200" dirty="0">
                  <a:cs typeface="Arial" charset="0"/>
                </a:rPr>
                <a:t>(</a:t>
              </a:r>
              <a:r>
                <a:rPr lang="en-US" sz="1200" i="1" dirty="0">
                  <a:cs typeface="Arial" charset="0"/>
                </a:rPr>
                <a:t>A</a:t>
              </a:r>
              <a:r>
                <a:rPr lang="en-US" sz="1200" baseline="30000" dirty="0">
                  <a:cs typeface="Arial" charset="0"/>
                </a:rPr>
                <a:t>c</a:t>
              </a:r>
              <a:r>
                <a:rPr lang="en-US" sz="1200" i="1" dirty="0">
                  <a:cs typeface="Arial" charset="0"/>
                </a:rPr>
                <a:t> </a:t>
              </a:r>
              <a:r>
                <a:rPr lang="en-US" sz="1200" dirty="0">
                  <a:cs typeface="Arial" charset="0"/>
                </a:rPr>
                <a:t>∩ </a:t>
              </a:r>
              <a:r>
                <a:rPr lang="en-US" sz="1200" i="1" dirty="0">
                  <a:cs typeface="Arial" charset="0"/>
                </a:rPr>
                <a:t>B</a:t>
              </a:r>
              <a:r>
                <a:rPr lang="en-US" sz="1200" baseline="-25000" dirty="0">
                  <a:cs typeface="Arial" charset="0"/>
                </a:rPr>
                <a:t>3</a:t>
              </a:r>
              <a:r>
                <a:rPr lang="en-US" sz="1200" dirty="0">
                  <a:cs typeface="Arial" charset="0"/>
                </a:rPr>
                <a:t>)</a:t>
              </a: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4587766" y="2442374"/>
              <a:ext cx="1463040" cy="377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50" dirty="0">
                  <a:cs typeface="Arial" charset="0"/>
                </a:rPr>
                <a:t>……etc…….</a:t>
              </a:r>
            </a:p>
          </p:txBody>
        </p:sp>
        <p:sp>
          <p:nvSpPr>
            <p:cNvPr id="100" name="Text Box 14"/>
            <p:cNvSpPr txBox="1">
              <a:spLocks noChangeArrowheads="1"/>
            </p:cNvSpPr>
            <p:nvPr/>
          </p:nvSpPr>
          <p:spPr bwMode="auto">
            <a:xfrm>
              <a:off x="6584732" y="2514600"/>
              <a:ext cx="9144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200" i="1" dirty="0">
                  <a:cs typeface="Arial" charset="0"/>
                </a:rPr>
                <a:t>P</a:t>
              </a:r>
              <a:r>
                <a:rPr lang="en-US" sz="1200" dirty="0">
                  <a:cs typeface="Arial" charset="0"/>
                </a:rPr>
                <a:t>(</a:t>
              </a:r>
              <a:r>
                <a:rPr lang="en-US" sz="1200" i="1" dirty="0">
                  <a:cs typeface="Arial" charset="0"/>
                </a:rPr>
                <a:t>A</a:t>
              </a:r>
              <a:r>
                <a:rPr lang="en-US" sz="1200" baseline="30000" dirty="0">
                  <a:cs typeface="Arial" charset="0"/>
                </a:rPr>
                <a:t>c</a:t>
              </a:r>
              <a:r>
                <a:rPr lang="en-US" sz="1200" i="1" dirty="0">
                  <a:cs typeface="Arial" charset="0"/>
                </a:rPr>
                <a:t> </a:t>
              </a:r>
              <a:r>
                <a:rPr lang="en-US" sz="1200" dirty="0">
                  <a:cs typeface="Arial" charset="0"/>
                </a:rPr>
                <a:t>∩ </a:t>
              </a:r>
              <a:r>
                <a:rPr lang="en-US" sz="1200" i="1" dirty="0" err="1">
                  <a:cs typeface="Arial" charset="0"/>
                </a:rPr>
                <a:t>B</a:t>
              </a:r>
              <a:r>
                <a:rPr lang="en-US" sz="1200" i="1" baseline="-25000" dirty="0" err="1">
                  <a:cs typeface="Arial" charset="0"/>
                </a:rPr>
                <a:t>n</a:t>
              </a:r>
              <a:r>
                <a:rPr lang="en-US" sz="1200" dirty="0">
                  <a:cs typeface="Arial" charset="0"/>
                </a:rPr>
                <a:t>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346732" y="2438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30000" dirty="0"/>
              <a:t>c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000"/>
                            </p:stCondLst>
                            <p:childTnLst>
                              <p:par>
                                <p:cTn id="19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9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1" grpId="0"/>
      <p:bldP spid="34" grpId="0"/>
      <p:bldP spid="35" grpId="0"/>
      <p:bldP spid="39" grpId="0"/>
      <p:bldP spid="40" grpId="0"/>
      <p:bldP spid="41" grpId="0"/>
      <p:bldP spid="46" grpId="0"/>
      <p:bldP spid="47" grpId="0" animBg="1"/>
      <p:bldP spid="48" grpId="0"/>
      <p:bldP spid="49" grpId="0"/>
      <p:bldP spid="56" grpId="0"/>
      <p:bldP spid="63" grpId="0"/>
      <p:bldP spid="65" grpId="0"/>
      <p:bldP spid="82" grpId="0"/>
      <p:bldP spid="83" grpId="0"/>
      <p:bldP spid="84" grpId="0"/>
      <p:bldP spid="85" grpId="0"/>
      <p:bldP spid="89" grpId="0" animBg="1"/>
      <p:bldP spid="90" grpId="0" animBg="1"/>
      <p:bldP spid="90" grpId="1" animBg="1"/>
      <p:bldP spid="93" grpId="0"/>
      <p:bldP spid="10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6200" y="2865120"/>
            <a:ext cx="1645920" cy="64008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Prior probabilities: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1676400" y="1600200"/>
            <a:ext cx="5715000" cy="1371600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093720" y="228600"/>
            <a:ext cx="29260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BAYES’ FORMULA</a:t>
            </a:r>
            <a:endParaRPr lang="en-US" sz="2400" dirty="0">
              <a:cs typeface="Arial" charset="0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0" y="685800"/>
            <a:ext cx="91440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Assume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>
                <a:cs typeface="Arial" charset="0"/>
              </a:rPr>
              <a:t>…</a:t>
            </a:r>
            <a:r>
              <a:rPr lang="en-US" sz="1850" dirty="0">
                <a:cs typeface="Arial" charset="0"/>
              </a:rPr>
              <a:t>, </a:t>
            </a:r>
            <a:r>
              <a:rPr lang="en-US" sz="1850" i="1" dirty="0" err="1">
                <a:cs typeface="Arial" charset="0"/>
              </a:rPr>
              <a:t>B</a:t>
            </a:r>
            <a:r>
              <a:rPr lang="en-US" sz="1850" i="1" baseline="-25000" dirty="0" err="1">
                <a:cs typeface="Arial" charset="0"/>
              </a:rPr>
              <a:t>n</a:t>
            </a:r>
            <a:r>
              <a:rPr lang="en-US" sz="1850" baseline="-25000" dirty="0">
                <a:cs typeface="Arial" charset="0"/>
              </a:rPr>
              <a:t> </a:t>
            </a:r>
            <a:r>
              <a:rPr lang="en-US" sz="1850" dirty="0">
                <a:cs typeface="Arial" charset="0"/>
              </a:rPr>
              <a:t>“partition” the population, i.e., they are </a:t>
            </a:r>
            <a:r>
              <a:rPr lang="en-US" sz="1850" i="1" u="sng" dirty="0">
                <a:cs typeface="Arial" charset="0"/>
              </a:rPr>
              <a:t>disjoint</a:t>
            </a:r>
            <a:r>
              <a:rPr lang="en-US" sz="1850" dirty="0">
                <a:cs typeface="Arial" charset="0"/>
              </a:rPr>
              <a:t> and </a:t>
            </a:r>
            <a:r>
              <a:rPr lang="en-US" sz="1850" i="1" u="sng" dirty="0">
                <a:cs typeface="Arial" charset="0"/>
              </a:rPr>
              <a:t>exhaustive</a:t>
            </a:r>
            <a:r>
              <a:rPr lang="en-US" sz="1850" dirty="0">
                <a:cs typeface="Arial" charset="0"/>
              </a:rPr>
              <a:t>.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102360" y="1600200"/>
            <a:ext cx="54864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endParaRPr lang="en-US" sz="500" i="1" dirty="0">
              <a:cs typeface="Arial" charset="0"/>
            </a:endParaRPr>
          </a:p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</a:p>
          <a:p>
            <a:pPr algn="ctr">
              <a:spcAft>
                <a:spcPts val="1000"/>
              </a:spcAft>
            </a:pPr>
            <a:endParaRPr lang="en-US" sz="500" i="1" dirty="0">
              <a:cs typeface="Arial" charset="0"/>
            </a:endParaRPr>
          </a:p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A</a:t>
            </a:r>
            <a:r>
              <a:rPr lang="en-US" sz="2000" baseline="30000" dirty="0">
                <a:cs typeface="Arial" charset="0"/>
              </a:rPr>
              <a:t>c</a:t>
            </a: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1676400" y="1600200"/>
          <a:ext cx="5715000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44040" y="1146974"/>
            <a:ext cx="554736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       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       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                ……etc…….              </a:t>
            </a:r>
            <a:r>
              <a:rPr lang="en-US" sz="1850" i="1" dirty="0" err="1">
                <a:cs typeface="Arial" charset="0"/>
              </a:rPr>
              <a:t>B</a:t>
            </a:r>
            <a:r>
              <a:rPr lang="en-US" sz="1850" i="1" baseline="-25000" dirty="0" err="1">
                <a:cs typeface="Arial" charset="0"/>
              </a:rPr>
              <a:t>n</a:t>
            </a:r>
            <a:endParaRPr lang="en-US" sz="1850" dirty="0">
              <a:cs typeface="Arial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6200" y="2473513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Given…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641230" y="3128174"/>
            <a:ext cx="59436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50" i="1" dirty="0">
                <a:cs typeface="Arial" charset="0"/>
              </a:rPr>
              <a:t>P</a:t>
            </a:r>
            <a:r>
              <a:rPr lang="en-US" sz="1850" dirty="0">
                <a:cs typeface="Arial" charset="0"/>
              </a:rPr>
              <a:t>(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1</a:t>
            </a:r>
            <a:r>
              <a:rPr lang="en-US" sz="1850" dirty="0">
                <a:cs typeface="Arial" charset="0"/>
              </a:rPr>
              <a:t>)   </a:t>
            </a:r>
            <a:r>
              <a:rPr lang="en-US" sz="1850" i="1" dirty="0">
                <a:cs typeface="Arial" charset="0"/>
              </a:rPr>
              <a:t>P</a:t>
            </a:r>
            <a:r>
              <a:rPr lang="en-US" sz="1850" dirty="0">
                <a:cs typeface="Arial" charset="0"/>
              </a:rPr>
              <a:t>(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2</a:t>
            </a:r>
            <a:r>
              <a:rPr lang="en-US" sz="1850" dirty="0">
                <a:cs typeface="Arial" charset="0"/>
              </a:rPr>
              <a:t>)   </a:t>
            </a:r>
            <a:r>
              <a:rPr lang="en-US" sz="1850" i="1" dirty="0">
                <a:cs typeface="Arial" charset="0"/>
              </a:rPr>
              <a:t>P</a:t>
            </a:r>
            <a:r>
              <a:rPr lang="en-US" sz="1850" dirty="0">
                <a:cs typeface="Arial" charset="0"/>
              </a:rPr>
              <a:t>(</a:t>
            </a:r>
            <a:r>
              <a:rPr lang="en-US" sz="1850" i="1" dirty="0">
                <a:cs typeface="Arial" charset="0"/>
              </a:rPr>
              <a:t>B</a:t>
            </a:r>
            <a:r>
              <a:rPr lang="en-US" sz="1850" baseline="-25000" dirty="0">
                <a:cs typeface="Arial" charset="0"/>
              </a:rPr>
              <a:t>3</a:t>
            </a:r>
            <a:r>
              <a:rPr lang="en-US" sz="1850" dirty="0">
                <a:cs typeface="Arial" charset="0"/>
              </a:rPr>
              <a:t>)              ……etc…….           </a:t>
            </a:r>
            <a:r>
              <a:rPr lang="en-US" sz="1850" i="1" dirty="0">
                <a:cs typeface="Arial" charset="0"/>
              </a:rPr>
              <a:t>P</a:t>
            </a:r>
            <a:r>
              <a:rPr lang="en-US" sz="1850" dirty="0">
                <a:cs typeface="Arial" charset="0"/>
              </a:rPr>
              <a:t>(</a:t>
            </a:r>
            <a:r>
              <a:rPr lang="en-US" sz="1850" i="1" dirty="0" err="1">
                <a:cs typeface="Arial" charset="0"/>
              </a:rPr>
              <a:t>B</a:t>
            </a:r>
            <a:r>
              <a:rPr lang="en-US" sz="1850" i="1" baseline="-25000" dirty="0" err="1">
                <a:cs typeface="Arial" charset="0"/>
              </a:rPr>
              <a:t>n</a:t>
            </a:r>
            <a:r>
              <a:rPr lang="en-US" sz="1850" dirty="0">
                <a:cs typeface="Arial" charset="0"/>
              </a:rPr>
              <a:t>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676400" y="1600200"/>
          <a:ext cx="5715000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72"/>
          <p:cNvGrpSpPr/>
          <p:nvPr/>
        </p:nvGrpSpPr>
        <p:grpSpPr>
          <a:xfrm>
            <a:off x="7407166" y="2970706"/>
            <a:ext cx="731520" cy="548640"/>
            <a:chOff x="7315200" y="4236720"/>
            <a:chExt cx="1554480" cy="64008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7315200" y="4251960"/>
              <a:ext cx="15544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7010400" y="4556760"/>
              <a:ext cx="640080" cy="0"/>
            </a:xfrm>
            <a:prstGeom prst="line">
              <a:avLst/>
            </a:prstGeom>
            <a:ln>
              <a:solidFill>
                <a:srgbClr val="0066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18471" y="4415796"/>
              <a:ext cx="932688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50" dirty="0"/>
                <a:t>1</a:t>
              </a:r>
            </a:p>
          </p:txBody>
        </p: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6200" y="4278868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Then…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00" y="4678680"/>
            <a:ext cx="1645920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Posterior probabilities: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600200" y="4953000"/>
            <a:ext cx="758952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i="1" dirty="0">
                <a:cs typeface="Arial" charset="0"/>
              </a:rPr>
              <a:t>P</a:t>
            </a:r>
            <a:r>
              <a:rPr lang="en-US" sz="1500" dirty="0">
                <a:cs typeface="Arial" charset="0"/>
              </a:rPr>
              <a:t>(</a:t>
            </a:r>
            <a:r>
              <a:rPr lang="en-US" sz="1500" i="1" dirty="0">
                <a:cs typeface="Arial" charset="0"/>
              </a:rPr>
              <a:t>B</a:t>
            </a:r>
            <a:r>
              <a:rPr lang="en-US" sz="1500" baseline="-25000" dirty="0">
                <a:cs typeface="Arial" charset="0"/>
              </a:rPr>
              <a:t>1</a:t>
            </a:r>
            <a:r>
              <a:rPr lang="en-US" sz="1500" dirty="0">
                <a:cs typeface="Arial" charset="0"/>
              </a:rPr>
              <a:t>|</a:t>
            </a:r>
            <a:r>
              <a:rPr lang="en-US" sz="1500" i="1" dirty="0">
                <a:cs typeface="Arial" charset="0"/>
              </a:rPr>
              <a:t>A</a:t>
            </a:r>
            <a:r>
              <a:rPr lang="en-US" sz="1500" dirty="0">
                <a:cs typeface="Arial" charset="0"/>
              </a:rPr>
              <a:t>)  </a:t>
            </a:r>
            <a:r>
              <a:rPr lang="en-US" sz="1500" i="1" dirty="0">
                <a:cs typeface="Arial" charset="0"/>
              </a:rPr>
              <a:t>P(B</a:t>
            </a:r>
            <a:r>
              <a:rPr lang="en-US" sz="1500" i="1" baseline="-25000" dirty="0">
                <a:cs typeface="Arial" charset="0"/>
              </a:rPr>
              <a:t>2</a:t>
            </a:r>
            <a:r>
              <a:rPr lang="en-US" sz="1500" i="1" dirty="0">
                <a:cs typeface="Arial" charset="0"/>
              </a:rPr>
              <a:t>|A</a:t>
            </a:r>
            <a:r>
              <a:rPr lang="en-US" sz="1500" dirty="0">
                <a:cs typeface="Arial" charset="0"/>
              </a:rPr>
              <a:t>)  </a:t>
            </a:r>
            <a:r>
              <a:rPr lang="en-US" sz="1500" i="1" dirty="0">
                <a:cs typeface="Arial" charset="0"/>
              </a:rPr>
              <a:t>P</a:t>
            </a:r>
            <a:r>
              <a:rPr lang="en-US" sz="1500" dirty="0">
                <a:cs typeface="Arial" charset="0"/>
              </a:rPr>
              <a:t>(</a:t>
            </a:r>
            <a:r>
              <a:rPr lang="en-US" sz="1500" i="1" dirty="0">
                <a:cs typeface="Arial" charset="0"/>
              </a:rPr>
              <a:t>B</a:t>
            </a:r>
            <a:r>
              <a:rPr lang="en-US" sz="1500" baseline="-25000" dirty="0">
                <a:cs typeface="Arial" charset="0"/>
              </a:rPr>
              <a:t>3</a:t>
            </a:r>
            <a:r>
              <a:rPr lang="en-US" sz="1500" dirty="0">
                <a:cs typeface="Arial" charset="0"/>
              </a:rPr>
              <a:t>|</a:t>
            </a:r>
            <a:r>
              <a:rPr lang="en-US" sz="1500" i="1" dirty="0">
                <a:cs typeface="Arial" charset="0"/>
              </a:rPr>
              <a:t>A</a:t>
            </a:r>
            <a:r>
              <a:rPr lang="en-US" sz="1500" dirty="0">
                <a:cs typeface="Arial" charset="0"/>
              </a:rPr>
              <a:t>)                  </a:t>
            </a:r>
            <a:r>
              <a:rPr lang="en-US" sz="1850" dirty="0">
                <a:cs typeface="Arial" charset="0"/>
              </a:rPr>
              <a:t>……etc……. </a:t>
            </a:r>
            <a:r>
              <a:rPr lang="en-US" sz="1500" dirty="0">
                <a:cs typeface="Arial" charset="0"/>
              </a:rPr>
              <a:t>           </a:t>
            </a:r>
            <a:r>
              <a:rPr lang="en-US" sz="1500" i="1" dirty="0">
                <a:cs typeface="Arial" charset="0"/>
              </a:rPr>
              <a:t>P(</a:t>
            </a:r>
            <a:r>
              <a:rPr lang="en-US" sz="1500" i="1" dirty="0" err="1">
                <a:cs typeface="Arial" charset="0"/>
              </a:rPr>
              <a:t>B</a:t>
            </a:r>
            <a:r>
              <a:rPr lang="en-US" sz="1500" i="1" baseline="-25000" dirty="0" err="1">
                <a:cs typeface="Arial" charset="0"/>
              </a:rPr>
              <a:t>n</a:t>
            </a:r>
            <a:r>
              <a:rPr lang="en-US" sz="1500" i="1" dirty="0" err="1">
                <a:cs typeface="Arial" charset="0"/>
              </a:rPr>
              <a:t>|A</a:t>
            </a:r>
            <a:r>
              <a:rPr lang="en-US" sz="1500" dirty="0">
                <a:cs typeface="Arial" charset="0"/>
              </a:rPr>
              <a:t>)   are computed via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914400" y="5562600"/>
            <a:ext cx="1371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B</a:t>
            </a:r>
            <a:r>
              <a:rPr lang="en-US" i="1" baseline="-25000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| </a:t>
            </a:r>
            <a:r>
              <a:rPr lang="en-US" i="1" dirty="0"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) = </a:t>
            </a:r>
          </a:p>
        </p:txBody>
      </p:sp>
      <p:grpSp>
        <p:nvGrpSpPr>
          <p:cNvPr id="3" name="Group 52"/>
          <p:cNvGrpSpPr/>
          <p:nvPr/>
        </p:nvGrpSpPr>
        <p:grpSpPr>
          <a:xfrm>
            <a:off x="2026920" y="5410200"/>
            <a:ext cx="1097280" cy="707886"/>
            <a:chOff x="533401" y="1600200"/>
            <a:chExt cx="1280160" cy="782875"/>
          </a:xfrm>
          <a:noFill/>
        </p:grpSpPr>
        <p:sp>
          <p:nvSpPr>
            <p:cNvPr id="54" name="TextBox 53"/>
            <p:cNvSpPr txBox="1"/>
            <p:nvPr/>
          </p:nvSpPr>
          <p:spPr>
            <a:xfrm>
              <a:off x="533401" y="1600200"/>
              <a:ext cx="1280160" cy="782875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B</a:t>
              </a:r>
              <a:r>
                <a:rPr lang="en-US" sz="1600" i="1" baseline="-25000" dirty="0">
                  <a:cs typeface="Arial" charset="0"/>
                </a:rPr>
                <a:t>i</a:t>
              </a:r>
              <a:r>
                <a:rPr lang="en-US" sz="1600" dirty="0">
                  <a:cs typeface="Arial" charset="0"/>
                </a:rPr>
                <a:t> ∩ 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</a:t>
              </a:r>
            </a:p>
            <a:p>
              <a:pPr algn="ctr"/>
              <a:endParaRPr lang="en-US" sz="800" dirty="0">
                <a:cs typeface="Arial" charset="0"/>
              </a:endParaRPr>
            </a:p>
            <a:p>
              <a:pPr algn="ctr"/>
              <a:r>
                <a:rPr lang="en-US" sz="1600" dirty="0">
                  <a:cs typeface="Arial" charset="0"/>
                </a:rPr>
                <a:t> </a:t>
              </a:r>
              <a:r>
                <a:rPr lang="en-US" sz="1600" i="1" dirty="0">
                  <a:cs typeface="Arial" charset="0"/>
                </a:rPr>
                <a:t>P</a:t>
              </a:r>
              <a:r>
                <a:rPr lang="en-US" sz="1600" dirty="0">
                  <a:cs typeface="Arial" charset="0"/>
                </a:rPr>
                <a:t>(</a:t>
              </a:r>
              <a:r>
                <a:rPr lang="en-US" sz="1600" i="1" dirty="0">
                  <a:cs typeface="Arial" charset="0"/>
                </a:rPr>
                <a:t>A</a:t>
              </a:r>
              <a:r>
                <a:rPr lang="en-US" sz="1600" dirty="0">
                  <a:cs typeface="Arial" charset="0"/>
                </a:rPr>
                <a:t>)</a:t>
              </a:r>
              <a:endParaRPr lang="en-US" sz="16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85800" y="1981200"/>
              <a:ext cx="91440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61"/>
          <p:cNvGrpSpPr/>
          <p:nvPr/>
        </p:nvGrpSpPr>
        <p:grpSpPr>
          <a:xfrm>
            <a:off x="2956034" y="5410200"/>
            <a:ext cx="5349766" cy="707886"/>
            <a:chOff x="2956034" y="5410200"/>
            <a:chExt cx="5349766" cy="707886"/>
          </a:xfrm>
        </p:grpSpPr>
        <p:grpSp>
          <p:nvGrpSpPr>
            <p:cNvPr id="5" name="Group 57"/>
            <p:cNvGrpSpPr/>
            <p:nvPr/>
          </p:nvGrpSpPr>
          <p:grpSpPr>
            <a:xfrm>
              <a:off x="3276600" y="5410200"/>
              <a:ext cx="5029200" cy="707886"/>
              <a:chOff x="533401" y="1600200"/>
              <a:chExt cx="5334000" cy="782874"/>
            </a:xfrm>
            <a:noFill/>
          </p:grpSpPr>
          <p:sp>
            <p:nvSpPr>
              <p:cNvPr id="59" name="TextBox 58"/>
              <p:cNvSpPr txBox="1"/>
              <p:nvPr/>
            </p:nvSpPr>
            <p:spPr>
              <a:xfrm>
                <a:off x="533401" y="1600200"/>
                <a:ext cx="5334000" cy="782874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cs typeface="Arial" charset="0"/>
                  </a:rPr>
                  <a:t>P</a:t>
                </a:r>
                <a:r>
                  <a:rPr lang="en-US" sz="1600" dirty="0">
                    <a:cs typeface="Arial" charset="0"/>
                  </a:rPr>
                  <a:t>(</a:t>
                </a:r>
                <a:r>
                  <a:rPr lang="en-US" sz="1600" i="1" dirty="0">
                    <a:cs typeface="Arial" charset="0"/>
                  </a:rPr>
                  <a:t>A</a:t>
                </a:r>
                <a:r>
                  <a:rPr lang="en-US" sz="1600" dirty="0">
                    <a:cs typeface="Arial" charset="0"/>
                  </a:rPr>
                  <a:t> | </a:t>
                </a:r>
                <a:r>
                  <a:rPr lang="en-US" sz="1600" i="1" dirty="0">
                    <a:cs typeface="Arial" charset="0"/>
                  </a:rPr>
                  <a:t>B</a:t>
                </a:r>
                <a:r>
                  <a:rPr lang="en-US" sz="1600" i="1" baseline="-25000" dirty="0">
                    <a:cs typeface="Arial" charset="0"/>
                  </a:rPr>
                  <a:t>i</a:t>
                </a:r>
                <a:r>
                  <a:rPr lang="en-US" sz="1600" dirty="0">
                    <a:cs typeface="Arial" charset="0"/>
                  </a:rPr>
                  <a:t>)  </a:t>
                </a:r>
                <a:r>
                  <a:rPr lang="en-US" sz="1600" i="1" dirty="0">
                    <a:cs typeface="Arial" charset="0"/>
                  </a:rPr>
                  <a:t>P</a:t>
                </a:r>
                <a:r>
                  <a:rPr lang="en-US" sz="1600" dirty="0">
                    <a:cs typeface="Arial" charset="0"/>
                  </a:rPr>
                  <a:t>(</a:t>
                </a:r>
                <a:r>
                  <a:rPr lang="en-US" sz="1600" i="1" dirty="0">
                    <a:cs typeface="Arial" charset="0"/>
                  </a:rPr>
                  <a:t>B</a:t>
                </a:r>
                <a:r>
                  <a:rPr lang="en-US" sz="1600" i="1" baseline="-25000" dirty="0">
                    <a:cs typeface="Arial" charset="0"/>
                  </a:rPr>
                  <a:t>i</a:t>
                </a:r>
                <a:r>
                  <a:rPr lang="en-US" sz="1600" dirty="0">
                    <a:cs typeface="Arial" charset="0"/>
                  </a:rPr>
                  <a:t>) </a:t>
                </a:r>
              </a:p>
              <a:p>
                <a:pPr algn="ctr"/>
                <a:endParaRPr lang="en-US" sz="800" dirty="0">
                  <a:cs typeface="Arial" charset="0"/>
                </a:endParaRPr>
              </a:p>
              <a:p>
                <a:pPr algn="ctr"/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 |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baseline="-25000" dirty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baseline="-25000" dirty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+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 |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baseline="-25000" dirty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baseline="-25000" dirty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+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…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+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 | </a:t>
                </a:r>
                <a:r>
                  <a:rPr lang="en-US" sz="1600" i="1" dirty="0" err="1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i="1" baseline="-25000" dirty="0" err="1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1600" i="1" dirty="0" err="1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sz="1600" i="1" baseline="-25000" dirty="0" err="1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)</a:t>
                </a:r>
                <a:endParaRPr lang="en-US" sz="1600" dirty="0">
                  <a:cs typeface="Arial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533401" y="1981199"/>
                <a:ext cx="5334000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956034" y="5562600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=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4800" y="624840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 </a:t>
            </a:r>
            <a:r>
              <a:rPr lang="en-US" i="1" dirty="0" err="1"/>
              <a:t>i</a:t>
            </a:r>
            <a:r>
              <a:rPr lang="en-US" dirty="0"/>
              <a:t> = 1, 2, 3,…, </a:t>
            </a:r>
            <a:r>
              <a:rPr lang="en-US" i="1" dirty="0"/>
              <a:t>n</a:t>
            </a:r>
            <a:r>
              <a:rPr lang="en-US" dirty="0"/>
              <a:t> </a:t>
            </a: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1585992" y="1828800"/>
            <a:ext cx="91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200" i="1" dirty="0">
                <a:cs typeface="Arial" charset="0"/>
              </a:rPr>
              <a:t>P</a:t>
            </a:r>
            <a:r>
              <a:rPr lang="en-US" sz="1200" dirty="0">
                <a:cs typeface="Arial" charset="0"/>
              </a:rPr>
              <a:t>(</a:t>
            </a:r>
            <a:r>
              <a:rPr lang="en-US" sz="1200" i="1" dirty="0">
                <a:cs typeface="Arial" charset="0"/>
              </a:rPr>
              <a:t>A </a:t>
            </a:r>
            <a:r>
              <a:rPr lang="en-US" sz="1200" dirty="0">
                <a:cs typeface="Arial" charset="0"/>
              </a:rPr>
              <a:t>∩ </a:t>
            </a:r>
            <a:r>
              <a:rPr lang="en-US" sz="1200" i="1" dirty="0">
                <a:cs typeface="Arial" charset="0"/>
              </a:rPr>
              <a:t>B</a:t>
            </a:r>
            <a:r>
              <a:rPr lang="en-US" sz="1200" baseline="-25000" dirty="0">
                <a:cs typeface="Arial" charset="0"/>
              </a:rPr>
              <a:t>1</a:t>
            </a:r>
            <a:r>
              <a:rPr lang="en-US" sz="1200" dirty="0">
                <a:cs typeface="Arial" charset="0"/>
              </a:rPr>
              <a:t>)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2301766" y="1828800"/>
            <a:ext cx="91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200" i="1" dirty="0">
                <a:cs typeface="Arial" charset="0"/>
              </a:rPr>
              <a:t>P</a:t>
            </a:r>
            <a:r>
              <a:rPr lang="en-US" sz="1200" dirty="0">
                <a:cs typeface="Arial" charset="0"/>
              </a:rPr>
              <a:t>(</a:t>
            </a:r>
            <a:r>
              <a:rPr lang="en-US" sz="1200" i="1" dirty="0">
                <a:cs typeface="Arial" charset="0"/>
              </a:rPr>
              <a:t>A </a:t>
            </a:r>
            <a:r>
              <a:rPr lang="en-US" sz="1200" dirty="0">
                <a:cs typeface="Arial" charset="0"/>
              </a:rPr>
              <a:t>∩ </a:t>
            </a:r>
            <a:r>
              <a:rPr lang="en-US" sz="1200" i="1" dirty="0">
                <a:cs typeface="Arial" charset="0"/>
              </a:rPr>
              <a:t>B</a:t>
            </a:r>
            <a:r>
              <a:rPr lang="en-US" sz="1200" baseline="-25000" dirty="0">
                <a:cs typeface="Arial" charset="0"/>
              </a:rPr>
              <a:t>2</a:t>
            </a:r>
            <a:r>
              <a:rPr lang="en-US" sz="1200" dirty="0">
                <a:cs typeface="Arial" charset="0"/>
              </a:rPr>
              <a:t>)</a:t>
            </a:r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3032234" y="1828800"/>
            <a:ext cx="91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200" i="1" dirty="0">
                <a:cs typeface="Arial" charset="0"/>
              </a:rPr>
              <a:t>P</a:t>
            </a:r>
            <a:r>
              <a:rPr lang="en-US" sz="1200" dirty="0">
                <a:cs typeface="Arial" charset="0"/>
              </a:rPr>
              <a:t>(</a:t>
            </a:r>
            <a:r>
              <a:rPr lang="en-US" sz="1200" i="1" dirty="0">
                <a:cs typeface="Arial" charset="0"/>
              </a:rPr>
              <a:t>A </a:t>
            </a:r>
            <a:r>
              <a:rPr lang="en-US" sz="1200" dirty="0">
                <a:cs typeface="Arial" charset="0"/>
              </a:rPr>
              <a:t>∩ </a:t>
            </a:r>
            <a:r>
              <a:rPr lang="en-US" sz="1200" i="1" dirty="0">
                <a:cs typeface="Arial" charset="0"/>
              </a:rPr>
              <a:t>B</a:t>
            </a:r>
            <a:r>
              <a:rPr lang="en-US" sz="1200" baseline="-25000" dirty="0">
                <a:cs typeface="Arial" charset="0"/>
              </a:rPr>
              <a:t>3</a:t>
            </a:r>
            <a:r>
              <a:rPr lang="en-US" sz="1200" dirty="0">
                <a:cs typeface="Arial" charset="0"/>
              </a:rPr>
              <a:t>)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6584732" y="1828800"/>
            <a:ext cx="91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1200" i="1" dirty="0">
                <a:cs typeface="Arial" charset="0"/>
              </a:rPr>
              <a:t>P</a:t>
            </a:r>
            <a:r>
              <a:rPr lang="en-US" sz="1200" dirty="0">
                <a:cs typeface="Arial" charset="0"/>
              </a:rPr>
              <a:t>(</a:t>
            </a:r>
            <a:r>
              <a:rPr lang="en-US" sz="1200" i="1" dirty="0">
                <a:cs typeface="Arial" charset="0"/>
              </a:rPr>
              <a:t>A </a:t>
            </a:r>
            <a:r>
              <a:rPr lang="en-US" sz="1200" dirty="0">
                <a:cs typeface="Arial" charset="0"/>
              </a:rPr>
              <a:t>∩ </a:t>
            </a:r>
            <a:r>
              <a:rPr lang="en-US" sz="1200" i="1" dirty="0" err="1">
                <a:cs typeface="Arial" charset="0"/>
              </a:rPr>
              <a:t>B</a:t>
            </a:r>
            <a:r>
              <a:rPr lang="en-US" sz="1200" i="1" baseline="-25000" dirty="0" err="1">
                <a:cs typeface="Arial" charset="0"/>
              </a:rPr>
              <a:t>n</a:t>
            </a:r>
            <a:r>
              <a:rPr lang="en-US" sz="1200" dirty="0">
                <a:cs typeface="Arial" charset="0"/>
              </a:rPr>
              <a:t>)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587766" y="1752600"/>
            <a:ext cx="146304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……etc…….</a:t>
            </a:r>
          </a:p>
        </p:txBody>
      </p:sp>
      <p:sp>
        <p:nvSpPr>
          <p:cNvPr id="89" name="Chevron 88"/>
          <p:cNvSpPr/>
          <p:nvPr/>
        </p:nvSpPr>
        <p:spPr>
          <a:xfrm>
            <a:off x="304800" y="5486400"/>
            <a:ext cx="484632" cy="484632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15200" y="1752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</a:t>
            </a:r>
          </a:p>
        </p:txBody>
      </p:sp>
      <p:grpSp>
        <p:nvGrpSpPr>
          <p:cNvPr id="6" name="Group 100"/>
          <p:cNvGrpSpPr/>
          <p:nvPr/>
        </p:nvGrpSpPr>
        <p:grpSpPr>
          <a:xfrm>
            <a:off x="1600200" y="2442374"/>
            <a:ext cx="5898932" cy="392901"/>
            <a:chOff x="1600200" y="2442374"/>
            <a:chExt cx="5898932" cy="392901"/>
          </a:xfrm>
        </p:grpSpPr>
        <p:sp>
          <p:nvSpPr>
            <p:cNvPr id="94" name="Text Box 14"/>
            <p:cNvSpPr txBox="1">
              <a:spLocks noChangeArrowheads="1"/>
            </p:cNvSpPr>
            <p:nvPr/>
          </p:nvSpPr>
          <p:spPr bwMode="auto">
            <a:xfrm>
              <a:off x="1600200" y="2498725"/>
              <a:ext cx="9144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200" i="1" dirty="0">
                  <a:cs typeface="Arial" charset="0"/>
                </a:rPr>
                <a:t>P</a:t>
              </a:r>
              <a:r>
                <a:rPr lang="en-US" sz="1200" dirty="0">
                  <a:cs typeface="Arial" charset="0"/>
                </a:rPr>
                <a:t>(</a:t>
              </a:r>
              <a:r>
                <a:rPr lang="en-US" sz="1200" i="1" dirty="0">
                  <a:cs typeface="Arial" charset="0"/>
                </a:rPr>
                <a:t>A</a:t>
              </a:r>
              <a:r>
                <a:rPr lang="en-US" sz="1200" baseline="30000" dirty="0">
                  <a:cs typeface="Arial" charset="0"/>
                </a:rPr>
                <a:t>c</a:t>
              </a:r>
              <a:r>
                <a:rPr lang="en-US" sz="1200" i="1" dirty="0">
                  <a:cs typeface="Arial" charset="0"/>
                </a:rPr>
                <a:t> </a:t>
              </a:r>
              <a:r>
                <a:rPr lang="en-US" sz="1200" dirty="0">
                  <a:cs typeface="Arial" charset="0"/>
                </a:rPr>
                <a:t>∩ </a:t>
              </a:r>
              <a:r>
                <a:rPr lang="en-US" sz="1200" i="1" dirty="0">
                  <a:cs typeface="Arial" charset="0"/>
                </a:rPr>
                <a:t>B</a:t>
              </a:r>
              <a:r>
                <a:rPr lang="en-US" sz="1200" baseline="-25000" dirty="0">
                  <a:cs typeface="Arial" charset="0"/>
                </a:rPr>
                <a:t>1</a:t>
              </a:r>
              <a:r>
                <a:rPr lang="en-US" sz="1200" dirty="0">
                  <a:cs typeface="Arial" charset="0"/>
                </a:rPr>
                <a:t>)</a:t>
              </a:r>
            </a:p>
          </p:txBody>
        </p: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2301766" y="2514600"/>
              <a:ext cx="9144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200" i="1" dirty="0">
                  <a:cs typeface="Arial" charset="0"/>
                </a:rPr>
                <a:t>P</a:t>
              </a:r>
              <a:r>
                <a:rPr lang="en-US" sz="1200" dirty="0">
                  <a:cs typeface="Arial" charset="0"/>
                </a:rPr>
                <a:t>(</a:t>
              </a:r>
              <a:r>
                <a:rPr lang="en-US" sz="1200" i="1" dirty="0">
                  <a:cs typeface="Arial" charset="0"/>
                </a:rPr>
                <a:t>A</a:t>
              </a:r>
              <a:r>
                <a:rPr lang="en-US" sz="1200" baseline="30000" dirty="0">
                  <a:cs typeface="Arial" charset="0"/>
                </a:rPr>
                <a:t>c</a:t>
              </a:r>
              <a:r>
                <a:rPr lang="en-US" sz="1200" i="1" dirty="0">
                  <a:cs typeface="Arial" charset="0"/>
                </a:rPr>
                <a:t> </a:t>
              </a:r>
              <a:r>
                <a:rPr lang="en-US" sz="1200" dirty="0">
                  <a:cs typeface="Arial" charset="0"/>
                </a:rPr>
                <a:t>∩</a:t>
              </a:r>
              <a:r>
                <a:rPr lang="en-US" sz="1200" i="1" dirty="0">
                  <a:cs typeface="Arial" charset="0"/>
                </a:rPr>
                <a:t>B</a:t>
              </a:r>
              <a:r>
                <a:rPr lang="en-US" sz="1200" baseline="-25000" dirty="0">
                  <a:cs typeface="Arial" charset="0"/>
                </a:rPr>
                <a:t>2</a:t>
              </a:r>
              <a:r>
                <a:rPr lang="en-US" sz="1200" dirty="0">
                  <a:cs typeface="Arial" charset="0"/>
                </a:rPr>
                <a:t>)</a:t>
              </a:r>
            </a:p>
          </p:txBody>
        </p:sp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3032234" y="2514600"/>
              <a:ext cx="9144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200" i="1" dirty="0">
                  <a:cs typeface="Arial" charset="0"/>
                </a:rPr>
                <a:t>P</a:t>
              </a:r>
              <a:r>
                <a:rPr lang="en-US" sz="1200" dirty="0">
                  <a:cs typeface="Arial" charset="0"/>
                </a:rPr>
                <a:t>(</a:t>
              </a:r>
              <a:r>
                <a:rPr lang="en-US" sz="1200" i="1" dirty="0">
                  <a:cs typeface="Arial" charset="0"/>
                </a:rPr>
                <a:t>A</a:t>
              </a:r>
              <a:r>
                <a:rPr lang="en-US" sz="1200" baseline="30000" dirty="0">
                  <a:cs typeface="Arial" charset="0"/>
                </a:rPr>
                <a:t>c</a:t>
              </a:r>
              <a:r>
                <a:rPr lang="en-US" sz="1200" i="1" dirty="0">
                  <a:cs typeface="Arial" charset="0"/>
                </a:rPr>
                <a:t> </a:t>
              </a:r>
              <a:r>
                <a:rPr lang="en-US" sz="1200" dirty="0">
                  <a:cs typeface="Arial" charset="0"/>
                </a:rPr>
                <a:t>∩ </a:t>
              </a:r>
              <a:r>
                <a:rPr lang="en-US" sz="1200" i="1" dirty="0">
                  <a:cs typeface="Arial" charset="0"/>
                </a:rPr>
                <a:t>B</a:t>
              </a:r>
              <a:r>
                <a:rPr lang="en-US" sz="1200" baseline="-25000" dirty="0">
                  <a:cs typeface="Arial" charset="0"/>
                </a:rPr>
                <a:t>3</a:t>
              </a:r>
              <a:r>
                <a:rPr lang="en-US" sz="1200" dirty="0">
                  <a:cs typeface="Arial" charset="0"/>
                </a:rPr>
                <a:t>)</a:t>
              </a: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4587766" y="2442374"/>
              <a:ext cx="1463040" cy="377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50" dirty="0">
                  <a:cs typeface="Arial" charset="0"/>
                </a:rPr>
                <a:t>……etc…….</a:t>
              </a:r>
            </a:p>
          </p:txBody>
        </p:sp>
        <p:sp>
          <p:nvSpPr>
            <p:cNvPr id="100" name="Text Box 14"/>
            <p:cNvSpPr txBox="1">
              <a:spLocks noChangeArrowheads="1"/>
            </p:cNvSpPr>
            <p:nvPr/>
          </p:nvSpPr>
          <p:spPr bwMode="auto">
            <a:xfrm>
              <a:off x="6584732" y="2514600"/>
              <a:ext cx="9144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200" i="1" dirty="0">
                  <a:cs typeface="Arial" charset="0"/>
                </a:rPr>
                <a:t>P</a:t>
              </a:r>
              <a:r>
                <a:rPr lang="en-US" sz="1200" dirty="0">
                  <a:cs typeface="Arial" charset="0"/>
                </a:rPr>
                <a:t>(</a:t>
              </a:r>
              <a:r>
                <a:rPr lang="en-US" sz="1200" i="1" dirty="0">
                  <a:cs typeface="Arial" charset="0"/>
                </a:rPr>
                <a:t>A</a:t>
              </a:r>
              <a:r>
                <a:rPr lang="en-US" sz="1200" baseline="30000" dirty="0">
                  <a:cs typeface="Arial" charset="0"/>
                </a:rPr>
                <a:t>c</a:t>
              </a:r>
              <a:r>
                <a:rPr lang="en-US" sz="1200" i="1" dirty="0">
                  <a:cs typeface="Arial" charset="0"/>
                </a:rPr>
                <a:t> </a:t>
              </a:r>
              <a:r>
                <a:rPr lang="en-US" sz="1200" dirty="0">
                  <a:cs typeface="Arial" charset="0"/>
                </a:rPr>
                <a:t>∩ </a:t>
              </a:r>
              <a:r>
                <a:rPr lang="en-US" sz="1200" i="1" dirty="0" err="1">
                  <a:cs typeface="Arial" charset="0"/>
                </a:rPr>
                <a:t>B</a:t>
              </a:r>
              <a:r>
                <a:rPr lang="en-US" sz="1200" i="1" baseline="-25000" dirty="0" err="1">
                  <a:cs typeface="Arial" charset="0"/>
                </a:rPr>
                <a:t>n</a:t>
              </a:r>
              <a:r>
                <a:rPr lang="en-US" sz="1200" dirty="0">
                  <a:cs typeface="Arial" charset="0"/>
                </a:rPr>
                <a:t>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346732" y="2438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30000" dirty="0"/>
              <a:t>c</a:t>
            </a:r>
            <a:r>
              <a:rPr lang="en-US" sz="2000" dirty="0"/>
              <a:t>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981200" y="3581400"/>
            <a:ext cx="0" cy="128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743200" y="3581400"/>
            <a:ext cx="0" cy="128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010400" y="3596640"/>
            <a:ext cx="0" cy="128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505200" y="3581400"/>
            <a:ext cx="0" cy="128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587766" y="4038600"/>
            <a:ext cx="146304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50" dirty="0">
                <a:cs typeface="Arial" charset="0"/>
              </a:rPr>
              <a:t>……etc……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371600" y="38100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133600" y="38100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895600" y="38100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00800" y="38100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04" name="TextBox 103"/>
          <p:cNvSpPr txBox="1"/>
          <p:nvPr/>
        </p:nvSpPr>
        <p:spPr>
          <a:xfrm rot="1134627">
            <a:off x="7045016" y="4046003"/>
            <a:ext cx="2011680" cy="548640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INTERPRET!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tmFilter="0,0; .5, 1; 1, 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6" grpId="0"/>
      <p:bldP spid="97" grpId="0"/>
      <p:bldP spid="101" grpId="0"/>
      <p:bldP spid="103" grpId="0"/>
      <p:bldP spid="10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4290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D–</a:t>
            </a:r>
            <a:r>
              <a:rPr lang="en-US" sz="2000" dirty="0">
                <a:cs typeface="Arial" charset="0"/>
              </a:rPr>
              <a:t>) = .90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676400" y="957262"/>
            <a:ext cx="1554480" cy="414338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P</a:t>
            </a:r>
            <a:r>
              <a:rPr lang="en-US" sz="2000" dirty="0">
                <a:cs typeface="Arial" charset="0"/>
              </a:rPr>
              <a:t>(</a:t>
            </a:r>
            <a:r>
              <a:rPr lang="en-US" sz="2000" i="1" dirty="0">
                <a:cs typeface="Arial" charset="0"/>
              </a:rPr>
              <a:t>D+</a:t>
            </a:r>
            <a:r>
              <a:rPr lang="en-US" sz="2000" dirty="0">
                <a:cs typeface="Arial" charset="0"/>
              </a:rPr>
              <a:t>) = .10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457200" y="228600"/>
            <a:ext cx="7848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Example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Screening Tests: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Disease (+ or –),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= Test (+ or –) 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41304" y="1449387"/>
            <a:ext cx="3383280" cy="2286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13500000" scaled="1"/>
            <a:tileRect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057400" y="1677987"/>
            <a:ext cx="2625725" cy="18288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67200" y="144938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ln w="1905">
                  <a:solidFill>
                    <a:srgbClr val="006600"/>
                  </a:solidFill>
                </a:ln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charset="0"/>
              </a:rPr>
              <a:t>T–</a:t>
            </a:r>
            <a:endParaRPr lang="en-US" sz="2000" b="1" dirty="0">
              <a:ln w="1905">
                <a:solidFill>
                  <a:srgbClr val="006600"/>
                </a:solidFill>
              </a:ln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 bwMode="auto">
          <a:xfrm>
            <a:off x="1676400" y="640080"/>
            <a:ext cx="1554480" cy="274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b="1" dirty="0">
                <a:latin typeface="Arial" pitchFamily="34" charset="0"/>
                <a:ea typeface="+mj-ea"/>
                <a:cs typeface="Arial" pitchFamily="34" charset="0"/>
              </a:rPr>
              <a:t>“prevalence”</a:t>
            </a:r>
            <a:endParaRPr lang="en-US" sz="1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1600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D+</a:t>
            </a:r>
            <a:endParaRPr lang="en-US" sz="2000" dirty="0">
              <a:cs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3886200" y="32781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T–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194050" y="1447800"/>
            <a:ext cx="198438" cy="2286000"/>
          </a:xfrm>
          <a:custGeom>
            <a:avLst/>
            <a:gdLst>
              <a:gd name="connsiteX0" fmla="*/ 0 w 199017"/>
              <a:gd name="connsiteY0" fmla="*/ 0 h 2312894"/>
              <a:gd name="connsiteX1" fmla="*/ 193638 w 199017"/>
              <a:gd name="connsiteY1" fmla="*/ 527125 h 2312894"/>
              <a:gd name="connsiteX2" fmla="*/ 32273 w 199017"/>
              <a:gd name="connsiteY2" fmla="*/ 1301676 h 2312894"/>
              <a:gd name="connsiteX3" fmla="*/ 53788 w 199017"/>
              <a:gd name="connsiteY3" fmla="*/ 1613647 h 2312894"/>
              <a:gd name="connsiteX4" fmla="*/ 172122 w 199017"/>
              <a:gd name="connsiteY4" fmla="*/ 1957892 h 2312894"/>
              <a:gd name="connsiteX5" fmla="*/ 107577 w 199017"/>
              <a:gd name="connsiteY5" fmla="*/ 2312894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017" h="2312894">
                <a:moveTo>
                  <a:pt x="0" y="0"/>
                </a:moveTo>
                <a:cubicBezTo>
                  <a:pt x="94129" y="155089"/>
                  <a:pt x="188259" y="310179"/>
                  <a:pt x="193638" y="527125"/>
                </a:cubicBezTo>
                <a:cubicBezTo>
                  <a:pt x="199017" y="744071"/>
                  <a:pt x="55581" y="1120589"/>
                  <a:pt x="32273" y="1301676"/>
                </a:cubicBezTo>
                <a:cubicBezTo>
                  <a:pt x="8965" y="1482763"/>
                  <a:pt x="30480" y="1504278"/>
                  <a:pt x="53788" y="1613647"/>
                </a:cubicBezTo>
                <a:cubicBezTo>
                  <a:pt x="77096" y="1723016"/>
                  <a:pt x="163157" y="1841351"/>
                  <a:pt x="172122" y="1957892"/>
                </a:cubicBezTo>
                <a:cubicBezTo>
                  <a:pt x="181087" y="2074433"/>
                  <a:pt x="144332" y="2193663"/>
                  <a:pt x="107577" y="2312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20574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>
                <a:cs typeface="Arial" charset="0"/>
              </a:rPr>
              <a:t>T+ </a:t>
            </a:r>
            <a:r>
              <a:rPr lang="en-US" sz="2000">
                <a:cs typeface="Arial" charset="0"/>
              </a:rPr>
              <a:t>∩ </a:t>
            </a:r>
            <a:r>
              <a:rPr lang="en-US" sz="2000" i="1">
                <a:cs typeface="Arial" charset="0"/>
              </a:rPr>
              <a:t>D+</a:t>
            </a:r>
            <a:endParaRPr lang="en-US" sz="2000">
              <a:cs typeface="Arial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429000" y="2439987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en-US" sz="2000" i="1" dirty="0">
                <a:cs typeface="Arial" charset="0"/>
              </a:rPr>
              <a:t>T+ </a:t>
            </a:r>
            <a:r>
              <a:rPr lang="en-US" sz="2000" dirty="0">
                <a:cs typeface="Arial" charset="0"/>
              </a:rPr>
              <a:t>∩ </a:t>
            </a:r>
            <a:r>
              <a:rPr lang="en-US" sz="2000" i="1" dirty="0">
                <a:cs typeface="Arial" charset="0"/>
              </a:rPr>
              <a:t>D–</a:t>
            </a:r>
            <a:endParaRPr lang="en-US" sz="2000" dirty="0">
              <a:cs typeface="Arial" charset="0"/>
            </a:endParaRPr>
          </a:p>
        </p:txBody>
      </p:sp>
      <p:pic>
        <p:nvPicPr>
          <p:cNvPr id="73" name="Picture 3" descr="hdg7_colonos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099" y="3962400"/>
            <a:ext cx="2023501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9" name="Pentagon 78"/>
          <p:cNvSpPr/>
          <p:nvPr/>
        </p:nvSpPr>
        <p:spPr>
          <a:xfrm>
            <a:off x="60960" y="838200"/>
            <a:ext cx="1554480" cy="640080"/>
          </a:xfrm>
          <a:prstGeom prst="homePlate">
            <a:avLst>
              <a:gd name="adj" fmla="val 35714"/>
            </a:avLst>
          </a:prstGeom>
          <a:solidFill>
            <a:srgbClr val="FFFF66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 probabilities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6200" y="5874603"/>
            <a:ext cx="283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Highly sensitive and highly specific, but expensive.  Cost-effective for adults 50+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71800" y="3886200"/>
            <a:ext cx="18288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6200" y="2362200"/>
            <a:ext cx="1554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Colorectal Cancer</a:t>
            </a:r>
          </a:p>
        </p:txBody>
      </p:sp>
      <p:sp>
        <p:nvSpPr>
          <p:cNvPr id="117" name="Bevel 116"/>
          <p:cNvSpPr/>
          <p:nvPr/>
        </p:nvSpPr>
        <p:spPr>
          <a:xfrm>
            <a:off x="137160" y="2971800"/>
            <a:ext cx="1417320" cy="731520"/>
          </a:xfrm>
          <a:prstGeom prst="bevel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rgbClr val="FFCC00"/>
                </a:solidFill>
                <a:effectLst>
                  <a:outerShdw blurRad="38100" dist="38100" dir="2700000" algn="tl">
                    <a:schemeClr val="tx1"/>
                  </a:outerShdw>
                </a:effectLst>
              </a:rPr>
              <a:t>Gold Standard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00800" y="5538133"/>
            <a:ext cx="2286000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Negative rate,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“specificity”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 .98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00800" y="4739640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Positive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–)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 .02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29000" y="5815132"/>
            <a:ext cx="2286000" cy="677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False Negative rate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+)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 .15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29000" y="4703064"/>
            <a:ext cx="2286000" cy="9509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True Positive rate,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“sensitivity”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|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 .85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0" name="4-Point Star 79"/>
          <p:cNvSpPr>
            <a:spLocks noChangeAspect="1"/>
          </p:cNvSpPr>
          <p:nvPr/>
        </p:nvSpPr>
        <p:spPr>
          <a:xfrm>
            <a:off x="228600" y="2926080"/>
            <a:ext cx="274320" cy="274320"/>
          </a:xfrm>
          <a:prstGeom prst="star4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4-Point Star 80"/>
          <p:cNvSpPr>
            <a:spLocks noChangeAspect="1"/>
          </p:cNvSpPr>
          <p:nvPr/>
        </p:nvSpPr>
        <p:spPr>
          <a:xfrm>
            <a:off x="1295400" y="3505200"/>
            <a:ext cx="274320" cy="274320"/>
          </a:xfrm>
          <a:prstGeom prst="star4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49" presetClass="exit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9" presetClass="exit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500"/>
                            </p:stCondLst>
                            <p:childTnLst>
                              <p:par>
                                <p:cTn id="1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5" grpId="0" animBg="1"/>
      <p:bldP spid="43" grpId="0"/>
      <p:bldP spid="45" grpId="0" animBg="1"/>
      <p:bldP spid="48" grpId="0"/>
      <p:bldP spid="53" grpId="0" animBg="1"/>
      <p:bldP spid="79" grpId="0" animBg="1"/>
      <p:bldP spid="105" grpId="0"/>
      <p:bldP spid="107" grpId="0" animBg="1"/>
      <p:bldP spid="113" grpId="0"/>
      <p:bldP spid="72" grpId="0" animBg="1"/>
      <p:bldP spid="74" grpId="0" animBg="1"/>
      <p:bldP spid="77" grpId="0" animBg="1"/>
      <p:bldP spid="78" grpId="0" animBg="1"/>
      <p:bldP spid="80" grpId="0" animBg="1"/>
      <p:bldP spid="80" grpId="1" animBg="1"/>
      <p:bldP spid="81" grpId="0" animBg="1"/>
      <p:bldP spid="8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lass Layer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78966</TotalTime>
  <Words>20442</Words>
  <Application>Microsoft Macintosh PowerPoint</Application>
  <PresentationFormat>On-screen Show (4:3)</PresentationFormat>
  <Paragraphs>4329</Paragraphs>
  <Slides>112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6" baseType="lpstr">
      <vt:lpstr>Arial</vt:lpstr>
      <vt:lpstr>Arial Black</vt:lpstr>
      <vt:lpstr>Calibri</vt:lpstr>
      <vt:lpstr>Cambria Math</vt:lpstr>
      <vt:lpstr>Courier New</vt:lpstr>
      <vt:lpstr>Monotype Corsiva</vt:lpstr>
      <vt:lpstr>Symbol</vt:lpstr>
      <vt:lpstr>Times New Roman</vt:lpstr>
      <vt:lpstr>Wingdings</vt:lpstr>
      <vt:lpstr>Wingdings 2</vt:lpstr>
      <vt:lpstr>Office Theme</vt:lpstr>
      <vt:lpstr>Glass Layers</vt:lpstr>
      <vt:lpstr>1_Glass Layers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~ Summary of Basic Properties of Probability ~  Population Hypothesis    Experiment    Sample space 𝓢 of  possible outcomes    Event E ⊆ 𝓢    Probability P(E) =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Bayes’ Formula</vt:lpstr>
      <vt:lpstr>Bayes’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Debate Continues…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Ismor Fischer</dc:creator>
  <cp:lastModifiedBy>donnie palahnuk</cp:lastModifiedBy>
  <cp:revision>1791</cp:revision>
  <dcterms:created xsi:type="dcterms:W3CDTF">2009-01-18T17:43:40Z</dcterms:created>
  <dcterms:modified xsi:type="dcterms:W3CDTF">2024-11-13T21:47:46Z</dcterms:modified>
</cp:coreProperties>
</file>