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1" r:id="rId1"/>
  </p:sldMasterIdLst>
  <p:notesMasterIdLst>
    <p:notesMasterId r:id="rId22"/>
  </p:notesMasterIdLst>
  <p:handoutMasterIdLst>
    <p:handoutMasterId r:id="rId23"/>
  </p:handoutMasterIdLst>
  <p:sldIdLst>
    <p:sldId id="1809" r:id="rId2"/>
    <p:sldId id="10524" r:id="rId3"/>
    <p:sldId id="10525" r:id="rId4"/>
    <p:sldId id="4327" r:id="rId5"/>
    <p:sldId id="10535" r:id="rId6"/>
    <p:sldId id="10536" r:id="rId7"/>
    <p:sldId id="10532" r:id="rId8"/>
    <p:sldId id="10537" r:id="rId9"/>
    <p:sldId id="10604" r:id="rId10"/>
    <p:sldId id="10606" r:id="rId11"/>
    <p:sldId id="10610" r:id="rId12"/>
    <p:sldId id="10608" r:id="rId13"/>
    <p:sldId id="10609" r:id="rId14"/>
    <p:sldId id="10611" r:id="rId15"/>
    <p:sldId id="10612" r:id="rId16"/>
    <p:sldId id="10586" r:id="rId17"/>
    <p:sldId id="10551" r:id="rId18"/>
    <p:sldId id="10569" r:id="rId19"/>
    <p:sldId id="10550" r:id="rId20"/>
    <p:sldId id="10533" r:id="rId2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82A8FB-AED3-4A8E-B1D6-C165AAFFB63B}">
          <p14:sldIdLst>
            <p14:sldId id="1809"/>
            <p14:sldId id="10524"/>
            <p14:sldId id="10525"/>
            <p14:sldId id="4327"/>
            <p14:sldId id="10535"/>
            <p14:sldId id="10536"/>
            <p14:sldId id="10532"/>
          </p14:sldIdLst>
        </p14:section>
        <p14:section name="Azure Pipelines" id="{232208E5-B392-4D5C-BDF7-0357BB76A3F2}">
          <p14:sldIdLst>
            <p14:sldId id="10537"/>
            <p14:sldId id="10604"/>
            <p14:sldId id="10606"/>
            <p14:sldId id="10610"/>
            <p14:sldId id="10608"/>
            <p14:sldId id="10609"/>
            <p14:sldId id="10611"/>
            <p14:sldId id="10612"/>
            <p14:sldId id="10586"/>
          </p14:sldIdLst>
        </p14:section>
        <p14:section name="Wrapping up" id="{5852559B-2AF8-434B-8C3E-29B224D70F97}">
          <p14:sldIdLst>
            <p14:sldId id="10551"/>
            <p14:sldId id="10569"/>
            <p14:sldId id="10550"/>
            <p14:sldId id="105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94"/>
    <a:srgbClr val="D5588A"/>
    <a:srgbClr val="854CC7"/>
    <a:srgbClr val="D83B01"/>
    <a:srgbClr val="95DFD3"/>
    <a:srgbClr val="107C10"/>
    <a:srgbClr val="004B50"/>
    <a:srgbClr val="50E6FF"/>
    <a:srgbClr val="0078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2109" autoAdjust="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72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2/27/2020 9:18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2/27/2020 9:18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2/27/2020 9:18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65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78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9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2187068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1985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16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1029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765" r:id="rId21"/>
    <p:sldLayoutId id="2147484812" r:id="rId22"/>
    <p:sldLayoutId id="2147484813" r:id="rId23"/>
    <p:sldLayoutId id="2147484862" r:id="rId24"/>
    <p:sldLayoutId id="2147484863" r:id="rId25"/>
    <p:sldLayoutId id="2147484867" r:id="rId26"/>
    <p:sldLayoutId id="2147484784" r:id="rId27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sharprun/pspell" TargetMode="External"/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hub.docker.com/repository/docker/seesharprun/pspel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USDEV/Azure-pipelines-with-GitHub" TargetMode="External"/><Relationship Id="rId2" Type="http://schemas.openxmlformats.org/officeDocument/2006/relationships/hyperlink" Target="mailto:MSUSDev@Microsoft.com" TargetMode="Externa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25875/nuage--cloud-by-lmproul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jpg"/><Relationship Id="rId5" Type="http://schemas.openxmlformats.org/officeDocument/2006/relationships/hyperlink" Target="https://github.com/MSUSDEV/Azure-pipelines-with-GitHub" TargetMode="External"/><Relationship Id="rId4" Type="http://schemas.openxmlformats.org/officeDocument/2006/relationships/hyperlink" Target="mailto:MSUSDev@Microsof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DevOps Training </a:t>
            </a:r>
            <a:r>
              <a:rPr lang="en-US" sz="4000" spc="-49" dirty="0">
                <a:solidFill>
                  <a:srgbClr val="50E6FF"/>
                </a:solidFill>
                <a:latin typeface="Segoe UI"/>
              </a:rPr>
              <a:t>Modernize your process </a:t>
            </a: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with Azure DevOps and GitHub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47FD-C9A2-4C00-933B-758363B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“flow”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E55F29-16D9-401F-A999-31F522A34C56}"/>
              </a:ext>
            </a:extLst>
          </p:cNvPr>
          <p:cNvSpPr/>
          <p:nvPr/>
        </p:nvSpPr>
        <p:spPr>
          <a:xfrm>
            <a:off x="2039143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Developer checks-in code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536942-FD11-495F-B29F-5927C4E7ED3D}"/>
              </a:ext>
            </a:extLst>
          </p:cNvPr>
          <p:cNvSpPr/>
          <p:nvPr/>
        </p:nvSpPr>
        <p:spPr>
          <a:xfrm>
            <a:off x="4387850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B68493-E3C6-4C6A-BCEC-571CAD119712}"/>
              </a:ext>
            </a:extLst>
          </p:cNvPr>
          <p:cNvSpPr/>
          <p:nvPr/>
        </p:nvSpPr>
        <p:spPr>
          <a:xfrm>
            <a:off x="5028406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Build (CI)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90A469-A481-446D-9ACB-8EDDA66AD54C}"/>
              </a:ext>
            </a:extLst>
          </p:cNvPr>
          <p:cNvSpPr/>
          <p:nvPr/>
        </p:nvSpPr>
        <p:spPr>
          <a:xfrm rot="2700000">
            <a:off x="7377111" y="409809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A3078-D87F-4FE4-AB31-30B348086DF4}"/>
              </a:ext>
            </a:extLst>
          </p:cNvPr>
          <p:cNvSpPr/>
          <p:nvPr/>
        </p:nvSpPr>
        <p:spPr>
          <a:xfrm>
            <a:off x="8017667" y="1507331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3D8BE-5E82-4A7C-96BD-B7E820AC3BD2}"/>
              </a:ext>
            </a:extLst>
          </p:cNvPr>
          <p:cNvSpPr/>
          <p:nvPr/>
        </p:nvSpPr>
        <p:spPr>
          <a:xfrm>
            <a:off x="8017666" y="406955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 There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9FEE23-DA35-4431-A7CE-D1DEA08FD9F3}"/>
              </a:ext>
            </a:extLst>
          </p:cNvPr>
          <p:cNvSpPr/>
          <p:nvPr/>
        </p:nvSpPr>
        <p:spPr>
          <a:xfrm rot="18900000" flipV="1">
            <a:off x="7351488" y="223037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</p:spTree>
    <p:extLst>
      <p:ext uri="{BB962C8B-B14F-4D97-AF65-F5344CB8AC3E}">
        <p14:creationId xmlns:p14="http://schemas.microsoft.com/office/powerpoint/2010/main" val="1237727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037F-8451-4DDE-AE6F-C7343AE5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95837-7FE7-4426-8573-C026A8C1B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712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 to commonly used Services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Azure Container Registry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Azure Service Fabric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NuGet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Docker Hub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Bitbucket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Chef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Jenkins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NPM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dirty="0"/>
              <a:t>Visual Studio App Center</a:t>
            </a:r>
          </a:p>
        </p:txBody>
      </p:sp>
    </p:spTree>
    <p:extLst>
      <p:ext uri="{BB962C8B-B14F-4D97-AF65-F5344CB8AC3E}">
        <p14:creationId xmlns:p14="http://schemas.microsoft.com/office/powerpoint/2010/main" val="14418491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47FD-C9A2-4C00-933B-758363B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“flow”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E55F29-16D9-401F-A999-31F522A34C56}"/>
              </a:ext>
            </a:extLst>
          </p:cNvPr>
          <p:cNvSpPr/>
          <p:nvPr/>
        </p:nvSpPr>
        <p:spPr>
          <a:xfrm>
            <a:off x="2039143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Developer checks-in code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536942-FD11-495F-B29F-5927C4E7ED3D}"/>
              </a:ext>
            </a:extLst>
          </p:cNvPr>
          <p:cNvSpPr/>
          <p:nvPr/>
        </p:nvSpPr>
        <p:spPr>
          <a:xfrm>
            <a:off x="4387850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B68493-E3C6-4C6A-BCEC-571CAD119712}"/>
              </a:ext>
            </a:extLst>
          </p:cNvPr>
          <p:cNvSpPr/>
          <p:nvPr/>
        </p:nvSpPr>
        <p:spPr>
          <a:xfrm>
            <a:off x="5028406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Build (CI)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90A469-A481-446D-9ACB-8EDDA66AD54C}"/>
              </a:ext>
            </a:extLst>
          </p:cNvPr>
          <p:cNvSpPr/>
          <p:nvPr/>
        </p:nvSpPr>
        <p:spPr>
          <a:xfrm rot="2700000">
            <a:off x="7377111" y="409809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A3078-D87F-4FE4-AB31-30B348086DF4}"/>
              </a:ext>
            </a:extLst>
          </p:cNvPr>
          <p:cNvSpPr/>
          <p:nvPr/>
        </p:nvSpPr>
        <p:spPr>
          <a:xfrm>
            <a:off x="8017667" y="1507331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3D8BE-5E82-4A7C-96BD-B7E820AC3BD2}"/>
              </a:ext>
            </a:extLst>
          </p:cNvPr>
          <p:cNvSpPr/>
          <p:nvPr/>
        </p:nvSpPr>
        <p:spPr>
          <a:xfrm>
            <a:off x="8017666" y="406955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 There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9FEE23-DA35-4431-A7CE-D1DEA08FD9F3}"/>
              </a:ext>
            </a:extLst>
          </p:cNvPr>
          <p:cNvSpPr/>
          <p:nvPr/>
        </p:nvSpPr>
        <p:spPr>
          <a:xfrm rot="18900000" flipV="1">
            <a:off x="7351488" y="223037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</p:spTree>
    <p:extLst>
      <p:ext uri="{BB962C8B-B14F-4D97-AF65-F5344CB8AC3E}">
        <p14:creationId xmlns:p14="http://schemas.microsoft.com/office/powerpoint/2010/main" val="249222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47FD-C9A2-4C00-933B-758363B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“flow”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E55F29-16D9-401F-A999-31F522A34C56}"/>
              </a:ext>
            </a:extLst>
          </p:cNvPr>
          <p:cNvSpPr/>
          <p:nvPr/>
        </p:nvSpPr>
        <p:spPr>
          <a:xfrm>
            <a:off x="2039143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Desktop App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536942-FD11-495F-B29F-5927C4E7ED3D}"/>
              </a:ext>
            </a:extLst>
          </p:cNvPr>
          <p:cNvSpPr/>
          <p:nvPr/>
        </p:nvSpPr>
        <p:spPr>
          <a:xfrm>
            <a:off x="4387850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B68493-E3C6-4C6A-BCEC-571CAD119712}"/>
              </a:ext>
            </a:extLst>
          </p:cNvPr>
          <p:cNvSpPr/>
          <p:nvPr/>
        </p:nvSpPr>
        <p:spPr>
          <a:xfrm>
            <a:off x="5028406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dirty="0">
                <a:latin typeface="Consolas" panose="020B0609020204030204" pitchFamily="49" charset="0"/>
              </a:rPr>
              <a:t>d</a:t>
            </a:r>
            <a:r>
              <a:rPr lang="en-US" sz="2200" kern="1200" dirty="0">
                <a:latin typeface="Consolas" panose="020B0609020204030204" pitchFamily="49" charset="0"/>
              </a:rPr>
              <a:t>otnet build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90A469-A481-446D-9ACB-8EDDA66AD54C}"/>
              </a:ext>
            </a:extLst>
          </p:cNvPr>
          <p:cNvSpPr/>
          <p:nvPr/>
        </p:nvSpPr>
        <p:spPr>
          <a:xfrm rot="2700000">
            <a:off x="7377111" y="409809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A3078-D87F-4FE4-AB31-30B348086DF4}"/>
              </a:ext>
            </a:extLst>
          </p:cNvPr>
          <p:cNvSpPr/>
          <p:nvPr/>
        </p:nvSpPr>
        <p:spPr>
          <a:xfrm>
            <a:off x="8017667" y="1507331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</a:t>
            </a:r>
            <a:br>
              <a:rPr lang="en-US" sz="2200" kern="1200" dirty="0"/>
            </a:br>
            <a:r>
              <a:rPr lang="en-US" sz="2200" kern="1200" dirty="0"/>
              <a:t>GitHub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3D8BE-5E82-4A7C-96BD-B7E820AC3BD2}"/>
              </a:ext>
            </a:extLst>
          </p:cNvPr>
          <p:cNvSpPr/>
          <p:nvPr/>
        </p:nvSpPr>
        <p:spPr>
          <a:xfrm>
            <a:off x="8017666" y="406955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</a:t>
            </a:r>
            <a:br>
              <a:rPr lang="en-US" sz="2200" kern="1200" dirty="0"/>
            </a:br>
            <a:r>
              <a:rPr lang="en-US" sz="2200" kern="1200" dirty="0"/>
              <a:t>Docker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9FEE23-DA35-4431-A7CE-D1DEA08FD9F3}"/>
              </a:ext>
            </a:extLst>
          </p:cNvPr>
          <p:cNvSpPr/>
          <p:nvPr/>
        </p:nvSpPr>
        <p:spPr>
          <a:xfrm rot="18900000" flipV="1">
            <a:off x="7351488" y="223037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</p:spTree>
    <p:extLst>
      <p:ext uri="{BB962C8B-B14F-4D97-AF65-F5344CB8AC3E}">
        <p14:creationId xmlns:p14="http://schemas.microsoft.com/office/powerpoint/2010/main" val="3220102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2F9108-7CBA-4E54-9EAD-9F813A979CF1}"/>
              </a:ext>
            </a:extLst>
          </p:cNvPr>
          <p:cNvSpPr/>
          <p:nvPr/>
        </p:nvSpPr>
        <p:spPr bwMode="auto">
          <a:xfrm>
            <a:off x="4933103" y="694394"/>
            <a:ext cx="2323082" cy="5527651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Build Stage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C47FD-C9A2-4C00-933B-758363B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“flow”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E55F29-16D9-401F-A999-31F522A34C56}"/>
              </a:ext>
            </a:extLst>
          </p:cNvPr>
          <p:cNvSpPr/>
          <p:nvPr/>
        </p:nvSpPr>
        <p:spPr>
          <a:xfrm>
            <a:off x="2039143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Desktop App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536942-FD11-495F-B29F-5927C4E7ED3D}"/>
              </a:ext>
            </a:extLst>
          </p:cNvPr>
          <p:cNvSpPr/>
          <p:nvPr/>
        </p:nvSpPr>
        <p:spPr>
          <a:xfrm>
            <a:off x="4387850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B68493-E3C6-4C6A-BCEC-571CAD119712}"/>
              </a:ext>
            </a:extLst>
          </p:cNvPr>
          <p:cNvSpPr/>
          <p:nvPr/>
        </p:nvSpPr>
        <p:spPr>
          <a:xfrm>
            <a:off x="5028406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dirty="0">
                <a:latin typeface="Consolas" panose="020B0609020204030204" pitchFamily="49" charset="0"/>
              </a:rPr>
              <a:t>d</a:t>
            </a:r>
            <a:r>
              <a:rPr lang="en-US" sz="2200" kern="1200" dirty="0">
                <a:latin typeface="Consolas" panose="020B0609020204030204" pitchFamily="49" charset="0"/>
              </a:rPr>
              <a:t>otnet build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90A469-A481-446D-9ACB-8EDDA66AD54C}"/>
              </a:ext>
            </a:extLst>
          </p:cNvPr>
          <p:cNvSpPr/>
          <p:nvPr/>
        </p:nvSpPr>
        <p:spPr>
          <a:xfrm rot="2700000">
            <a:off x="7377111" y="409809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A3078-D87F-4FE4-AB31-30B348086DF4}"/>
              </a:ext>
            </a:extLst>
          </p:cNvPr>
          <p:cNvSpPr/>
          <p:nvPr/>
        </p:nvSpPr>
        <p:spPr>
          <a:xfrm>
            <a:off x="8017667" y="1507331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</a:t>
            </a:r>
            <a:br>
              <a:rPr lang="en-US" sz="2200" kern="1200" dirty="0"/>
            </a:br>
            <a:r>
              <a:rPr lang="en-US" sz="2200" kern="1200" dirty="0"/>
              <a:t>GitHub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3D8BE-5E82-4A7C-96BD-B7E820AC3BD2}"/>
              </a:ext>
            </a:extLst>
          </p:cNvPr>
          <p:cNvSpPr/>
          <p:nvPr/>
        </p:nvSpPr>
        <p:spPr>
          <a:xfrm>
            <a:off x="8017666" y="406955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</a:t>
            </a:r>
            <a:br>
              <a:rPr lang="en-US" sz="2200" kern="1200" dirty="0"/>
            </a:br>
            <a:r>
              <a:rPr lang="en-US" sz="2200" kern="1200" dirty="0"/>
              <a:t>Docker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9FEE23-DA35-4431-A7CE-D1DEA08FD9F3}"/>
              </a:ext>
            </a:extLst>
          </p:cNvPr>
          <p:cNvSpPr/>
          <p:nvPr/>
        </p:nvSpPr>
        <p:spPr>
          <a:xfrm rot="18900000" flipV="1">
            <a:off x="7351488" y="223037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6F969-CD06-4F7A-A099-E024CA931B20}"/>
              </a:ext>
            </a:extLst>
          </p:cNvPr>
          <p:cNvSpPr/>
          <p:nvPr/>
        </p:nvSpPr>
        <p:spPr bwMode="auto">
          <a:xfrm>
            <a:off x="7925073" y="665173"/>
            <a:ext cx="2323082" cy="5527651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Publish Stage</a:t>
            </a:r>
          </a:p>
        </p:txBody>
      </p:sp>
    </p:spTree>
    <p:extLst>
      <p:ext uri="{BB962C8B-B14F-4D97-AF65-F5344CB8AC3E}">
        <p14:creationId xmlns:p14="http://schemas.microsoft.com/office/powerpoint/2010/main" val="363841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2F9108-7CBA-4E54-9EAD-9F813A979CF1}"/>
              </a:ext>
            </a:extLst>
          </p:cNvPr>
          <p:cNvSpPr/>
          <p:nvPr/>
        </p:nvSpPr>
        <p:spPr bwMode="auto">
          <a:xfrm>
            <a:off x="4933103" y="694394"/>
            <a:ext cx="2323082" cy="5527651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Build Stage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C47FD-C9A2-4C00-933B-758363B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“flow”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E55F29-16D9-401F-A999-31F522A34C56}"/>
              </a:ext>
            </a:extLst>
          </p:cNvPr>
          <p:cNvSpPr/>
          <p:nvPr/>
        </p:nvSpPr>
        <p:spPr>
          <a:xfrm>
            <a:off x="2039143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Desktop App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536942-FD11-495F-B29F-5927C4E7ED3D}"/>
              </a:ext>
            </a:extLst>
          </p:cNvPr>
          <p:cNvSpPr/>
          <p:nvPr/>
        </p:nvSpPr>
        <p:spPr>
          <a:xfrm>
            <a:off x="4387850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B68493-E3C6-4C6A-BCEC-571CAD119712}"/>
              </a:ext>
            </a:extLst>
          </p:cNvPr>
          <p:cNvSpPr/>
          <p:nvPr/>
        </p:nvSpPr>
        <p:spPr>
          <a:xfrm>
            <a:off x="5028406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dirty="0">
                <a:latin typeface="Consolas" panose="020B0609020204030204" pitchFamily="49" charset="0"/>
              </a:rPr>
              <a:t>d</a:t>
            </a:r>
            <a:r>
              <a:rPr lang="en-US" sz="2200" kern="1200" dirty="0">
                <a:latin typeface="Consolas" panose="020B0609020204030204" pitchFamily="49" charset="0"/>
              </a:rPr>
              <a:t>otnet build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90A469-A481-446D-9ACB-8EDDA66AD54C}"/>
              </a:ext>
            </a:extLst>
          </p:cNvPr>
          <p:cNvSpPr/>
          <p:nvPr/>
        </p:nvSpPr>
        <p:spPr>
          <a:xfrm rot="2700000">
            <a:off x="7377111" y="409809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F6A81-79F7-4F75-A30B-3050E371A99C}"/>
              </a:ext>
            </a:extLst>
          </p:cNvPr>
          <p:cNvSpPr/>
          <p:nvPr/>
        </p:nvSpPr>
        <p:spPr bwMode="auto">
          <a:xfrm>
            <a:off x="7971320" y="1454102"/>
            <a:ext cx="3672089" cy="1388295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GitHub</a:t>
            </a:r>
            <a:b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Job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A3078-D87F-4FE4-AB31-30B348086DF4}"/>
              </a:ext>
            </a:extLst>
          </p:cNvPr>
          <p:cNvSpPr/>
          <p:nvPr/>
        </p:nvSpPr>
        <p:spPr>
          <a:xfrm>
            <a:off x="8017667" y="1507331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</a:t>
            </a:r>
            <a:br>
              <a:rPr lang="en-US" sz="2200" kern="1200" dirty="0"/>
            </a:br>
            <a:r>
              <a:rPr lang="en-US" sz="2200" kern="1200" dirty="0"/>
              <a:t>GitHub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3D8BE-5E82-4A7C-96BD-B7E820AC3BD2}"/>
              </a:ext>
            </a:extLst>
          </p:cNvPr>
          <p:cNvSpPr/>
          <p:nvPr/>
        </p:nvSpPr>
        <p:spPr>
          <a:xfrm>
            <a:off x="8017666" y="406955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</a:t>
            </a:r>
            <a:br>
              <a:rPr lang="en-US" sz="2200" kern="1200" dirty="0"/>
            </a:br>
            <a:r>
              <a:rPr lang="en-US" sz="2200" kern="1200" dirty="0"/>
              <a:t>Docker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9FEE23-DA35-4431-A7CE-D1DEA08FD9F3}"/>
              </a:ext>
            </a:extLst>
          </p:cNvPr>
          <p:cNvSpPr/>
          <p:nvPr/>
        </p:nvSpPr>
        <p:spPr>
          <a:xfrm rot="18900000" flipV="1">
            <a:off x="7351488" y="223037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6F969-CD06-4F7A-A099-E024CA931B20}"/>
              </a:ext>
            </a:extLst>
          </p:cNvPr>
          <p:cNvSpPr/>
          <p:nvPr/>
        </p:nvSpPr>
        <p:spPr bwMode="auto">
          <a:xfrm>
            <a:off x="7925073" y="665173"/>
            <a:ext cx="3837390" cy="5527651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Publish Stage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DAFD41-EB5F-488E-A399-CD1BDFD7A650}"/>
              </a:ext>
            </a:extLst>
          </p:cNvPr>
          <p:cNvSpPr/>
          <p:nvPr/>
        </p:nvSpPr>
        <p:spPr bwMode="auto">
          <a:xfrm>
            <a:off x="7971319" y="4015603"/>
            <a:ext cx="3672089" cy="1388295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Docker</a:t>
            </a:r>
            <a:b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8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281251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“Building” on our build YAML file</a:t>
            </a:r>
          </a:p>
        </p:txBody>
      </p:sp>
    </p:spTree>
    <p:extLst>
      <p:ext uri="{BB962C8B-B14F-4D97-AF65-F5344CB8AC3E}">
        <p14:creationId xmlns:p14="http://schemas.microsoft.com/office/powerpoint/2010/main" val="9174678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9EB-CC03-4BE2-B491-6F62931E986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2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links!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2856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3"/>
              </a:rPr>
              <a:t>https://github.com/seesharprun/pspell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4"/>
              </a:rPr>
              <a:t>https://hub.docker.com/repository/docker/seesharprun/pspell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638570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Service Connections</a:t>
            </a:r>
          </a:p>
          <a:p>
            <a:pPr>
              <a:lnSpc>
                <a:spcPct val="200000"/>
              </a:lnSpc>
            </a:pPr>
            <a:r>
              <a:rPr lang="en-US" dirty="0"/>
              <a:t>	Publishing and Downloading Build Artifacts</a:t>
            </a:r>
          </a:p>
          <a:p>
            <a:pPr>
              <a:lnSpc>
                <a:spcPct val="200000"/>
              </a:lnSpc>
            </a:pPr>
            <a:r>
              <a:rPr lang="en-US" dirty="0"/>
              <a:t>	Releasing to Docker Hub</a:t>
            </a:r>
          </a:p>
          <a:p>
            <a:pPr>
              <a:lnSpc>
                <a:spcPct val="200000"/>
              </a:lnSpc>
            </a:pPr>
            <a:r>
              <a:rPr lang="en-US" dirty="0"/>
              <a:t>	Releasing to GitHub</a:t>
            </a:r>
          </a:p>
        </p:txBody>
      </p:sp>
    </p:spTree>
    <p:extLst>
      <p:ext uri="{BB962C8B-B14F-4D97-AF65-F5344CB8AC3E}">
        <p14:creationId xmlns:p14="http://schemas.microsoft.com/office/powerpoint/2010/main" val="34186402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Continuous deployment using Azure Pipelines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Part 3 of 4 in the </a:t>
            </a:r>
            <a:r>
              <a:rPr lang="en-US" u="sng" dirty="0"/>
              <a:t>CI/CD with Azure Pipelines and GitHub</a:t>
            </a:r>
            <a:r>
              <a:rPr lang="en-US" dirty="0"/>
              <a:t> series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223B0A-C8BB-40CA-97DA-6E941A6F83C1}"/>
              </a:ext>
            </a:extLst>
          </p:cNvPr>
          <p:cNvSpPr txBox="1">
            <a:spLocks/>
          </p:cNvSpPr>
          <p:nvPr/>
        </p:nvSpPr>
        <p:spPr>
          <a:xfrm>
            <a:off x="457200" y="6065443"/>
            <a:ext cx="3543300" cy="422162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en-US"/>
              <a:t>MSUSDev@Microsoft.com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0A9475-EAAA-4687-B133-9B81718C4E2E}"/>
              </a:ext>
            </a:extLst>
          </p:cNvPr>
          <p:cNvSpPr txBox="1">
            <a:spLocks/>
          </p:cNvSpPr>
          <p:nvPr/>
        </p:nvSpPr>
        <p:spPr>
          <a:xfrm>
            <a:off x="9971572" y="6169545"/>
            <a:ext cx="2128688" cy="318060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 dirty="0" smtClean="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fr-BE" dirty="0" err="1"/>
              <a:t>Feb</a:t>
            </a:r>
            <a:r>
              <a:rPr lang="fr-BE" dirty="0"/>
              <a:t>, </a:t>
            </a:r>
            <a:r>
              <a:rPr kumimoji="0" lang="fr-BE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charset="0"/>
                <a:cs typeface="Segoe UI Semibold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634913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and support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31325"/>
          </a:xfrm>
        </p:spPr>
        <p:txBody>
          <a:bodyPr/>
          <a:lstStyle/>
          <a:p>
            <a:r>
              <a:rPr lang="en-US" sz="2400" dirty="0"/>
              <a:t>For questions or help with this series</a:t>
            </a:r>
          </a:p>
          <a:p>
            <a:r>
              <a:rPr lang="en-US" sz="2400" dirty="0">
                <a:hlinkClick r:id="rId2"/>
              </a:rPr>
              <a:t>MSUSDev@Microsoft.com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presentations and sample code</a:t>
            </a:r>
          </a:p>
          <a:p>
            <a:r>
              <a:rPr lang="en-US" sz="2400" dirty="0">
                <a:hlinkClick r:id="rId3"/>
              </a:rPr>
              <a:t>https://github.com/MSUSDEV/Azure-pipelines-with-GitHub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823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/>
              <a:t>About us…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 vert="horz" wrap="square" lIns="0" tIns="0" rIns="182880" bIns="0" rtlCol="0" anchor="t">
            <a:noAutofit/>
          </a:bodyPr>
          <a:lstStyle/>
          <a:p>
            <a:r>
              <a:rPr lang="fr-BE" dirty="0">
                <a:solidFill>
                  <a:schemeClr val="tx2"/>
                </a:solidFill>
              </a:rPr>
              <a:t>Sidney Andrews</a:t>
            </a:r>
          </a:p>
          <a:p>
            <a:pPr marL="285750" indent="-285750">
              <a:buFont typeface="Arial" panose="05000000000000000000" pitchFamily="2" charset="2"/>
              <a:buBlip>
                <a:blip r:embed="rId2"/>
              </a:buBlip>
            </a:pPr>
            <a:r>
              <a:rPr lang="fr-BE" sz="1800" dirty="0"/>
              <a:t>  </a:t>
            </a:r>
            <a:r>
              <a:rPr lang="fr-BE" sz="1800" dirty="0">
                <a:ea typeface="+mj-lt"/>
                <a:cs typeface="+mj-lt"/>
              </a:rPr>
              <a:t>Azure MVP, Microsoft </a:t>
            </a:r>
            <a:r>
              <a:rPr lang="fr-BE" sz="1800" dirty="0" err="1">
                <a:ea typeface="+mj-lt"/>
                <a:cs typeface="+mj-lt"/>
              </a:rPr>
              <a:t>Certified</a:t>
            </a:r>
            <a:r>
              <a:rPr lang="fr-BE" sz="1800" dirty="0">
                <a:ea typeface="+mj-lt"/>
                <a:cs typeface="+mj-lt"/>
              </a:rPr>
              <a:t> Trainer</a:t>
            </a:r>
            <a:endParaRPr lang="fr-BE" sz="1800" dirty="0"/>
          </a:p>
          <a:p>
            <a:pPr marL="285750" indent="-285750">
              <a:buBlip>
                <a:blip r:embed="rId2"/>
              </a:buBlip>
            </a:pPr>
            <a:endParaRPr lang="fr-BE" sz="1800" dirty="0">
              <a:cs typeface="Segoe UI Semibold"/>
            </a:endParaRPr>
          </a:p>
          <a:p>
            <a:pPr marL="285750" indent="-2857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fr-BE" sz="1800" dirty="0"/>
          </a:p>
          <a:p>
            <a:endParaRPr lang="fr-BE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24893-4D78-471B-A9B6-E35E0FA55873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57200" y="2953721"/>
            <a:ext cx="10497065" cy="2819400"/>
          </a:xfrm>
        </p:spPr>
        <p:txBody>
          <a:bodyPr/>
          <a:lstStyle/>
          <a:p>
            <a:r>
              <a:rPr lang="en-US" dirty="0"/>
              <a:t>For questions or help with this series</a:t>
            </a:r>
          </a:p>
          <a:p>
            <a:r>
              <a:rPr lang="en-US" dirty="0">
                <a:hlinkClick r:id="rId4"/>
              </a:rPr>
              <a:t>MSUSDev@Microsoft.com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lab guides and sample code</a:t>
            </a:r>
          </a:p>
          <a:p>
            <a:r>
              <a:rPr lang="en-US" dirty="0">
                <a:hlinkClick r:id="rId5"/>
              </a:rPr>
              <a:t>https://github.com/MSUSDEV/Azure-pipelines-with-GitHub</a:t>
            </a:r>
            <a:endParaRPr lang="en-US" dirty="0"/>
          </a:p>
        </p:txBody>
      </p:sp>
      <p:pic>
        <p:nvPicPr>
          <p:cNvPr id="3" name="Picture 2" descr="Photo of Sidney Andrews">
            <a:extLst>
              <a:ext uri="{FF2B5EF4-FFF2-40B4-BE49-F238E27FC236}">
                <a16:creationId xmlns:a16="http://schemas.microsoft.com/office/drawing/2014/main" id="{C698CF5E-6CC1-4BFB-B208-3642CA4EF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9" y="1551348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30257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23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Session 1:	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Session 2:	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↪️</a:t>
            </a:r>
            <a:r>
              <a:rPr lang="en-US" dirty="0"/>
              <a:t>	Session 3:	</a:t>
            </a:r>
            <a:r>
              <a:rPr lang="en-US" dirty="0">
                <a:solidFill>
                  <a:schemeClr val="tx2"/>
                </a:solidFill>
              </a:rPr>
              <a:t>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41628320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Service Connections</a:t>
            </a:r>
          </a:p>
          <a:p>
            <a:pPr>
              <a:lnSpc>
                <a:spcPct val="200000"/>
              </a:lnSpc>
            </a:pPr>
            <a:r>
              <a:rPr lang="en-US" dirty="0"/>
              <a:t>	Publishing and Downloading Build Artifacts</a:t>
            </a:r>
          </a:p>
          <a:p>
            <a:pPr>
              <a:lnSpc>
                <a:spcPct val="200000"/>
              </a:lnSpc>
            </a:pPr>
            <a:r>
              <a:rPr lang="en-US" dirty="0"/>
              <a:t>	Releasing to Docker Hub</a:t>
            </a:r>
          </a:p>
          <a:p>
            <a:pPr>
              <a:lnSpc>
                <a:spcPct val="200000"/>
              </a:lnSpc>
            </a:pPr>
            <a:r>
              <a:rPr lang="en-US" dirty="0"/>
              <a:t>	Releasing to GitHub</a:t>
            </a:r>
          </a:p>
        </p:txBody>
      </p:sp>
    </p:spTree>
    <p:extLst>
      <p:ext uri="{BB962C8B-B14F-4D97-AF65-F5344CB8AC3E}">
        <p14:creationId xmlns:p14="http://schemas.microsoft.com/office/powerpoint/2010/main" val="37987359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95847"/>
          </a:xfrm>
        </p:spPr>
        <p:txBody>
          <a:bodyPr/>
          <a:lstStyle/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you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need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command-line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may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help…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GitHub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2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What do we do after we build?</a:t>
            </a:r>
          </a:p>
        </p:txBody>
      </p:sp>
    </p:spTree>
    <p:extLst>
      <p:ext uri="{BB962C8B-B14F-4D97-AF65-F5344CB8AC3E}">
        <p14:creationId xmlns:p14="http://schemas.microsoft.com/office/powerpoint/2010/main" val="1997867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47FD-C9A2-4C00-933B-758363B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“flow”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E55F29-16D9-401F-A999-31F522A34C56}"/>
              </a:ext>
            </a:extLst>
          </p:cNvPr>
          <p:cNvSpPr/>
          <p:nvPr/>
        </p:nvSpPr>
        <p:spPr>
          <a:xfrm>
            <a:off x="2039143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Developer checks-in code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536942-FD11-495F-B29F-5927C4E7ED3D}"/>
              </a:ext>
            </a:extLst>
          </p:cNvPr>
          <p:cNvSpPr/>
          <p:nvPr/>
        </p:nvSpPr>
        <p:spPr>
          <a:xfrm>
            <a:off x="4387850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B68493-E3C6-4C6A-BCEC-571CAD119712}"/>
              </a:ext>
            </a:extLst>
          </p:cNvPr>
          <p:cNvSpPr/>
          <p:nvPr/>
        </p:nvSpPr>
        <p:spPr>
          <a:xfrm>
            <a:off x="5028406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Build (CI)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90A469-A481-446D-9ACB-8EDDA66AD54C}"/>
              </a:ext>
            </a:extLst>
          </p:cNvPr>
          <p:cNvSpPr/>
          <p:nvPr/>
        </p:nvSpPr>
        <p:spPr>
          <a:xfrm>
            <a:off x="7377112" y="3164236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A3078-D87F-4FE4-AB31-30B348086DF4}"/>
              </a:ext>
            </a:extLst>
          </p:cNvPr>
          <p:cNvSpPr/>
          <p:nvPr/>
        </p:nvSpPr>
        <p:spPr>
          <a:xfrm>
            <a:off x="8017668" y="27884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342" tIns="121342" rIns="121342" bIns="12134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Deploy (CD)</a:t>
            </a:r>
          </a:p>
        </p:txBody>
      </p:sp>
    </p:spTree>
    <p:extLst>
      <p:ext uri="{BB962C8B-B14F-4D97-AF65-F5344CB8AC3E}">
        <p14:creationId xmlns:p14="http://schemas.microsoft.com/office/powerpoint/2010/main" val="32222879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binar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0</TotalTime>
  <Words>436</Words>
  <Application>Microsoft Office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Segoe Semibold</vt:lpstr>
      <vt:lpstr>Segoe UI</vt:lpstr>
      <vt:lpstr>Segoe UI Light</vt:lpstr>
      <vt:lpstr>Segoe UI Semibold</vt:lpstr>
      <vt:lpstr>Segoe UI Semilight</vt:lpstr>
      <vt:lpstr>Wingdings</vt:lpstr>
      <vt:lpstr>Webinar</vt:lpstr>
      <vt:lpstr>PowerPoint Presentation</vt:lpstr>
      <vt:lpstr>Continuous deployment using Azure Pipelines</vt:lpstr>
      <vt:lpstr>About us…</vt:lpstr>
      <vt:lpstr>Setting the scene</vt:lpstr>
      <vt:lpstr>Series roadmap</vt:lpstr>
      <vt:lpstr>Today's agenda</vt:lpstr>
      <vt:lpstr>Technical requirements</vt:lpstr>
      <vt:lpstr>Quick review</vt:lpstr>
      <vt:lpstr>The “flow”</vt:lpstr>
      <vt:lpstr>The “flow”</vt:lpstr>
      <vt:lpstr>Service Connections</vt:lpstr>
      <vt:lpstr>The “flow”</vt:lpstr>
      <vt:lpstr>The “flow”</vt:lpstr>
      <vt:lpstr>The “flow”</vt:lpstr>
      <vt:lpstr>The “flow”</vt:lpstr>
      <vt:lpstr>Demo</vt:lpstr>
      <vt:lpstr>Wrapping up</vt:lpstr>
      <vt:lpstr>Lots of links!</vt:lpstr>
      <vt:lpstr>Today's agenda</vt:lpstr>
      <vt:lpstr>Questions and support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2020-02-13T18:22:42Z</dcterms:created>
  <dcterms:modified xsi:type="dcterms:W3CDTF">2020-02-27T17:31:21Z</dcterms:modified>
</cp:coreProperties>
</file>