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31" r:id="rId4"/>
    <p:sldMasterId id="2147484776" r:id="rId5"/>
    <p:sldMasterId id="2147484814" r:id="rId6"/>
  </p:sldMasterIdLst>
  <p:notesMasterIdLst>
    <p:notesMasterId r:id="rId82"/>
  </p:notesMasterIdLst>
  <p:handoutMasterIdLst>
    <p:handoutMasterId r:id="rId83"/>
  </p:handoutMasterIdLst>
  <p:sldIdLst>
    <p:sldId id="1809" r:id="rId7"/>
    <p:sldId id="10524" r:id="rId8"/>
    <p:sldId id="10525" r:id="rId9"/>
    <p:sldId id="4327" r:id="rId10"/>
    <p:sldId id="10535" r:id="rId11"/>
    <p:sldId id="10536" r:id="rId12"/>
    <p:sldId id="10532" r:id="rId13"/>
    <p:sldId id="4328" r:id="rId14"/>
    <p:sldId id="4329" r:id="rId15"/>
    <p:sldId id="4330" r:id="rId16"/>
    <p:sldId id="4331" r:id="rId17"/>
    <p:sldId id="4332" r:id="rId18"/>
    <p:sldId id="4333" r:id="rId19"/>
    <p:sldId id="3751" r:id="rId20"/>
    <p:sldId id="4343" r:id="rId21"/>
    <p:sldId id="10537" r:id="rId22"/>
    <p:sldId id="3617" r:id="rId23"/>
    <p:sldId id="4346" r:id="rId24"/>
    <p:sldId id="256" r:id="rId25"/>
    <p:sldId id="257" r:id="rId26"/>
    <p:sldId id="258" r:id="rId27"/>
    <p:sldId id="259" r:id="rId28"/>
    <p:sldId id="270" r:id="rId29"/>
    <p:sldId id="293" r:id="rId30"/>
    <p:sldId id="10542" r:id="rId31"/>
    <p:sldId id="10539" r:id="rId32"/>
    <p:sldId id="262" r:id="rId33"/>
    <p:sldId id="266" r:id="rId34"/>
    <p:sldId id="267" r:id="rId35"/>
    <p:sldId id="260" r:id="rId36"/>
    <p:sldId id="261" r:id="rId37"/>
    <p:sldId id="10540" r:id="rId38"/>
    <p:sldId id="268" r:id="rId39"/>
    <p:sldId id="273" r:id="rId40"/>
    <p:sldId id="276" r:id="rId41"/>
    <p:sldId id="274" r:id="rId42"/>
    <p:sldId id="277" r:id="rId43"/>
    <p:sldId id="275" r:id="rId44"/>
    <p:sldId id="278" r:id="rId45"/>
    <p:sldId id="279" r:id="rId46"/>
    <p:sldId id="281" r:id="rId47"/>
    <p:sldId id="10566" r:id="rId48"/>
    <p:sldId id="282" r:id="rId49"/>
    <p:sldId id="283" r:id="rId50"/>
    <p:sldId id="284" r:id="rId51"/>
    <p:sldId id="288" r:id="rId52"/>
    <p:sldId id="10545" r:id="rId53"/>
    <p:sldId id="285" r:id="rId54"/>
    <p:sldId id="10546" r:id="rId55"/>
    <p:sldId id="10564" r:id="rId56"/>
    <p:sldId id="286" r:id="rId57"/>
    <p:sldId id="10543" r:id="rId58"/>
    <p:sldId id="10544" r:id="rId59"/>
    <p:sldId id="10538" r:id="rId60"/>
    <p:sldId id="10567" r:id="rId61"/>
    <p:sldId id="263" r:id="rId62"/>
    <p:sldId id="264" r:id="rId63"/>
    <p:sldId id="10552" r:id="rId64"/>
    <p:sldId id="290" r:id="rId65"/>
    <p:sldId id="291" r:id="rId66"/>
    <p:sldId id="10553" r:id="rId67"/>
    <p:sldId id="10554" r:id="rId68"/>
    <p:sldId id="10557" r:id="rId69"/>
    <p:sldId id="10558" r:id="rId70"/>
    <p:sldId id="10559" r:id="rId71"/>
    <p:sldId id="10568" r:id="rId72"/>
    <p:sldId id="10560" r:id="rId73"/>
    <p:sldId id="10561" r:id="rId74"/>
    <p:sldId id="10562" r:id="rId75"/>
    <p:sldId id="10570" r:id="rId76"/>
    <p:sldId id="10555" r:id="rId77"/>
    <p:sldId id="10551" r:id="rId78"/>
    <p:sldId id="10569" r:id="rId79"/>
    <p:sldId id="10550" r:id="rId80"/>
    <p:sldId id="10533" r:id="rId81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D82A8FB-AED3-4A8E-B1D6-C165AAFFB63B}">
          <p14:sldIdLst>
            <p14:sldId id="1809"/>
            <p14:sldId id="10524"/>
            <p14:sldId id="10525"/>
            <p14:sldId id="4327"/>
            <p14:sldId id="10535"/>
            <p14:sldId id="10536"/>
            <p14:sldId id="10532"/>
          </p14:sldIdLst>
        </p14:section>
        <p14:section name="Azure DevOps" id="{66CC3C05-6628-48BB-88ED-08AF47F1E94D}">
          <p14:sldIdLst>
            <p14:sldId id="4328"/>
            <p14:sldId id="4329"/>
            <p14:sldId id="4330"/>
            <p14:sldId id="4331"/>
            <p14:sldId id="4332"/>
            <p14:sldId id="4333"/>
            <p14:sldId id="3751"/>
            <p14:sldId id="4343"/>
          </p14:sldIdLst>
        </p14:section>
        <p14:section name="Azure Pipelines" id="{232208E5-B392-4D5C-BDF7-0357BB76A3F2}">
          <p14:sldIdLst>
            <p14:sldId id="10537"/>
            <p14:sldId id="3617"/>
            <p14:sldId id="4346"/>
            <p14:sldId id="256"/>
            <p14:sldId id="257"/>
            <p14:sldId id="258"/>
            <p14:sldId id="259"/>
            <p14:sldId id="270"/>
            <p14:sldId id="293"/>
            <p14:sldId id="10542"/>
          </p14:sldIdLst>
        </p14:section>
        <p14:section name="Building a pipeline for an application" id="{E09C0680-A75C-4A0A-ACB6-F9B22D8FB26D}">
          <p14:sldIdLst>
            <p14:sldId id="10539"/>
            <p14:sldId id="262"/>
            <p14:sldId id="266"/>
            <p14:sldId id="267"/>
            <p14:sldId id="260"/>
            <p14:sldId id="261"/>
            <p14:sldId id="10540"/>
            <p14:sldId id="268"/>
            <p14:sldId id="273"/>
            <p14:sldId id="276"/>
            <p14:sldId id="274"/>
            <p14:sldId id="277"/>
            <p14:sldId id="275"/>
            <p14:sldId id="278"/>
            <p14:sldId id="279"/>
            <p14:sldId id="281"/>
            <p14:sldId id="10566"/>
            <p14:sldId id="282"/>
            <p14:sldId id="283"/>
            <p14:sldId id="284"/>
            <p14:sldId id="288"/>
            <p14:sldId id="10545"/>
            <p14:sldId id="285"/>
            <p14:sldId id="10546"/>
            <p14:sldId id="10564"/>
            <p14:sldId id="286"/>
            <p14:sldId id="10543"/>
          </p14:sldIdLst>
        </p14:section>
        <p14:section name="Customizing the pipeline" id="{0973F92C-C4A6-46F6-8BDB-145C8FC8B2D9}">
          <p14:sldIdLst>
            <p14:sldId id="10544"/>
            <p14:sldId id="10538"/>
            <p14:sldId id="10567"/>
            <p14:sldId id="263"/>
            <p14:sldId id="264"/>
            <p14:sldId id="10552"/>
            <p14:sldId id="290"/>
            <p14:sldId id="291"/>
            <p14:sldId id="10553"/>
          </p14:sldIdLst>
        </p14:section>
        <p14:section name="Pipeline agents and containers" id="{FE582B42-FF10-44CC-96D9-E30E0F8BDD26}">
          <p14:sldIdLst>
            <p14:sldId id="10554"/>
            <p14:sldId id="10557"/>
            <p14:sldId id="10558"/>
            <p14:sldId id="10559"/>
            <p14:sldId id="10568"/>
            <p14:sldId id="10560"/>
            <p14:sldId id="10561"/>
            <p14:sldId id="10562"/>
            <p14:sldId id="10570"/>
            <p14:sldId id="10555"/>
          </p14:sldIdLst>
        </p14:section>
        <p14:section name="Wrapping up" id="{5852559B-2AF8-434B-8C3E-29B224D70F97}">
          <p14:sldIdLst>
            <p14:sldId id="10551"/>
            <p14:sldId id="10569"/>
            <p14:sldId id="10550"/>
            <p14:sldId id="1053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94"/>
    <a:srgbClr val="D5588A"/>
    <a:srgbClr val="854CC7"/>
    <a:srgbClr val="D83B01"/>
    <a:srgbClr val="95DFD3"/>
    <a:srgbClr val="107C10"/>
    <a:srgbClr val="004B50"/>
    <a:srgbClr val="50E6FF"/>
    <a:srgbClr val="0078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2109" autoAdjust="0"/>
  </p:normalViewPr>
  <p:slideViewPr>
    <p:cSldViewPr snapToGrid="0">
      <p:cViewPr>
        <p:scale>
          <a:sx n="100" d="100"/>
          <a:sy n="100" d="100"/>
        </p:scale>
        <p:origin x="1138" y="610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5312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commentAuthors" Target="commentAuthors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slide" Target="slides/slide74.xml"/><Relationship Id="rId85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handoutMaster" Target="handoutMasters/handoutMaster1.xml"/><Relationship Id="rId88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customXml" Target="../customXml/item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theme" Target="theme/theme1.xml"/><Relationship Id="rId61" Type="http://schemas.openxmlformats.org/officeDocument/2006/relationships/slide" Target="slides/slide55.xml"/><Relationship Id="rId8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2/13/2020 12:18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2/13/2020 12:17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493308-1CCD-4083-9427-1DD59259FB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58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76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6574EE-8191-4BCC-ABE6-D00A4F4D769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2/13/2020 12:17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9519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83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6574EE-8191-4BCC-ABE6-D00A4F4D769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2/13/2020 12:17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2060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6574EE-8191-4BCC-ABE6-D00A4F4D769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2/13/2020 12:17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2528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6574EE-8191-4BCC-ABE6-D00A4F4D769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2/13/2020 12:19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4966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6574EE-8191-4BCC-ABE6-D00A4F4D769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2/13/2020 12:19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4665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6574EE-8191-4BCC-ABE6-D00A4F4D769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2/13/2020 12:20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739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jp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7.jp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1.jpg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91" y="2532448"/>
            <a:ext cx="9630389" cy="1793104"/>
          </a:xfr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Azure Dev Days</a:t>
            </a:r>
            <a:br>
              <a:rPr lang="en-US" dirty="0"/>
            </a:br>
            <a:r>
              <a:rPr lang="en-US" dirty="0"/>
              <a:t>Presentation title goes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3" y="473796"/>
            <a:ext cx="1335673" cy="190278"/>
          </a:xfrm>
          <a:prstGeom prst="rect">
            <a:avLst/>
          </a:prstGeom>
        </p:spPr>
      </p:pic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5E9C4516-26FA-2F40-A2E5-1BD96936FD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841" y="5669516"/>
            <a:ext cx="9609045" cy="724246"/>
          </a:xfrm>
        </p:spPr>
        <p:txBody>
          <a:bodyPr/>
          <a:lstStyle>
            <a:lvl1pPr>
              <a:defRPr sz="1765">
                <a:solidFill>
                  <a:schemeClr val="bg1"/>
                </a:solidFill>
              </a:defRPr>
            </a:lvl1pPr>
            <a:lvl2pPr>
              <a:defRPr sz="1765">
                <a:solidFill>
                  <a:schemeClr val="bg1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Speaker name</a:t>
            </a:r>
          </a:p>
          <a:p>
            <a:pPr lvl="1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81422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strike="noStrik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5231FD8-80B3-7243-A07F-7383027E4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45203317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55994" y="941692"/>
            <a:ext cx="7454643" cy="3558191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705" spc="-49" baseline="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5443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5">
            <a:extLst>
              <a:ext uri="{FF2B5EF4-FFF2-40B4-BE49-F238E27FC236}">
                <a16:creationId xmlns:a16="http://schemas.microsoft.com/office/drawing/2014/main" id="{60388DA1-8C2D-4FFD-88BD-DE4D7CEFD0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4" y="941692"/>
            <a:ext cx="7454643" cy="3558191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705" spc="-49" baseline="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21694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29842" y="0"/>
            <a:ext cx="5962158" cy="6858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554195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1D123-CA1A-4568-88C8-6B1287D07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994" y="2363623"/>
            <a:ext cx="4822952" cy="2648904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56201C-07C6-4B48-97C5-8ACFF3D0A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5995" y="1922587"/>
            <a:ext cx="4822951" cy="28777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lang="en-US" sz="1961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Subhead Segoe UI Regular 20/24. </a:t>
            </a:r>
          </a:p>
        </p:txBody>
      </p:sp>
      <p:sp>
        <p:nvSpPr>
          <p:cNvPr id="7" name="Footer Placeholder 14">
            <a:extLst>
              <a:ext uri="{FF2B5EF4-FFF2-40B4-BE49-F238E27FC236}">
                <a16:creationId xmlns:a16="http://schemas.microsoft.com/office/drawing/2014/main" id="{7397557A-B9E9-4375-BD93-C4F91A780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</a:t>
            </a:r>
          </a:p>
        </p:txBody>
      </p:sp>
    </p:spTree>
    <p:extLst>
      <p:ext uri="{BB962C8B-B14F-4D97-AF65-F5344CB8AC3E}">
        <p14:creationId xmlns:p14="http://schemas.microsoft.com/office/powerpoint/2010/main" val="82916108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55995" y="2158885"/>
            <a:ext cx="3618381" cy="2540231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03151" y="2158885"/>
            <a:ext cx="3607487" cy="2540231"/>
          </a:xfrm>
          <a:blipFill>
            <a:blip r:embed="rId3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139413" y="2158885"/>
            <a:ext cx="3623050" cy="2540231"/>
          </a:xfrm>
          <a:blipFill>
            <a:blip r:embed="rId4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4927922"/>
            <a:ext cx="3618381" cy="1186064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00039" y="4927922"/>
            <a:ext cx="3618381" cy="1186064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>
                <a:solidFill>
                  <a:schemeClr val="tx2"/>
                </a:solidFill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44083" y="4927922"/>
            <a:ext cx="3618381" cy="1186064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>
                <a:solidFill>
                  <a:schemeClr val="tx2"/>
                </a:solidFill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4" name="Footer Placeholder 14">
            <a:extLst>
              <a:ext uri="{FF2B5EF4-FFF2-40B4-BE49-F238E27FC236}">
                <a16:creationId xmlns:a16="http://schemas.microsoft.com/office/drawing/2014/main" id="{3B5B741A-7576-5149-903B-7C99768D8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416868292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B95F29-56C3-4C85-A12B-0B0BE769E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4774" y="418150"/>
            <a:ext cx="7747227" cy="64398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802"/>
            <a:ext cx="4758211" cy="6035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>
                <a:solidFill>
                  <a:schemeClr val="tx1"/>
                </a:solidFill>
                <a:latin typeface="+mn-lt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pt-BR" dirty="0"/>
              <a:t>Large 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2707597"/>
            <a:ext cx="4758210" cy="2521331"/>
          </a:xfrm>
        </p:spPr>
        <p:txBody>
          <a:bodyPr lIns="0" tIns="0" rIns="0" bIns="0"/>
          <a:lstStyle>
            <a:lvl1pPr marL="280121" indent="-280121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72" b="0" i="0" spc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34476FE-7091-4DE7-A55E-3EF5A6569A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7959" y="3421009"/>
            <a:ext cx="5834041" cy="54675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Footer Placeholder 14">
            <a:extLst>
              <a:ext uri="{FF2B5EF4-FFF2-40B4-BE49-F238E27FC236}">
                <a16:creationId xmlns:a16="http://schemas.microsoft.com/office/drawing/2014/main" id="{91B60D61-6FC1-0E45-8A2E-51410A6C6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40327205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9DE98C-91A8-4163-A280-8BB561692C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4774" y="418150"/>
            <a:ext cx="7747227" cy="6439851"/>
          </a:xfrm>
          <a:prstGeom prst="rect">
            <a:avLst/>
          </a:prstGeom>
        </p:spPr>
      </p:pic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84CA30E-A92E-4E40-944A-73B1CF9EE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7959" y="3421009"/>
            <a:ext cx="5834041" cy="54675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D17D4B4-B6B9-4273-ACCB-7A5ED46F35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672" y="2000738"/>
            <a:ext cx="1693247" cy="3034292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882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B204BE2-B985-4315-8D5B-9C54B1074D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85798" y="2000738"/>
            <a:ext cx="1693247" cy="3034292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882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89045D2-7C49-4F5C-A376-228A5A2B0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E48FC59D-3F2F-9746-A309-EDC9968BC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64102449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4249" y="486947"/>
            <a:ext cx="10869930" cy="63710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93976" y="3488254"/>
            <a:ext cx="7678751" cy="54675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C171A6F7-E2D5-4545-B545-35D9AA4D1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04007199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55996" y="1950780"/>
            <a:ext cx="3618377" cy="353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2353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2" y="5857162"/>
            <a:ext cx="3618381" cy="301770"/>
          </a:xfr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  <a:defRPr sz="980" b="0" i="0" spc="0">
                <a:solidFill>
                  <a:schemeClr val="tx1"/>
                </a:solidFill>
                <a:latin typeface="+mn-lt"/>
              </a:defRPr>
            </a:lvl1pPr>
            <a:lvl2pPr marL="0" marR="0" indent="0" algn="l" defTabSz="914367" rtl="0" eaLnBrk="1" fontAlgn="auto" latinLnBrk="0" hangingPunct="1">
              <a:lnSpc>
                <a:spcPts val="1176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98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03152" y="5857162"/>
            <a:ext cx="3607487" cy="301770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980" b="0" i="0" spc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03152" y="1950780"/>
            <a:ext cx="3607487" cy="353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2353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139412" y="1950780"/>
            <a:ext cx="3623051" cy="353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2353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B6B82-41EF-4F96-AC4D-4B6DF0A1F5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5991" y="5670381"/>
            <a:ext cx="3629278" cy="243143"/>
          </a:xfrm>
        </p:spPr>
        <p:txBody>
          <a:bodyPr tIns="0"/>
          <a:lstStyle>
            <a:lvl1pPr>
              <a:defRPr lang="en-US" sz="980" b="1" kern="1200" spc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FC93-5F54-47F0-9569-BECC76A76C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14044" y="5670381"/>
            <a:ext cx="3629278" cy="243143"/>
          </a:xfrm>
        </p:spPr>
        <p:txBody>
          <a:bodyPr tIns="0"/>
          <a:lstStyle>
            <a:lvl1pPr>
              <a:defRPr lang="en-US" sz="980" b="1" kern="1200" spc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DACCCB-301A-4273-9EA6-AD055BB5B0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39413" y="5670381"/>
            <a:ext cx="3629278" cy="243143"/>
          </a:xfrm>
        </p:spPr>
        <p:txBody>
          <a:bodyPr tIns="0"/>
          <a:lstStyle>
            <a:lvl1pPr>
              <a:defRPr lang="en-US" sz="980" b="1" kern="1200" spc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7057046-E219-41F6-8045-1E763292CB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39413" y="5857162"/>
            <a:ext cx="3607487" cy="301770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980" b="0" i="0" spc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3" name="Footer Placeholder 14">
            <a:extLst>
              <a:ext uri="{FF2B5EF4-FFF2-40B4-BE49-F238E27FC236}">
                <a16:creationId xmlns:a16="http://schemas.microsoft.com/office/drawing/2014/main" id="{592F5440-0E12-0F44-ACE7-3C2064AE3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6685917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55995" y="3924852"/>
            <a:ext cx="11306469" cy="54675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8FFE576D-7F23-5D49-98BE-F31E67401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06509549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91" y="2532448"/>
            <a:ext cx="9630389" cy="1793104"/>
          </a:xfr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Azure Dev Days</a:t>
            </a:r>
            <a:br>
              <a:rPr lang="en-US" dirty="0"/>
            </a:br>
            <a:r>
              <a:rPr lang="en-US" dirty="0"/>
              <a:t>Presentation title goes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3" y="473796"/>
            <a:ext cx="1335673" cy="190278"/>
          </a:xfrm>
          <a:prstGeom prst="rect">
            <a:avLst/>
          </a:prstGeom>
        </p:spPr>
      </p:pic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462A60B-A69E-F345-8342-7A4E3F4B69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841" y="5669516"/>
            <a:ext cx="9609045" cy="724246"/>
          </a:xfrm>
        </p:spPr>
        <p:txBody>
          <a:bodyPr/>
          <a:lstStyle>
            <a:lvl1pPr>
              <a:defRPr sz="1765">
                <a:solidFill>
                  <a:schemeClr val="bg1"/>
                </a:solidFill>
              </a:defRPr>
            </a:lvl1pPr>
            <a:lvl2pPr>
              <a:defRPr sz="1765">
                <a:solidFill>
                  <a:schemeClr val="bg1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Speaker name</a:t>
            </a:r>
          </a:p>
          <a:p>
            <a:pPr lvl="1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764242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medium tea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54170" y="6451197"/>
            <a:ext cx="4482124" cy="1056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5" y="1845277"/>
            <a:ext cx="7454644" cy="1473396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274"/>
              </a:spcAft>
              <a:defRPr sz="2549" spc="-4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70" y="439310"/>
            <a:ext cx="1335673" cy="19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4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7789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562D5679-B66F-A244-9E94-0FFE5F1B6168}"/>
              </a:ext>
            </a:extLst>
          </p:cNvPr>
          <p:cNvSpPr>
            <a:spLocks noGrp="1"/>
          </p:cNvSpPr>
          <p:nvPr>
            <p:ph type="clipArt" sz="quarter" idx="11" hasCustomPrompt="1"/>
          </p:nvPr>
        </p:nvSpPr>
        <p:spPr>
          <a:xfrm>
            <a:off x="5982391" y="1179838"/>
            <a:ext cx="5780073" cy="3756460"/>
          </a:xfrm>
        </p:spPr>
        <p:txBody>
          <a:bodyPr anchor="ctr">
            <a:noAutofit/>
          </a:bodyPr>
          <a:lstStyle>
            <a:lvl1pPr algn="ctr">
              <a:defRPr sz="1765" b="1"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26424" y="1144854"/>
            <a:ext cx="5138175" cy="2573509"/>
          </a:xfrm>
        </p:spPr>
        <p:txBody>
          <a:bodyPr wrap="square" lIns="0" tIns="0" rIns="0" bIns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549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745" b="0" i="0">
                <a:solidFill>
                  <a:srgbClr val="000000"/>
                </a:solidFill>
                <a:latin typeface="+mn-lt"/>
              </a:defRPr>
            </a:lvl1pPr>
            <a:lvl2pPr marL="224097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pt-BR"/>
              <a:t>Subhead Segoe UI 28pt</a:t>
            </a:r>
          </a:p>
          <a:p>
            <a:pPr lvl="0"/>
            <a:r>
              <a:rPr lang="pt-BR"/>
              <a:t>Subhead Segoe UI 28pt</a:t>
            </a:r>
          </a:p>
          <a:p>
            <a:pPr lvl="0"/>
            <a:r>
              <a:rPr lang="pt-BR"/>
              <a:t>Subhead Segoe UI 28pt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60CBD1C-0AFE-4EB9-94D7-943981FE0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222583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Device layout</a:t>
            </a:r>
          </a:p>
        </p:txBody>
      </p:sp>
    </p:spTree>
    <p:extLst>
      <p:ext uri="{BB962C8B-B14F-4D97-AF65-F5344CB8AC3E}">
        <p14:creationId xmlns:p14="http://schemas.microsoft.com/office/powerpoint/2010/main" val="409315665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1690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+ Agenda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2 -</a:t>
            </a:r>
            <a:br>
              <a:rPr lang="en-US" dirty="0"/>
            </a:br>
            <a:r>
              <a:rPr lang="en-US" dirty="0"/>
              <a:t>Could go to 2 lines</a:t>
            </a:r>
          </a:p>
          <a:p>
            <a:pPr lvl="0"/>
            <a:r>
              <a:rPr lang="en-US" dirty="0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0" y="5372100"/>
            <a:ext cx="3508667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00501" y="5764610"/>
            <a:ext cx="3508666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24218706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4D8D864-CFA6-477D-A4B4-FED8B0945667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6103952" y="3276600"/>
            <a:ext cx="5622897" cy="28194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Twitter: @handle</a:t>
            </a:r>
          </a:p>
          <a:p>
            <a:pPr lvl="0"/>
            <a:r>
              <a:rPr lang="en-US"/>
              <a:t>Email: </a:t>
            </a:r>
            <a:r>
              <a:rPr lang="en-US" err="1"/>
              <a:t>email@Microsoft.com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45711B6-47A7-4CF6-BE34-3532BF3B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33" y="1181100"/>
            <a:ext cx="5622897" cy="49149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81985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061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F9590-2F8D-4A68-8B0E-24AEA0B58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51221-F690-4E3A-B3BE-B997DF327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EEA5A-D3C2-4A83-8DF1-853D534C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0103-D395-47B6-8E8C-BA1783FBA7F8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ACCC1-3C95-43EA-BABA-2A13D212F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842F1-5DCF-4967-B1D9-CB960A20B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58389-BC8A-4B78-AB41-2239FA91F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6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10293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13660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75096FF-13CC-0248-B6F1-88D5C03328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1" y="3231855"/>
            <a:ext cx="6931447" cy="2171417"/>
          </a:xfrm>
          <a:noFill/>
        </p:spPr>
        <p:txBody>
          <a:bodyPr lIns="0" tIns="0" rIns="0" bIns="182880" anchor="b" anchorCtr="0"/>
          <a:lstStyle>
            <a:lvl1pPr defTabSz="914367">
              <a:defRPr sz="4800" strike="noStrike" spc="-49" baseline="0">
                <a:solidFill>
                  <a:schemeClr val="bg1"/>
                </a:solidFill>
              </a:defRPr>
            </a:lvl1pPr>
          </a:lstStyle>
          <a:p>
            <a:pPr defTabSz="914367"/>
            <a:r>
              <a:rPr lang="en-US" sz="4902" spc="-49" dirty="0">
                <a:solidFill>
                  <a:srgbClr val="FFFFFF"/>
                </a:solidFill>
                <a:latin typeface="+mj-lt"/>
              </a:rPr>
              <a:t>Azure Training Day: </a:t>
            </a:r>
            <a:br>
              <a:rPr lang="en-US" sz="4902" spc="-49" dirty="0">
                <a:solidFill>
                  <a:srgbClr val="0078D3"/>
                </a:solidFill>
                <a:latin typeface="+mj-lt"/>
              </a:rPr>
            </a:br>
            <a:r>
              <a:rPr lang="en-US" sz="4902" spc="-49" dirty="0">
                <a:solidFill>
                  <a:srgbClr val="50E6FF"/>
                </a:solidFill>
                <a:latin typeface="+mj-lt"/>
              </a:rPr>
              <a:t>Learn, architect and developer</a:t>
            </a:r>
            <a:br>
              <a:rPr lang="en-US" sz="4902" spc="-49" dirty="0">
                <a:solidFill>
                  <a:srgbClr val="50E6FF"/>
                </a:solidFill>
                <a:latin typeface="+mj-lt"/>
              </a:rPr>
            </a:br>
            <a:r>
              <a:rPr lang="en-US" sz="4902" spc="-49" dirty="0">
                <a:solidFill>
                  <a:srgbClr val="50E6FF"/>
                </a:solidFill>
                <a:latin typeface="+mj-lt"/>
              </a:rPr>
              <a:t>solutions on Azure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4E37FF-12F6-394D-83D1-D72C5CB1E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3" y="473796"/>
            <a:ext cx="1335673" cy="19027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E890B2B-4A87-47BF-ABDC-17FD33799129}"/>
              </a:ext>
            </a:extLst>
          </p:cNvPr>
          <p:cNvGrpSpPr/>
          <p:nvPr userDrawn="1"/>
        </p:nvGrpSpPr>
        <p:grpSpPr>
          <a:xfrm>
            <a:off x="8481525" y="1834556"/>
            <a:ext cx="2844162" cy="3775004"/>
            <a:chOff x="8481525" y="1834556"/>
            <a:chExt cx="2844162" cy="377500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7ACC723-8B0A-429E-BF99-C0A3279D5A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9633198" y="3834724"/>
              <a:ext cx="594360" cy="59436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D879010-2BA5-4ADA-86DD-4322229041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731327" y="1834556"/>
              <a:ext cx="594360" cy="59436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5DCD107-382E-4D1A-A3B9-89F578F4AD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481525" y="2834640"/>
              <a:ext cx="594360" cy="59436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244B066-747D-47EC-A7D2-ECE2D4D79D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9633198" y="2867584"/>
              <a:ext cx="594360" cy="49317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190118-51B5-40B5-BDCE-69BFE691ED0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9633198" y="1834556"/>
              <a:ext cx="594360" cy="59436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EB7BB85-E6F0-42CC-BAE4-3FC8F3C36E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8481525" y="1834556"/>
              <a:ext cx="594360" cy="59436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B0E0663-AD89-4AC8-8010-AB75DAE0B20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8490069" y="3834724"/>
              <a:ext cx="594360" cy="59436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957CD3-70DC-4100-A225-7B592B67F8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/>
            <a:stretch>
              <a:fillRect/>
            </a:stretch>
          </p:blipFill>
          <p:spPr>
            <a:xfrm>
              <a:off x="10731327" y="2972070"/>
              <a:ext cx="594360" cy="25978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16E37C7-D8FB-42AE-BCF0-63E6A65201A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10731327" y="4000752"/>
              <a:ext cx="594360" cy="26230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FBEBE55-430D-469B-863D-CF0F3398BD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907" y="5015200"/>
              <a:ext cx="408683" cy="59436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C9C76CB-E61E-4101-8CD5-48724D4449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9633198" y="5089372"/>
              <a:ext cx="594360" cy="44601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F46E7AC-A6D0-40E5-AC0C-4C2C29F3B2E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10731327" y="5054172"/>
              <a:ext cx="594360" cy="4460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38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732501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F9590-2F8D-4A68-8B0E-24AEA0B58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51221-F690-4E3A-B3BE-B997DF327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EEA5A-D3C2-4A83-8DF1-853D534C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0103-D395-47B6-8E8C-BA1783FBA7F8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ACCC1-3C95-43EA-BABA-2A13D212F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842F1-5DCF-4967-B1D9-CB960A20B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58389-BC8A-4B78-AB41-2239FA91F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91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260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29842" y="0"/>
            <a:ext cx="5962158" cy="6858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554195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1D123-CA1A-4568-88C8-6B1287D07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994" y="2363623"/>
            <a:ext cx="4822952" cy="2648904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56201C-07C6-4B48-97C5-8ACFF3D0A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5995" y="1922587"/>
            <a:ext cx="4822951" cy="28777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lang="en-US" sz="1961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Subhead Segoe UI Regular 20/24. </a:t>
            </a:r>
          </a:p>
        </p:txBody>
      </p:sp>
      <p:sp>
        <p:nvSpPr>
          <p:cNvPr id="7" name="Footer Placeholder 14">
            <a:extLst>
              <a:ext uri="{FF2B5EF4-FFF2-40B4-BE49-F238E27FC236}">
                <a16:creationId xmlns:a16="http://schemas.microsoft.com/office/drawing/2014/main" id="{7397557A-B9E9-4375-BD93-C4F91A780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</a:t>
            </a:r>
          </a:p>
        </p:txBody>
      </p:sp>
    </p:spTree>
    <p:extLst>
      <p:ext uri="{BB962C8B-B14F-4D97-AF65-F5344CB8AC3E}">
        <p14:creationId xmlns:p14="http://schemas.microsoft.com/office/powerpoint/2010/main" val="295708879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91" y="2532448"/>
            <a:ext cx="9630389" cy="1793104"/>
          </a:xfr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Azure Dev Days</a:t>
            </a:r>
            <a:br>
              <a:rPr lang="en-US" dirty="0"/>
            </a:br>
            <a:r>
              <a:rPr lang="en-US" dirty="0"/>
              <a:t>Presentation title goes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3" y="473796"/>
            <a:ext cx="1335673" cy="190278"/>
          </a:xfrm>
          <a:prstGeom prst="rect">
            <a:avLst/>
          </a:prstGeom>
        </p:spPr>
      </p:pic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5E9C4516-26FA-2F40-A2E5-1BD96936FD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841" y="5669516"/>
            <a:ext cx="9609045" cy="724246"/>
          </a:xfrm>
        </p:spPr>
        <p:txBody>
          <a:bodyPr/>
          <a:lstStyle>
            <a:lvl1pPr>
              <a:defRPr sz="1765">
                <a:solidFill>
                  <a:schemeClr val="bg1"/>
                </a:solidFill>
              </a:defRPr>
            </a:lvl1pPr>
            <a:lvl2pPr>
              <a:defRPr sz="1765">
                <a:solidFill>
                  <a:schemeClr val="bg1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Speaker name</a:t>
            </a:r>
          </a:p>
          <a:p>
            <a:pPr lvl="1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408686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91" y="2532448"/>
            <a:ext cx="9630389" cy="1793104"/>
          </a:xfr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Azure Dev Days</a:t>
            </a:r>
            <a:br>
              <a:rPr lang="en-US" dirty="0"/>
            </a:br>
            <a:r>
              <a:rPr lang="en-US" dirty="0"/>
              <a:t>Presentation title goes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3" y="473796"/>
            <a:ext cx="1335673" cy="190278"/>
          </a:xfrm>
          <a:prstGeom prst="rect">
            <a:avLst/>
          </a:prstGeom>
        </p:spPr>
      </p:pic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462A60B-A69E-F345-8342-7A4E3F4B69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841" y="5669516"/>
            <a:ext cx="9609045" cy="724246"/>
          </a:xfrm>
        </p:spPr>
        <p:txBody>
          <a:bodyPr/>
          <a:lstStyle>
            <a:lvl1pPr>
              <a:defRPr sz="1765">
                <a:solidFill>
                  <a:schemeClr val="bg1"/>
                </a:solidFill>
              </a:defRPr>
            </a:lvl1pPr>
            <a:lvl2pPr>
              <a:defRPr sz="1765">
                <a:solidFill>
                  <a:schemeClr val="bg1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Speaker name</a:t>
            </a:r>
          </a:p>
          <a:p>
            <a:pPr lvl="1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671461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75096FF-13CC-0248-B6F1-88D5C03328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1" y="3231855"/>
            <a:ext cx="6931447" cy="2171417"/>
          </a:xfrm>
          <a:noFill/>
        </p:spPr>
        <p:txBody>
          <a:bodyPr lIns="0" tIns="0" rIns="0" bIns="182880" anchor="b" anchorCtr="0"/>
          <a:lstStyle>
            <a:lvl1pPr defTabSz="914367">
              <a:defRPr sz="4800" strike="noStrike" spc="-49" baseline="0">
                <a:solidFill>
                  <a:schemeClr val="bg1"/>
                </a:solidFill>
              </a:defRPr>
            </a:lvl1pPr>
          </a:lstStyle>
          <a:p>
            <a:pPr defTabSz="914367"/>
            <a:r>
              <a:rPr lang="en-US" sz="4902" spc="-49" dirty="0">
                <a:solidFill>
                  <a:srgbClr val="FFFFFF"/>
                </a:solidFill>
                <a:latin typeface="+mj-lt"/>
              </a:rPr>
              <a:t>Azure Training Day: </a:t>
            </a:r>
            <a:br>
              <a:rPr lang="en-US" sz="4902" spc="-49" dirty="0">
                <a:solidFill>
                  <a:srgbClr val="0078D3"/>
                </a:solidFill>
                <a:latin typeface="+mj-lt"/>
              </a:rPr>
            </a:br>
            <a:r>
              <a:rPr lang="en-US" sz="4902" spc="-49" dirty="0">
                <a:solidFill>
                  <a:srgbClr val="50E6FF"/>
                </a:solidFill>
                <a:latin typeface="+mj-lt"/>
              </a:rPr>
              <a:t>Learn, architect and developer</a:t>
            </a:r>
            <a:br>
              <a:rPr lang="en-US" sz="4902" spc="-49" dirty="0">
                <a:solidFill>
                  <a:srgbClr val="50E6FF"/>
                </a:solidFill>
                <a:latin typeface="+mj-lt"/>
              </a:rPr>
            </a:br>
            <a:r>
              <a:rPr lang="en-US" sz="4902" spc="-49" dirty="0">
                <a:solidFill>
                  <a:srgbClr val="50E6FF"/>
                </a:solidFill>
                <a:latin typeface="+mj-lt"/>
              </a:rPr>
              <a:t>solutions on Azure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4E37FF-12F6-394D-83D1-D72C5CB1E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3" y="473796"/>
            <a:ext cx="1335673" cy="19027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E890B2B-4A87-47BF-ABDC-17FD33799129}"/>
              </a:ext>
            </a:extLst>
          </p:cNvPr>
          <p:cNvGrpSpPr/>
          <p:nvPr userDrawn="1"/>
        </p:nvGrpSpPr>
        <p:grpSpPr>
          <a:xfrm>
            <a:off x="8481525" y="1834556"/>
            <a:ext cx="2844162" cy="3775004"/>
            <a:chOff x="8481525" y="1834556"/>
            <a:chExt cx="2844162" cy="377500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7ACC723-8B0A-429E-BF99-C0A3279D5A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9633198" y="3834724"/>
              <a:ext cx="594360" cy="59436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D879010-2BA5-4ADA-86DD-4322229041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731327" y="1834556"/>
              <a:ext cx="594360" cy="59436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5DCD107-382E-4D1A-A3B9-89F578F4AD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481525" y="2834640"/>
              <a:ext cx="594360" cy="59436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244B066-747D-47EC-A7D2-ECE2D4D79D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9633198" y="2867584"/>
              <a:ext cx="594360" cy="49317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190118-51B5-40B5-BDCE-69BFE691ED0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9633198" y="1834556"/>
              <a:ext cx="594360" cy="59436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EB7BB85-E6F0-42CC-BAE4-3FC8F3C36E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8481525" y="1834556"/>
              <a:ext cx="594360" cy="59436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B0E0663-AD89-4AC8-8010-AB75DAE0B20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8490069" y="3834724"/>
              <a:ext cx="594360" cy="59436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957CD3-70DC-4100-A225-7B592B67F8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/>
            <a:stretch>
              <a:fillRect/>
            </a:stretch>
          </p:blipFill>
          <p:spPr>
            <a:xfrm>
              <a:off x="10731327" y="2972070"/>
              <a:ext cx="594360" cy="25978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16E37C7-D8FB-42AE-BCF0-63E6A65201A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10731327" y="4000752"/>
              <a:ext cx="594360" cy="26230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FBEBE55-430D-469B-863D-CF0F3398BD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907" y="5015200"/>
              <a:ext cx="408683" cy="59436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C9C76CB-E61E-4101-8CD5-48724D4449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9633198" y="5089372"/>
              <a:ext cx="594360" cy="44601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F46E7AC-A6D0-40E5-AC0C-4C2C29F3B2E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10731327" y="5054172"/>
              <a:ext cx="594360" cy="4460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316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1168943"/>
            <a:ext cx="3618381" cy="899665"/>
          </a:xfrm>
        </p:spPr>
        <p:txBody>
          <a:bodyPr lIns="0" tIns="0" rIns="0" bIns="0"/>
          <a:lstStyle>
            <a:lvl1pPr>
              <a:defRPr sz="1765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29843" y="1168943"/>
            <a:ext cx="3837818" cy="3786998"/>
          </a:xfrm>
        </p:spPr>
        <p:txBody>
          <a:bodyPr wrap="square" lIns="0" tIns="0" rIns="0" bIns="0">
            <a:noAutofit/>
          </a:bodyPr>
          <a:lstStyle>
            <a:lvl1pPr marL="0" indent="0" defTabSz="507330">
              <a:spcAft>
                <a:spcPts val="490"/>
              </a:spcAft>
              <a:buNone/>
              <a:defRPr sz="1765" spc="0" baseline="0">
                <a:solidFill>
                  <a:schemeClr val="tx2"/>
                </a:solidFill>
              </a:defRPr>
            </a:lvl1pPr>
            <a:lvl2pPr marL="224097" indent="0">
              <a:buNone/>
              <a:defRPr sz="1765"/>
            </a:lvl2pPr>
            <a:lvl3pPr marL="448193" indent="0">
              <a:buNone/>
              <a:defRPr sz="1765"/>
            </a:lvl3pPr>
            <a:lvl4pPr marL="672290" indent="0">
              <a:buNone/>
              <a:defRPr sz="1765"/>
            </a:lvl4pPr>
            <a:lvl5pPr marL="896386" indent="0">
              <a:buNone/>
              <a:defRPr sz="1765"/>
            </a:lvl5pPr>
          </a:lstStyle>
          <a:p>
            <a:pPr lvl="0"/>
            <a:r>
              <a:rPr lang="en-US" dirty="0"/>
              <a:t>##	Section Title</a:t>
            </a:r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5D44EBAA-1080-2641-A084-EB6038C6B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159716321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802"/>
            <a:ext cx="11306469" cy="6035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 spc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ts val="2353"/>
              </a:lnSpc>
              <a:buNone/>
              <a:defRPr spc="0"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Large: subhead Segoe UI </a:t>
            </a:r>
            <a:r>
              <a:rPr lang="en-US" dirty="0" err="1"/>
              <a:t>Semibold</a:t>
            </a:r>
            <a:r>
              <a:rPr lang="en-US" dirty="0"/>
              <a:t> 20/24</a:t>
            </a:r>
          </a:p>
          <a:p>
            <a:pPr lvl="1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51388"/>
            <a:ext cx="11306469" cy="443839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None/>
              <a:defRPr sz="1372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Medium: 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5" y="4352947"/>
            <a:ext cx="11306469" cy="331946"/>
          </a:xfr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0" indent="0">
              <a:lnSpc>
                <a:spcPct val="100000"/>
              </a:lnSpc>
              <a:buNone/>
              <a:defRPr/>
            </a:lvl5pPr>
          </a:lstStyle>
          <a:p>
            <a:pPr lvl="4"/>
            <a:r>
              <a:rPr lang="en-US" dirty="0"/>
              <a:t>Small caption: Segoe UI Bold 10/12</a:t>
            </a:r>
          </a:p>
          <a:p>
            <a:pPr lvl="1"/>
            <a:r>
              <a:rPr lang="en-US" dirty="0"/>
              <a:t>Small caption Segoe Regular 10/12</a:t>
            </a:r>
          </a:p>
        </p:txBody>
      </p:sp>
      <p:sp>
        <p:nvSpPr>
          <p:cNvPr id="9" name="Footer Placeholder 14">
            <a:extLst>
              <a:ext uri="{FF2B5EF4-FFF2-40B4-BE49-F238E27FC236}">
                <a16:creationId xmlns:a16="http://schemas.microsoft.com/office/drawing/2014/main" id="{792CEBAD-C5CC-0544-9FE5-B0B00445B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815736082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587"/>
            <a:ext cx="9384447" cy="6035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lang="en-US" sz="1961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51388"/>
            <a:ext cx="3618381" cy="2675220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1" marR="0" indent="-280121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ra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sunt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449" y="3151388"/>
            <a:ext cx="3618381" cy="2675220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1" marR="0" indent="-280121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ra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sunt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49960" y="3151388"/>
            <a:ext cx="3618381" cy="2675220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1" marR="0" indent="-280121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ra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sunt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9" name="Footer Placeholder 14">
            <a:extLst>
              <a:ext uri="{FF2B5EF4-FFF2-40B4-BE49-F238E27FC236}">
                <a16:creationId xmlns:a16="http://schemas.microsoft.com/office/drawing/2014/main" id="{5E8D43B7-8257-D84A-AC54-1B6FD2631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77329771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1168943"/>
            <a:ext cx="3618381" cy="899665"/>
          </a:xfrm>
        </p:spPr>
        <p:txBody>
          <a:bodyPr lIns="0" tIns="0" rIns="0" bIns="0"/>
          <a:lstStyle>
            <a:lvl1pPr>
              <a:defRPr sz="1765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29843" y="1168943"/>
            <a:ext cx="3837818" cy="3786998"/>
          </a:xfrm>
        </p:spPr>
        <p:txBody>
          <a:bodyPr wrap="square" lIns="0" tIns="0" rIns="0" bIns="0">
            <a:noAutofit/>
          </a:bodyPr>
          <a:lstStyle>
            <a:lvl1pPr marL="0" indent="0" defTabSz="507330">
              <a:spcAft>
                <a:spcPts val="490"/>
              </a:spcAft>
              <a:buNone/>
              <a:defRPr sz="1765" spc="0" baseline="0">
                <a:solidFill>
                  <a:schemeClr val="tx2"/>
                </a:solidFill>
              </a:defRPr>
            </a:lvl1pPr>
            <a:lvl2pPr marL="224097" indent="0">
              <a:buNone/>
              <a:defRPr sz="1765"/>
            </a:lvl2pPr>
            <a:lvl3pPr marL="448193" indent="0">
              <a:buNone/>
              <a:defRPr sz="1765"/>
            </a:lvl3pPr>
            <a:lvl4pPr marL="672290" indent="0">
              <a:buNone/>
              <a:defRPr sz="1765"/>
            </a:lvl4pPr>
            <a:lvl5pPr marL="896386" indent="0">
              <a:buNone/>
              <a:defRPr sz="1765"/>
            </a:lvl5pPr>
          </a:lstStyle>
          <a:p>
            <a:pPr lvl="0"/>
            <a:r>
              <a:rPr lang="en-US" dirty="0"/>
              <a:t>##	Section Title</a:t>
            </a:r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5D44EBAA-1080-2641-A084-EB6038C6B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0578747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995" y="2363623"/>
            <a:ext cx="3618381" cy="2435151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ra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sunt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03151" y="2363623"/>
            <a:ext cx="3618381" cy="2435151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ra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sunt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138E79E6-9873-FD4B-AE77-547F8559A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6020406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464958" y="1599724"/>
            <a:ext cx="3609417" cy="3099393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Place photo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4927922"/>
            <a:ext cx="3618381" cy="1186064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44083" y="4927922"/>
            <a:ext cx="3618381" cy="1186064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25" name="Content Placeholder 15">
            <a:extLst>
              <a:ext uri="{FF2B5EF4-FFF2-40B4-BE49-F238E27FC236}">
                <a16:creationId xmlns:a16="http://schemas.microsoft.com/office/drawing/2014/main" id="{FF38BC9F-387A-498E-A040-4619A490AEDD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300039" y="1599724"/>
            <a:ext cx="3609417" cy="3099393"/>
          </a:xfrm>
          <a:blipFill>
            <a:blip r:embed="rId3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Place photo</a:t>
            </a:r>
          </a:p>
        </p:txBody>
      </p:sp>
      <p:sp>
        <p:nvSpPr>
          <p:cNvPr id="26" name="Content Placeholder 15">
            <a:extLst>
              <a:ext uri="{FF2B5EF4-FFF2-40B4-BE49-F238E27FC236}">
                <a16:creationId xmlns:a16="http://schemas.microsoft.com/office/drawing/2014/main" id="{EEF5E46D-3409-4544-8C4E-211F133E580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44083" y="1599722"/>
            <a:ext cx="3609417" cy="3099394"/>
          </a:xfrm>
          <a:blipFill>
            <a:blip r:embed="rId4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Place photo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97742EC-5845-4BB1-84A3-00C1CF8901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03151" y="4927922"/>
            <a:ext cx="3618381" cy="1186064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2" name="Footer Placeholder 14">
            <a:extLst>
              <a:ext uri="{FF2B5EF4-FFF2-40B4-BE49-F238E27FC236}">
                <a16:creationId xmlns:a16="http://schemas.microsoft.com/office/drawing/2014/main" id="{CA59C6B7-B917-1840-9DE3-C34667871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30798281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55995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67818"/>
            <a:ext cx="1693247" cy="2778790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882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378328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00662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222995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145328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067660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378328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00662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222995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145328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067660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16C0-0541-41AD-98F7-A469609E8DC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5995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95171A5B-905D-4832-B11A-13594619F3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379573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DDBE933A-166C-4934-8425-2A89AAA21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03151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171069D2-CF68-4D89-9134-20A61AFA10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29842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7858A5B-7408-41FF-9369-C0F9B773A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139413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F637A76-D1E1-49A2-AF33-3521BBC721C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067660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6.</a:t>
            </a:r>
          </a:p>
        </p:txBody>
      </p:sp>
      <p:sp>
        <p:nvSpPr>
          <p:cNvPr id="23" name="Footer Placeholder 14">
            <a:extLst>
              <a:ext uri="{FF2B5EF4-FFF2-40B4-BE49-F238E27FC236}">
                <a16:creationId xmlns:a16="http://schemas.microsoft.com/office/drawing/2014/main" id="{CDC19876-13E5-1847-AE6E-14EA37A9C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927251571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strike="noStrik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5231FD8-80B3-7243-A07F-7383027E4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89995665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55994" y="941692"/>
            <a:ext cx="7454643" cy="3558191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705" spc="-49" baseline="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44830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5">
            <a:extLst>
              <a:ext uri="{FF2B5EF4-FFF2-40B4-BE49-F238E27FC236}">
                <a16:creationId xmlns:a16="http://schemas.microsoft.com/office/drawing/2014/main" id="{60388DA1-8C2D-4FFD-88BD-DE4D7CEFD0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4" y="941692"/>
            <a:ext cx="7454643" cy="3558191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705" spc="-49" baseline="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64941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29842" y="0"/>
            <a:ext cx="5962158" cy="6858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554195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1D123-CA1A-4568-88C8-6B1287D07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994" y="2363623"/>
            <a:ext cx="4822952" cy="2648904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56201C-07C6-4B48-97C5-8ACFF3D0A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5995" y="1922587"/>
            <a:ext cx="4822951" cy="28777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lang="en-US" sz="1961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Subhead Segoe UI Regular 20/24. </a:t>
            </a:r>
          </a:p>
        </p:txBody>
      </p:sp>
      <p:sp>
        <p:nvSpPr>
          <p:cNvPr id="7" name="Footer Placeholder 14">
            <a:extLst>
              <a:ext uri="{FF2B5EF4-FFF2-40B4-BE49-F238E27FC236}">
                <a16:creationId xmlns:a16="http://schemas.microsoft.com/office/drawing/2014/main" id="{7397557A-B9E9-4375-BD93-C4F91A780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</a:t>
            </a:r>
          </a:p>
        </p:txBody>
      </p:sp>
    </p:spTree>
    <p:extLst>
      <p:ext uri="{BB962C8B-B14F-4D97-AF65-F5344CB8AC3E}">
        <p14:creationId xmlns:p14="http://schemas.microsoft.com/office/powerpoint/2010/main" val="2907588643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55995" y="2158885"/>
            <a:ext cx="3618381" cy="2540231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03151" y="2158885"/>
            <a:ext cx="3607487" cy="2540231"/>
          </a:xfrm>
          <a:blipFill>
            <a:blip r:embed="rId3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139413" y="2158885"/>
            <a:ext cx="3623050" cy="2540231"/>
          </a:xfrm>
          <a:blipFill>
            <a:blip r:embed="rId4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4927922"/>
            <a:ext cx="3618381" cy="1186064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00039" y="4927922"/>
            <a:ext cx="3618381" cy="1186064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>
                <a:solidFill>
                  <a:schemeClr val="tx2"/>
                </a:solidFill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44083" y="4927922"/>
            <a:ext cx="3618381" cy="1186064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>
                <a:solidFill>
                  <a:schemeClr val="tx2"/>
                </a:solidFill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4" name="Footer Placeholder 14">
            <a:extLst>
              <a:ext uri="{FF2B5EF4-FFF2-40B4-BE49-F238E27FC236}">
                <a16:creationId xmlns:a16="http://schemas.microsoft.com/office/drawing/2014/main" id="{3B5B741A-7576-5149-903B-7C99768D8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27085281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B95F29-56C3-4C85-A12B-0B0BE769E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4774" y="418150"/>
            <a:ext cx="7747227" cy="64398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802"/>
            <a:ext cx="4758211" cy="6035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>
                <a:solidFill>
                  <a:schemeClr val="tx1"/>
                </a:solidFill>
                <a:latin typeface="+mn-lt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pt-BR" dirty="0"/>
              <a:t>Large 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2707597"/>
            <a:ext cx="4758210" cy="2521331"/>
          </a:xfrm>
        </p:spPr>
        <p:txBody>
          <a:bodyPr lIns="0" tIns="0" rIns="0" bIns="0"/>
          <a:lstStyle>
            <a:lvl1pPr marL="280121" indent="-280121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72" b="0" i="0" spc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34476FE-7091-4DE7-A55E-3EF5A6569A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7959" y="3421009"/>
            <a:ext cx="5834041" cy="54675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Footer Placeholder 14">
            <a:extLst>
              <a:ext uri="{FF2B5EF4-FFF2-40B4-BE49-F238E27FC236}">
                <a16:creationId xmlns:a16="http://schemas.microsoft.com/office/drawing/2014/main" id="{91B60D61-6FC1-0E45-8A2E-51410A6C6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86094333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9DE98C-91A8-4163-A280-8BB561692C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4774" y="418150"/>
            <a:ext cx="7747227" cy="6439851"/>
          </a:xfrm>
          <a:prstGeom prst="rect">
            <a:avLst/>
          </a:prstGeom>
        </p:spPr>
      </p:pic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84CA30E-A92E-4E40-944A-73B1CF9EE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7959" y="3421009"/>
            <a:ext cx="5834041" cy="54675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D17D4B4-B6B9-4273-ACCB-7A5ED46F35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672" y="2000738"/>
            <a:ext cx="1693247" cy="3034292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882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B204BE2-B985-4315-8D5B-9C54B1074D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85798" y="2000738"/>
            <a:ext cx="1693247" cy="3034292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882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89045D2-7C49-4F5C-A376-228A5A2B0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E48FC59D-3F2F-9746-A309-EDC9968BC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57312200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802"/>
            <a:ext cx="11306469" cy="6035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 spc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ts val="2353"/>
              </a:lnSpc>
              <a:buNone/>
              <a:defRPr spc="0"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Large: subhead Segoe UI </a:t>
            </a:r>
            <a:r>
              <a:rPr lang="en-US" dirty="0" err="1"/>
              <a:t>Semibold</a:t>
            </a:r>
            <a:r>
              <a:rPr lang="en-US" dirty="0"/>
              <a:t> 20/24</a:t>
            </a:r>
          </a:p>
          <a:p>
            <a:pPr lvl="1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51388"/>
            <a:ext cx="11306469" cy="443839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None/>
              <a:defRPr sz="1372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Medium: 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5" y="4352947"/>
            <a:ext cx="11306469" cy="331946"/>
          </a:xfr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0" indent="0">
              <a:lnSpc>
                <a:spcPct val="100000"/>
              </a:lnSpc>
              <a:buNone/>
              <a:defRPr/>
            </a:lvl5pPr>
          </a:lstStyle>
          <a:p>
            <a:pPr lvl="4"/>
            <a:r>
              <a:rPr lang="en-US" dirty="0"/>
              <a:t>Small caption: Segoe UI Bold 10/12</a:t>
            </a:r>
          </a:p>
          <a:p>
            <a:pPr lvl="1"/>
            <a:r>
              <a:rPr lang="en-US" dirty="0"/>
              <a:t>Small caption Segoe Regular 10/12</a:t>
            </a:r>
          </a:p>
        </p:txBody>
      </p:sp>
      <p:sp>
        <p:nvSpPr>
          <p:cNvPr id="9" name="Footer Placeholder 14">
            <a:extLst>
              <a:ext uri="{FF2B5EF4-FFF2-40B4-BE49-F238E27FC236}">
                <a16:creationId xmlns:a16="http://schemas.microsoft.com/office/drawing/2014/main" id="{792CEBAD-C5CC-0544-9FE5-B0B00445B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952816394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4249" y="486947"/>
            <a:ext cx="10869930" cy="63710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93976" y="3488254"/>
            <a:ext cx="7678751" cy="54675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C171A6F7-E2D5-4545-B545-35D9AA4D1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928154173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55996" y="1950780"/>
            <a:ext cx="3618377" cy="353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2353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2" y="5857162"/>
            <a:ext cx="3618381" cy="301770"/>
          </a:xfr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  <a:defRPr sz="980" b="0" i="0" spc="0">
                <a:solidFill>
                  <a:schemeClr val="tx1"/>
                </a:solidFill>
                <a:latin typeface="+mn-lt"/>
              </a:defRPr>
            </a:lvl1pPr>
            <a:lvl2pPr marL="0" marR="0" indent="0" algn="l" defTabSz="914367" rtl="0" eaLnBrk="1" fontAlgn="auto" latinLnBrk="0" hangingPunct="1">
              <a:lnSpc>
                <a:spcPts val="1176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98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03152" y="5857162"/>
            <a:ext cx="3607487" cy="301770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980" b="0" i="0" spc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03152" y="1950780"/>
            <a:ext cx="3607487" cy="353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2353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139412" y="1950780"/>
            <a:ext cx="3623051" cy="353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2353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B6B82-41EF-4F96-AC4D-4B6DF0A1F5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5991" y="5670381"/>
            <a:ext cx="3629278" cy="243143"/>
          </a:xfrm>
        </p:spPr>
        <p:txBody>
          <a:bodyPr tIns="0"/>
          <a:lstStyle>
            <a:lvl1pPr>
              <a:defRPr lang="en-US" sz="980" b="1" kern="1200" spc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FC93-5F54-47F0-9569-BECC76A76C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14044" y="5670381"/>
            <a:ext cx="3629278" cy="243143"/>
          </a:xfrm>
        </p:spPr>
        <p:txBody>
          <a:bodyPr tIns="0"/>
          <a:lstStyle>
            <a:lvl1pPr>
              <a:defRPr lang="en-US" sz="980" b="1" kern="1200" spc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DACCCB-301A-4273-9EA6-AD055BB5B0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39413" y="5670381"/>
            <a:ext cx="3629278" cy="243143"/>
          </a:xfrm>
        </p:spPr>
        <p:txBody>
          <a:bodyPr tIns="0"/>
          <a:lstStyle>
            <a:lvl1pPr>
              <a:defRPr lang="en-US" sz="980" b="1" kern="1200" spc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7057046-E219-41F6-8045-1E763292CB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39413" y="5857162"/>
            <a:ext cx="3607487" cy="301770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980" b="0" i="0" spc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3" name="Footer Placeholder 14">
            <a:extLst>
              <a:ext uri="{FF2B5EF4-FFF2-40B4-BE49-F238E27FC236}">
                <a16:creationId xmlns:a16="http://schemas.microsoft.com/office/drawing/2014/main" id="{592F5440-0E12-0F44-ACE7-3C2064AE3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01930995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55995" y="3924852"/>
            <a:ext cx="11306469" cy="54675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8FFE576D-7F23-5D49-98BE-F31E67401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12109745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medium tea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54170" y="6451197"/>
            <a:ext cx="4482124" cy="1056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5" y="1845277"/>
            <a:ext cx="7454644" cy="1473396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274"/>
              </a:spcAft>
              <a:defRPr sz="2549" spc="-4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70" y="439310"/>
            <a:ext cx="1335673" cy="19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52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923145A3-A9AB-4B3E-A898-5EC4C93284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3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960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7793416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28425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265582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533477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587"/>
            <a:ext cx="9384447" cy="6035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lang="en-US" sz="1961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51388"/>
            <a:ext cx="3618381" cy="2675220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1" marR="0" indent="-280121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ra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sunt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449" y="3151388"/>
            <a:ext cx="3618381" cy="2675220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1" marR="0" indent="-280121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ra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sunt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49960" y="3151388"/>
            <a:ext cx="3618381" cy="2675220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1" marR="0" indent="-280121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ra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sunt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9" name="Footer Placeholder 14">
            <a:extLst>
              <a:ext uri="{FF2B5EF4-FFF2-40B4-BE49-F238E27FC236}">
                <a16:creationId xmlns:a16="http://schemas.microsoft.com/office/drawing/2014/main" id="{5E8D43B7-8257-D84A-AC54-1B6FD2631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76114035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85943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7542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744843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CFCDE27-EDA2-144F-8BC6-6083D6D909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3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28738067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4D8D864-CFA6-477D-A4B4-FED8B0945667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6103952" y="3276600"/>
            <a:ext cx="5622897" cy="28194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 dirty="0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Twitter: @handle</a:t>
            </a:r>
          </a:p>
          <a:p>
            <a:pPr lvl="0"/>
            <a:r>
              <a:rPr lang="en-US" dirty="0"/>
              <a:t>Email: </a:t>
            </a:r>
            <a:r>
              <a:rPr lang="en-US" dirty="0" err="1"/>
              <a:t>email@Microsoft.com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45711B6-47A7-4CF6-BE34-3532BF3B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33" y="1181100"/>
            <a:ext cx="5622897" cy="49149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84714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dden slide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7B6D2C-4312-4967-BAAC-9D48AEB848A3}"/>
              </a:ext>
            </a:extLst>
          </p:cNvPr>
          <p:cNvSpPr/>
          <p:nvPr userDrawn="1"/>
        </p:nvSpPr>
        <p:spPr>
          <a:xfrm>
            <a:off x="0" y="6246796"/>
            <a:ext cx="12192000" cy="611204"/>
          </a:xfrm>
          <a:prstGeom prst="rect">
            <a:avLst/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69540-D041-46CC-B2E2-E9066012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34536-D30D-44F8-BCC3-003C1D55AB01}"/>
              </a:ext>
            </a:extLst>
          </p:cNvPr>
          <p:cNvSpPr txBox="1"/>
          <p:nvPr userDrawn="1"/>
        </p:nvSpPr>
        <p:spPr>
          <a:xfrm>
            <a:off x="105878" y="6306176"/>
            <a:ext cx="403298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Hidden Slide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AD671C-BBA0-4AB5-91D7-E4F245ACA47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3102" y="1257300"/>
            <a:ext cx="11261697" cy="4980888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  <a:lvl2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4AE94F-5DCA-ED49-8E82-3CDE4E869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5156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5473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21BB0E-11FF-4849-A437-1A08AE905469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27732AA-D7B1-48A6-8C12-8974C5F0A10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1866900"/>
            <a:ext cx="5622896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3475C84-786C-409E-B9CE-2261308DA6E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5532102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0" i="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8F2A2D2-DE9B-4819-9052-7451D1D54C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08572712"/>
      </p:ext>
    </p:extLst>
  </p:cSld>
  <p:clrMapOvr>
    <a:masterClrMapping/>
  </p:clrMapOvr>
  <p:hf hdr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7599" cy="59436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C19BA-6DD0-2341-932F-962FA328D5D7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9824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995" y="2363623"/>
            <a:ext cx="3618381" cy="2435151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ra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sunt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03151" y="2363623"/>
            <a:ext cx="3618381" cy="2435151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ra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sunt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138E79E6-9873-FD4B-AE77-547F8559A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716606823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6267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256342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464958" y="1599724"/>
            <a:ext cx="3609417" cy="3099393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Place photo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4927922"/>
            <a:ext cx="3618381" cy="1186064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44083" y="4927922"/>
            <a:ext cx="3618381" cy="1186064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25" name="Content Placeholder 15">
            <a:extLst>
              <a:ext uri="{FF2B5EF4-FFF2-40B4-BE49-F238E27FC236}">
                <a16:creationId xmlns:a16="http://schemas.microsoft.com/office/drawing/2014/main" id="{FF38BC9F-387A-498E-A040-4619A490AEDD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300039" y="1599724"/>
            <a:ext cx="3609417" cy="3099393"/>
          </a:xfrm>
          <a:blipFill>
            <a:blip r:embed="rId3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Place photo</a:t>
            </a:r>
          </a:p>
        </p:txBody>
      </p:sp>
      <p:sp>
        <p:nvSpPr>
          <p:cNvPr id="26" name="Content Placeholder 15">
            <a:extLst>
              <a:ext uri="{FF2B5EF4-FFF2-40B4-BE49-F238E27FC236}">
                <a16:creationId xmlns:a16="http://schemas.microsoft.com/office/drawing/2014/main" id="{EEF5E46D-3409-4544-8C4E-211F133E580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44083" y="1599722"/>
            <a:ext cx="3609417" cy="3099394"/>
          </a:xfrm>
          <a:blipFill>
            <a:blip r:embed="rId4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Place photo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97742EC-5845-4BB1-84A3-00C1CF8901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03151" y="4927922"/>
            <a:ext cx="3618381" cy="1186064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2" name="Footer Placeholder 14">
            <a:extLst>
              <a:ext uri="{FF2B5EF4-FFF2-40B4-BE49-F238E27FC236}">
                <a16:creationId xmlns:a16="http://schemas.microsoft.com/office/drawing/2014/main" id="{CA59C6B7-B917-1840-9DE3-C34667871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92492538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55995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67818"/>
            <a:ext cx="1693247" cy="2778790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882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378328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00662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222995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145328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067660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378328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00662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222995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145328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067660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16C0-0541-41AD-98F7-A469609E8DC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5995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95171A5B-905D-4832-B11A-13594619F3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379573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DDBE933A-166C-4934-8425-2A89AAA21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03151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171069D2-CF68-4D89-9134-20A61AFA10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29842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7858A5B-7408-41FF-9369-C0F9B773A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139413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F637A76-D1E1-49A2-AF33-3521BBC721C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067660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6.</a:t>
            </a:r>
          </a:p>
        </p:txBody>
      </p:sp>
      <p:sp>
        <p:nvSpPr>
          <p:cNvPr id="23" name="Footer Placeholder 14">
            <a:extLst>
              <a:ext uri="{FF2B5EF4-FFF2-40B4-BE49-F238E27FC236}">
                <a16:creationId xmlns:a16="http://schemas.microsoft.com/office/drawing/2014/main" id="{CDC19876-13E5-1847-AE6E-14EA37A9C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41848764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26" Type="http://schemas.openxmlformats.org/officeDocument/2006/relationships/slideLayout" Target="../slideLayouts/slideLayout59.xml"/><Relationship Id="rId39" Type="http://schemas.openxmlformats.org/officeDocument/2006/relationships/theme" Target="../theme/theme3.xml"/><Relationship Id="rId21" Type="http://schemas.openxmlformats.org/officeDocument/2006/relationships/slideLayout" Target="../slideLayouts/slideLayout54.xml"/><Relationship Id="rId34" Type="http://schemas.openxmlformats.org/officeDocument/2006/relationships/slideLayout" Target="../slideLayouts/slideLayout67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5" Type="http://schemas.openxmlformats.org/officeDocument/2006/relationships/slideLayout" Target="../slideLayouts/slideLayout58.xml"/><Relationship Id="rId33" Type="http://schemas.openxmlformats.org/officeDocument/2006/relationships/slideLayout" Target="../slideLayouts/slideLayout66.xml"/><Relationship Id="rId38" Type="http://schemas.openxmlformats.org/officeDocument/2006/relationships/slideLayout" Target="../slideLayouts/slideLayout71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29" Type="http://schemas.openxmlformats.org/officeDocument/2006/relationships/slideLayout" Target="../slideLayouts/slideLayout62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57.xml"/><Relationship Id="rId32" Type="http://schemas.openxmlformats.org/officeDocument/2006/relationships/slideLayout" Target="../slideLayouts/slideLayout65.xml"/><Relationship Id="rId37" Type="http://schemas.openxmlformats.org/officeDocument/2006/relationships/slideLayout" Target="../slideLayouts/slideLayout70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61.xml"/><Relationship Id="rId36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31" Type="http://schemas.openxmlformats.org/officeDocument/2006/relationships/slideLayout" Target="../slideLayouts/slideLayout64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Relationship Id="rId27" Type="http://schemas.openxmlformats.org/officeDocument/2006/relationships/slideLayout" Target="../slideLayouts/slideLayout60.xml"/><Relationship Id="rId30" Type="http://schemas.openxmlformats.org/officeDocument/2006/relationships/slideLayout" Target="../slideLayouts/slideLayout63.xml"/><Relationship Id="rId35" Type="http://schemas.openxmlformats.org/officeDocument/2006/relationships/slideLayout" Target="../slideLayouts/slideLayout68.xml"/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994" y="556381"/>
            <a:ext cx="11306469" cy="813819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5994" y="1817559"/>
            <a:ext cx="11306469" cy="232362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0"/>
            <a:r>
              <a:rPr lang="en-US" dirty="0"/>
              <a:t>H2 Segoe UI </a:t>
            </a:r>
            <a:r>
              <a:rPr lang="en-US" dirty="0" err="1"/>
              <a:t>Semibold</a:t>
            </a:r>
            <a:r>
              <a:rPr lang="en-US" dirty="0"/>
              <a:t> 20/24</a:t>
            </a:r>
          </a:p>
          <a:p>
            <a:pPr lvl="1"/>
            <a:r>
              <a:rPr lang="en-US" dirty="0"/>
              <a:t>B1 Segoe UI Regular 20/24 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H3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3"/>
            <a:r>
              <a:rPr lang="en-US" dirty="0"/>
              <a:t>B2 Segoe UI Regular 14/18</a:t>
            </a:r>
          </a:p>
          <a:p>
            <a:pPr lvl="3"/>
            <a:endParaRPr lang="en-US" dirty="0"/>
          </a:p>
          <a:p>
            <a:pPr lvl="4"/>
            <a:r>
              <a:rPr lang="en-US" dirty="0"/>
              <a:t>H4 Segoe UI Bold 10/12</a:t>
            </a:r>
          </a:p>
          <a:p>
            <a:pPr lvl="6"/>
            <a:r>
              <a:rPr lang="en-US" dirty="0"/>
              <a:t>B3 Segoe UI Regular 10/12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99A560D-F2FE-428C-A24D-30E7600CC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429226" y="2842059"/>
            <a:ext cx="6849372" cy="11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8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32" r:id="rId1"/>
    <p:sldLayoutId id="2147484733" r:id="rId2"/>
    <p:sldLayoutId id="2147484734" r:id="rId3"/>
    <p:sldLayoutId id="2147484735" r:id="rId4"/>
    <p:sldLayoutId id="2147484736" r:id="rId5"/>
    <p:sldLayoutId id="2147484737" r:id="rId6"/>
    <p:sldLayoutId id="2147484738" r:id="rId7"/>
    <p:sldLayoutId id="2147484739" r:id="rId8"/>
    <p:sldLayoutId id="2147484740" r:id="rId9"/>
    <p:sldLayoutId id="2147484741" r:id="rId10"/>
    <p:sldLayoutId id="2147484742" r:id="rId11"/>
    <p:sldLayoutId id="2147484743" r:id="rId12"/>
    <p:sldLayoutId id="2147484744" r:id="rId13"/>
    <p:sldLayoutId id="2147484745" r:id="rId14"/>
    <p:sldLayoutId id="2147484746" r:id="rId15"/>
    <p:sldLayoutId id="2147484747" r:id="rId16"/>
    <p:sldLayoutId id="2147484748" r:id="rId17"/>
    <p:sldLayoutId id="2147484749" r:id="rId18"/>
    <p:sldLayoutId id="2147484750" r:id="rId19"/>
    <p:sldLayoutId id="2147484751" r:id="rId20"/>
    <p:sldLayoutId id="2147484765" r:id="rId21"/>
    <p:sldLayoutId id="2147484805" r:id="rId22"/>
    <p:sldLayoutId id="2147484812" r:id="rId23"/>
    <p:sldLayoutId id="2147484813" r:id="rId24"/>
    <p:sldLayoutId id="2147484862" r:id="rId25"/>
    <p:sldLayoutId id="2147484863" r:id="rId26"/>
    <p:sldLayoutId id="2147484864" r:id="rId27"/>
    <p:sldLayoutId id="2147484867" r:id="rId28"/>
  </p:sldLayoutIdLst>
  <p:transition>
    <p:fade/>
  </p:transition>
  <p:hf sldNum="0" hd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2745" b="0" kern="1200" cap="none" spc="-49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353" kern="1200" spc="-49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961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765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765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176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285916" indent="0" algn="l" defTabSz="914367" rtl="0" eaLnBrk="1" latinLnBrk="0" hangingPunct="1">
        <a:spcBef>
          <a:spcPct val="20000"/>
        </a:spcBef>
        <a:buFont typeface="Arial" pitchFamily="34" charset="0"/>
        <a:buNone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67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176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93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0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6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4" r:id="rId1"/>
    <p:sldLayoutId id="2147484785" r:id="rId2"/>
    <p:sldLayoutId id="2147484865" r:id="rId3"/>
    <p:sldLayoutId id="2147484866" r:id="rId4"/>
    <p:sldLayoutId id="2147484868" r:id="rId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994" y="556381"/>
            <a:ext cx="11306469" cy="813819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5994" y="1817559"/>
            <a:ext cx="11306469" cy="232362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0"/>
            <a:r>
              <a:rPr lang="en-US" dirty="0"/>
              <a:t>H2 Segoe UI </a:t>
            </a:r>
            <a:r>
              <a:rPr lang="en-US" dirty="0" err="1"/>
              <a:t>Semibold</a:t>
            </a:r>
            <a:r>
              <a:rPr lang="en-US" dirty="0"/>
              <a:t> 20/24</a:t>
            </a:r>
          </a:p>
          <a:p>
            <a:pPr lvl="1"/>
            <a:r>
              <a:rPr lang="en-US" dirty="0"/>
              <a:t>B1 Segoe UI Regular 20/24 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H3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3"/>
            <a:r>
              <a:rPr lang="en-US" dirty="0"/>
              <a:t>B2 Segoe UI Regular 14/18</a:t>
            </a:r>
          </a:p>
          <a:p>
            <a:pPr lvl="3"/>
            <a:endParaRPr lang="en-US" dirty="0"/>
          </a:p>
          <a:p>
            <a:pPr lvl="4"/>
            <a:r>
              <a:rPr lang="en-US" dirty="0"/>
              <a:t>H4 Segoe UI Bold 10/12</a:t>
            </a:r>
          </a:p>
          <a:p>
            <a:pPr lvl="6"/>
            <a:r>
              <a:rPr lang="en-US" dirty="0"/>
              <a:t>B3 Segoe UI Regular 10/12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99A560D-F2FE-428C-A24D-30E7600CC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429226" y="2842059"/>
            <a:ext cx="6849372" cy="11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756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15" r:id="rId1"/>
    <p:sldLayoutId id="2147484816" r:id="rId2"/>
    <p:sldLayoutId id="2147484817" r:id="rId3"/>
    <p:sldLayoutId id="2147484818" r:id="rId4"/>
    <p:sldLayoutId id="2147484819" r:id="rId5"/>
    <p:sldLayoutId id="2147484820" r:id="rId6"/>
    <p:sldLayoutId id="2147484821" r:id="rId7"/>
    <p:sldLayoutId id="2147484822" r:id="rId8"/>
    <p:sldLayoutId id="2147484823" r:id="rId9"/>
    <p:sldLayoutId id="2147484824" r:id="rId10"/>
    <p:sldLayoutId id="2147484825" r:id="rId11"/>
    <p:sldLayoutId id="2147484826" r:id="rId12"/>
    <p:sldLayoutId id="2147484827" r:id="rId13"/>
    <p:sldLayoutId id="2147484828" r:id="rId14"/>
    <p:sldLayoutId id="2147484829" r:id="rId15"/>
    <p:sldLayoutId id="2147484830" r:id="rId16"/>
    <p:sldLayoutId id="2147484831" r:id="rId17"/>
    <p:sldLayoutId id="2147484832" r:id="rId18"/>
    <p:sldLayoutId id="2147484833" r:id="rId19"/>
    <p:sldLayoutId id="2147484834" r:id="rId20"/>
    <p:sldLayoutId id="2147484835" r:id="rId21"/>
    <p:sldLayoutId id="2147484836" r:id="rId22"/>
    <p:sldLayoutId id="2147484838" r:id="rId23"/>
    <p:sldLayoutId id="2147484839" r:id="rId24"/>
    <p:sldLayoutId id="2147484840" r:id="rId25"/>
    <p:sldLayoutId id="2147484841" r:id="rId26"/>
    <p:sldLayoutId id="2147484842" r:id="rId27"/>
    <p:sldLayoutId id="2147484843" r:id="rId28"/>
    <p:sldLayoutId id="2147484844" r:id="rId29"/>
    <p:sldLayoutId id="2147484846" r:id="rId30"/>
    <p:sldLayoutId id="2147484847" r:id="rId31"/>
    <p:sldLayoutId id="2147484848" r:id="rId32"/>
    <p:sldLayoutId id="2147484850" r:id="rId33"/>
    <p:sldLayoutId id="2147484851" r:id="rId34"/>
    <p:sldLayoutId id="2147484853" r:id="rId35"/>
    <p:sldLayoutId id="2147484858" r:id="rId36"/>
    <p:sldLayoutId id="2147484859" r:id="rId37"/>
    <p:sldLayoutId id="2147484861" r:id="rId38"/>
  </p:sldLayoutIdLst>
  <p:transition>
    <p:fade/>
  </p:transition>
  <p:hf sldNum="0" hd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2745" b="0" kern="1200" cap="none" spc="-49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353" kern="1200" spc="-49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961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765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765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176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285916" indent="0" algn="l" defTabSz="914367" rtl="0" eaLnBrk="1" latinLnBrk="0" hangingPunct="1">
        <a:spcBef>
          <a:spcPct val="20000"/>
        </a:spcBef>
        <a:buFont typeface="Arial" pitchFamily="34" charset="0"/>
        <a:buNone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67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176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93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0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svg"/><Relationship Id="rId7" Type="http://schemas.openxmlformats.org/officeDocument/2006/relationships/image" Target="../media/image45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4.png"/><Relationship Id="rId5" Type="http://schemas.openxmlformats.org/officeDocument/2006/relationships/image" Target="../media/image43.svg"/><Relationship Id="rId4" Type="http://schemas.openxmlformats.org/officeDocument/2006/relationships/image" Target="../media/image42.png"/><Relationship Id="rId9" Type="http://schemas.openxmlformats.org/officeDocument/2006/relationships/image" Target="../media/image4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7" Type="http://schemas.openxmlformats.org/officeDocument/2006/relationships/image" Target="../media/image53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2.png"/><Relationship Id="rId5" Type="http://schemas.openxmlformats.org/officeDocument/2006/relationships/image" Target="../media/image51.sv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7" Type="http://schemas.openxmlformats.org/officeDocument/2006/relationships/image" Target="../media/image53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2.png"/><Relationship Id="rId5" Type="http://schemas.openxmlformats.org/officeDocument/2006/relationships/image" Target="../media/image51.sv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6.png"/><Relationship Id="rId21" Type="http://schemas.openxmlformats.org/officeDocument/2006/relationships/image" Target="../media/image72.svg"/><Relationship Id="rId7" Type="http://schemas.openxmlformats.org/officeDocument/2006/relationships/image" Target="../media/image55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60.png"/><Relationship Id="rId11" Type="http://schemas.openxmlformats.org/officeDocument/2006/relationships/image" Target="../media/image62.png"/><Relationship Id="rId5" Type="http://schemas.openxmlformats.org/officeDocument/2006/relationships/image" Target="../media/image59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4.png"/><Relationship Id="rId9" Type="http://schemas.openxmlformats.org/officeDocument/2006/relationships/image" Target="../media/image58.png"/><Relationship Id="rId14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76.png"/><Relationship Id="rId5" Type="http://schemas.openxmlformats.org/officeDocument/2006/relationships/image" Target="../media/image75.sv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azure.com/seesharprun/Webinar" TargetMode="Externa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lipart.org/detail/125875/nuage--cloud-by-lmproulx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1.jpg"/><Relationship Id="rId5" Type="http://schemas.openxmlformats.org/officeDocument/2006/relationships/hyperlink" Target="https://github.com/MSUSDEV/Azure-pipelines-with-GitHub" TargetMode="External"/><Relationship Id="rId4" Type="http://schemas.openxmlformats.org/officeDocument/2006/relationships/hyperlink" Target="mailto:MSUSDev@Microsoft.com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azure/devops/pipelines/yaml-schema" TargetMode="External"/><Relationship Id="rId1" Type="http://schemas.openxmlformats.org/officeDocument/2006/relationships/slideLayout" Target="../slideLayouts/slideLayout3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azure/devops/pipelines/yaml-schema" TargetMode="Externa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microsoft-dotnet-core" TargetMode="Externa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azure.com/seesharprun/Webinar" TargetMode="External"/><Relationship Id="rId2" Type="http://schemas.openxmlformats.org/officeDocument/2006/relationships/hyperlink" Target="https://docs.microsoft.com/azure/devops/pipelines/yaml-schema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MSUSDEV/Azure-pipelines-with-GitHub" TargetMode="Externa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USDEV/Azure-pipelines-with-GitHub" TargetMode="External"/><Relationship Id="rId2" Type="http://schemas.openxmlformats.org/officeDocument/2006/relationships/hyperlink" Target="mailto:MSUSDev@Microsoft.com" TargetMode="Externa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CA8D3961-91D4-4041-9455-6E5EBC1A175C}"/>
              </a:ext>
            </a:extLst>
          </p:cNvPr>
          <p:cNvSpPr txBox="1">
            <a:spLocks/>
          </p:cNvSpPr>
          <p:nvPr/>
        </p:nvSpPr>
        <p:spPr>
          <a:xfrm>
            <a:off x="630060" y="2021531"/>
            <a:ext cx="6448035" cy="2649025"/>
          </a:xfrm>
          <a:prstGeom prst="rect">
            <a:avLst/>
          </a:prstGeom>
          <a:noFill/>
        </p:spPr>
        <p:txBody>
          <a:bodyPr vert="horz" wrap="square" lIns="0" tIns="0" rIns="0" bIns="179285" rtlCol="0" anchor="b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strike="noStrike" kern="1200" cap="none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02" b="0" i="0" u="none" strike="noStrike" kern="1200" cap="none" spc="-49" normalizeH="0" baseline="0" noProof="0" dirty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Azure DevOps Training </a:t>
            </a:r>
            <a:r>
              <a:rPr lang="en-US" sz="4000" spc="-49" dirty="0">
                <a:solidFill>
                  <a:srgbClr val="50E6FF"/>
                </a:solidFill>
                <a:latin typeface="Segoe UI"/>
              </a:rPr>
              <a:t>Modernize your process </a:t>
            </a:r>
            <a:r>
              <a:rPr kumimoji="0" lang="en-US" sz="4000" b="0" i="0" u="none" strike="noStrike" kern="1200" cap="none" spc="-49" normalizeH="0" baseline="0" noProof="0" dirty="0">
                <a:ln w="3175"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with Azure DevOps and GitHub</a:t>
            </a:r>
            <a:endParaRPr kumimoji="0" lang="en-US" sz="4902" b="0" i="0" u="none" strike="noStrike" kern="1200" cap="none" spc="-49" normalizeH="0" baseline="0" noProof="0" dirty="0">
              <a:ln w="3175">
                <a:noFill/>
              </a:ln>
              <a:solidFill>
                <a:srgbClr val="50E6FF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234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CEC2-4BEB-4261-9219-1F19EC23B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DevOps Toolkit (Microsoft)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698732D-F38C-4F09-9200-A62777DCCD6B}"/>
              </a:ext>
            </a:extLst>
          </p:cNvPr>
          <p:cNvGrpSpPr/>
          <p:nvPr/>
        </p:nvGrpSpPr>
        <p:grpSpPr>
          <a:xfrm>
            <a:off x="3575406" y="1370200"/>
            <a:ext cx="4583180" cy="4385522"/>
            <a:chOff x="7685069" y="1432856"/>
            <a:chExt cx="4583180" cy="4385522"/>
          </a:xfrm>
          <a:solidFill>
            <a:schemeClr val="tx2"/>
          </a:solidFill>
        </p:grpSpPr>
        <p:pic>
          <p:nvPicPr>
            <p:cNvPr id="4" name="Graphic 3" descr="Circles with arrows">
              <a:extLst>
                <a:ext uri="{FF2B5EF4-FFF2-40B4-BE49-F238E27FC236}">
                  <a16:creationId xmlns:a16="http://schemas.microsoft.com/office/drawing/2014/main" id="{EE999EE1-BFAF-4E3F-B86E-442940446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85069" y="1432856"/>
              <a:ext cx="4385522" cy="4385522"/>
            </a:xfrm>
            <a:prstGeom prst="rect">
              <a:avLst/>
            </a:prstGeom>
          </p:spPr>
        </p:pic>
        <p:pic>
          <p:nvPicPr>
            <p:cNvPr id="5" name="Graphic 4" descr="Rocket">
              <a:extLst>
                <a:ext uri="{FF2B5EF4-FFF2-40B4-BE49-F238E27FC236}">
                  <a16:creationId xmlns:a16="http://schemas.microsoft.com/office/drawing/2014/main" id="{BDCDF1E1-7724-40EC-8F84-393A28EAA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03613" y="3857946"/>
              <a:ext cx="575019" cy="575019"/>
            </a:xfrm>
            <a:prstGeom prst="rect">
              <a:avLst/>
            </a:prstGeom>
          </p:spPr>
        </p:pic>
        <p:pic>
          <p:nvPicPr>
            <p:cNvPr id="6" name="Graphic 5" descr="Research">
              <a:extLst>
                <a:ext uri="{FF2B5EF4-FFF2-40B4-BE49-F238E27FC236}">
                  <a16:creationId xmlns:a16="http://schemas.microsoft.com/office/drawing/2014/main" id="{817B4EC6-1D35-478D-AB98-4EA8A210D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595694" y="4145455"/>
              <a:ext cx="575019" cy="575019"/>
            </a:xfrm>
            <a:prstGeom prst="rect">
              <a:avLst/>
            </a:prstGeom>
          </p:spPr>
        </p:pic>
        <p:pic>
          <p:nvPicPr>
            <p:cNvPr id="7" name="Graphic 6" descr="Tools">
              <a:extLst>
                <a:ext uri="{FF2B5EF4-FFF2-40B4-BE49-F238E27FC236}">
                  <a16:creationId xmlns:a16="http://schemas.microsoft.com/office/drawing/2014/main" id="{87D843DC-7091-4D8A-8ECF-77CBD221F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6400" y="2080517"/>
              <a:ext cx="580822" cy="58082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35520C-FE08-402D-A343-CA5D4D0DBCB0}"/>
                </a:ext>
              </a:extLst>
            </p:cNvPr>
            <p:cNvSpPr txBox="1"/>
            <p:nvPr/>
          </p:nvSpPr>
          <p:spPr>
            <a:xfrm>
              <a:off x="9210705" y="1452653"/>
              <a:ext cx="1052211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Build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CE81E4-55CC-4123-8E2D-49928086764A}"/>
                </a:ext>
              </a:extLst>
            </p:cNvPr>
            <p:cNvSpPr txBox="1"/>
            <p:nvPr/>
          </p:nvSpPr>
          <p:spPr>
            <a:xfrm>
              <a:off x="10935512" y="4497807"/>
              <a:ext cx="1332737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Deploy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086557-59AF-42E7-8829-4A4194717A83}"/>
                </a:ext>
              </a:extLst>
            </p:cNvPr>
            <p:cNvSpPr txBox="1"/>
            <p:nvPr/>
          </p:nvSpPr>
          <p:spPr>
            <a:xfrm>
              <a:off x="7700952" y="4679544"/>
              <a:ext cx="1469761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Operate</a:t>
              </a:r>
            </a:p>
          </p:txBody>
        </p:sp>
      </p:grp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2D2C1C8B-A03E-4F30-8F96-7B208F3F4D2C}"/>
              </a:ext>
            </a:extLst>
          </p:cNvPr>
          <p:cNvSpPr/>
          <p:nvPr/>
        </p:nvSpPr>
        <p:spPr bwMode="auto">
          <a:xfrm>
            <a:off x="7572054" y="364734"/>
            <a:ext cx="3457254" cy="1025263"/>
          </a:xfrm>
          <a:prstGeom prst="wedgeRoundRectCallout">
            <a:avLst>
              <a:gd name="adj1" fmla="val -89178"/>
              <a:gd name="adj2" fmla="val 66942"/>
              <a:gd name="adj3" fmla="val 16667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GitHub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Visual Studio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Visual Studio Code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13E34786-351F-407C-9428-DE0DE5D02A98}"/>
              </a:ext>
            </a:extLst>
          </p:cNvPr>
          <p:cNvSpPr/>
          <p:nvPr/>
        </p:nvSpPr>
        <p:spPr bwMode="auto">
          <a:xfrm>
            <a:off x="8781413" y="5154911"/>
            <a:ext cx="2981050" cy="1543839"/>
          </a:xfrm>
          <a:prstGeom prst="wedgeRoundRectCallout">
            <a:avLst>
              <a:gd name="adj1" fmla="val -84778"/>
              <a:gd name="adj2" fmla="val -58953"/>
              <a:gd name="adj3" fmla="val 16667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Azure Boards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Azure Repos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Azure Pipelines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Azure Tests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Azure Artifacts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4389FA73-903B-4E60-AF5D-7E140CEA80F2}"/>
              </a:ext>
            </a:extLst>
          </p:cNvPr>
          <p:cNvSpPr/>
          <p:nvPr/>
        </p:nvSpPr>
        <p:spPr bwMode="auto">
          <a:xfrm>
            <a:off x="59031" y="5563309"/>
            <a:ext cx="2981051" cy="1072824"/>
          </a:xfrm>
          <a:prstGeom prst="wedgeRoundRectCallout">
            <a:avLst>
              <a:gd name="adj1" fmla="val 96436"/>
              <a:gd name="adj2" fmla="val -90921"/>
              <a:gd name="adj3" fmla="val 16667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Azure Monitor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Azure App Insights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Azure Security Center</a:t>
            </a:r>
          </a:p>
        </p:txBody>
      </p:sp>
    </p:spTree>
    <p:extLst>
      <p:ext uri="{BB962C8B-B14F-4D97-AF65-F5344CB8AC3E}">
        <p14:creationId xmlns:p14="http://schemas.microsoft.com/office/powerpoint/2010/main" val="3679912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68CED-B3FD-4FCC-B126-68BE86440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of DevOps: Different approaches, same cloud endpoint</a:t>
            </a:r>
          </a:p>
        </p:txBody>
      </p:sp>
      <p:pic>
        <p:nvPicPr>
          <p:cNvPr id="4" name="Graphic 3" descr="Group">
            <a:extLst>
              <a:ext uri="{FF2B5EF4-FFF2-40B4-BE49-F238E27FC236}">
                <a16:creationId xmlns:a16="http://schemas.microsoft.com/office/drawing/2014/main" id="{E43AEB20-4AFC-4099-9B91-98FC2B12D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977" y="1245741"/>
            <a:ext cx="662613" cy="6626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BF9BE4-B97A-4FA4-9060-98B6F727C6BF}"/>
              </a:ext>
            </a:extLst>
          </p:cNvPr>
          <p:cNvSpPr txBox="1"/>
          <p:nvPr/>
        </p:nvSpPr>
        <p:spPr>
          <a:xfrm>
            <a:off x="770725" y="1693067"/>
            <a:ext cx="1284269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DevTeam1</a:t>
            </a:r>
          </a:p>
        </p:txBody>
      </p:sp>
      <p:pic>
        <p:nvPicPr>
          <p:cNvPr id="6" name="Graphic 5" descr="Group">
            <a:extLst>
              <a:ext uri="{FF2B5EF4-FFF2-40B4-BE49-F238E27FC236}">
                <a16:creationId xmlns:a16="http://schemas.microsoft.com/office/drawing/2014/main" id="{84BEA299-9D94-4113-8E46-2E11129FB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5977" y="2076759"/>
            <a:ext cx="662613" cy="6626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2AC26C-A130-4CEA-A8B3-C67FD0D70BFD}"/>
              </a:ext>
            </a:extLst>
          </p:cNvPr>
          <p:cNvSpPr txBox="1"/>
          <p:nvPr/>
        </p:nvSpPr>
        <p:spPr>
          <a:xfrm>
            <a:off x="725148" y="2536097"/>
            <a:ext cx="1284269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2"/>
                </a:solidFill>
              </a:rPr>
              <a:t>DevTeam2</a:t>
            </a:r>
          </a:p>
        </p:txBody>
      </p:sp>
      <p:pic>
        <p:nvPicPr>
          <p:cNvPr id="8" name="Graphic 7" descr="Group">
            <a:extLst>
              <a:ext uri="{FF2B5EF4-FFF2-40B4-BE49-F238E27FC236}">
                <a16:creationId xmlns:a16="http://schemas.microsoft.com/office/drawing/2014/main" id="{9A8E1585-6A67-49B0-8AFB-9BE3DBC5DF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5977" y="2874502"/>
            <a:ext cx="662613" cy="6626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217F10-6421-4FA6-8D86-C79685BF4ABA}"/>
              </a:ext>
            </a:extLst>
          </p:cNvPr>
          <p:cNvSpPr txBox="1"/>
          <p:nvPr/>
        </p:nvSpPr>
        <p:spPr>
          <a:xfrm>
            <a:off x="770724" y="3337709"/>
            <a:ext cx="1284269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rgbClr val="107C10"/>
                </a:solidFill>
              </a:rPr>
              <a:t>DevTeam3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5EB530A-B40C-462A-87C4-A95A6F2DF4B0}"/>
              </a:ext>
            </a:extLst>
          </p:cNvPr>
          <p:cNvSpPr/>
          <p:nvPr/>
        </p:nvSpPr>
        <p:spPr bwMode="auto">
          <a:xfrm>
            <a:off x="2526769" y="1466989"/>
            <a:ext cx="1515076" cy="226078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Application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AB13F97-EF2C-4822-922C-22FB27E55495}"/>
              </a:ext>
            </a:extLst>
          </p:cNvPr>
          <p:cNvSpPr/>
          <p:nvPr/>
        </p:nvSpPr>
        <p:spPr bwMode="auto">
          <a:xfrm>
            <a:off x="5111393" y="1518222"/>
            <a:ext cx="2013897" cy="117649"/>
          </a:xfrm>
          <a:prstGeom prst="rightArrow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0900C8F8-6C07-414E-B759-9A107D260BEE}"/>
              </a:ext>
            </a:extLst>
          </p:cNvPr>
          <p:cNvSpPr/>
          <p:nvPr/>
        </p:nvSpPr>
        <p:spPr bwMode="auto">
          <a:xfrm>
            <a:off x="7941924" y="1184407"/>
            <a:ext cx="3308279" cy="2329665"/>
          </a:xfrm>
          <a:prstGeom prst="cloud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6E98201-CAF0-4C0E-B45C-44C98C606310}"/>
              </a:ext>
            </a:extLst>
          </p:cNvPr>
          <p:cNvSpPr/>
          <p:nvPr/>
        </p:nvSpPr>
        <p:spPr bwMode="auto">
          <a:xfrm>
            <a:off x="2526769" y="2295026"/>
            <a:ext cx="1515076" cy="226078"/>
          </a:xfrm>
          <a:prstGeom prst="round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Application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9D84164-B027-4B1C-B77A-D630885D2271}"/>
              </a:ext>
            </a:extLst>
          </p:cNvPr>
          <p:cNvSpPr/>
          <p:nvPr/>
        </p:nvSpPr>
        <p:spPr bwMode="auto">
          <a:xfrm>
            <a:off x="5089051" y="2349240"/>
            <a:ext cx="2013897" cy="117649"/>
          </a:xfrm>
          <a:prstGeom prst="rightArrow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1A50596-247B-40BC-97EB-2085973A21CF}"/>
              </a:ext>
            </a:extLst>
          </p:cNvPr>
          <p:cNvSpPr/>
          <p:nvPr/>
        </p:nvSpPr>
        <p:spPr bwMode="auto">
          <a:xfrm>
            <a:off x="2526769" y="3092769"/>
            <a:ext cx="1515076" cy="226078"/>
          </a:xfrm>
          <a:prstGeom prst="roundRect">
            <a:avLst/>
          </a:prstGeom>
          <a:solidFill>
            <a:srgbClr val="107C1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Application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870D82A-E0D4-41E8-8379-CE8EC3C94B04}"/>
              </a:ext>
            </a:extLst>
          </p:cNvPr>
          <p:cNvSpPr/>
          <p:nvPr/>
        </p:nvSpPr>
        <p:spPr bwMode="auto">
          <a:xfrm>
            <a:off x="5089051" y="3146983"/>
            <a:ext cx="2013897" cy="117649"/>
          </a:xfrm>
          <a:prstGeom prst="rightArrow">
            <a:avLst/>
          </a:prstGeom>
          <a:solidFill>
            <a:srgbClr val="107C1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8C4030-9317-4D7E-AF6B-0220C1C71D7C}"/>
              </a:ext>
            </a:extLst>
          </p:cNvPr>
          <p:cNvSpPr txBox="1"/>
          <p:nvPr/>
        </p:nvSpPr>
        <p:spPr>
          <a:xfrm>
            <a:off x="770724" y="4433299"/>
            <a:ext cx="5220340" cy="185589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PRO’s: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DevTeams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can run independently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DevTeams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are in control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DevTeams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enjoy their work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7D080E-AB1E-488C-89D9-840CE3825A05}"/>
              </a:ext>
            </a:extLst>
          </p:cNvPr>
          <p:cNvSpPr txBox="1"/>
          <p:nvPr/>
        </p:nvSpPr>
        <p:spPr>
          <a:xfrm>
            <a:off x="6399250" y="4433298"/>
            <a:ext cx="5982087" cy="2265236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CON’s: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Different teams = different approaches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Different teams = different results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Operational challenges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Security challenges</a:t>
            </a:r>
          </a:p>
        </p:txBody>
      </p:sp>
    </p:spTree>
    <p:extLst>
      <p:ext uri="{BB962C8B-B14F-4D97-AF65-F5344CB8AC3E}">
        <p14:creationId xmlns:p14="http://schemas.microsoft.com/office/powerpoint/2010/main" val="2778040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68CED-B3FD-4FCC-B126-68BE86440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of DevOps: Same approach, same toolkit, same cloud endpoint</a:t>
            </a:r>
          </a:p>
        </p:txBody>
      </p:sp>
      <p:pic>
        <p:nvPicPr>
          <p:cNvPr id="4" name="Graphic 3" descr="Group">
            <a:extLst>
              <a:ext uri="{FF2B5EF4-FFF2-40B4-BE49-F238E27FC236}">
                <a16:creationId xmlns:a16="http://schemas.microsoft.com/office/drawing/2014/main" id="{E43AEB20-4AFC-4099-9B91-98FC2B12D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977" y="1245741"/>
            <a:ext cx="662613" cy="6626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BF9BE4-B97A-4FA4-9060-98B6F727C6BF}"/>
              </a:ext>
            </a:extLst>
          </p:cNvPr>
          <p:cNvSpPr txBox="1"/>
          <p:nvPr/>
        </p:nvSpPr>
        <p:spPr>
          <a:xfrm>
            <a:off x="770725" y="1693067"/>
            <a:ext cx="1284269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C3C41"/>
                    </a:gs>
                    <a:gs pos="30000">
                      <a:srgbClr val="3C3C41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DevTeam1</a:t>
            </a:r>
          </a:p>
        </p:txBody>
      </p:sp>
      <p:pic>
        <p:nvPicPr>
          <p:cNvPr id="6" name="Graphic 5" descr="Group">
            <a:extLst>
              <a:ext uri="{FF2B5EF4-FFF2-40B4-BE49-F238E27FC236}">
                <a16:creationId xmlns:a16="http://schemas.microsoft.com/office/drawing/2014/main" id="{84BEA299-9D94-4113-8E46-2E11129FB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5977" y="2076759"/>
            <a:ext cx="662613" cy="6626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2AC26C-A130-4CEA-A8B3-C67FD0D70BFD}"/>
              </a:ext>
            </a:extLst>
          </p:cNvPr>
          <p:cNvSpPr txBox="1"/>
          <p:nvPr/>
        </p:nvSpPr>
        <p:spPr>
          <a:xfrm>
            <a:off x="725148" y="2536097"/>
            <a:ext cx="1284269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DevTeam2</a:t>
            </a:r>
          </a:p>
        </p:txBody>
      </p:sp>
      <p:pic>
        <p:nvPicPr>
          <p:cNvPr id="8" name="Graphic 7" descr="Group">
            <a:extLst>
              <a:ext uri="{FF2B5EF4-FFF2-40B4-BE49-F238E27FC236}">
                <a16:creationId xmlns:a16="http://schemas.microsoft.com/office/drawing/2014/main" id="{9A8E1585-6A67-49B0-8AFB-9BE3DBC5DF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5977" y="2874502"/>
            <a:ext cx="662613" cy="6626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217F10-6421-4FA6-8D86-C79685BF4ABA}"/>
              </a:ext>
            </a:extLst>
          </p:cNvPr>
          <p:cNvSpPr txBox="1"/>
          <p:nvPr/>
        </p:nvSpPr>
        <p:spPr>
          <a:xfrm>
            <a:off x="770724" y="3337709"/>
            <a:ext cx="1284269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07C1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DevTeam3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5EB530A-B40C-462A-87C4-A95A6F2DF4B0}"/>
              </a:ext>
            </a:extLst>
          </p:cNvPr>
          <p:cNvSpPr/>
          <p:nvPr/>
        </p:nvSpPr>
        <p:spPr bwMode="auto">
          <a:xfrm>
            <a:off x="2526769" y="1466989"/>
            <a:ext cx="1515076" cy="226078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Application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0900C8F8-6C07-414E-B759-9A107D260BEE}"/>
              </a:ext>
            </a:extLst>
          </p:cNvPr>
          <p:cNvSpPr/>
          <p:nvPr/>
        </p:nvSpPr>
        <p:spPr bwMode="auto">
          <a:xfrm>
            <a:off x="7941924" y="1184407"/>
            <a:ext cx="3308279" cy="2329665"/>
          </a:xfrm>
          <a:prstGeom prst="cloud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6E98201-CAF0-4C0E-B45C-44C98C606310}"/>
              </a:ext>
            </a:extLst>
          </p:cNvPr>
          <p:cNvSpPr/>
          <p:nvPr/>
        </p:nvSpPr>
        <p:spPr bwMode="auto">
          <a:xfrm>
            <a:off x="2526769" y="2295026"/>
            <a:ext cx="1515076" cy="226078"/>
          </a:xfrm>
          <a:prstGeom prst="round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Application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1A50596-247B-40BC-97EB-2085973A21CF}"/>
              </a:ext>
            </a:extLst>
          </p:cNvPr>
          <p:cNvSpPr/>
          <p:nvPr/>
        </p:nvSpPr>
        <p:spPr bwMode="auto">
          <a:xfrm>
            <a:off x="2526769" y="3092769"/>
            <a:ext cx="1515076" cy="226078"/>
          </a:xfrm>
          <a:prstGeom prst="roundRect">
            <a:avLst/>
          </a:prstGeom>
          <a:solidFill>
            <a:srgbClr val="107C1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Application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8C4030-9317-4D7E-AF6B-0220C1C71D7C}"/>
              </a:ext>
            </a:extLst>
          </p:cNvPr>
          <p:cNvSpPr txBox="1"/>
          <p:nvPr/>
        </p:nvSpPr>
        <p:spPr>
          <a:xfrm>
            <a:off x="770724" y="4433299"/>
            <a:ext cx="5220340" cy="185589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C3C41"/>
                    </a:gs>
                    <a:gs pos="30000">
                      <a:srgbClr val="3C3C41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PRO’s:</a:t>
            </a:r>
          </a:p>
          <a:p>
            <a:pPr marL="342900" marR="0" lvl="0" indent="-34290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2917">
                      <a:srgbClr val="3C3C41"/>
                    </a:gs>
                    <a:gs pos="30000">
                      <a:srgbClr val="3C3C41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DevTeams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C3C41"/>
                    </a:gs>
                    <a:gs pos="30000">
                      <a:srgbClr val="3C3C41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can run independently</a:t>
            </a:r>
          </a:p>
          <a:p>
            <a:pPr marL="342900" marR="0" lvl="0" indent="-34290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2917">
                      <a:srgbClr val="3C3C41"/>
                    </a:gs>
                    <a:gs pos="30000">
                      <a:srgbClr val="3C3C41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DevTeams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C3C41"/>
                    </a:gs>
                    <a:gs pos="30000">
                      <a:srgbClr val="3C3C41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are in control</a:t>
            </a:r>
          </a:p>
          <a:p>
            <a:pPr marL="342900" marR="0" lvl="0" indent="-34290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2917">
                      <a:srgbClr val="3C3C41"/>
                    </a:gs>
                    <a:gs pos="30000">
                      <a:srgbClr val="3C3C41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DevTeams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C3C41"/>
                    </a:gs>
                    <a:gs pos="30000">
                      <a:srgbClr val="3C3C41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enjoy their work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7D080E-AB1E-488C-89D9-840CE3825A05}"/>
              </a:ext>
            </a:extLst>
          </p:cNvPr>
          <p:cNvSpPr txBox="1"/>
          <p:nvPr/>
        </p:nvSpPr>
        <p:spPr>
          <a:xfrm>
            <a:off x="6399250" y="4433298"/>
            <a:ext cx="5295232" cy="2265236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C3C41"/>
                    </a:gs>
                    <a:gs pos="30000">
                      <a:srgbClr val="3C3C4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More PRO’s:</a:t>
            </a:r>
          </a:p>
          <a:p>
            <a:pPr marL="342900" marR="0" lvl="0" indent="-34290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C3C41"/>
                    </a:gs>
                    <a:gs pos="30000">
                      <a:srgbClr val="3C3C41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Different teams = same approach</a:t>
            </a:r>
          </a:p>
          <a:p>
            <a:pPr marL="342900" marR="0" lvl="0" indent="-34290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C3C41"/>
                    </a:gs>
                    <a:gs pos="30000">
                      <a:srgbClr val="3C3C41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Different teams = same results</a:t>
            </a:r>
          </a:p>
          <a:p>
            <a:pPr marL="342900" marR="0" lvl="0" indent="-34290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C3C41"/>
                    </a:gs>
                    <a:gs pos="30000">
                      <a:srgbClr val="3C3C41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Operational benefits</a:t>
            </a:r>
          </a:p>
          <a:p>
            <a:pPr marL="342900" marR="0" lvl="0" indent="-34290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C3C41"/>
                    </a:gs>
                    <a:gs pos="30000">
                      <a:srgbClr val="3C3C41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Governed and Controlled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129ADC9-285E-4C18-8AF0-02700A661191}"/>
              </a:ext>
            </a:extLst>
          </p:cNvPr>
          <p:cNvSpPr/>
          <p:nvPr/>
        </p:nvSpPr>
        <p:spPr bwMode="auto">
          <a:xfrm>
            <a:off x="4885362" y="1693067"/>
            <a:ext cx="2544302" cy="1399702"/>
          </a:xfrm>
          <a:prstGeom prst="rightArrow">
            <a:avLst/>
          </a:prstGeom>
          <a:solidFill>
            <a:srgbClr val="FFC000"/>
          </a:solidFill>
          <a:ln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DEVOPS</a:t>
            </a:r>
          </a:p>
        </p:txBody>
      </p:sp>
    </p:spTree>
    <p:extLst>
      <p:ext uri="{BB962C8B-B14F-4D97-AF65-F5344CB8AC3E}">
        <p14:creationId xmlns:p14="http://schemas.microsoft.com/office/powerpoint/2010/main" val="3008328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0319-13E5-4C96-8247-8ECF14BC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Azure DevOps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638002-DE93-4AF2-9BE8-8DBCA3146BFE}"/>
              </a:ext>
            </a:extLst>
          </p:cNvPr>
          <p:cNvSpPr txBox="1"/>
          <p:nvPr/>
        </p:nvSpPr>
        <p:spPr>
          <a:xfrm>
            <a:off x="572052" y="1690099"/>
            <a:ext cx="11047896" cy="9602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“… Azure DevOps is a suite of products that allows any organization to do</a:t>
            </a:r>
            <a:b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better DevOps…”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10ADD-4275-4BB7-A95C-F652F67DA9F2}"/>
              </a:ext>
            </a:extLst>
          </p:cNvPr>
          <p:cNvSpPr txBox="1"/>
          <p:nvPr/>
        </p:nvSpPr>
        <p:spPr>
          <a:xfrm>
            <a:off x="673303" y="3964064"/>
            <a:ext cx="3029680" cy="843655"/>
          </a:xfrm>
          <a:prstGeom prst="rect">
            <a:avLst/>
          </a:prstGeom>
          <a:noFill/>
        </p:spPr>
        <p:txBody>
          <a:bodyPr wrap="square" lIns="0" tIns="143428" rIns="0" bIns="143428" rtlCol="0" anchor="t">
            <a:spAutoFit/>
          </a:bodyPr>
          <a:lstStyle/>
          <a:p>
            <a:pPr>
              <a:spcAft>
                <a:spcPts val="588"/>
              </a:spcAft>
            </a:pPr>
            <a:r>
              <a:rPr lang="en-GB" sz="1200" dirty="0">
                <a:solidFill>
                  <a:schemeClr val="tx2"/>
                </a:solidFill>
              </a:rPr>
              <a:t>Deliver value to your users faster using proven agile tools to plan, track, and discuss work across your teams.</a:t>
            </a:r>
            <a:endParaRPr lang="en-US" sz="1200" dirty="0">
              <a:solidFill>
                <a:schemeClr val="tx2"/>
              </a:solidFill>
              <a:cs typeface="Segoe U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F6BFFA-8192-4082-99A9-589EAC7EB0AC}"/>
              </a:ext>
            </a:extLst>
          </p:cNvPr>
          <p:cNvSpPr txBox="1"/>
          <p:nvPr/>
        </p:nvSpPr>
        <p:spPr>
          <a:xfrm>
            <a:off x="4524465" y="3964063"/>
            <a:ext cx="3403600" cy="1028321"/>
          </a:xfrm>
          <a:prstGeom prst="rect">
            <a:avLst/>
          </a:prstGeom>
          <a:noFill/>
        </p:spPr>
        <p:txBody>
          <a:bodyPr wrap="square" lIns="0" tIns="143428" rIns="0" bIns="143428" rtlCol="0" anchor="t">
            <a:spAutoFit/>
          </a:bodyPr>
          <a:lstStyle/>
          <a:p>
            <a:pPr>
              <a:spcAft>
                <a:spcPts val="588"/>
              </a:spcAft>
            </a:pPr>
            <a:r>
              <a:rPr lang="en-GB" sz="1200">
                <a:solidFill>
                  <a:schemeClr val="tx2"/>
                </a:solidFill>
              </a:rPr>
              <a:t>Build, test, and deploy with CI/CD that works with any language, platform, and cloud. Connect to GitHub or any other Git provider and deploy continuously.</a:t>
            </a:r>
            <a:endParaRPr lang="en-US" sz="1200">
              <a:solidFill>
                <a:schemeClr val="tx2"/>
              </a:solidFill>
              <a:cs typeface="Segoe 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4E2204-6FB7-4F6A-8794-131B7DA851AE}"/>
              </a:ext>
            </a:extLst>
          </p:cNvPr>
          <p:cNvSpPr txBox="1"/>
          <p:nvPr/>
        </p:nvSpPr>
        <p:spPr>
          <a:xfrm>
            <a:off x="8583348" y="3964063"/>
            <a:ext cx="3036600" cy="843655"/>
          </a:xfrm>
          <a:prstGeom prst="rect">
            <a:avLst/>
          </a:prstGeom>
          <a:noFill/>
        </p:spPr>
        <p:txBody>
          <a:bodyPr wrap="square" lIns="0" tIns="143428" rIns="0" bIns="143428" rtlCol="0" anchor="t">
            <a:spAutoFit/>
          </a:bodyPr>
          <a:lstStyle/>
          <a:p>
            <a:pPr>
              <a:spcAft>
                <a:spcPts val="588"/>
              </a:spcAft>
            </a:pPr>
            <a:r>
              <a:rPr lang="en-GB" sz="1200">
                <a:solidFill>
                  <a:schemeClr val="tx2"/>
                </a:solidFill>
              </a:rPr>
              <a:t>Get unlimited, cloud-hosted private Git repos and collaborate to build better code with pull requests and advanced file management.</a:t>
            </a:r>
            <a:endParaRPr lang="en-US" sz="1200">
              <a:solidFill>
                <a:schemeClr val="tx2"/>
              </a:solidFill>
              <a:cs typeface="Segoe U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B5BA46-6F65-416E-A5A7-5BFEC11ABCF0}"/>
              </a:ext>
            </a:extLst>
          </p:cNvPr>
          <p:cNvSpPr txBox="1"/>
          <p:nvPr/>
        </p:nvSpPr>
        <p:spPr>
          <a:xfrm>
            <a:off x="673303" y="5794719"/>
            <a:ext cx="2930638" cy="658989"/>
          </a:xfrm>
          <a:prstGeom prst="rect">
            <a:avLst/>
          </a:prstGeom>
          <a:noFill/>
        </p:spPr>
        <p:txBody>
          <a:bodyPr wrap="square" lIns="0" tIns="143428" rIns="0" bIns="143428" rtlCol="0" anchor="t">
            <a:spAutoFit/>
          </a:bodyPr>
          <a:lstStyle/>
          <a:p>
            <a:pPr>
              <a:spcAft>
                <a:spcPts val="588"/>
              </a:spcAft>
            </a:pPr>
            <a:r>
              <a:rPr lang="en-GB" sz="1200">
                <a:solidFill>
                  <a:schemeClr val="tx2"/>
                </a:solidFill>
              </a:rPr>
              <a:t>Test and ship with confidence using manual and exploratory testing tools.</a:t>
            </a:r>
            <a:endParaRPr lang="en-US" sz="1200">
              <a:solidFill>
                <a:schemeClr val="tx2"/>
              </a:solidFill>
              <a:cs typeface="Segoe U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0A033D-344B-4E03-A425-9A4D113A8706}"/>
              </a:ext>
            </a:extLst>
          </p:cNvPr>
          <p:cNvSpPr txBox="1"/>
          <p:nvPr/>
        </p:nvSpPr>
        <p:spPr>
          <a:xfrm>
            <a:off x="4524465" y="5794719"/>
            <a:ext cx="3367638" cy="843655"/>
          </a:xfrm>
          <a:prstGeom prst="rect">
            <a:avLst/>
          </a:prstGeom>
          <a:noFill/>
        </p:spPr>
        <p:txBody>
          <a:bodyPr wrap="square" lIns="0" tIns="143428" rIns="0" bIns="143428" rtlCol="0" anchor="t">
            <a:spAutoFit/>
          </a:bodyPr>
          <a:lstStyle/>
          <a:p>
            <a:pPr>
              <a:spcAft>
                <a:spcPts val="588"/>
              </a:spcAft>
            </a:pPr>
            <a:r>
              <a:rPr lang="en-GB" sz="1200">
                <a:solidFill>
                  <a:schemeClr val="tx2"/>
                </a:solidFill>
              </a:rPr>
              <a:t>Create, host, and share packages with your team, and add </a:t>
            </a:r>
            <a:r>
              <a:rPr lang="en-GB" sz="1200" err="1">
                <a:solidFill>
                  <a:schemeClr val="tx2"/>
                </a:solidFill>
              </a:rPr>
              <a:t>artifacts</a:t>
            </a:r>
            <a:r>
              <a:rPr lang="en-GB" sz="1200">
                <a:solidFill>
                  <a:schemeClr val="tx2"/>
                </a:solidFill>
              </a:rPr>
              <a:t> to your CI/CD pipelines with a single click.</a:t>
            </a:r>
            <a:endParaRPr lang="en-US" sz="1200">
              <a:solidFill>
                <a:schemeClr val="tx2"/>
              </a:solidFill>
              <a:cs typeface="Segoe UI"/>
            </a:endParaRPr>
          </a:p>
        </p:txBody>
      </p:sp>
      <p:pic>
        <p:nvPicPr>
          <p:cNvPr id="9" name="Picture 4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3F38F085-6218-4131-A175-208D0205D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453" y="3141511"/>
            <a:ext cx="484583" cy="482719"/>
          </a:xfrm>
          <a:prstGeom prst="rect">
            <a:avLst/>
          </a:prstGeom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B5677549-CEDA-400D-BD76-A4591BBF6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718" y="4992384"/>
            <a:ext cx="493808" cy="482719"/>
          </a:xfrm>
          <a:prstGeom prst="rect">
            <a:avLst/>
          </a:prstGeom>
        </p:spPr>
      </p:pic>
      <p:pic>
        <p:nvPicPr>
          <p:cNvPr id="11" name="Picture 8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720D1110-DFB6-46CF-9807-F4F3E7D44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673" y="3141511"/>
            <a:ext cx="494063" cy="482719"/>
          </a:xfrm>
          <a:prstGeom prst="rect">
            <a:avLst/>
          </a:prstGeom>
        </p:spPr>
      </p:pic>
      <p:pic>
        <p:nvPicPr>
          <p:cNvPr id="12" name="Picture 10" descr="A picture containing stop, sign, outdoor, sitting&#10;&#10;Description generated with very high confidence">
            <a:extLst>
              <a:ext uri="{FF2B5EF4-FFF2-40B4-BE49-F238E27FC236}">
                <a16:creationId xmlns:a16="http://schemas.microsoft.com/office/drawing/2014/main" id="{E9B48D9C-A009-4198-BE1D-0002E60F4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9288" y="3141511"/>
            <a:ext cx="488807" cy="4827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AE77AC-0FB8-43D3-8B78-C98CCD6DA5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851" y="4992384"/>
            <a:ext cx="477141" cy="4827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2F7D45-F82E-470A-BB88-92C1D5E5DE7D}"/>
              </a:ext>
            </a:extLst>
          </p:cNvPr>
          <p:cNvSpPr txBox="1"/>
          <p:nvPr/>
        </p:nvSpPr>
        <p:spPr>
          <a:xfrm>
            <a:off x="673303" y="3602949"/>
            <a:ext cx="1347994" cy="561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3428" rIns="0" bIns="14342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B294"/>
                </a:solidFill>
                <a:latin typeface="+mj-lt"/>
              </a:rPr>
              <a:t>Azure Boards</a:t>
            </a:r>
            <a:endParaRPr lang="en-US">
              <a:solidFill>
                <a:srgbClr val="00B294"/>
              </a:solidFill>
              <a:latin typeface="+mj-lt"/>
              <a:cs typeface="Segoe U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0280EC-B497-4522-8EF1-C141C1DFE7E4}"/>
              </a:ext>
            </a:extLst>
          </p:cNvPr>
          <p:cNvSpPr txBox="1"/>
          <p:nvPr/>
        </p:nvSpPr>
        <p:spPr>
          <a:xfrm>
            <a:off x="8583348" y="3602949"/>
            <a:ext cx="1647135" cy="561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3428" rIns="0" bIns="14342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D83B01"/>
                </a:solidFill>
                <a:latin typeface="+mj-lt"/>
              </a:rPr>
              <a:t>Azure </a:t>
            </a:r>
            <a:r>
              <a:rPr lang="en-US">
                <a:solidFill>
                  <a:srgbClr val="D83B01"/>
                </a:solidFill>
                <a:latin typeface="+mj-lt"/>
                <a:cs typeface="Segoe UI"/>
              </a:rPr>
              <a:t>Repos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A15A98-E3A1-4CB0-937D-60B623EC8BE1}"/>
              </a:ext>
            </a:extLst>
          </p:cNvPr>
          <p:cNvSpPr txBox="1"/>
          <p:nvPr/>
        </p:nvSpPr>
        <p:spPr>
          <a:xfrm>
            <a:off x="4524466" y="3602949"/>
            <a:ext cx="1909952" cy="561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3428" rIns="0" bIns="14342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2560E0"/>
                </a:solidFill>
                <a:latin typeface="+mj-lt"/>
              </a:rPr>
              <a:t>Azure Pipelines</a:t>
            </a:r>
            <a:endParaRPr lang="en-US">
              <a:solidFill>
                <a:srgbClr val="2560E0"/>
              </a:solidFill>
              <a:latin typeface="+mj-lt"/>
              <a:cs typeface="Segoe U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427C1F-7FB1-49A3-80C4-83B245645E70}"/>
              </a:ext>
            </a:extLst>
          </p:cNvPr>
          <p:cNvSpPr txBox="1"/>
          <p:nvPr/>
        </p:nvSpPr>
        <p:spPr>
          <a:xfrm>
            <a:off x="673303" y="5423789"/>
            <a:ext cx="1805205" cy="561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3428" rIns="0" bIns="14342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854CC7"/>
                </a:solidFill>
                <a:latin typeface="+mj-lt"/>
              </a:rPr>
              <a:t>Azure Test</a:t>
            </a:r>
            <a:r>
              <a:rPr lang="en-US">
                <a:solidFill>
                  <a:srgbClr val="854CC7"/>
                </a:solidFill>
                <a:latin typeface="+mj-lt"/>
                <a:cs typeface="Segoe UI"/>
              </a:rPr>
              <a:t> Plans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500F52-A20F-4562-B105-4D5E0610978B}"/>
              </a:ext>
            </a:extLst>
          </p:cNvPr>
          <p:cNvSpPr txBox="1"/>
          <p:nvPr/>
        </p:nvSpPr>
        <p:spPr>
          <a:xfrm>
            <a:off x="4524466" y="5423789"/>
            <a:ext cx="2014841" cy="561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3428" rIns="0" bIns="14342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B2E6D"/>
                </a:solidFill>
                <a:latin typeface="+mj-lt"/>
              </a:rPr>
              <a:t>Azure Artifacts</a:t>
            </a:r>
            <a:endParaRPr lang="en-US">
              <a:solidFill>
                <a:srgbClr val="CB2E6D"/>
              </a:solidFill>
              <a:latin typeface="+mj-lt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40353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102FB662-117F-4EE8-A726-BB37A2A2AA38}"/>
              </a:ext>
            </a:extLst>
          </p:cNvPr>
          <p:cNvSpPr txBox="1"/>
          <p:nvPr/>
        </p:nvSpPr>
        <p:spPr>
          <a:xfrm>
            <a:off x="9780229" y="4125765"/>
            <a:ext cx="2021176" cy="2330170"/>
          </a:xfrm>
          <a:prstGeom prst="rect">
            <a:avLst/>
          </a:prstGeom>
          <a:solidFill>
            <a:srgbClr val="00B294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179285" tIns="143428" rIns="179285" bIns="143428" rtlCol="0" anchor="ctr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Azure DevOps integrates with existing dev tools, or can replace most of them… you choose!!</a:t>
            </a:r>
            <a:endParaRPr lang="en-US" dirty="0">
              <a:solidFill>
                <a:schemeClr val="tx1"/>
              </a:solidFill>
              <a:cs typeface="Segoe UI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41C370E-DC5A-4A8D-A213-69F9E55C2F40}"/>
              </a:ext>
            </a:extLst>
          </p:cNvPr>
          <p:cNvSpPr/>
          <p:nvPr/>
        </p:nvSpPr>
        <p:spPr bwMode="auto">
          <a:xfrm>
            <a:off x="6642052" y="2994139"/>
            <a:ext cx="2444468" cy="243453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0641BB-6B8E-41DD-92C5-A31A414FC29D}"/>
              </a:ext>
            </a:extLst>
          </p:cNvPr>
          <p:cNvSpPr/>
          <p:nvPr/>
        </p:nvSpPr>
        <p:spPr bwMode="auto">
          <a:xfrm>
            <a:off x="2724497" y="2995166"/>
            <a:ext cx="2487634" cy="2482489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8DB2E-362F-464E-9B2F-91203DEB8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25" y="291042"/>
            <a:ext cx="11018520" cy="553998"/>
          </a:xfrm>
        </p:spPr>
        <p:txBody>
          <a:bodyPr/>
          <a:lstStyle/>
          <a:p>
            <a:r>
              <a:rPr lang="en-US" dirty="0"/>
              <a:t>Azure DevOps: Choose what you love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D7F547C-9573-4ABB-8FE5-84037292CE2C}"/>
              </a:ext>
            </a:extLst>
          </p:cNvPr>
          <p:cNvSpPr/>
          <p:nvPr/>
        </p:nvSpPr>
        <p:spPr bwMode="auto">
          <a:xfrm>
            <a:off x="2775725" y="1721201"/>
            <a:ext cx="655476" cy="655547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E9CBBF2-ABAF-4C2B-9AB4-065EC09FD6DC}"/>
              </a:ext>
            </a:extLst>
          </p:cNvPr>
          <p:cNvSpPr/>
          <p:nvPr/>
        </p:nvSpPr>
        <p:spPr bwMode="auto">
          <a:xfrm>
            <a:off x="4276569" y="1560720"/>
            <a:ext cx="655476" cy="655547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422D998-21FC-46C6-BB44-4AB7E29071FF}"/>
              </a:ext>
            </a:extLst>
          </p:cNvPr>
          <p:cNvSpPr/>
          <p:nvPr/>
        </p:nvSpPr>
        <p:spPr bwMode="auto">
          <a:xfrm>
            <a:off x="2635735" y="3181935"/>
            <a:ext cx="655476" cy="655547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0F8443-44C7-4216-8497-0727A9820B36}"/>
              </a:ext>
            </a:extLst>
          </p:cNvPr>
          <p:cNvSpPr/>
          <p:nvPr/>
        </p:nvSpPr>
        <p:spPr bwMode="auto">
          <a:xfrm>
            <a:off x="3907269" y="3735737"/>
            <a:ext cx="655476" cy="655547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3A77EC-3BE7-4B89-B209-72111ED34913}"/>
              </a:ext>
            </a:extLst>
          </p:cNvPr>
          <p:cNvSpPr/>
          <p:nvPr/>
        </p:nvSpPr>
        <p:spPr bwMode="auto">
          <a:xfrm>
            <a:off x="4819103" y="2732562"/>
            <a:ext cx="655476" cy="655547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8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6FE6C042-DC9B-4BCE-BAED-90507044E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708" y="3361017"/>
            <a:ext cx="281403" cy="297381"/>
          </a:xfrm>
          <a:prstGeom prst="rect">
            <a:avLst/>
          </a:prstGeom>
        </p:spPr>
      </p:pic>
      <p:pic>
        <p:nvPicPr>
          <p:cNvPr id="12" name="Picture 4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BEFB5F6E-4AC3-4AD5-88E7-2E7DEFE6F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210" y="3099762"/>
            <a:ext cx="305498" cy="321466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D32D4574-EE49-4DBD-889E-9CA47BDA22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5717" y="4220944"/>
            <a:ext cx="340778" cy="340679"/>
          </a:xfrm>
          <a:prstGeom prst="rect">
            <a:avLst/>
          </a:prstGeom>
        </p:spPr>
      </p:pic>
      <p:pic>
        <p:nvPicPr>
          <p:cNvPr id="16" name="Picture 1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42F9BF45-51F6-4F59-AB16-DE5408AE9B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4627" y="5282908"/>
            <a:ext cx="398304" cy="398190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66A54DC1-0A25-448D-8D6B-4F030D77EDFC}"/>
              </a:ext>
            </a:extLst>
          </p:cNvPr>
          <p:cNvSpPr/>
          <p:nvPr/>
        </p:nvSpPr>
        <p:spPr bwMode="auto">
          <a:xfrm>
            <a:off x="6673519" y="1711645"/>
            <a:ext cx="655476" cy="655547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0A90828-ED00-4599-96C7-664F974BABB4}"/>
              </a:ext>
            </a:extLst>
          </p:cNvPr>
          <p:cNvSpPr/>
          <p:nvPr/>
        </p:nvSpPr>
        <p:spPr bwMode="auto">
          <a:xfrm>
            <a:off x="8183518" y="1541579"/>
            <a:ext cx="655476" cy="655547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722060E-CA21-4518-9001-7BD7D4D36A43}"/>
              </a:ext>
            </a:extLst>
          </p:cNvPr>
          <p:cNvSpPr/>
          <p:nvPr/>
        </p:nvSpPr>
        <p:spPr bwMode="auto">
          <a:xfrm>
            <a:off x="6519365" y="3021261"/>
            <a:ext cx="655476" cy="655547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44EB8CD-19EF-40A1-8E3C-6F92A34C6D30}"/>
              </a:ext>
            </a:extLst>
          </p:cNvPr>
          <p:cNvSpPr/>
          <p:nvPr/>
        </p:nvSpPr>
        <p:spPr bwMode="auto">
          <a:xfrm>
            <a:off x="7809712" y="3565477"/>
            <a:ext cx="655476" cy="655547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FB8C420-55E4-47D7-A90A-A552432B46B1}"/>
              </a:ext>
            </a:extLst>
          </p:cNvPr>
          <p:cNvSpPr/>
          <p:nvPr/>
        </p:nvSpPr>
        <p:spPr bwMode="auto">
          <a:xfrm>
            <a:off x="8745081" y="2742178"/>
            <a:ext cx="655476" cy="655547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0" name="Picture 6" descr="A close up of a device&#10;&#10;Description generated with high confidence">
            <a:extLst>
              <a:ext uri="{FF2B5EF4-FFF2-40B4-BE49-F238E27FC236}">
                <a16:creationId xmlns:a16="http://schemas.microsoft.com/office/drawing/2014/main" id="{B5116F3A-50AD-4C15-99F0-E768EC7CF0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7094" y="4120847"/>
            <a:ext cx="281403" cy="305409"/>
          </a:xfrm>
          <a:prstGeom prst="rect">
            <a:avLst/>
          </a:prstGeom>
        </p:spPr>
      </p:pic>
      <p:pic>
        <p:nvPicPr>
          <p:cNvPr id="69" name="Picture 10" descr="A picture containing stop, sign, outdoor, sitting&#10;&#10;Description generated with very high confidence">
            <a:extLst>
              <a:ext uri="{FF2B5EF4-FFF2-40B4-BE49-F238E27FC236}">
                <a16:creationId xmlns:a16="http://schemas.microsoft.com/office/drawing/2014/main" id="{C61E124F-08B2-4198-9AF8-1301EE7BBE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6227" y="3241352"/>
            <a:ext cx="289435" cy="289352"/>
          </a:xfrm>
          <a:prstGeom prst="rect">
            <a:avLst/>
          </a:prstGeom>
        </p:spPr>
      </p:pic>
      <p:pic>
        <p:nvPicPr>
          <p:cNvPr id="71" name="Picture 12">
            <a:extLst>
              <a:ext uri="{FF2B5EF4-FFF2-40B4-BE49-F238E27FC236}">
                <a16:creationId xmlns:a16="http://schemas.microsoft.com/office/drawing/2014/main" id="{16B1101F-9EA5-4CCE-9D4F-D2A2F2D1B3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26161" y="3088648"/>
            <a:ext cx="289435" cy="297380"/>
          </a:xfrm>
          <a:prstGeom prst="rect">
            <a:avLst/>
          </a:prstGeom>
        </p:spPr>
      </p:pic>
      <p:pic>
        <p:nvPicPr>
          <p:cNvPr id="74" name="Picture 74">
            <a:extLst>
              <a:ext uri="{FF2B5EF4-FFF2-40B4-BE49-F238E27FC236}">
                <a16:creationId xmlns:a16="http://schemas.microsoft.com/office/drawing/2014/main" id="{9D71AFAA-60A8-4555-977F-FC7C746537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79413" y="4296634"/>
            <a:ext cx="384975" cy="290656"/>
          </a:xfrm>
          <a:prstGeom prst="rect">
            <a:avLst/>
          </a:prstGeom>
        </p:spPr>
      </p:pic>
      <p:pic>
        <p:nvPicPr>
          <p:cNvPr id="76" name="Picture 7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F33A2986-0958-4BFE-B3A1-B09B17C87A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07076" y="5204990"/>
            <a:ext cx="314419" cy="4473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2F1C3C-D762-442C-8233-8C7570134BBA}"/>
              </a:ext>
            </a:extLst>
          </p:cNvPr>
          <p:cNvSpPr txBox="1"/>
          <p:nvPr/>
        </p:nvSpPr>
        <p:spPr>
          <a:xfrm>
            <a:off x="328185" y="4125765"/>
            <a:ext cx="1986003" cy="2330170"/>
          </a:xfrm>
          <a:prstGeom prst="rect">
            <a:avLst/>
          </a:prstGeom>
          <a:solidFill>
            <a:srgbClr val="D5588A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179285" tIns="143428" rIns="179285" bIns="143428" rtlCol="0" anchor="ctr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Developers are still in control of the language and process they want to keep using…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4A72572-6307-4496-B434-5A75D4321BE6}"/>
              </a:ext>
            </a:extLst>
          </p:cNvPr>
          <p:cNvGrpSpPr/>
          <p:nvPr/>
        </p:nvGrpSpPr>
        <p:grpSpPr>
          <a:xfrm>
            <a:off x="1578870" y="1249337"/>
            <a:ext cx="9113410" cy="1599273"/>
            <a:chOff x="1599419" y="4853259"/>
            <a:chExt cx="9113410" cy="1599273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E7A8EE9-9640-4565-80A6-EA6A1DFD5F7A}"/>
                </a:ext>
              </a:extLst>
            </p:cNvPr>
            <p:cNvSpPr/>
            <p:nvPr/>
          </p:nvSpPr>
          <p:spPr bwMode="auto">
            <a:xfrm>
              <a:off x="1599419" y="5086945"/>
              <a:ext cx="9113410" cy="136558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lg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0EE58BC-4E06-46A8-95D8-72EEF74FDCD9}"/>
                </a:ext>
              </a:extLst>
            </p:cNvPr>
            <p:cNvSpPr/>
            <p:nvPr/>
          </p:nvSpPr>
          <p:spPr bwMode="auto">
            <a:xfrm>
              <a:off x="2152453" y="5565803"/>
              <a:ext cx="551066" cy="551167"/>
            </a:xfrm>
            <a:prstGeom prst="ellipse">
              <a:avLst/>
            </a:prstGeom>
            <a:solidFill>
              <a:schemeClr val="bg2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3E0D105-9060-42B9-89AF-C72A6623F357}"/>
                </a:ext>
              </a:extLst>
            </p:cNvPr>
            <p:cNvSpPr/>
            <p:nvPr/>
          </p:nvSpPr>
          <p:spPr bwMode="auto">
            <a:xfrm>
              <a:off x="7273483" y="5565835"/>
              <a:ext cx="551066" cy="551167"/>
            </a:xfrm>
            <a:prstGeom prst="ellipse">
              <a:avLst/>
            </a:prstGeom>
            <a:solidFill>
              <a:schemeClr val="bg2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EB03C3D-FA3C-4675-8FF2-A7CC67493BA0}"/>
                </a:ext>
              </a:extLst>
            </p:cNvPr>
            <p:cNvSpPr/>
            <p:nvPr/>
          </p:nvSpPr>
          <p:spPr bwMode="auto">
            <a:xfrm>
              <a:off x="3203760" y="5565868"/>
              <a:ext cx="551066" cy="551167"/>
            </a:xfrm>
            <a:prstGeom prst="ellipse">
              <a:avLst/>
            </a:prstGeom>
            <a:solidFill>
              <a:schemeClr val="bg2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8E3026B-4B70-4F57-B63A-9A5B0EA7F77D}"/>
                </a:ext>
              </a:extLst>
            </p:cNvPr>
            <p:cNvSpPr/>
            <p:nvPr/>
          </p:nvSpPr>
          <p:spPr bwMode="auto">
            <a:xfrm>
              <a:off x="5218413" y="5565900"/>
              <a:ext cx="551066" cy="551167"/>
            </a:xfrm>
            <a:prstGeom prst="ellipse">
              <a:avLst/>
            </a:prstGeom>
            <a:solidFill>
              <a:schemeClr val="bg2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4FD5A47-961C-4AEE-A6F2-94745ACA86A8}"/>
                </a:ext>
              </a:extLst>
            </p:cNvPr>
            <p:cNvSpPr/>
            <p:nvPr/>
          </p:nvSpPr>
          <p:spPr bwMode="auto">
            <a:xfrm>
              <a:off x="6237705" y="5565931"/>
              <a:ext cx="551066" cy="551167"/>
            </a:xfrm>
            <a:prstGeom prst="ellipse">
              <a:avLst/>
            </a:prstGeom>
            <a:solidFill>
              <a:schemeClr val="bg2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6B5C38D-E0B0-48E1-91FE-33E12D2E7DCE}"/>
                </a:ext>
              </a:extLst>
            </p:cNvPr>
            <p:cNvSpPr/>
            <p:nvPr/>
          </p:nvSpPr>
          <p:spPr bwMode="auto">
            <a:xfrm>
              <a:off x="4190185" y="5565900"/>
              <a:ext cx="551066" cy="551167"/>
            </a:xfrm>
            <a:prstGeom prst="ellipse">
              <a:avLst/>
            </a:prstGeom>
            <a:solidFill>
              <a:schemeClr val="bg2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688761D-FE27-4E13-AED2-5E12F94E83E7}"/>
                </a:ext>
              </a:extLst>
            </p:cNvPr>
            <p:cNvSpPr/>
            <p:nvPr/>
          </p:nvSpPr>
          <p:spPr bwMode="auto">
            <a:xfrm>
              <a:off x="8323009" y="5565868"/>
              <a:ext cx="551066" cy="551167"/>
            </a:xfrm>
            <a:prstGeom prst="ellipse">
              <a:avLst/>
            </a:prstGeom>
            <a:solidFill>
              <a:schemeClr val="bg2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034CAED-EF8A-422A-A612-B7ADBEE2AA21}"/>
                </a:ext>
              </a:extLst>
            </p:cNvPr>
            <p:cNvSpPr/>
            <p:nvPr/>
          </p:nvSpPr>
          <p:spPr bwMode="auto">
            <a:xfrm>
              <a:off x="9328707" y="5565900"/>
              <a:ext cx="551066" cy="551167"/>
            </a:xfrm>
            <a:prstGeom prst="ellipse">
              <a:avLst/>
            </a:prstGeom>
            <a:solidFill>
              <a:schemeClr val="bg2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5603CBB-090A-4EFF-AAA0-797EC0FF023E}"/>
                </a:ext>
              </a:extLst>
            </p:cNvPr>
            <p:cNvSpPr txBox="1"/>
            <p:nvPr/>
          </p:nvSpPr>
          <p:spPr>
            <a:xfrm>
              <a:off x="2412427" y="4853259"/>
              <a:ext cx="7325975" cy="46737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lIns="179285" tIns="143428" rIns="179285" bIns="143428" rtlCol="0" anchor="ctr" anchorCtr="0">
              <a:noAutofit/>
            </a:bodyPr>
            <a:lstStyle/>
            <a:p>
              <a:pPr algn="ctr"/>
              <a:r>
                <a:rPr lang="en-US" sz="1568" b="1" dirty="0">
                  <a:solidFill>
                    <a:schemeClr val="bg1"/>
                  </a:solidFill>
                </a:rPr>
                <a:t>Any cloud, any platform, whether public, hybrid, on-premises</a:t>
              </a:r>
              <a:endParaRPr lang="en-US" sz="1568" b="1" dirty="0">
                <a:solidFill>
                  <a:schemeClr val="bg1"/>
                </a:solidFill>
                <a:cs typeface="Segoe UI"/>
              </a:endParaRPr>
            </a:p>
          </p:txBody>
        </p:sp>
        <p:pic>
          <p:nvPicPr>
            <p:cNvPr id="15" name="Picture 16">
              <a:extLst>
                <a:ext uri="{FF2B5EF4-FFF2-40B4-BE49-F238E27FC236}">
                  <a16:creationId xmlns:a16="http://schemas.microsoft.com/office/drawing/2014/main" id="{DEFB5DA7-C087-45EF-898F-DA05042F5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287095" y="5648388"/>
              <a:ext cx="436291" cy="371377"/>
            </a:xfrm>
            <a:prstGeom prst="rect">
              <a:avLst/>
            </a:prstGeom>
          </p:spPr>
        </p:pic>
        <p:pic>
          <p:nvPicPr>
            <p:cNvPr id="4" name="Picture 12">
              <a:extLst>
                <a:ext uri="{FF2B5EF4-FFF2-40B4-BE49-F238E27FC236}">
                  <a16:creationId xmlns:a16="http://schemas.microsoft.com/office/drawing/2014/main" id="{E7612AD7-D214-4247-B28A-7A622386C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160552" y="5673970"/>
              <a:ext cx="555572" cy="275426"/>
            </a:xfrm>
            <a:prstGeom prst="rect">
              <a:avLst/>
            </a:prstGeom>
          </p:spPr>
        </p:pic>
        <p:pic>
          <p:nvPicPr>
            <p:cNvPr id="17" name="Picture 18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F3DE42DE-AAE9-4458-BD46-A0C6C9DD9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119363" y="5635651"/>
              <a:ext cx="737829" cy="361696"/>
            </a:xfrm>
            <a:prstGeom prst="rect">
              <a:avLst/>
            </a:prstGeom>
          </p:spPr>
        </p:pic>
        <p:pic>
          <p:nvPicPr>
            <p:cNvPr id="21" name="Picture 21">
              <a:extLst>
                <a:ext uri="{FF2B5EF4-FFF2-40B4-BE49-F238E27FC236}">
                  <a16:creationId xmlns:a16="http://schemas.microsoft.com/office/drawing/2014/main" id="{94A51B68-C1A1-4FE6-ACC2-57F59138F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082965" y="5476221"/>
              <a:ext cx="761809" cy="742455"/>
            </a:xfrm>
            <a:prstGeom prst="rect">
              <a:avLst/>
            </a:prstGeom>
          </p:spPr>
        </p:pic>
        <p:pic>
          <p:nvPicPr>
            <p:cNvPr id="25" name="Picture 25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6CD3AC8B-6B2D-4217-AEB0-65E4FF73B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106055" y="5525552"/>
              <a:ext cx="819365" cy="591337"/>
            </a:xfrm>
            <a:prstGeom prst="rect">
              <a:avLst/>
            </a:prstGeom>
          </p:spPr>
        </p:pic>
        <p:pic>
          <p:nvPicPr>
            <p:cNvPr id="27" name="Picture 27" descr="A picture containing building, display&#10;&#10;Description generated with high confidence">
              <a:extLst>
                <a:ext uri="{FF2B5EF4-FFF2-40B4-BE49-F238E27FC236}">
                  <a16:creationId xmlns:a16="http://schemas.microsoft.com/office/drawing/2014/main" id="{A59019A6-5EF4-41C1-8A34-683F5AC81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400446" y="5701489"/>
              <a:ext cx="296576" cy="277328"/>
            </a:xfrm>
            <a:prstGeom prst="rect">
              <a:avLst/>
            </a:prstGeom>
          </p:spPr>
        </p:pic>
        <p:pic>
          <p:nvPicPr>
            <p:cNvPr id="29" name="Picture 29" descr="A close up of a sign&#10;&#10;Description generated with very high confidence">
              <a:extLst>
                <a:ext uri="{FF2B5EF4-FFF2-40B4-BE49-F238E27FC236}">
                  <a16:creationId xmlns:a16="http://schemas.microsoft.com/office/drawing/2014/main" id="{689B43BE-2A83-4A8B-9ACF-AFD268671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426371" y="5653557"/>
              <a:ext cx="354131" cy="349256"/>
            </a:xfrm>
            <a:prstGeom prst="rect">
              <a:avLst/>
            </a:prstGeom>
          </p:spPr>
        </p:pic>
        <p:pic>
          <p:nvPicPr>
            <p:cNvPr id="31" name="Picture 31" descr="A picture containing yellow, indoor&#10;&#10;Description generated with high confidence">
              <a:extLst>
                <a:ext uri="{FF2B5EF4-FFF2-40B4-BE49-F238E27FC236}">
                  <a16:creationId xmlns:a16="http://schemas.microsoft.com/office/drawing/2014/main" id="{CA3A323C-4101-436E-9E5C-0BD67F8E0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9443862" y="5635825"/>
              <a:ext cx="313750" cy="394433"/>
            </a:xfrm>
            <a:prstGeom prst="rect">
              <a:avLst/>
            </a:prstGeom>
          </p:spPr>
        </p:pic>
      </p:grpSp>
      <p:sp>
        <p:nvSpPr>
          <p:cNvPr id="51" name="Text Placeholder 4">
            <a:extLst>
              <a:ext uri="{FF2B5EF4-FFF2-40B4-BE49-F238E27FC236}">
                <a16:creationId xmlns:a16="http://schemas.microsoft.com/office/drawing/2014/main" id="{1C440CD6-94E8-4DAF-8308-9A907B36EB22}"/>
              </a:ext>
            </a:extLst>
          </p:cNvPr>
          <p:cNvSpPr txBox="1">
            <a:spLocks/>
          </p:cNvSpPr>
          <p:nvPr/>
        </p:nvSpPr>
        <p:spPr>
          <a:xfrm>
            <a:off x="426425" y="823557"/>
            <a:ext cx="5119371" cy="424076"/>
          </a:xfrm>
          <a:prstGeom prst="rect">
            <a:avLst/>
          </a:prstGeom>
        </p:spPr>
        <p:txBody>
          <a:bodyPr lIns="0" rIns="0" anchor="t"/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76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Your tools, languages, and clouds</a:t>
            </a:r>
            <a:endParaRPr lang="en-US" sz="1765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797E7CD9-7BB0-4D8A-905E-9EC32AD5DBFB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 r="74942" b="17916"/>
          <a:stretch/>
        </p:blipFill>
        <p:spPr>
          <a:xfrm>
            <a:off x="2584898" y="4184747"/>
            <a:ext cx="371512" cy="35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479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85216" y="3977319"/>
            <a:ext cx="9144000" cy="307777"/>
          </a:xfrm>
        </p:spPr>
        <p:txBody>
          <a:bodyPr/>
          <a:lstStyle/>
          <a:p>
            <a:r>
              <a:rPr lang="en-US" dirty="0"/>
              <a:t>Creating an open-source Azure DevOps Project</a:t>
            </a:r>
          </a:p>
        </p:txBody>
      </p:sp>
    </p:spTree>
    <p:extLst>
      <p:ext uri="{BB962C8B-B14F-4D97-AF65-F5344CB8AC3E}">
        <p14:creationId xmlns:p14="http://schemas.microsoft.com/office/powerpoint/2010/main" val="3804057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7899278-BD67-4AAC-9874-65FAF4AE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Pipelines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B004072-1B0B-4387-9E77-76A61E081B56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Implement CI/CD for your organization</a:t>
            </a:r>
          </a:p>
        </p:txBody>
      </p:sp>
    </p:spTree>
    <p:extLst>
      <p:ext uri="{BB962C8B-B14F-4D97-AF65-F5344CB8AC3E}">
        <p14:creationId xmlns:p14="http://schemas.microsoft.com/office/powerpoint/2010/main" val="1997867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Online Image Placeholder 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A3D64055-A09B-46D7-B9A9-6B087799F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795" y="668869"/>
            <a:ext cx="7320206" cy="607715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D34CA-2892-4FF4-9588-C6A358296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379" y="953668"/>
            <a:ext cx="5119371" cy="805452"/>
          </a:xfrm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68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Cloud-hosted pipelines for Linux, Windows and macOS.</a:t>
            </a:r>
            <a:endParaRPr lang="en-US" sz="1568" dirty="0">
              <a:solidFill>
                <a:schemeClr val="tx1">
                  <a:lumMod val="65000"/>
                  <a:lumOff val="35000"/>
                </a:schemeClr>
              </a:solidFill>
              <a:cs typeface="Segoe U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6A65AD-43AA-423E-8D08-19A36B57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25" y="223039"/>
            <a:ext cx="11336039" cy="739238"/>
          </a:xfrm>
        </p:spPr>
        <p:txBody>
          <a:bodyPr/>
          <a:lstStyle/>
          <a:p>
            <a:r>
              <a:rPr lang="en-US">
                <a:solidFill>
                  <a:srgbClr val="2C65E1"/>
                </a:solidFill>
              </a:rPr>
              <a:t>Azure Pipelines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C232096-55FE-485C-9396-51DF7060CD86}"/>
              </a:ext>
            </a:extLst>
          </p:cNvPr>
          <p:cNvGrpSpPr/>
          <p:nvPr/>
        </p:nvGrpSpPr>
        <p:grpSpPr>
          <a:xfrm>
            <a:off x="436378" y="1825285"/>
            <a:ext cx="5025781" cy="1325042"/>
            <a:chOff x="445128" y="1690638"/>
            <a:chExt cx="5126558" cy="135161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303B4F4-BD54-418F-ABEC-9DA56768EB4B}"/>
                </a:ext>
              </a:extLst>
            </p:cNvPr>
            <p:cNvSpPr/>
            <p:nvPr/>
          </p:nvSpPr>
          <p:spPr bwMode="auto">
            <a:xfrm>
              <a:off x="445128" y="1731691"/>
              <a:ext cx="555298" cy="555298"/>
            </a:xfrm>
            <a:prstGeom prst="ellipse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90A02D-FA22-4D75-8262-E67026C3F459}"/>
                </a:ext>
              </a:extLst>
            </p:cNvPr>
            <p:cNvSpPr txBox="1"/>
            <p:nvPr/>
          </p:nvSpPr>
          <p:spPr>
            <a:xfrm>
              <a:off x="1065722" y="1690638"/>
              <a:ext cx="4505964" cy="54476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Any language, any platform, any cloud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7D699B-D6CA-484D-9DCC-8760B5AE64AE}"/>
                </a:ext>
              </a:extLst>
            </p:cNvPr>
            <p:cNvSpPr txBox="1"/>
            <p:nvPr/>
          </p:nvSpPr>
          <p:spPr>
            <a:xfrm>
              <a:off x="1065722" y="2008121"/>
              <a:ext cx="3975020" cy="1034129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>
                <a:spcAft>
                  <a:spcPts val="588"/>
                </a:spcAft>
              </a:pPr>
              <a:r>
                <a:rPr lang="en-US" sz="1176" dirty="0">
                  <a:solidFill>
                    <a:srgbClr val="595959"/>
                  </a:solidFill>
                </a:rPr>
                <a:t>Build, test, and deploy Node.js, Python,  Java, PHP, Ruby, C/C++, .NET, Android, and iOS apps. Run in parallel on Linux, macOS, and Windows.  Deploy to Azure, AWS, GCP or on-premises</a:t>
              </a:r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00E8F52D-C4CC-4645-A09C-A5C2D2D47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1328" y="1836754"/>
              <a:ext cx="342900" cy="325755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E1109A4-FFA7-4A22-A9BA-27D765A83C78}"/>
              </a:ext>
            </a:extLst>
          </p:cNvPr>
          <p:cNvGrpSpPr/>
          <p:nvPr/>
        </p:nvGrpSpPr>
        <p:grpSpPr>
          <a:xfrm>
            <a:off x="436378" y="3313167"/>
            <a:ext cx="4505274" cy="1327967"/>
            <a:chOff x="445128" y="2867778"/>
            <a:chExt cx="4595614" cy="135459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FDB50A0-8DD6-48CA-80CD-8F55978146FF}"/>
                </a:ext>
              </a:extLst>
            </p:cNvPr>
            <p:cNvSpPr/>
            <p:nvPr/>
          </p:nvSpPr>
          <p:spPr bwMode="auto">
            <a:xfrm>
              <a:off x="445128" y="2867778"/>
              <a:ext cx="555298" cy="555298"/>
            </a:xfrm>
            <a:prstGeom prst="ellipse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306CDB6-E465-4A41-B520-9DC0AC0600BC}"/>
                </a:ext>
              </a:extLst>
            </p:cNvPr>
            <p:cNvSpPr txBox="1"/>
            <p:nvPr/>
          </p:nvSpPr>
          <p:spPr>
            <a:xfrm>
              <a:off x="1065722" y="2874960"/>
              <a:ext cx="3656707" cy="54476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Extensible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F696DB-EE80-40C9-9008-6142F73C1492}"/>
                </a:ext>
              </a:extLst>
            </p:cNvPr>
            <p:cNvSpPr txBox="1"/>
            <p:nvPr/>
          </p:nvSpPr>
          <p:spPr>
            <a:xfrm>
              <a:off x="1065722" y="3188245"/>
              <a:ext cx="3975020" cy="1034129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>
                <a:spcAft>
                  <a:spcPts val="588"/>
                </a:spcAft>
              </a:pPr>
              <a:r>
                <a:rPr lang="en-GB" sz="1176" dirty="0">
                  <a:solidFill>
                    <a:srgbClr val="595959"/>
                  </a:solidFill>
                </a:rPr>
                <a:t>Explore and implement a wide range of community-built build, test, and deployment tasks, along with hundreds of extensions from Slack to </a:t>
              </a:r>
              <a:r>
                <a:rPr lang="en-GB" sz="1176" dirty="0" err="1">
                  <a:solidFill>
                    <a:srgbClr val="595959"/>
                  </a:solidFill>
                </a:rPr>
                <a:t>SonarCloud</a:t>
              </a:r>
              <a:r>
                <a:rPr lang="en-GB" sz="1176" dirty="0">
                  <a:solidFill>
                    <a:srgbClr val="595959"/>
                  </a:solidFill>
                </a:rPr>
                <a:t>. Support for YAML, reporting and more</a:t>
              </a: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0BDC9036-025D-43F9-AA73-A88758865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8636" y="2973977"/>
              <a:ext cx="285750" cy="342900"/>
            </a:xfrm>
            <a:prstGeom prst="rect">
              <a:avLst/>
            </a:prstGeom>
            <a:effectLst/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A46A84B-B8E4-4BA1-AC7D-E897B15A1499}"/>
              </a:ext>
            </a:extLst>
          </p:cNvPr>
          <p:cNvGrpSpPr/>
          <p:nvPr/>
        </p:nvGrpSpPr>
        <p:grpSpPr>
          <a:xfrm>
            <a:off x="436380" y="4662256"/>
            <a:ext cx="4505273" cy="1112734"/>
            <a:chOff x="445129" y="4755247"/>
            <a:chExt cx="4595613" cy="1135047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8969C80-65DA-4231-83DC-5638E0C213C6}"/>
                </a:ext>
              </a:extLst>
            </p:cNvPr>
            <p:cNvSpPr/>
            <p:nvPr/>
          </p:nvSpPr>
          <p:spPr bwMode="auto">
            <a:xfrm>
              <a:off x="445129" y="4791277"/>
              <a:ext cx="555298" cy="555298"/>
            </a:xfrm>
            <a:prstGeom prst="ellipse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446C7CC-67CB-4D25-A20A-694A6E1F21D8}"/>
                </a:ext>
              </a:extLst>
            </p:cNvPr>
            <p:cNvSpPr txBox="1"/>
            <p:nvPr/>
          </p:nvSpPr>
          <p:spPr>
            <a:xfrm>
              <a:off x="1065722" y="4755247"/>
              <a:ext cx="3656707" cy="54476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Containers and Kubernetes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7FD4636-4259-4145-9391-F318DE7B8336}"/>
                </a:ext>
              </a:extLst>
            </p:cNvPr>
            <p:cNvSpPr txBox="1"/>
            <p:nvPr/>
          </p:nvSpPr>
          <p:spPr>
            <a:xfrm>
              <a:off x="1065722" y="5040831"/>
              <a:ext cx="3975020" cy="849463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>
                <a:spcAft>
                  <a:spcPts val="588"/>
                </a:spcAft>
              </a:pPr>
              <a:r>
                <a:rPr lang="en-GB" sz="1176">
                  <a:solidFill>
                    <a:srgbClr val="595959"/>
                  </a:solidFill>
                </a:rPr>
                <a:t>Easily build and push images to container registries like Docker Hub and Azure Container Registry. Deploy containers to individual hosts or Kubernetes.</a:t>
              </a:r>
              <a:endParaRPr lang="en-US" sz="1176">
                <a:solidFill>
                  <a:srgbClr val="595959"/>
                </a:solidFill>
              </a:endParaRPr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ABF23BC7-1AA2-4459-BE12-18A85FDCC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1328" y="4890781"/>
              <a:ext cx="342900" cy="342900"/>
            </a:xfrm>
            <a:prstGeom prst="rect">
              <a:avLst/>
            </a:prstGeom>
            <a:effectLst/>
          </p:spPr>
        </p:pic>
      </p:grp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3EC78E9-A3F5-4292-B3B0-3F15A3B65F2D}"/>
              </a:ext>
            </a:extLst>
          </p:cNvPr>
          <p:cNvSpPr txBox="1">
            <a:spLocks/>
          </p:cNvSpPr>
          <p:nvPr/>
        </p:nvSpPr>
        <p:spPr>
          <a:xfrm>
            <a:off x="970468" y="6198992"/>
            <a:ext cx="3807664" cy="30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67">
              <a:buNone/>
              <a:defRPr/>
            </a:pPr>
            <a:r>
              <a:rPr lang="en-US" sz="1961" b="1" dirty="0">
                <a:solidFill>
                  <a:srgbClr val="2C65E1"/>
                </a:solidFill>
              </a:rPr>
              <a:t>https://azure.com/pipelines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794CA63-381B-4EF5-93F4-3262C5613026}"/>
              </a:ext>
            </a:extLst>
          </p:cNvPr>
          <p:cNvSpPr/>
          <p:nvPr/>
        </p:nvSpPr>
        <p:spPr bwMode="auto">
          <a:xfrm>
            <a:off x="400017" y="6137918"/>
            <a:ext cx="420039" cy="420037"/>
          </a:xfrm>
          <a:prstGeom prst="ellipse">
            <a:avLst/>
          </a:prstGeom>
          <a:noFill/>
          <a:ln w="28575" cap="flat" cmpd="sng" algn="ctr">
            <a:solidFill>
              <a:srgbClr val="2C65E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>
                <a:ln w="19050">
                  <a:noFill/>
                </a:ln>
                <a:solidFill>
                  <a:srgbClr val="2C65E1"/>
                </a:solidFill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lang="en-US" sz="1961" kern="0">
              <a:ln w="19050">
                <a:noFill/>
              </a:ln>
              <a:solidFill>
                <a:srgbClr val="2C65E1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Online Image Placeholder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BB99AEE-D0DA-4872-AD88-E593AF1F70C9}"/>
              </a:ext>
            </a:extLst>
          </p:cNvPr>
          <p:cNvPicPr>
            <a:picLocks noGrp="1" noChangeAspect="1"/>
          </p:cNvPicPr>
          <p:nvPr>
            <p:ph type="clipArt" sz="quarter" idx="11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27"/>
          <a:stretch/>
        </p:blipFill>
        <p:spPr>
          <a:xfrm>
            <a:off x="6160919" y="1534723"/>
            <a:ext cx="6040009" cy="4345444"/>
          </a:xfrm>
        </p:spPr>
      </p:pic>
    </p:spTree>
    <p:extLst>
      <p:ext uri="{BB962C8B-B14F-4D97-AF65-F5344CB8AC3E}">
        <p14:creationId xmlns:p14="http://schemas.microsoft.com/office/powerpoint/2010/main" val="2238522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E6B4ED-EA4E-4478-AC3D-C0BDC0289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Build with Azure DevOps Pipelines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0E6C1F-D618-432F-B7C0-4451586B26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28835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Supporting multiple languages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Prerequisites: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A GitHub Account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An Azure DevOps Organization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Application Source Code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Based on your source code, </a:t>
            </a:r>
            <a:br>
              <a:rPr lang="en-US" dirty="0"/>
            </a:br>
            <a:r>
              <a:rPr lang="en-US" dirty="0"/>
              <a:t>Azure DevOps Pipelines “recognizes”</a:t>
            </a:r>
            <a:br>
              <a:rPr lang="en-US" dirty="0"/>
            </a:br>
            <a:r>
              <a:rPr lang="en-US" dirty="0"/>
              <a:t>the capabilities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output of the Pipelines process</a:t>
            </a:r>
            <a:br>
              <a:rPr lang="en-US" dirty="0"/>
            </a:br>
            <a:r>
              <a:rPr lang="en-US" dirty="0"/>
              <a:t>is a “Azure-</a:t>
            </a:r>
            <a:r>
              <a:rPr lang="en-US" dirty="0" err="1"/>
              <a:t>Pipelines.yml</a:t>
            </a:r>
            <a:r>
              <a:rPr lang="en-US" dirty="0"/>
              <a:t>” 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AA08A0-124D-4160-8174-A7CCEA21B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946" y="1842930"/>
            <a:ext cx="5517631" cy="380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79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5E2C6C-AE38-441A-BC2C-3404115EC7C9}"/>
              </a:ext>
            </a:extLst>
          </p:cNvPr>
          <p:cNvCxnSpPr/>
          <p:nvPr/>
        </p:nvCxnSpPr>
        <p:spPr>
          <a:xfrm>
            <a:off x="1939047" y="1906621"/>
            <a:ext cx="0" cy="428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4283715-C198-45DE-8BE2-3445EA0C3BF7}"/>
              </a:ext>
            </a:extLst>
          </p:cNvPr>
          <p:cNvSpPr/>
          <p:nvPr/>
        </p:nvSpPr>
        <p:spPr>
          <a:xfrm>
            <a:off x="2191965" y="197922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88144-73B4-4047-AD8C-39F7DEDF0B1D}"/>
              </a:ext>
            </a:extLst>
          </p:cNvPr>
          <p:cNvSpPr txBox="1"/>
          <p:nvPr/>
        </p:nvSpPr>
        <p:spPr>
          <a:xfrm>
            <a:off x="2536321" y="1887783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Stage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82F51D-E37B-4559-8E41-8FBDF8652A83}"/>
              </a:ext>
            </a:extLst>
          </p:cNvPr>
          <p:cNvSpPr/>
          <p:nvPr/>
        </p:nvSpPr>
        <p:spPr>
          <a:xfrm>
            <a:off x="2536321" y="238473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4C5B4C-15A2-4EF4-9EBF-4F8F9F7112EB}"/>
              </a:ext>
            </a:extLst>
          </p:cNvPr>
          <p:cNvSpPr txBox="1"/>
          <p:nvPr/>
        </p:nvSpPr>
        <p:spPr>
          <a:xfrm>
            <a:off x="2880677" y="2293297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Job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5D81705-5155-4DE2-90F7-17DF47E5E99C}"/>
              </a:ext>
            </a:extLst>
          </p:cNvPr>
          <p:cNvSpPr/>
          <p:nvPr/>
        </p:nvSpPr>
        <p:spPr>
          <a:xfrm>
            <a:off x="2880677" y="2790251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FFE854-4518-4F20-A0B1-11A8165E6FF3}"/>
              </a:ext>
            </a:extLst>
          </p:cNvPr>
          <p:cNvSpPr txBox="1"/>
          <p:nvPr/>
        </p:nvSpPr>
        <p:spPr>
          <a:xfrm>
            <a:off x="3225033" y="2698811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F90B4B-967A-41D4-A301-79A33D5F6A24}"/>
              </a:ext>
            </a:extLst>
          </p:cNvPr>
          <p:cNvSpPr/>
          <p:nvPr/>
        </p:nvSpPr>
        <p:spPr>
          <a:xfrm>
            <a:off x="2880677" y="3195765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8DB1CB-0741-4860-B7F2-EEB46C62B89B}"/>
              </a:ext>
            </a:extLst>
          </p:cNvPr>
          <p:cNvSpPr txBox="1"/>
          <p:nvPr/>
        </p:nvSpPr>
        <p:spPr>
          <a:xfrm>
            <a:off x="3225033" y="3104325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43F8449-947E-41B7-B263-681939A25A63}"/>
              </a:ext>
            </a:extLst>
          </p:cNvPr>
          <p:cNvSpPr/>
          <p:nvPr/>
        </p:nvSpPr>
        <p:spPr>
          <a:xfrm>
            <a:off x="2536321" y="3601279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D5C9BD-C559-4E13-9023-EBF080AAF02F}"/>
              </a:ext>
            </a:extLst>
          </p:cNvPr>
          <p:cNvSpPr txBox="1"/>
          <p:nvPr/>
        </p:nvSpPr>
        <p:spPr>
          <a:xfrm>
            <a:off x="2880677" y="350983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Job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C5BAEC4-2F78-4FCB-943D-171213EB83D6}"/>
              </a:ext>
            </a:extLst>
          </p:cNvPr>
          <p:cNvSpPr/>
          <p:nvPr/>
        </p:nvSpPr>
        <p:spPr>
          <a:xfrm>
            <a:off x="2880677" y="400679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B4C118-5E57-41CE-BD12-3C4D3A76B744}"/>
              </a:ext>
            </a:extLst>
          </p:cNvPr>
          <p:cNvSpPr txBox="1"/>
          <p:nvPr/>
        </p:nvSpPr>
        <p:spPr>
          <a:xfrm>
            <a:off x="3225033" y="3915353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9AF03BF-B3EF-430B-B0B2-919744E75FF7}"/>
              </a:ext>
            </a:extLst>
          </p:cNvPr>
          <p:cNvSpPr/>
          <p:nvPr/>
        </p:nvSpPr>
        <p:spPr>
          <a:xfrm>
            <a:off x="2880677" y="441230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55143F-6EF6-4196-92D9-C3A52C493E2F}"/>
              </a:ext>
            </a:extLst>
          </p:cNvPr>
          <p:cNvSpPr txBox="1"/>
          <p:nvPr/>
        </p:nvSpPr>
        <p:spPr>
          <a:xfrm>
            <a:off x="3225033" y="4320867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6478B2-9477-4008-8C8D-95D1040C9460}"/>
              </a:ext>
            </a:extLst>
          </p:cNvPr>
          <p:cNvSpPr/>
          <p:nvPr/>
        </p:nvSpPr>
        <p:spPr>
          <a:xfrm>
            <a:off x="2191965" y="4817821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7AC0BE-0AB0-4686-8CE5-5952F624EBE3}"/>
              </a:ext>
            </a:extLst>
          </p:cNvPr>
          <p:cNvSpPr txBox="1"/>
          <p:nvPr/>
        </p:nvSpPr>
        <p:spPr>
          <a:xfrm>
            <a:off x="2536321" y="4726381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Stage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B3C85BC-CF9C-4BDC-99BB-36BBF7693123}"/>
              </a:ext>
            </a:extLst>
          </p:cNvPr>
          <p:cNvSpPr/>
          <p:nvPr/>
        </p:nvSpPr>
        <p:spPr>
          <a:xfrm>
            <a:off x="2536321" y="5223335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CF95957-8B36-47FD-9956-1E6708E10A5B}"/>
              </a:ext>
            </a:extLst>
          </p:cNvPr>
          <p:cNvSpPr txBox="1"/>
          <p:nvPr/>
        </p:nvSpPr>
        <p:spPr>
          <a:xfrm>
            <a:off x="2880677" y="5131895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Job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F772E43-D4E1-4F11-8851-1E01B13D5104}"/>
              </a:ext>
            </a:extLst>
          </p:cNvPr>
          <p:cNvSpPr/>
          <p:nvPr/>
        </p:nvSpPr>
        <p:spPr>
          <a:xfrm>
            <a:off x="2880677" y="5628849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6A1EC7-BC5B-4F3C-9118-E5BF5751435F}"/>
              </a:ext>
            </a:extLst>
          </p:cNvPr>
          <p:cNvSpPr txBox="1"/>
          <p:nvPr/>
        </p:nvSpPr>
        <p:spPr>
          <a:xfrm>
            <a:off x="3225033" y="553740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EF58F99-A649-4CF7-BC8E-D73788F6B660}"/>
              </a:ext>
            </a:extLst>
          </p:cNvPr>
          <p:cNvSpPr/>
          <p:nvPr/>
        </p:nvSpPr>
        <p:spPr>
          <a:xfrm>
            <a:off x="2880677" y="6034360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F5C2176-88A7-4732-B97D-5CC9E401095D}"/>
              </a:ext>
            </a:extLst>
          </p:cNvPr>
          <p:cNvSpPr txBox="1"/>
          <p:nvPr/>
        </p:nvSpPr>
        <p:spPr>
          <a:xfrm>
            <a:off x="3225033" y="5942920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4E5D950-1562-45CC-B8B5-B8B52C07936F}"/>
              </a:ext>
            </a:extLst>
          </p:cNvPr>
          <p:cNvCxnSpPr>
            <a:stCxn id="7" idx="2"/>
            <a:endCxn id="42" idx="1"/>
          </p:cNvCxnSpPr>
          <p:nvPr/>
        </p:nvCxnSpPr>
        <p:spPr>
          <a:xfrm rot="16200000" flipH="1">
            <a:off x="2207106" y="2101242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1">
            <a:extLst>
              <a:ext uri="{FF2B5EF4-FFF2-40B4-BE49-F238E27FC236}">
                <a16:creationId xmlns:a16="http://schemas.microsoft.com/office/drawing/2014/main" id="{3FECCF63-F4E0-4B1C-A62F-297CAFE4B7A8}"/>
              </a:ext>
            </a:extLst>
          </p:cNvPr>
          <p:cNvCxnSpPr>
            <a:cxnSpLocks/>
            <a:stCxn id="42" idx="2"/>
            <a:endCxn id="45" idx="1"/>
          </p:cNvCxnSpPr>
          <p:nvPr/>
        </p:nvCxnSpPr>
        <p:spPr>
          <a:xfrm rot="16200000" flipH="1">
            <a:off x="2551462" y="2506756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1">
            <a:extLst>
              <a:ext uri="{FF2B5EF4-FFF2-40B4-BE49-F238E27FC236}">
                <a16:creationId xmlns:a16="http://schemas.microsoft.com/office/drawing/2014/main" id="{8AE4FD35-16E6-40D7-8B41-42461EEC5B5B}"/>
              </a:ext>
            </a:extLst>
          </p:cNvPr>
          <p:cNvCxnSpPr>
            <a:cxnSpLocks/>
            <a:stCxn id="42" idx="2"/>
            <a:endCxn id="48" idx="1"/>
          </p:cNvCxnSpPr>
          <p:nvPr/>
        </p:nvCxnSpPr>
        <p:spPr>
          <a:xfrm rot="16200000" flipH="1">
            <a:off x="2348705" y="2709513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1">
            <a:extLst>
              <a:ext uri="{FF2B5EF4-FFF2-40B4-BE49-F238E27FC236}">
                <a16:creationId xmlns:a16="http://schemas.microsoft.com/office/drawing/2014/main" id="{283F94E2-8261-4AE8-AD60-47E79AF2EE0E}"/>
              </a:ext>
            </a:extLst>
          </p:cNvPr>
          <p:cNvCxnSpPr>
            <a:cxnSpLocks/>
            <a:stCxn id="51" idx="2"/>
            <a:endCxn id="57" idx="1"/>
          </p:cNvCxnSpPr>
          <p:nvPr/>
        </p:nvCxnSpPr>
        <p:spPr>
          <a:xfrm rot="16200000" flipH="1">
            <a:off x="2348705" y="3926055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71">
            <a:extLst>
              <a:ext uri="{FF2B5EF4-FFF2-40B4-BE49-F238E27FC236}">
                <a16:creationId xmlns:a16="http://schemas.microsoft.com/office/drawing/2014/main" id="{FC366E82-0C7E-4486-A941-7804F2103D16}"/>
              </a:ext>
            </a:extLst>
          </p:cNvPr>
          <p:cNvCxnSpPr>
            <a:cxnSpLocks/>
            <a:stCxn id="51" idx="2"/>
            <a:endCxn id="54" idx="1"/>
          </p:cNvCxnSpPr>
          <p:nvPr/>
        </p:nvCxnSpPr>
        <p:spPr>
          <a:xfrm rot="16200000" flipH="1">
            <a:off x="2551462" y="3723298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71">
            <a:extLst>
              <a:ext uri="{FF2B5EF4-FFF2-40B4-BE49-F238E27FC236}">
                <a16:creationId xmlns:a16="http://schemas.microsoft.com/office/drawing/2014/main" id="{CA4A22E4-1D8C-47B7-B806-62E5FBCA7C21}"/>
              </a:ext>
            </a:extLst>
          </p:cNvPr>
          <p:cNvCxnSpPr>
            <a:cxnSpLocks/>
            <a:stCxn id="7" idx="2"/>
            <a:endCxn id="51" idx="1"/>
          </p:cNvCxnSpPr>
          <p:nvPr/>
        </p:nvCxnSpPr>
        <p:spPr>
          <a:xfrm rot="16200000" flipH="1">
            <a:off x="1598835" y="2709513"/>
            <a:ext cx="1576336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71">
            <a:extLst>
              <a:ext uri="{FF2B5EF4-FFF2-40B4-BE49-F238E27FC236}">
                <a16:creationId xmlns:a16="http://schemas.microsoft.com/office/drawing/2014/main" id="{27C6241A-E1ED-4CD1-86D6-06B89D134572}"/>
              </a:ext>
            </a:extLst>
          </p:cNvPr>
          <p:cNvCxnSpPr>
            <a:cxnSpLocks/>
            <a:stCxn id="60" idx="2"/>
            <a:endCxn id="63" idx="1"/>
          </p:cNvCxnSpPr>
          <p:nvPr/>
        </p:nvCxnSpPr>
        <p:spPr>
          <a:xfrm rot="16200000" flipH="1">
            <a:off x="2207106" y="4939840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71">
            <a:extLst>
              <a:ext uri="{FF2B5EF4-FFF2-40B4-BE49-F238E27FC236}">
                <a16:creationId xmlns:a16="http://schemas.microsoft.com/office/drawing/2014/main" id="{485D757A-A0E7-4288-A671-24200AE098D3}"/>
              </a:ext>
            </a:extLst>
          </p:cNvPr>
          <p:cNvCxnSpPr>
            <a:cxnSpLocks/>
            <a:stCxn id="63" idx="2"/>
            <a:endCxn id="66" idx="1"/>
          </p:cNvCxnSpPr>
          <p:nvPr/>
        </p:nvCxnSpPr>
        <p:spPr>
          <a:xfrm rot="16200000" flipH="1">
            <a:off x="2551462" y="5345354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71">
            <a:extLst>
              <a:ext uri="{FF2B5EF4-FFF2-40B4-BE49-F238E27FC236}">
                <a16:creationId xmlns:a16="http://schemas.microsoft.com/office/drawing/2014/main" id="{5B232E6F-B68D-499E-8054-7CC8A955B259}"/>
              </a:ext>
            </a:extLst>
          </p:cNvPr>
          <p:cNvCxnSpPr>
            <a:cxnSpLocks/>
            <a:stCxn id="63" idx="2"/>
            <a:endCxn id="69" idx="1"/>
          </p:cNvCxnSpPr>
          <p:nvPr/>
        </p:nvCxnSpPr>
        <p:spPr>
          <a:xfrm rot="16200000" flipH="1">
            <a:off x="2348707" y="5548109"/>
            <a:ext cx="765305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6F67C91-5F9B-4FF4-B49E-9E6CCC0175EE}"/>
              </a:ext>
            </a:extLst>
          </p:cNvPr>
          <p:cNvSpPr txBox="1"/>
          <p:nvPr/>
        </p:nvSpPr>
        <p:spPr>
          <a:xfrm rot="16200000">
            <a:off x="841124" y="391278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pPr algn="ctr"/>
            <a:r>
              <a:rPr lang="en-US" sz="1600" dirty="0"/>
              <a:t>Pipeline</a:t>
            </a:r>
          </a:p>
        </p:txBody>
      </p:sp>
      <p:sp>
        <p:nvSpPr>
          <p:cNvPr id="98" name="Title 97">
            <a:extLst>
              <a:ext uri="{FF2B5EF4-FFF2-40B4-BE49-F238E27FC236}">
                <a16:creationId xmlns:a16="http://schemas.microsoft.com/office/drawing/2014/main" id="{AD4BB5F5-5323-4637-B3B0-AC0EA4BB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hierarchy</a:t>
            </a:r>
          </a:p>
        </p:txBody>
      </p:sp>
    </p:spTree>
    <p:extLst>
      <p:ext uri="{BB962C8B-B14F-4D97-AF65-F5344CB8AC3E}">
        <p14:creationId xmlns:p14="http://schemas.microsoft.com/office/powerpoint/2010/main" val="19284216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022D7F-653A-494F-A715-E08A3E56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Introduction to Azure Pipelines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2DEB99-EE36-4674-B7A1-6DE5A0E98B70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/>
              <a:t>Part 1 of 4 in the </a:t>
            </a:r>
            <a:r>
              <a:rPr lang="en-US" u="sng" dirty="0"/>
              <a:t>CI/CD with Azure Pipelines and GitHub</a:t>
            </a:r>
            <a:r>
              <a:rPr lang="en-US" dirty="0"/>
              <a:t> series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C223B0A-C8BB-40CA-97DA-6E941A6F83C1}"/>
              </a:ext>
            </a:extLst>
          </p:cNvPr>
          <p:cNvSpPr txBox="1">
            <a:spLocks/>
          </p:cNvSpPr>
          <p:nvPr/>
        </p:nvSpPr>
        <p:spPr>
          <a:xfrm>
            <a:off x="457200" y="6065443"/>
            <a:ext cx="3543300" cy="422162"/>
          </a:xfrm>
          <a:prstGeom prst="rect">
            <a:avLst/>
          </a:prstGeom>
        </p:spPr>
        <p:txBody>
          <a:bodyPr vert="horz" lIns="0" tIns="0" rIns="91440" bIns="0" rtlCol="0" anchor="b" anchorCtr="0">
            <a:noAutofit/>
          </a:bodyPr>
          <a:lstStyle>
            <a:lvl1pPr marL="0" indent="0" algn="l" defTabSz="914132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2000" b="1" i="0" kern="1200">
                <a:solidFill>
                  <a:schemeClr val="accent2"/>
                </a:solidFill>
                <a:effectLst/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10000"/>
              <a:buFont typeface="Arial" charset="0"/>
              <a:buNone/>
              <a:defRPr lang="en-US" sz="20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288925" indent="-22225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20000"/>
              <a:buFont typeface="Arial" charset="0"/>
              <a:buChar char="•"/>
              <a:defRPr lang="en-US" sz="18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31825" indent="-18288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tabLst/>
              <a:defRPr lang="en-US" sz="16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254125" indent="-194310" algn="l" defTabSz="914132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/>
              <a:buChar char="•"/>
              <a:defRPr lang="en-US" sz="1400" b="0" i="0" kern="1200" dirty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5pPr>
            <a:lvl6pPr marL="1965221" indent="-228533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32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rgbClr val="414241"/>
              </a:buClr>
              <a:buSzPct val="120000"/>
              <a:buFontTx/>
              <a:buNone/>
              <a:tabLst/>
              <a:defRPr/>
            </a:pPr>
            <a:r>
              <a:rPr lang="en-US"/>
              <a:t>MSUSDev@Microsoft.com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Segoe UI Semibold" charset="0"/>
              <a:cs typeface="Segoe UI Semibold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10A9475-EAAA-4687-B133-9B81718C4E2E}"/>
              </a:ext>
            </a:extLst>
          </p:cNvPr>
          <p:cNvSpPr txBox="1">
            <a:spLocks/>
          </p:cNvSpPr>
          <p:nvPr/>
        </p:nvSpPr>
        <p:spPr>
          <a:xfrm>
            <a:off x="9971572" y="6169545"/>
            <a:ext cx="2128688" cy="318060"/>
          </a:xfrm>
          <a:prstGeom prst="rect">
            <a:avLst/>
          </a:prstGeom>
        </p:spPr>
        <p:txBody>
          <a:bodyPr/>
          <a:lstStyle>
            <a:lvl1pPr marL="0" indent="0" algn="l" defTabSz="914132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2000" b="1" i="0" kern="1200" dirty="0" smtClean="0">
                <a:solidFill>
                  <a:schemeClr val="accent2"/>
                </a:solidFill>
                <a:effectLst/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10000"/>
              <a:buFont typeface="Arial" charset="0"/>
              <a:buNone/>
              <a:defRPr lang="en-US" sz="20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288925" indent="-22225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20000"/>
              <a:buFont typeface="Arial" charset="0"/>
              <a:buChar char="•"/>
              <a:defRPr lang="en-US" sz="18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31825" indent="-18288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tabLst/>
              <a:defRPr lang="en-US" sz="16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254125" indent="-194310" algn="l" defTabSz="914132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/>
              <a:buChar char="•"/>
              <a:defRPr lang="en-US" sz="1400" b="0" i="0" kern="1200" dirty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5pPr>
            <a:lvl6pPr marL="1965221" indent="-228533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32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rgbClr val="414241"/>
              </a:buClr>
              <a:buSzPct val="120000"/>
              <a:buFontTx/>
              <a:buNone/>
              <a:tabLst/>
              <a:defRPr/>
            </a:pPr>
            <a:r>
              <a:rPr lang="fr-BE" dirty="0" err="1"/>
              <a:t>Feb</a:t>
            </a:r>
            <a:r>
              <a:rPr lang="fr-BE" dirty="0"/>
              <a:t>, </a:t>
            </a:r>
            <a:r>
              <a:rPr kumimoji="0" lang="fr-BE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 charset="0"/>
                <a:cs typeface="Segoe UI Semibold" charset="0"/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863491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5E2C6C-AE38-441A-BC2C-3404115EC7C9}"/>
              </a:ext>
            </a:extLst>
          </p:cNvPr>
          <p:cNvCxnSpPr/>
          <p:nvPr/>
        </p:nvCxnSpPr>
        <p:spPr>
          <a:xfrm>
            <a:off x="1939047" y="1906621"/>
            <a:ext cx="0" cy="428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4283715-C198-45DE-8BE2-3445EA0C3BF7}"/>
              </a:ext>
            </a:extLst>
          </p:cNvPr>
          <p:cNvSpPr/>
          <p:nvPr/>
        </p:nvSpPr>
        <p:spPr>
          <a:xfrm>
            <a:off x="2191965" y="197922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88144-73B4-4047-AD8C-39F7DEDF0B1D}"/>
              </a:ext>
            </a:extLst>
          </p:cNvPr>
          <p:cNvSpPr txBox="1"/>
          <p:nvPr/>
        </p:nvSpPr>
        <p:spPr>
          <a:xfrm>
            <a:off x="2536321" y="1887783"/>
            <a:ext cx="22860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Continuous Integration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82F51D-E37B-4559-8E41-8FBDF8652A83}"/>
              </a:ext>
            </a:extLst>
          </p:cNvPr>
          <p:cNvSpPr/>
          <p:nvPr/>
        </p:nvSpPr>
        <p:spPr>
          <a:xfrm>
            <a:off x="2536321" y="238473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4C5B4C-15A2-4EF4-9EBF-4F8F9F7112EB}"/>
              </a:ext>
            </a:extLst>
          </p:cNvPr>
          <p:cNvSpPr txBox="1"/>
          <p:nvPr/>
        </p:nvSpPr>
        <p:spPr>
          <a:xfrm>
            <a:off x="2880677" y="2293297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Job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5D81705-5155-4DE2-90F7-17DF47E5E99C}"/>
              </a:ext>
            </a:extLst>
          </p:cNvPr>
          <p:cNvSpPr/>
          <p:nvPr/>
        </p:nvSpPr>
        <p:spPr>
          <a:xfrm>
            <a:off x="2880677" y="2790251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FFE854-4518-4F20-A0B1-11A8165E6FF3}"/>
              </a:ext>
            </a:extLst>
          </p:cNvPr>
          <p:cNvSpPr txBox="1"/>
          <p:nvPr/>
        </p:nvSpPr>
        <p:spPr>
          <a:xfrm>
            <a:off x="3225033" y="2698811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F90B4B-967A-41D4-A301-79A33D5F6A24}"/>
              </a:ext>
            </a:extLst>
          </p:cNvPr>
          <p:cNvSpPr/>
          <p:nvPr/>
        </p:nvSpPr>
        <p:spPr>
          <a:xfrm>
            <a:off x="2880677" y="3195765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8DB1CB-0741-4860-B7F2-EEB46C62B89B}"/>
              </a:ext>
            </a:extLst>
          </p:cNvPr>
          <p:cNvSpPr txBox="1"/>
          <p:nvPr/>
        </p:nvSpPr>
        <p:spPr>
          <a:xfrm>
            <a:off x="3225033" y="3104325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43F8449-947E-41B7-B263-681939A25A63}"/>
              </a:ext>
            </a:extLst>
          </p:cNvPr>
          <p:cNvSpPr/>
          <p:nvPr/>
        </p:nvSpPr>
        <p:spPr>
          <a:xfrm>
            <a:off x="2536321" y="3601279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D5C9BD-C559-4E13-9023-EBF080AAF02F}"/>
              </a:ext>
            </a:extLst>
          </p:cNvPr>
          <p:cNvSpPr txBox="1"/>
          <p:nvPr/>
        </p:nvSpPr>
        <p:spPr>
          <a:xfrm>
            <a:off x="2880677" y="350983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Job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C5BAEC4-2F78-4FCB-943D-171213EB83D6}"/>
              </a:ext>
            </a:extLst>
          </p:cNvPr>
          <p:cNvSpPr/>
          <p:nvPr/>
        </p:nvSpPr>
        <p:spPr>
          <a:xfrm>
            <a:off x="2880677" y="400679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B4C118-5E57-41CE-BD12-3C4D3A76B744}"/>
              </a:ext>
            </a:extLst>
          </p:cNvPr>
          <p:cNvSpPr txBox="1"/>
          <p:nvPr/>
        </p:nvSpPr>
        <p:spPr>
          <a:xfrm>
            <a:off x="3225033" y="3915353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9AF03BF-B3EF-430B-B0B2-919744E75FF7}"/>
              </a:ext>
            </a:extLst>
          </p:cNvPr>
          <p:cNvSpPr/>
          <p:nvPr/>
        </p:nvSpPr>
        <p:spPr>
          <a:xfrm>
            <a:off x="2880677" y="441230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55143F-6EF6-4196-92D9-C3A52C493E2F}"/>
              </a:ext>
            </a:extLst>
          </p:cNvPr>
          <p:cNvSpPr txBox="1"/>
          <p:nvPr/>
        </p:nvSpPr>
        <p:spPr>
          <a:xfrm>
            <a:off x="3225033" y="4320867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6478B2-9477-4008-8C8D-95D1040C9460}"/>
              </a:ext>
            </a:extLst>
          </p:cNvPr>
          <p:cNvSpPr/>
          <p:nvPr/>
        </p:nvSpPr>
        <p:spPr>
          <a:xfrm>
            <a:off x="2191965" y="4817821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7AC0BE-0AB0-4686-8CE5-5952F624EBE3}"/>
              </a:ext>
            </a:extLst>
          </p:cNvPr>
          <p:cNvSpPr txBox="1"/>
          <p:nvPr/>
        </p:nvSpPr>
        <p:spPr>
          <a:xfrm>
            <a:off x="2536321" y="4726381"/>
            <a:ext cx="22860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Continuous Deployment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B3C85BC-CF9C-4BDC-99BB-36BBF7693123}"/>
              </a:ext>
            </a:extLst>
          </p:cNvPr>
          <p:cNvSpPr/>
          <p:nvPr/>
        </p:nvSpPr>
        <p:spPr>
          <a:xfrm>
            <a:off x="2536321" y="5223335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CF95957-8B36-47FD-9956-1E6708E10A5B}"/>
              </a:ext>
            </a:extLst>
          </p:cNvPr>
          <p:cNvSpPr txBox="1"/>
          <p:nvPr/>
        </p:nvSpPr>
        <p:spPr>
          <a:xfrm>
            <a:off x="2880677" y="5131895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Job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F772E43-D4E1-4F11-8851-1E01B13D5104}"/>
              </a:ext>
            </a:extLst>
          </p:cNvPr>
          <p:cNvSpPr/>
          <p:nvPr/>
        </p:nvSpPr>
        <p:spPr>
          <a:xfrm>
            <a:off x="2880677" y="5628849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6A1EC7-BC5B-4F3C-9118-E5BF5751435F}"/>
              </a:ext>
            </a:extLst>
          </p:cNvPr>
          <p:cNvSpPr txBox="1"/>
          <p:nvPr/>
        </p:nvSpPr>
        <p:spPr>
          <a:xfrm>
            <a:off x="3225033" y="553740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EF58F99-A649-4CF7-BC8E-D73788F6B660}"/>
              </a:ext>
            </a:extLst>
          </p:cNvPr>
          <p:cNvSpPr/>
          <p:nvPr/>
        </p:nvSpPr>
        <p:spPr>
          <a:xfrm>
            <a:off x="2880677" y="6034360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F5C2176-88A7-4732-B97D-5CC9E401095D}"/>
              </a:ext>
            </a:extLst>
          </p:cNvPr>
          <p:cNvSpPr txBox="1"/>
          <p:nvPr/>
        </p:nvSpPr>
        <p:spPr>
          <a:xfrm>
            <a:off x="3225033" y="5942920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4E5D950-1562-45CC-B8B5-B8B52C07936F}"/>
              </a:ext>
            </a:extLst>
          </p:cNvPr>
          <p:cNvCxnSpPr>
            <a:stCxn id="7" idx="2"/>
            <a:endCxn id="42" idx="1"/>
          </p:cNvCxnSpPr>
          <p:nvPr/>
        </p:nvCxnSpPr>
        <p:spPr>
          <a:xfrm rot="16200000" flipH="1">
            <a:off x="2207106" y="2101242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1">
            <a:extLst>
              <a:ext uri="{FF2B5EF4-FFF2-40B4-BE49-F238E27FC236}">
                <a16:creationId xmlns:a16="http://schemas.microsoft.com/office/drawing/2014/main" id="{3FECCF63-F4E0-4B1C-A62F-297CAFE4B7A8}"/>
              </a:ext>
            </a:extLst>
          </p:cNvPr>
          <p:cNvCxnSpPr>
            <a:cxnSpLocks/>
            <a:stCxn id="42" idx="2"/>
            <a:endCxn id="45" idx="1"/>
          </p:cNvCxnSpPr>
          <p:nvPr/>
        </p:nvCxnSpPr>
        <p:spPr>
          <a:xfrm rot="16200000" flipH="1">
            <a:off x="2551462" y="2506756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1">
            <a:extLst>
              <a:ext uri="{FF2B5EF4-FFF2-40B4-BE49-F238E27FC236}">
                <a16:creationId xmlns:a16="http://schemas.microsoft.com/office/drawing/2014/main" id="{8AE4FD35-16E6-40D7-8B41-42461EEC5B5B}"/>
              </a:ext>
            </a:extLst>
          </p:cNvPr>
          <p:cNvCxnSpPr>
            <a:cxnSpLocks/>
            <a:stCxn id="42" idx="2"/>
            <a:endCxn id="48" idx="1"/>
          </p:cNvCxnSpPr>
          <p:nvPr/>
        </p:nvCxnSpPr>
        <p:spPr>
          <a:xfrm rot="16200000" flipH="1">
            <a:off x="2348705" y="2709513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1">
            <a:extLst>
              <a:ext uri="{FF2B5EF4-FFF2-40B4-BE49-F238E27FC236}">
                <a16:creationId xmlns:a16="http://schemas.microsoft.com/office/drawing/2014/main" id="{283F94E2-8261-4AE8-AD60-47E79AF2EE0E}"/>
              </a:ext>
            </a:extLst>
          </p:cNvPr>
          <p:cNvCxnSpPr>
            <a:cxnSpLocks/>
            <a:stCxn id="51" idx="2"/>
            <a:endCxn id="57" idx="1"/>
          </p:cNvCxnSpPr>
          <p:nvPr/>
        </p:nvCxnSpPr>
        <p:spPr>
          <a:xfrm rot="16200000" flipH="1">
            <a:off x="2348705" y="3926055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71">
            <a:extLst>
              <a:ext uri="{FF2B5EF4-FFF2-40B4-BE49-F238E27FC236}">
                <a16:creationId xmlns:a16="http://schemas.microsoft.com/office/drawing/2014/main" id="{FC366E82-0C7E-4486-A941-7804F2103D16}"/>
              </a:ext>
            </a:extLst>
          </p:cNvPr>
          <p:cNvCxnSpPr>
            <a:cxnSpLocks/>
            <a:stCxn id="51" idx="2"/>
            <a:endCxn id="54" idx="1"/>
          </p:cNvCxnSpPr>
          <p:nvPr/>
        </p:nvCxnSpPr>
        <p:spPr>
          <a:xfrm rot="16200000" flipH="1">
            <a:off x="2551462" y="3723298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71">
            <a:extLst>
              <a:ext uri="{FF2B5EF4-FFF2-40B4-BE49-F238E27FC236}">
                <a16:creationId xmlns:a16="http://schemas.microsoft.com/office/drawing/2014/main" id="{CA4A22E4-1D8C-47B7-B806-62E5FBCA7C21}"/>
              </a:ext>
            </a:extLst>
          </p:cNvPr>
          <p:cNvCxnSpPr>
            <a:cxnSpLocks/>
            <a:stCxn id="7" idx="2"/>
            <a:endCxn id="51" idx="1"/>
          </p:cNvCxnSpPr>
          <p:nvPr/>
        </p:nvCxnSpPr>
        <p:spPr>
          <a:xfrm rot="16200000" flipH="1">
            <a:off x="1598835" y="2709513"/>
            <a:ext cx="1576336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71">
            <a:extLst>
              <a:ext uri="{FF2B5EF4-FFF2-40B4-BE49-F238E27FC236}">
                <a16:creationId xmlns:a16="http://schemas.microsoft.com/office/drawing/2014/main" id="{27C6241A-E1ED-4CD1-86D6-06B89D134572}"/>
              </a:ext>
            </a:extLst>
          </p:cNvPr>
          <p:cNvCxnSpPr>
            <a:cxnSpLocks/>
            <a:stCxn id="60" idx="2"/>
            <a:endCxn id="63" idx="1"/>
          </p:cNvCxnSpPr>
          <p:nvPr/>
        </p:nvCxnSpPr>
        <p:spPr>
          <a:xfrm rot="16200000" flipH="1">
            <a:off x="2207106" y="4939840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71">
            <a:extLst>
              <a:ext uri="{FF2B5EF4-FFF2-40B4-BE49-F238E27FC236}">
                <a16:creationId xmlns:a16="http://schemas.microsoft.com/office/drawing/2014/main" id="{485D757A-A0E7-4288-A671-24200AE098D3}"/>
              </a:ext>
            </a:extLst>
          </p:cNvPr>
          <p:cNvCxnSpPr>
            <a:cxnSpLocks/>
            <a:stCxn id="63" idx="2"/>
            <a:endCxn id="66" idx="1"/>
          </p:cNvCxnSpPr>
          <p:nvPr/>
        </p:nvCxnSpPr>
        <p:spPr>
          <a:xfrm rot="16200000" flipH="1">
            <a:off x="2551462" y="5345354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71">
            <a:extLst>
              <a:ext uri="{FF2B5EF4-FFF2-40B4-BE49-F238E27FC236}">
                <a16:creationId xmlns:a16="http://schemas.microsoft.com/office/drawing/2014/main" id="{5B232E6F-B68D-499E-8054-7CC8A955B259}"/>
              </a:ext>
            </a:extLst>
          </p:cNvPr>
          <p:cNvCxnSpPr>
            <a:cxnSpLocks/>
            <a:stCxn id="63" idx="2"/>
            <a:endCxn id="69" idx="1"/>
          </p:cNvCxnSpPr>
          <p:nvPr/>
        </p:nvCxnSpPr>
        <p:spPr>
          <a:xfrm rot="16200000" flipH="1">
            <a:off x="2348707" y="5548109"/>
            <a:ext cx="765305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6F67C91-5F9B-4FF4-B49E-9E6CCC0175EE}"/>
              </a:ext>
            </a:extLst>
          </p:cNvPr>
          <p:cNvSpPr txBox="1"/>
          <p:nvPr/>
        </p:nvSpPr>
        <p:spPr>
          <a:xfrm rot="16200000">
            <a:off x="841124" y="391278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pPr algn="ctr"/>
            <a:r>
              <a:rPr lang="en-US" sz="1600" dirty="0"/>
              <a:t>Pipeline</a:t>
            </a:r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94E97BA8-DF5F-483A-910A-05283B1A2363}"/>
              </a:ext>
            </a:extLst>
          </p:cNvPr>
          <p:cNvSpPr/>
          <p:nvPr/>
        </p:nvSpPr>
        <p:spPr>
          <a:xfrm>
            <a:off x="5603132" y="2430457"/>
            <a:ext cx="1879393" cy="998543"/>
          </a:xfrm>
          <a:prstGeom prst="wedgeEllipseCallout">
            <a:avLst>
              <a:gd name="adj1" fmla="val -83635"/>
              <a:gd name="adj2" fmla="val -881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our project</a:t>
            </a:r>
          </a:p>
        </p:txBody>
      </p:sp>
      <p:sp>
        <p:nvSpPr>
          <p:cNvPr id="36" name="Speech Bubble: Oval 35">
            <a:extLst>
              <a:ext uri="{FF2B5EF4-FFF2-40B4-BE49-F238E27FC236}">
                <a16:creationId xmlns:a16="http://schemas.microsoft.com/office/drawing/2014/main" id="{2A52EE6D-C840-42BA-A8CF-C97637786427}"/>
              </a:ext>
            </a:extLst>
          </p:cNvPr>
          <p:cNvSpPr/>
          <p:nvPr/>
        </p:nvSpPr>
        <p:spPr>
          <a:xfrm>
            <a:off x="5950085" y="4610526"/>
            <a:ext cx="1879393" cy="998543"/>
          </a:xfrm>
          <a:prstGeom prst="wedgeEllipseCallout">
            <a:avLst>
              <a:gd name="adj1" fmla="val -100543"/>
              <a:gd name="adj2" fmla="val -2387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to production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B097E8-776E-4447-B9EE-CA8A33F09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</a:t>
            </a:r>
          </a:p>
        </p:txBody>
      </p:sp>
    </p:spTree>
    <p:extLst>
      <p:ext uri="{BB962C8B-B14F-4D97-AF65-F5344CB8AC3E}">
        <p14:creationId xmlns:p14="http://schemas.microsoft.com/office/powerpoint/2010/main" val="424913736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5E2C6C-AE38-441A-BC2C-3404115EC7C9}"/>
              </a:ext>
            </a:extLst>
          </p:cNvPr>
          <p:cNvCxnSpPr/>
          <p:nvPr/>
        </p:nvCxnSpPr>
        <p:spPr>
          <a:xfrm>
            <a:off x="1939047" y="1906621"/>
            <a:ext cx="0" cy="428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4283715-C198-45DE-8BE2-3445EA0C3BF7}"/>
              </a:ext>
            </a:extLst>
          </p:cNvPr>
          <p:cNvSpPr/>
          <p:nvPr/>
        </p:nvSpPr>
        <p:spPr>
          <a:xfrm>
            <a:off x="2191965" y="197922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88144-73B4-4047-AD8C-39F7DEDF0B1D}"/>
              </a:ext>
            </a:extLst>
          </p:cNvPr>
          <p:cNvSpPr txBox="1"/>
          <p:nvPr/>
        </p:nvSpPr>
        <p:spPr>
          <a:xfrm>
            <a:off x="2536321" y="1887783"/>
            <a:ext cx="2286000" cy="27432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Continuous Integration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82F51D-E37B-4559-8E41-8FBDF8652A83}"/>
              </a:ext>
            </a:extLst>
          </p:cNvPr>
          <p:cNvSpPr/>
          <p:nvPr/>
        </p:nvSpPr>
        <p:spPr>
          <a:xfrm>
            <a:off x="2536321" y="238473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4C5B4C-15A2-4EF4-9EBF-4F8F9F7112EB}"/>
              </a:ext>
            </a:extLst>
          </p:cNvPr>
          <p:cNvSpPr txBox="1"/>
          <p:nvPr/>
        </p:nvSpPr>
        <p:spPr>
          <a:xfrm>
            <a:off x="2880677" y="2293297"/>
            <a:ext cx="18288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Build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5D81705-5155-4DE2-90F7-17DF47E5E99C}"/>
              </a:ext>
            </a:extLst>
          </p:cNvPr>
          <p:cNvSpPr/>
          <p:nvPr/>
        </p:nvSpPr>
        <p:spPr>
          <a:xfrm>
            <a:off x="2880677" y="2790251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FFE854-4518-4F20-A0B1-11A8165E6FF3}"/>
              </a:ext>
            </a:extLst>
          </p:cNvPr>
          <p:cNvSpPr txBox="1"/>
          <p:nvPr/>
        </p:nvSpPr>
        <p:spPr>
          <a:xfrm>
            <a:off x="3225033" y="2698811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F90B4B-967A-41D4-A301-79A33D5F6A24}"/>
              </a:ext>
            </a:extLst>
          </p:cNvPr>
          <p:cNvSpPr/>
          <p:nvPr/>
        </p:nvSpPr>
        <p:spPr>
          <a:xfrm>
            <a:off x="2880677" y="3195765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8DB1CB-0741-4860-B7F2-EEB46C62B89B}"/>
              </a:ext>
            </a:extLst>
          </p:cNvPr>
          <p:cNvSpPr txBox="1"/>
          <p:nvPr/>
        </p:nvSpPr>
        <p:spPr>
          <a:xfrm>
            <a:off x="3225033" y="3104325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43F8449-947E-41B7-B263-681939A25A63}"/>
              </a:ext>
            </a:extLst>
          </p:cNvPr>
          <p:cNvSpPr/>
          <p:nvPr/>
        </p:nvSpPr>
        <p:spPr>
          <a:xfrm>
            <a:off x="2536321" y="3601279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D5C9BD-C559-4E13-9023-EBF080AAF02F}"/>
              </a:ext>
            </a:extLst>
          </p:cNvPr>
          <p:cNvSpPr txBox="1"/>
          <p:nvPr/>
        </p:nvSpPr>
        <p:spPr>
          <a:xfrm>
            <a:off x="2880677" y="3509839"/>
            <a:ext cx="18288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Test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C5BAEC4-2F78-4FCB-943D-171213EB83D6}"/>
              </a:ext>
            </a:extLst>
          </p:cNvPr>
          <p:cNvSpPr/>
          <p:nvPr/>
        </p:nvSpPr>
        <p:spPr>
          <a:xfrm>
            <a:off x="2880677" y="400679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B4C118-5E57-41CE-BD12-3C4D3A76B744}"/>
              </a:ext>
            </a:extLst>
          </p:cNvPr>
          <p:cNvSpPr txBox="1"/>
          <p:nvPr/>
        </p:nvSpPr>
        <p:spPr>
          <a:xfrm>
            <a:off x="3225033" y="3915353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9AF03BF-B3EF-430B-B0B2-919744E75FF7}"/>
              </a:ext>
            </a:extLst>
          </p:cNvPr>
          <p:cNvSpPr/>
          <p:nvPr/>
        </p:nvSpPr>
        <p:spPr>
          <a:xfrm>
            <a:off x="2880677" y="441230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55143F-6EF6-4196-92D9-C3A52C493E2F}"/>
              </a:ext>
            </a:extLst>
          </p:cNvPr>
          <p:cNvSpPr txBox="1"/>
          <p:nvPr/>
        </p:nvSpPr>
        <p:spPr>
          <a:xfrm>
            <a:off x="3225033" y="4320867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6478B2-9477-4008-8C8D-95D1040C9460}"/>
              </a:ext>
            </a:extLst>
          </p:cNvPr>
          <p:cNvSpPr/>
          <p:nvPr/>
        </p:nvSpPr>
        <p:spPr>
          <a:xfrm>
            <a:off x="2191965" y="4817821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7AC0BE-0AB0-4686-8CE5-5952F624EBE3}"/>
              </a:ext>
            </a:extLst>
          </p:cNvPr>
          <p:cNvSpPr txBox="1"/>
          <p:nvPr/>
        </p:nvSpPr>
        <p:spPr>
          <a:xfrm>
            <a:off x="2536321" y="4726381"/>
            <a:ext cx="2286000" cy="27432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Continuous Deployment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B3C85BC-CF9C-4BDC-99BB-36BBF7693123}"/>
              </a:ext>
            </a:extLst>
          </p:cNvPr>
          <p:cNvSpPr/>
          <p:nvPr/>
        </p:nvSpPr>
        <p:spPr>
          <a:xfrm>
            <a:off x="2536321" y="5223335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CF95957-8B36-47FD-9956-1E6708E10A5B}"/>
              </a:ext>
            </a:extLst>
          </p:cNvPr>
          <p:cNvSpPr txBox="1"/>
          <p:nvPr/>
        </p:nvSpPr>
        <p:spPr>
          <a:xfrm>
            <a:off x="2880677" y="5131895"/>
            <a:ext cx="18288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Push to Azure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F772E43-D4E1-4F11-8851-1E01B13D5104}"/>
              </a:ext>
            </a:extLst>
          </p:cNvPr>
          <p:cNvSpPr/>
          <p:nvPr/>
        </p:nvSpPr>
        <p:spPr>
          <a:xfrm>
            <a:off x="2880677" y="5628849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6A1EC7-BC5B-4F3C-9118-E5BF5751435F}"/>
              </a:ext>
            </a:extLst>
          </p:cNvPr>
          <p:cNvSpPr txBox="1"/>
          <p:nvPr/>
        </p:nvSpPr>
        <p:spPr>
          <a:xfrm>
            <a:off x="3225033" y="553740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EF58F99-A649-4CF7-BC8E-D73788F6B660}"/>
              </a:ext>
            </a:extLst>
          </p:cNvPr>
          <p:cNvSpPr/>
          <p:nvPr/>
        </p:nvSpPr>
        <p:spPr>
          <a:xfrm>
            <a:off x="2880677" y="6034360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F5C2176-88A7-4732-B97D-5CC9E401095D}"/>
              </a:ext>
            </a:extLst>
          </p:cNvPr>
          <p:cNvSpPr txBox="1"/>
          <p:nvPr/>
        </p:nvSpPr>
        <p:spPr>
          <a:xfrm>
            <a:off x="3225033" y="5942920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4E5D950-1562-45CC-B8B5-B8B52C07936F}"/>
              </a:ext>
            </a:extLst>
          </p:cNvPr>
          <p:cNvCxnSpPr>
            <a:stCxn id="7" idx="2"/>
            <a:endCxn id="42" idx="1"/>
          </p:cNvCxnSpPr>
          <p:nvPr/>
        </p:nvCxnSpPr>
        <p:spPr>
          <a:xfrm rot="16200000" flipH="1">
            <a:off x="2207106" y="2101242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1">
            <a:extLst>
              <a:ext uri="{FF2B5EF4-FFF2-40B4-BE49-F238E27FC236}">
                <a16:creationId xmlns:a16="http://schemas.microsoft.com/office/drawing/2014/main" id="{3FECCF63-F4E0-4B1C-A62F-297CAFE4B7A8}"/>
              </a:ext>
            </a:extLst>
          </p:cNvPr>
          <p:cNvCxnSpPr>
            <a:cxnSpLocks/>
            <a:stCxn id="42" idx="2"/>
            <a:endCxn id="45" idx="1"/>
          </p:cNvCxnSpPr>
          <p:nvPr/>
        </p:nvCxnSpPr>
        <p:spPr>
          <a:xfrm rot="16200000" flipH="1">
            <a:off x="2551462" y="2506756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1">
            <a:extLst>
              <a:ext uri="{FF2B5EF4-FFF2-40B4-BE49-F238E27FC236}">
                <a16:creationId xmlns:a16="http://schemas.microsoft.com/office/drawing/2014/main" id="{8AE4FD35-16E6-40D7-8B41-42461EEC5B5B}"/>
              </a:ext>
            </a:extLst>
          </p:cNvPr>
          <p:cNvCxnSpPr>
            <a:cxnSpLocks/>
            <a:stCxn id="42" idx="2"/>
            <a:endCxn id="48" idx="1"/>
          </p:cNvCxnSpPr>
          <p:nvPr/>
        </p:nvCxnSpPr>
        <p:spPr>
          <a:xfrm rot="16200000" flipH="1">
            <a:off x="2348705" y="2709513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1">
            <a:extLst>
              <a:ext uri="{FF2B5EF4-FFF2-40B4-BE49-F238E27FC236}">
                <a16:creationId xmlns:a16="http://schemas.microsoft.com/office/drawing/2014/main" id="{283F94E2-8261-4AE8-AD60-47E79AF2EE0E}"/>
              </a:ext>
            </a:extLst>
          </p:cNvPr>
          <p:cNvCxnSpPr>
            <a:cxnSpLocks/>
            <a:stCxn id="51" idx="2"/>
            <a:endCxn id="57" idx="1"/>
          </p:cNvCxnSpPr>
          <p:nvPr/>
        </p:nvCxnSpPr>
        <p:spPr>
          <a:xfrm rot="16200000" flipH="1">
            <a:off x="2348705" y="3926055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71">
            <a:extLst>
              <a:ext uri="{FF2B5EF4-FFF2-40B4-BE49-F238E27FC236}">
                <a16:creationId xmlns:a16="http://schemas.microsoft.com/office/drawing/2014/main" id="{FC366E82-0C7E-4486-A941-7804F2103D16}"/>
              </a:ext>
            </a:extLst>
          </p:cNvPr>
          <p:cNvCxnSpPr>
            <a:cxnSpLocks/>
            <a:stCxn id="51" idx="2"/>
            <a:endCxn id="54" idx="1"/>
          </p:cNvCxnSpPr>
          <p:nvPr/>
        </p:nvCxnSpPr>
        <p:spPr>
          <a:xfrm rot="16200000" flipH="1">
            <a:off x="2551462" y="3723298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71">
            <a:extLst>
              <a:ext uri="{FF2B5EF4-FFF2-40B4-BE49-F238E27FC236}">
                <a16:creationId xmlns:a16="http://schemas.microsoft.com/office/drawing/2014/main" id="{CA4A22E4-1D8C-47B7-B806-62E5FBCA7C21}"/>
              </a:ext>
            </a:extLst>
          </p:cNvPr>
          <p:cNvCxnSpPr>
            <a:cxnSpLocks/>
            <a:stCxn id="7" idx="2"/>
            <a:endCxn id="51" idx="1"/>
          </p:cNvCxnSpPr>
          <p:nvPr/>
        </p:nvCxnSpPr>
        <p:spPr>
          <a:xfrm rot="16200000" flipH="1">
            <a:off x="1598835" y="2709513"/>
            <a:ext cx="1576336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71">
            <a:extLst>
              <a:ext uri="{FF2B5EF4-FFF2-40B4-BE49-F238E27FC236}">
                <a16:creationId xmlns:a16="http://schemas.microsoft.com/office/drawing/2014/main" id="{27C6241A-E1ED-4CD1-86D6-06B89D134572}"/>
              </a:ext>
            </a:extLst>
          </p:cNvPr>
          <p:cNvCxnSpPr>
            <a:cxnSpLocks/>
            <a:stCxn id="60" idx="2"/>
            <a:endCxn id="63" idx="1"/>
          </p:cNvCxnSpPr>
          <p:nvPr/>
        </p:nvCxnSpPr>
        <p:spPr>
          <a:xfrm rot="16200000" flipH="1">
            <a:off x="2207106" y="4939840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71">
            <a:extLst>
              <a:ext uri="{FF2B5EF4-FFF2-40B4-BE49-F238E27FC236}">
                <a16:creationId xmlns:a16="http://schemas.microsoft.com/office/drawing/2014/main" id="{485D757A-A0E7-4288-A671-24200AE098D3}"/>
              </a:ext>
            </a:extLst>
          </p:cNvPr>
          <p:cNvCxnSpPr>
            <a:cxnSpLocks/>
            <a:stCxn id="63" idx="2"/>
            <a:endCxn id="66" idx="1"/>
          </p:cNvCxnSpPr>
          <p:nvPr/>
        </p:nvCxnSpPr>
        <p:spPr>
          <a:xfrm rot="16200000" flipH="1">
            <a:off x="2551462" y="5345354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71">
            <a:extLst>
              <a:ext uri="{FF2B5EF4-FFF2-40B4-BE49-F238E27FC236}">
                <a16:creationId xmlns:a16="http://schemas.microsoft.com/office/drawing/2014/main" id="{5B232E6F-B68D-499E-8054-7CC8A955B259}"/>
              </a:ext>
            </a:extLst>
          </p:cNvPr>
          <p:cNvCxnSpPr>
            <a:cxnSpLocks/>
            <a:stCxn id="63" idx="2"/>
            <a:endCxn id="69" idx="1"/>
          </p:cNvCxnSpPr>
          <p:nvPr/>
        </p:nvCxnSpPr>
        <p:spPr>
          <a:xfrm rot="16200000" flipH="1">
            <a:off x="2348707" y="5548109"/>
            <a:ext cx="765305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6F67C91-5F9B-4FF4-B49E-9E6CCC0175EE}"/>
              </a:ext>
            </a:extLst>
          </p:cNvPr>
          <p:cNvSpPr txBox="1"/>
          <p:nvPr/>
        </p:nvSpPr>
        <p:spPr>
          <a:xfrm rot="16200000">
            <a:off x="841124" y="391278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pPr algn="ctr"/>
            <a:r>
              <a:rPr lang="en-US" sz="1600" dirty="0"/>
              <a:t>Pipeline</a:t>
            </a:r>
          </a:p>
        </p:txBody>
      </p:sp>
      <p:sp>
        <p:nvSpPr>
          <p:cNvPr id="35" name="Speech Bubble: Oval 34">
            <a:extLst>
              <a:ext uri="{FF2B5EF4-FFF2-40B4-BE49-F238E27FC236}">
                <a16:creationId xmlns:a16="http://schemas.microsoft.com/office/drawing/2014/main" id="{24EBDA30-DD49-4DBE-968C-1DD3EC62A8DF}"/>
              </a:ext>
            </a:extLst>
          </p:cNvPr>
          <p:cNvSpPr/>
          <p:nvPr/>
        </p:nvSpPr>
        <p:spPr>
          <a:xfrm>
            <a:off x="6045405" y="2116158"/>
            <a:ext cx="1879393" cy="998543"/>
          </a:xfrm>
          <a:prstGeom prst="wedgeEllipseCallout">
            <a:avLst>
              <a:gd name="adj1" fmla="val -117451"/>
              <a:gd name="adj2" fmla="val 1001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to production</a:t>
            </a:r>
          </a:p>
        </p:txBody>
      </p:sp>
      <p:sp>
        <p:nvSpPr>
          <p:cNvPr id="36" name="Speech Bubble: Oval 35">
            <a:extLst>
              <a:ext uri="{FF2B5EF4-FFF2-40B4-BE49-F238E27FC236}">
                <a16:creationId xmlns:a16="http://schemas.microsoft.com/office/drawing/2014/main" id="{3F8FEAB1-CB26-4200-9284-10EB7303D57E}"/>
              </a:ext>
            </a:extLst>
          </p:cNvPr>
          <p:cNvSpPr/>
          <p:nvPr/>
        </p:nvSpPr>
        <p:spPr>
          <a:xfrm>
            <a:off x="6045406" y="2110580"/>
            <a:ext cx="1879393" cy="998543"/>
          </a:xfrm>
          <a:prstGeom prst="wedgeEllipseCallout">
            <a:avLst>
              <a:gd name="adj1" fmla="val -116761"/>
              <a:gd name="adj2" fmla="val -1868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the CLI</a:t>
            </a:r>
          </a:p>
        </p:txBody>
      </p:sp>
      <p:sp>
        <p:nvSpPr>
          <p:cNvPr id="37" name="Speech Bubble: Oval 36">
            <a:extLst>
              <a:ext uri="{FF2B5EF4-FFF2-40B4-BE49-F238E27FC236}">
                <a16:creationId xmlns:a16="http://schemas.microsoft.com/office/drawing/2014/main" id="{264588CF-0EB5-439B-A36C-B0CE65BA2463}"/>
              </a:ext>
            </a:extLst>
          </p:cNvPr>
          <p:cNvSpPr/>
          <p:nvPr/>
        </p:nvSpPr>
        <p:spPr>
          <a:xfrm>
            <a:off x="6198472" y="4954621"/>
            <a:ext cx="1879393" cy="998543"/>
          </a:xfrm>
          <a:prstGeom prst="wedgeEllipseCallout">
            <a:avLst>
              <a:gd name="adj1" fmla="val -116761"/>
              <a:gd name="adj2" fmla="val -1868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 to the cloud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BBB68-69B6-4AF2-B3CE-3B91D431F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Jobs</a:t>
            </a:r>
          </a:p>
        </p:txBody>
      </p:sp>
    </p:spTree>
    <p:extLst>
      <p:ext uri="{BB962C8B-B14F-4D97-AF65-F5344CB8AC3E}">
        <p14:creationId xmlns:p14="http://schemas.microsoft.com/office/powerpoint/2010/main" val="289706290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5E2C6C-AE38-441A-BC2C-3404115EC7C9}"/>
              </a:ext>
            </a:extLst>
          </p:cNvPr>
          <p:cNvCxnSpPr/>
          <p:nvPr/>
        </p:nvCxnSpPr>
        <p:spPr>
          <a:xfrm>
            <a:off x="1939047" y="1906621"/>
            <a:ext cx="0" cy="428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4283715-C198-45DE-8BE2-3445EA0C3BF7}"/>
              </a:ext>
            </a:extLst>
          </p:cNvPr>
          <p:cNvSpPr/>
          <p:nvPr/>
        </p:nvSpPr>
        <p:spPr>
          <a:xfrm>
            <a:off x="2191965" y="197922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88144-73B4-4047-AD8C-39F7DEDF0B1D}"/>
              </a:ext>
            </a:extLst>
          </p:cNvPr>
          <p:cNvSpPr txBox="1"/>
          <p:nvPr/>
        </p:nvSpPr>
        <p:spPr>
          <a:xfrm>
            <a:off x="2536321" y="1887783"/>
            <a:ext cx="2286000" cy="27432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Continuous Integration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82F51D-E37B-4559-8E41-8FBDF8652A83}"/>
              </a:ext>
            </a:extLst>
          </p:cNvPr>
          <p:cNvSpPr/>
          <p:nvPr/>
        </p:nvSpPr>
        <p:spPr>
          <a:xfrm>
            <a:off x="2536321" y="238473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4C5B4C-15A2-4EF4-9EBF-4F8F9F7112EB}"/>
              </a:ext>
            </a:extLst>
          </p:cNvPr>
          <p:cNvSpPr txBox="1"/>
          <p:nvPr/>
        </p:nvSpPr>
        <p:spPr>
          <a:xfrm>
            <a:off x="2880677" y="2293297"/>
            <a:ext cx="1828800" cy="27432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Build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5D81705-5155-4DE2-90F7-17DF47E5E99C}"/>
              </a:ext>
            </a:extLst>
          </p:cNvPr>
          <p:cNvSpPr/>
          <p:nvPr/>
        </p:nvSpPr>
        <p:spPr>
          <a:xfrm>
            <a:off x="2880677" y="2790251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FFE854-4518-4F20-A0B1-11A8165E6FF3}"/>
              </a:ext>
            </a:extLst>
          </p:cNvPr>
          <p:cNvSpPr txBox="1"/>
          <p:nvPr/>
        </p:nvSpPr>
        <p:spPr>
          <a:xfrm>
            <a:off x="3225033" y="2698811"/>
            <a:ext cx="18288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Restore Packages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F90B4B-967A-41D4-A301-79A33D5F6A24}"/>
              </a:ext>
            </a:extLst>
          </p:cNvPr>
          <p:cNvSpPr/>
          <p:nvPr/>
        </p:nvSpPr>
        <p:spPr>
          <a:xfrm>
            <a:off x="2880677" y="3195765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8DB1CB-0741-4860-B7F2-EEB46C62B89B}"/>
              </a:ext>
            </a:extLst>
          </p:cNvPr>
          <p:cNvSpPr txBox="1"/>
          <p:nvPr/>
        </p:nvSpPr>
        <p:spPr>
          <a:xfrm>
            <a:off x="3225033" y="3104325"/>
            <a:ext cx="18288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Build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43F8449-947E-41B7-B263-681939A25A63}"/>
              </a:ext>
            </a:extLst>
          </p:cNvPr>
          <p:cNvSpPr/>
          <p:nvPr/>
        </p:nvSpPr>
        <p:spPr>
          <a:xfrm>
            <a:off x="2536321" y="3601279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D5C9BD-C559-4E13-9023-EBF080AAF02F}"/>
              </a:ext>
            </a:extLst>
          </p:cNvPr>
          <p:cNvSpPr txBox="1"/>
          <p:nvPr/>
        </p:nvSpPr>
        <p:spPr>
          <a:xfrm>
            <a:off x="2880677" y="3509839"/>
            <a:ext cx="1828800" cy="27432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Test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C5BAEC4-2F78-4FCB-943D-171213EB83D6}"/>
              </a:ext>
            </a:extLst>
          </p:cNvPr>
          <p:cNvSpPr/>
          <p:nvPr/>
        </p:nvSpPr>
        <p:spPr>
          <a:xfrm>
            <a:off x="2880677" y="400679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B4C118-5E57-41CE-BD12-3C4D3A76B744}"/>
              </a:ext>
            </a:extLst>
          </p:cNvPr>
          <p:cNvSpPr txBox="1"/>
          <p:nvPr/>
        </p:nvSpPr>
        <p:spPr>
          <a:xfrm>
            <a:off x="3225033" y="3915353"/>
            <a:ext cx="18288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Build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9AF03BF-B3EF-430B-B0B2-919744E75FF7}"/>
              </a:ext>
            </a:extLst>
          </p:cNvPr>
          <p:cNvSpPr/>
          <p:nvPr/>
        </p:nvSpPr>
        <p:spPr>
          <a:xfrm>
            <a:off x="2880677" y="441230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55143F-6EF6-4196-92D9-C3A52C493E2F}"/>
              </a:ext>
            </a:extLst>
          </p:cNvPr>
          <p:cNvSpPr txBox="1"/>
          <p:nvPr/>
        </p:nvSpPr>
        <p:spPr>
          <a:xfrm>
            <a:off x="3225033" y="4320867"/>
            <a:ext cx="18288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Run Unit Tests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6478B2-9477-4008-8C8D-95D1040C9460}"/>
              </a:ext>
            </a:extLst>
          </p:cNvPr>
          <p:cNvSpPr/>
          <p:nvPr/>
        </p:nvSpPr>
        <p:spPr>
          <a:xfrm>
            <a:off x="2191965" y="4817821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7AC0BE-0AB0-4686-8CE5-5952F624EBE3}"/>
              </a:ext>
            </a:extLst>
          </p:cNvPr>
          <p:cNvSpPr txBox="1"/>
          <p:nvPr/>
        </p:nvSpPr>
        <p:spPr>
          <a:xfrm>
            <a:off x="2536321" y="4726381"/>
            <a:ext cx="2286000" cy="27432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Continuous Deployment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B3C85BC-CF9C-4BDC-99BB-36BBF7693123}"/>
              </a:ext>
            </a:extLst>
          </p:cNvPr>
          <p:cNvSpPr/>
          <p:nvPr/>
        </p:nvSpPr>
        <p:spPr>
          <a:xfrm>
            <a:off x="2536321" y="5223335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CF95957-8B36-47FD-9956-1E6708E10A5B}"/>
              </a:ext>
            </a:extLst>
          </p:cNvPr>
          <p:cNvSpPr txBox="1"/>
          <p:nvPr/>
        </p:nvSpPr>
        <p:spPr>
          <a:xfrm>
            <a:off x="2880677" y="5131895"/>
            <a:ext cx="1828800" cy="27432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Push to Azure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F772E43-D4E1-4F11-8851-1E01B13D5104}"/>
              </a:ext>
            </a:extLst>
          </p:cNvPr>
          <p:cNvSpPr/>
          <p:nvPr/>
        </p:nvSpPr>
        <p:spPr>
          <a:xfrm>
            <a:off x="2880677" y="5628849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6A1EC7-BC5B-4F3C-9118-E5BF5751435F}"/>
              </a:ext>
            </a:extLst>
          </p:cNvPr>
          <p:cNvSpPr txBox="1"/>
          <p:nvPr/>
        </p:nvSpPr>
        <p:spPr>
          <a:xfrm>
            <a:off x="3225033" y="5537409"/>
            <a:ext cx="18288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Push to ACI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EF58F99-A649-4CF7-BC8E-D73788F6B660}"/>
              </a:ext>
            </a:extLst>
          </p:cNvPr>
          <p:cNvSpPr/>
          <p:nvPr/>
        </p:nvSpPr>
        <p:spPr>
          <a:xfrm>
            <a:off x="2880677" y="6034360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F5C2176-88A7-4732-B97D-5CC9E401095D}"/>
              </a:ext>
            </a:extLst>
          </p:cNvPr>
          <p:cNvSpPr txBox="1"/>
          <p:nvPr/>
        </p:nvSpPr>
        <p:spPr>
          <a:xfrm>
            <a:off x="3225033" y="5942920"/>
            <a:ext cx="18288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Validate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4E5D950-1562-45CC-B8B5-B8B52C07936F}"/>
              </a:ext>
            </a:extLst>
          </p:cNvPr>
          <p:cNvCxnSpPr>
            <a:stCxn id="7" idx="2"/>
            <a:endCxn id="42" idx="1"/>
          </p:cNvCxnSpPr>
          <p:nvPr/>
        </p:nvCxnSpPr>
        <p:spPr>
          <a:xfrm rot="16200000" flipH="1">
            <a:off x="2207106" y="2101242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1">
            <a:extLst>
              <a:ext uri="{FF2B5EF4-FFF2-40B4-BE49-F238E27FC236}">
                <a16:creationId xmlns:a16="http://schemas.microsoft.com/office/drawing/2014/main" id="{3FECCF63-F4E0-4B1C-A62F-297CAFE4B7A8}"/>
              </a:ext>
            </a:extLst>
          </p:cNvPr>
          <p:cNvCxnSpPr>
            <a:cxnSpLocks/>
            <a:stCxn id="42" idx="2"/>
            <a:endCxn id="45" idx="1"/>
          </p:cNvCxnSpPr>
          <p:nvPr/>
        </p:nvCxnSpPr>
        <p:spPr>
          <a:xfrm rot="16200000" flipH="1">
            <a:off x="2551462" y="2506756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1">
            <a:extLst>
              <a:ext uri="{FF2B5EF4-FFF2-40B4-BE49-F238E27FC236}">
                <a16:creationId xmlns:a16="http://schemas.microsoft.com/office/drawing/2014/main" id="{8AE4FD35-16E6-40D7-8B41-42461EEC5B5B}"/>
              </a:ext>
            </a:extLst>
          </p:cNvPr>
          <p:cNvCxnSpPr>
            <a:cxnSpLocks/>
            <a:stCxn id="42" idx="2"/>
            <a:endCxn id="48" idx="1"/>
          </p:cNvCxnSpPr>
          <p:nvPr/>
        </p:nvCxnSpPr>
        <p:spPr>
          <a:xfrm rot="16200000" flipH="1">
            <a:off x="2348705" y="2709513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1">
            <a:extLst>
              <a:ext uri="{FF2B5EF4-FFF2-40B4-BE49-F238E27FC236}">
                <a16:creationId xmlns:a16="http://schemas.microsoft.com/office/drawing/2014/main" id="{283F94E2-8261-4AE8-AD60-47E79AF2EE0E}"/>
              </a:ext>
            </a:extLst>
          </p:cNvPr>
          <p:cNvCxnSpPr>
            <a:cxnSpLocks/>
            <a:stCxn id="51" idx="2"/>
            <a:endCxn id="57" idx="1"/>
          </p:cNvCxnSpPr>
          <p:nvPr/>
        </p:nvCxnSpPr>
        <p:spPr>
          <a:xfrm rot="16200000" flipH="1">
            <a:off x="2348705" y="3926055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71">
            <a:extLst>
              <a:ext uri="{FF2B5EF4-FFF2-40B4-BE49-F238E27FC236}">
                <a16:creationId xmlns:a16="http://schemas.microsoft.com/office/drawing/2014/main" id="{FC366E82-0C7E-4486-A941-7804F2103D16}"/>
              </a:ext>
            </a:extLst>
          </p:cNvPr>
          <p:cNvCxnSpPr>
            <a:cxnSpLocks/>
            <a:stCxn id="51" idx="2"/>
            <a:endCxn id="54" idx="1"/>
          </p:cNvCxnSpPr>
          <p:nvPr/>
        </p:nvCxnSpPr>
        <p:spPr>
          <a:xfrm rot="16200000" flipH="1">
            <a:off x="2551462" y="3723298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71">
            <a:extLst>
              <a:ext uri="{FF2B5EF4-FFF2-40B4-BE49-F238E27FC236}">
                <a16:creationId xmlns:a16="http://schemas.microsoft.com/office/drawing/2014/main" id="{CA4A22E4-1D8C-47B7-B806-62E5FBCA7C21}"/>
              </a:ext>
            </a:extLst>
          </p:cNvPr>
          <p:cNvCxnSpPr>
            <a:cxnSpLocks/>
            <a:stCxn id="7" idx="2"/>
            <a:endCxn id="51" idx="1"/>
          </p:cNvCxnSpPr>
          <p:nvPr/>
        </p:nvCxnSpPr>
        <p:spPr>
          <a:xfrm rot="16200000" flipH="1">
            <a:off x="1598835" y="2709513"/>
            <a:ext cx="1576336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71">
            <a:extLst>
              <a:ext uri="{FF2B5EF4-FFF2-40B4-BE49-F238E27FC236}">
                <a16:creationId xmlns:a16="http://schemas.microsoft.com/office/drawing/2014/main" id="{27C6241A-E1ED-4CD1-86D6-06B89D134572}"/>
              </a:ext>
            </a:extLst>
          </p:cNvPr>
          <p:cNvCxnSpPr>
            <a:cxnSpLocks/>
            <a:stCxn id="60" idx="2"/>
            <a:endCxn id="63" idx="1"/>
          </p:cNvCxnSpPr>
          <p:nvPr/>
        </p:nvCxnSpPr>
        <p:spPr>
          <a:xfrm rot="16200000" flipH="1">
            <a:off x="2207106" y="4939840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71">
            <a:extLst>
              <a:ext uri="{FF2B5EF4-FFF2-40B4-BE49-F238E27FC236}">
                <a16:creationId xmlns:a16="http://schemas.microsoft.com/office/drawing/2014/main" id="{485D757A-A0E7-4288-A671-24200AE098D3}"/>
              </a:ext>
            </a:extLst>
          </p:cNvPr>
          <p:cNvCxnSpPr>
            <a:cxnSpLocks/>
            <a:stCxn id="63" idx="2"/>
            <a:endCxn id="66" idx="1"/>
          </p:cNvCxnSpPr>
          <p:nvPr/>
        </p:nvCxnSpPr>
        <p:spPr>
          <a:xfrm rot="16200000" flipH="1">
            <a:off x="2551462" y="5345354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71">
            <a:extLst>
              <a:ext uri="{FF2B5EF4-FFF2-40B4-BE49-F238E27FC236}">
                <a16:creationId xmlns:a16="http://schemas.microsoft.com/office/drawing/2014/main" id="{5B232E6F-B68D-499E-8054-7CC8A955B259}"/>
              </a:ext>
            </a:extLst>
          </p:cNvPr>
          <p:cNvCxnSpPr>
            <a:cxnSpLocks/>
            <a:stCxn id="63" idx="2"/>
            <a:endCxn id="69" idx="1"/>
          </p:cNvCxnSpPr>
          <p:nvPr/>
        </p:nvCxnSpPr>
        <p:spPr>
          <a:xfrm rot="16200000" flipH="1">
            <a:off x="2348707" y="5548109"/>
            <a:ext cx="765305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6F67C91-5F9B-4FF4-B49E-9E6CCC0175EE}"/>
              </a:ext>
            </a:extLst>
          </p:cNvPr>
          <p:cNvSpPr txBox="1"/>
          <p:nvPr/>
        </p:nvSpPr>
        <p:spPr>
          <a:xfrm rot="16200000">
            <a:off x="841124" y="391278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pPr algn="ctr"/>
            <a:r>
              <a:rPr lang="en-US" sz="1600" dirty="0"/>
              <a:t>Pipeline</a:t>
            </a:r>
          </a:p>
        </p:txBody>
      </p:sp>
      <p:sp>
        <p:nvSpPr>
          <p:cNvPr id="35" name="Speech Bubble: Oval 34">
            <a:extLst>
              <a:ext uri="{FF2B5EF4-FFF2-40B4-BE49-F238E27FC236}">
                <a16:creationId xmlns:a16="http://schemas.microsoft.com/office/drawing/2014/main" id="{F212318B-3763-46F3-A43B-E2803401FC46}"/>
              </a:ext>
            </a:extLst>
          </p:cNvPr>
          <p:cNvSpPr/>
          <p:nvPr/>
        </p:nvSpPr>
        <p:spPr>
          <a:xfrm>
            <a:off x="6542828" y="2511296"/>
            <a:ext cx="1879393" cy="998543"/>
          </a:xfrm>
          <a:prstGeom prst="wedgeEllipseCallout">
            <a:avLst>
              <a:gd name="adj1" fmla="val -118141"/>
              <a:gd name="adj2" fmla="val -1868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Speech Bubble: Oval 35">
            <a:extLst>
              <a:ext uri="{FF2B5EF4-FFF2-40B4-BE49-F238E27FC236}">
                <a16:creationId xmlns:a16="http://schemas.microsoft.com/office/drawing/2014/main" id="{59FA1213-3C52-427C-905C-CC779D6AD984}"/>
              </a:ext>
            </a:extLst>
          </p:cNvPr>
          <p:cNvSpPr/>
          <p:nvPr/>
        </p:nvSpPr>
        <p:spPr>
          <a:xfrm>
            <a:off x="6542828" y="2508153"/>
            <a:ext cx="1879393" cy="998543"/>
          </a:xfrm>
          <a:prstGeom prst="wedgeEllipseCallout">
            <a:avLst>
              <a:gd name="adj1" fmla="val -118486"/>
              <a:gd name="adj2" fmla="val 20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Speech Bubble: Oval 36">
            <a:extLst>
              <a:ext uri="{FF2B5EF4-FFF2-40B4-BE49-F238E27FC236}">
                <a16:creationId xmlns:a16="http://schemas.microsoft.com/office/drawing/2014/main" id="{DD147FED-568F-41DB-8433-44D21D5D2B8D}"/>
              </a:ext>
            </a:extLst>
          </p:cNvPr>
          <p:cNvSpPr/>
          <p:nvPr/>
        </p:nvSpPr>
        <p:spPr>
          <a:xfrm>
            <a:off x="6542828" y="2505009"/>
            <a:ext cx="1879393" cy="998543"/>
          </a:xfrm>
          <a:prstGeom prst="wedgeEllipseCallout">
            <a:avLst>
              <a:gd name="adj1" fmla="val -118831"/>
              <a:gd name="adj2" fmla="val 13978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Speech Bubble: Oval 37">
            <a:extLst>
              <a:ext uri="{FF2B5EF4-FFF2-40B4-BE49-F238E27FC236}">
                <a16:creationId xmlns:a16="http://schemas.microsoft.com/office/drawing/2014/main" id="{E9FB5C35-539C-4D48-8A6D-479D0AA726AF}"/>
              </a:ext>
            </a:extLst>
          </p:cNvPr>
          <p:cNvSpPr/>
          <p:nvPr/>
        </p:nvSpPr>
        <p:spPr>
          <a:xfrm>
            <a:off x="6542828" y="2505010"/>
            <a:ext cx="1879393" cy="998543"/>
          </a:xfrm>
          <a:prstGeom prst="wedgeEllipseCallout">
            <a:avLst>
              <a:gd name="adj1" fmla="val -117796"/>
              <a:gd name="adj2" fmla="val 9757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the CLI</a:t>
            </a:r>
          </a:p>
        </p:txBody>
      </p:sp>
      <p:sp>
        <p:nvSpPr>
          <p:cNvPr id="39" name="Speech Bubble: Oval 38">
            <a:extLst>
              <a:ext uri="{FF2B5EF4-FFF2-40B4-BE49-F238E27FC236}">
                <a16:creationId xmlns:a16="http://schemas.microsoft.com/office/drawing/2014/main" id="{1FC49A18-2A3B-405F-93AA-3DF22C325F59}"/>
              </a:ext>
            </a:extLst>
          </p:cNvPr>
          <p:cNvSpPr/>
          <p:nvPr/>
        </p:nvSpPr>
        <p:spPr>
          <a:xfrm>
            <a:off x="6198472" y="4954621"/>
            <a:ext cx="1879393" cy="998543"/>
          </a:xfrm>
          <a:prstGeom prst="wedgeEllipseCallout">
            <a:avLst>
              <a:gd name="adj1" fmla="val -100543"/>
              <a:gd name="adj2" fmla="val 3717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Built-in tasks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4CE38-CE80-43E9-8D78-58074E109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424622187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peech Bubble: Oval 34">
            <a:extLst>
              <a:ext uri="{FF2B5EF4-FFF2-40B4-BE49-F238E27FC236}">
                <a16:creationId xmlns:a16="http://schemas.microsoft.com/office/drawing/2014/main" id="{F212318B-3763-46F3-A43B-E2803401FC46}"/>
              </a:ext>
            </a:extLst>
          </p:cNvPr>
          <p:cNvSpPr/>
          <p:nvPr/>
        </p:nvSpPr>
        <p:spPr>
          <a:xfrm>
            <a:off x="5156303" y="1512818"/>
            <a:ext cx="1879393" cy="998543"/>
          </a:xfrm>
          <a:prstGeom prst="wedgeEllipseCallout">
            <a:avLst>
              <a:gd name="adj1" fmla="val 133815"/>
              <a:gd name="adj2" fmla="val -3278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Speech Bubble: Oval 37">
            <a:extLst>
              <a:ext uri="{FF2B5EF4-FFF2-40B4-BE49-F238E27FC236}">
                <a16:creationId xmlns:a16="http://schemas.microsoft.com/office/drawing/2014/main" id="{E9FB5C35-539C-4D48-8A6D-479D0AA726AF}"/>
              </a:ext>
            </a:extLst>
          </p:cNvPr>
          <p:cNvSpPr/>
          <p:nvPr/>
        </p:nvSpPr>
        <p:spPr>
          <a:xfrm>
            <a:off x="5156303" y="1506532"/>
            <a:ext cx="1879393" cy="998543"/>
          </a:xfrm>
          <a:prstGeom prst="wedgeEllipseCallout">
            <a:avLst>
              <a:gd name="adj1" fmla="val -126651"/>
              <a:gd name="adj2" fmla="val -3212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the CLI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2669FA-A183-4315-8494-8E680B93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steps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F3A428D-0068-4AE0-BA59-3C6C6F8E44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4114800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Script</a:t>
            </a:r>
          </a:p>
          <a:p>
            <a:pPr marL="0" indent="0" algn="ctr">
              <a:buNone/>
            </a:pP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Run any command-line script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>
                <a:latin typeface="Cascadia Code" panose="020B0509020204030204" pitchFamily="49" charset="0"/>
              </a:rPr>
              <a:t>echo 'Hello World'</a:t>
            </a:r>
          </a:p>
          <a:p>
            <a:pPr lvl="1"/>
            <a:r>
              <a:rPr lang="en-US" dirty="0">
                <a:latin typeface="Cascadia Code" panose="020B0509020204030204" pitchFamily="49" charset="0"/>
              </a:rPr>
              <a:t>dotnet build</a:t>
            </a:r>
          </a:p>
          <a:p>
            <a:pPr lvl="1"/>
            <a:r>
              <a:rPr lang="en-US" dirty="0" err="1">
                <a:latin typeface="Cascadia Code" panose="020B0509020204030204" pitchFamily="49" charset="0"/>
              </a:rPr>
              <a:t>dir</a:t>
            </a:r>
            <a:endParaRPr lang="en-US" dirty="0">
              <a:latin typeface="Cascadia Code" panose="020B0509020204030204" pitchFamily="49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F525E4-C99E-4B75-9536-60211496AD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411480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accent1"/>
                </a:solidFill>
              </a:rPr>
              <a:t>Task</a:t>
            </a:r>
          </a:p>
          <a:p>
            <a:pPr marL="0" indent="0" algn="ctr"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r>
              <a:rPr lang="en-US" dirty="0"/>
              <a:t>Run one of the built-in tasks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sz="2400" dirty="0"/>
              <a:t>Publish to Azure</a:t>
            </a:r>
          </a:p>
          <a:p>
            <a:pPr lvl="1"/>
            <a:r>
              <a:rPr lang="en-US" sz="2400" dirty="0"/>
              <a:t>Create an Artifact</a:t>
            </a:r>
          </a:p>
          <a:p>
            <a:pPr lvl="1"/>
            <a:r>
              <a:rPr lang="en-US" sz="2400" dirty="0"/>
              <a:t>Push to GitHub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562892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7BE041B-1AAF-4032-B847-9142232770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F79CBC-FA83-4AAA-9737-C2DA81B8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repository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8580DA-E0A4-4A5A-8591-C8E8B25753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5995" y="1922587"/>
            <a:ext cx="4822951" cy="595548"/>
          </a:xfrm>
        </p:spPr>
        <p:txBody>
          <a:bodyPr/>
          <a:lstStyle/>
          <a:p>
            <a:r>
              <a:rPr lang="en-US" sz="1800" dirty="0">
                <a:hlinkClick r:id="rId2"/>
              </a:rPr>
              <a:t>https://dev.azure.com/seesharprun/Webinar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0286878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85216" y="3977319"/>
            <a:ext cx="9144000" cy="307777"/>
          </a:xfrm>
        </p:spPr>
        <p:txBody>
          <a:bodyPr/>
          <a:lstStyle/>
          <a:p>
            <a:r>
              <a:rPr lang="en-US" dirty="0"/>
              <a:t>Building a project with a starter pipeline</a:t>
            </a:r>
          </a:p>
        </p:txBody>
      </p:sp>
    </p:spTree>
    <p:extLst>
      <p:ext uri="{BB962C8B-B14F-4D97-AF65-F5344CB8AC3E}">
        <p14:creationId xmlns:p14="http://schemas.microsoft.com/office/powerpoint/2010/main" val="1771851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7899278-BD67-4AAC-9874-65FAF4AE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pipeline for an application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B004072-1B0B-4387-9E77-76A61E081B56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 an application using CLI commands</a:t>
            </a:r>
          </a:p>
        </p:txBody>
      </p:sp>
    </p:spTree>
    <p:extLst>
      <p:ext uri="{BB962C8B-B14F-4D97-AF65-F5344CB8AC3E}">
        <p14:creationId xmlns:p14="http://schemas.microsoft.com/office/powerpoint/2010/main" val="2933871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5E2C6C-AE38-441A-BC2C-3404115EC7C9}"/>
              </a:ext>
            </a:extLst>
          </p:cNvPr>
          <p:cNvCxnSpPr/>
          <p:nvPr/>
        </p:nvCxnSpPr>
        <p:spPr>
          <a:xfrm>
            <a:off x="1939047" y="1906621"/>
            <a:ext cx="0" cy="428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4283715-C198-45DE-8BE2-3445EA0C3BF7}"/>
              </a:ext>
            </a:extLst>
          </p:cNvPr>
          <p:cNvSpPr/>
          <p:nvPr/>
        </p:nvSpPr>
        <p:spPr>
          <a:xfrm>
            <a:off x="2191965" y="197922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88144-73B4-4047-AD8C-39F7DEDF0B1D}"/>
              </a:ext>
            </a:extLst>
          </p:cNvPr>
          <p:cNvSpPr txBox="1"/>
          <p:nvPr/>
        </p:nvSpPr>
        <p:spPr>
          <a:xfrm>
            <a:off x="2536321" y="1887783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Stage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82F51D-E37B-4559-8E41-8FBDF8652A83}"/>
              </a:ext>
            </a:extLst>
          </p:cNvPr>
          <p:cNvSpPr/>
          <p:nvPr/>
        </p:nvSpPr>
        <p:spPr>
          <a:xfrm>
            <a:off x="2536321" y="238473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4C5B4C-15A2-4EF4-9EBF-4F8F9F7112EB}"/>
              </a:ext>
            </a:extLst>
          </p:cNvPr>
          <p:cNvSpPr txBox="1"/>
          <p:nvPr/>
        </p:nvSpPr>
        <p:spPr>
          <a:xfrm>
            <a:off x="2880677" y="2293297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Job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5D81705-5155-4DE2-90F7-17DF47E5E99C}"/>
              </a:ext>
            </a:extLst>
          </p:cNvPr>
          <p:cNvSpPr/>
          <p:nvPr/>
        </p:nvSpPr>
        <p:spPr>
          <a:xfrm>
            <a:off x="2880677" y="2790251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FFE854-4518-4F20-A0B1-11A8165E6FF3}"/>
              </a:ext>
            </a:extLst>
          </p:cNvPr>
          <p:cNvSpPr txBox="1"/>
          <p:nvPr/>
        </p:nvSpPr>
        <p:spPr>
          <a:xfrm>
            <a:off x="3225033" y="2698811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F90B4B-967A-41D4-A301-79A33D5F6A24}"/>
              </a:ext>
            </a:extLst>
          </p:cNvPr>
          <p:cNvSpPr/>
          <p:nvPr/>
        </p:nvSpPr>
        <p:spPr>
          <a:xfrm>
            <a:off x="2880677" y="3195765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8DB1CB-0741-4860-B7F2-EEB46C62B89B}"/>
              </a:ext>
            </a:extLst>
          </p:cNvPr>
          <p:cNvSpPr txBox="1"/>
          <p:nvPr/>
        </p:nvSpPr>
        <p:spPr>
          <a:xfrm>
            <a:off x="3225033" y="3104325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43F8449-947E-41B7-B263-681939A25A63}"/>
              </a:ext>
            </a:extLst>
          </p:cNvPr>
          <p:cNvSpPr/>
          <p:nvPr/>
        </p:nvSpPr>
        <p:spPr>
          <a:xfrm>
            <a:off x="2536321" y="3601279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D5C9BD-C559-4E13-9023-EBF080AAF02F}"/>
              </a:ext>
            </a:extLst>
          </p:cNvPr>
          <p:cNvSpPr txBox="1"/>
          <p:nvPr/>
        </p:nvSpPr>
        <p:spPr>
          <a:xfrm>
            <a:off x="2880677" y="350983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Job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C5BAEC4-2F78-4FCB-943D-171213EB83D6}"/>
              </a:ext>
            </a:extLst>
          </p:cNvPr>
          <p:cNvSpPr/>
          <p:nvPr/>
        </p:nvSpPr>
        <p:spPr>
          <a:xfrm>
            <a:off x="2880677" y="400679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B4C118-5E57-41CE-BD12-3C4D3A76B744}"/>
              </a:ext>
            </a:extLst>
          </p:cNvPr>
          <p:cNvSpPr txBox="1"/>
          <p:nvPr/>
        </p:nvSpPr>
        <p:spPr>
          <a:xfrm>
            <a:off x="3225033" y="3915353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9AF03BF-B3EF-430B-B0B2-919744E75FF7}"/>
              </a:ext>
            </a:extLst>
          </p:cNvPr>
          <p:cNvSpPr/>
          <p:nvPr/>
        </p:nvSpPr>
        <p:spPr>
          <a:xfrm>
            <a:off x="2880677" y="441230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55143F-6EF6-4196-92D9-C3A52C493E2F}"/>
              </a:ext>
            </a:extLst>
          </p:cNvPr>
          <p:cNvSpPr txBox="1"/>
          <p:nvPr/>
        </p:nvSpPr>
        <p:spPr>
          <a:xfrm>
            <a:off x="3225033" y="4320867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6478B2-9477-4008-8C8D-95D1040C9460}"/>
              </a:ext>
            </a:extLst>
          </p:cNvPr>
          <p:cNvSpPr/>
          <p:nvPr/>
        </p:nvSpPr>
        <p:spPr>
          <a:xfrm>
            <a:off x="2191965" y="4817821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7AC0BE-0AB0-4686-8CE5-5952F624EBE3}"/>
              </a:ext>
            </a:extLst>
          </p:cNvPr>
          <p:cNvSpPr txBox="1"/>
          <p:nvPr/>
        </p:nvSpPr>
        <p:spPr>
          <a:xfrm>
            <a:off x="2536321" y="4726381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Stage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B3C85BC-CF9C-4BDC-99BB-36BBF7693123}"/>
              </a:ext>
            </a:extLst>
          </p:cNvPr>
          <p:cNvSpPr/>
          <p:nvPr/>
        </p:nvSpPr>
        <p:spPr>
          <a:xfrm>
            <a:off x="2536321" y="5223335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CF95957-8B36-47FD-9956-1E6708E10A5B}"/>
              </a:ext>
            </a:extLst>
          </p:cNvPr>
          <p:cNvSpPr txBox="1"/>
          <p:nvPr/>
        </p:nvSpPr>
        <p:spPr>
          <a:xfrm>
            <a:off x="2880677" y="5131895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Job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F772E43-D4E1-4F11-8851-1E01B13D5104}"/>
              </a:ext>
            </a:extLst>
          </p:cNvPr>
          <p:cNvSpPr/>
          <p:nvPr/>
        </p:nvSpPr>
        <p:spPr>
          <a:xfrm>
            <a:off x="2880677" y="5628849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6A1EC7-BC5B-4F3C-9118-E5BF5751435F}"/>
              </a:ext>
            </a:extLst>
          </p:cNvPr>
          <p:cNvSpPr txBox="1"/>
          <p:nvPr/>
        </p:nvSpPr>
        <p:spPr>
          <a:xfrm>
            <a:off x="3225033" y="553740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EF58F99-A649-4CF7-BC8E-D73788F6B660}"/>
              </a:ext>
            </a:extLst>
          </p:cNvPr>
          <p:cNvSpPr/>
          <p:nvPr/>
        </p:nvSpPr>
        <p:spPr>
          <a:xfrm>
            <a:off x="2880677" y="6034360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F5C2176-88A7-4732-B97D-5CC9E401095D}"/>
              </a:ext>
            </a:extLst>
          </p:cNvPr>
          <p:cNvSpPr txBox="1"/>
          <p:nvPr/>
        </p:nvSpPr>
        <p:spPr>
          <a:xfrm>
            <a:off x="3225033" y="5942920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4E5D950-1562-45CC-B8B5-B8B52C07936F}"/>
              </a:ext>
            </a:extLst>
          </p:cNvPr>
          <p:cNvCxnSpPr>
            <a:stCxn id="7" idx="2"/>
            <a:endCxn id="42" idx="1"/>
          </p:cNvCxnSpPr>
          <p:nvPr/>
        </p:nvCxnSpPr>
        <p:spPr>
          <a:xfrm rot="16200000" flipH="1">
            <a:off x="2207106" y="2101242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1">
            <a:extLst>
              <a:ext uri="{FF2B5EF4-FFF2-40B4-BE49-F238E27FC236}">
                <a16:creationId xmlns:a16="http://schemas.microsoft.com/office/drawing/2014/main" id="{3FECCF63-F4E0-4B1C-A62F-297CAFE4B7A8}"/>
              </a:ext>
            </a:extLst>
          </p:cNvPr>
          <p:cNvCxnSpPr>
            <a:cxnSpLocks/>
            <a:stCxn id="42" idx="2"/>
            <a:endCxn id="45" idx="1"/>
          </p:cNvCxnSpPr>
          <p:nvPr/>
        </p:nvCxnSpPr>
        <p:spPr>
          <a:xfrm rot="16200000" flipH="1">
            <a:off x="2551462" y="2506756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1">
            <a:extLst>
              <a:ext uri="{FF2B5EF4-FFF2-40B4-BE49-F238E27FC236}">
                <a16:creationId xmlns:a16="http://schemas.microsoft.com/office/drawing/2014/main" id="{8AE4FD35-16E6-40D7-8B41-42461EEC5B5B}"/>
              </a:ext>
            </a:extLst>
          </p:cNvPr>
          <p:cNvCxnSpPr>
            <a:cxnSpLocks/>
            <a:stCxn id="42" idx="2"/>
            <a:endCxn id="48" idx="1"/>
          </p:cNvCxnSpPr>
          <p:nvPr/>
        </p:nvCxnSpPr>
        <p:spPr>
          <a:xfrm rot="16200000" flipH="1">
            <a:off x="2348705" y="2709513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1">
            <a:extLst>
              <a:ext uri="{FF2B5EF4-FFF2-40B4-BE49-F238E27FC236}">
                <a16:creationId xmlns:a16="http://schemas.microsoft.com/office/drawing/2014/main" id="{283F94E2-8261-4AE8-AD60-47E79AF2EE0E}"/>
              </a:ext>
            </a:extLst>
          </p:cNvPr>
          <p:cNvCxnSpPr>
            <a:cxnSpLocks/>
            <a:stCxn id="51" idx="2"/>
            <a:endCxn id="57" idx="1"/>
          </p:cNvCxnSpPr>
          <p:nvPr/>
        </p:nvCxnSpPr>
        <p:spPr>
          <a:xfrm rot="16200000" flipH="1">
            <a:off x="2348705" y="3926055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71">
            <a:extLst>
              <a:ext uri="{FF2B5EF4-FFF2-40B4-BE49-F238E27FC236}">
                <a16:creationId xmlns:a16="http://schemas.microsoft.com/office/drawing/2014/main" id="{FC366E82-0C7E-4486-A941-7804F2103D16}"/>
              </a:ext>
            </a:extLst>
          </p:cNvPr>
          <p:cNvCxnSpPr>
            <a:cxnSpLocks/>
            <a:stCxn id="51" idx="2"/>
            <a:endCxn id="54" idx="1"/>
          </p:cNvCxnSpPr>
          <p:nvPr/>
        </p:nvCxnSpPr>
        <p:spPr>
          <a:xfrm rot="16200000" flipH="1">
            <a:off x="2551462" y="3723298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71">
            <a:extLst>
              <a:ext uri="{FF2B5EF4-FFF2-40B4-BE49-F238E27FC236}">
                <a16:creationId xmlns:a16="http://schemas.microsoft.com/office/drawing/2014/main" id="{CA4A22E4-1D8C-47B7-B806-62E5FBCA7C21}"/>
              </a:ext>
            </a:extLst>
          </p:cNvPr>
          <p:cNvCxnSpPr>
            <a:cxnSpLocks/>
            <a:stCxn id="7" idx="2"/>
            <a:endCxn id="51" idx="1"/>
          </p:cNvCxnSpPr>
          <p:nvPr/>
        </p:nvCxnSpPr>
        <p:spPr>
          <a:xfrm rot="16200000" flipH="1">
            <a:off x="1598835" y="2709513"/>
            <a:ext cx="1576336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71">
            <a:extLst>
              <a:ext uri="{FF2B5EF4-FFF2-40B4-BE49-F238E27FC236}">
                <a16:creationId xmlns:a16="http://schemas.microsoft.com/office/drawing/2014/main" id="{27C6241A-E1ED-4CD1-86D6-06B89D134572}"/>
              </a:ext>
            </a:extLst>
          </p:cNvPr>
          <p:cNvCxnSpPr>
            <a:cxnSpLocks/>
            <a:stCxn id="60" idx="2"/>
            <a:endCxn id="63" idx="1"/>
          </p:cNvCxnSpPr>
          <p:nvPr/>
        </p:nvCxnSpPr>
        <p:spPr>
          <a:xfrm rot="16200000" flipH="1">
            <a:off x="2207106" y="4939840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71">
            <a:extLst>
              <a:ext uri="{FF2B5EF4-FFF2-40B4-BE49-F238E27FC236}">
                <a16:creationId xmlns:a16="http://schemas.microsoft.com/office/drawing/2014/main" id="{485D757A-A0E7-4288-A671-24200AE098D3}"/>
              </a:ext>
            </a:extLst>
          </p:cNvPr>
          <p:cNvCxnSpPr>
            <a:cxnSpLocks/>
            <a:stCxn id="63" idx="2"/>
            <a:endCxn id="66" idx="1"/>
          </p:cNvCxnSpPr>
          <p:nvPr/>
        </p:nvCxnSpPr>
        <p:spPr>
          <a:xfrm rot="16200000" flipH="1">
            <a:off x="2551462" y="5345354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71">
            <a:extLst>
              <a:ext uri="{FF2B5EF4-FFF2-40B4-BE49-F238E27FC236}">
                <a16:creationId xmlns:a16="http://schemas.microsoft.com/office/drawing/2014/main" id="{5B232E6F-B68D-499E-8054-7CC8A955B259}"/>
              </a:ext>
            </a:extLst>
          </p:cNvPr>
          <p:cNvCxnSpPr>
            <a:cxnSpLocks/>
            <a:stCxn id="63" idx="2"/>
            <a:endCxn id="69" idx="1"/>
          </p:cNvCxnSpPr>
          <p:nvPr/>
        </p:nvCxnSpPr>
        <p:spPr>
          <a:xfrm rot="16200000" flipH="1">
            <a:off x="2348707" y="5548109"/>
            <a:ext cx="765305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6F67C91-5F9B-4FF4-B49E-9E6CCC0175EE}"/>
              </a:ext>
            </a:extLst>
          </p:cNvPr>
          <p:cNvSpPr txBox="1"/>
          <p:nvPr/>
        </p:nvSpPr>
        <p:spPr>
          <a:xfrm rot="16200000">
            <a:off x="841124" y="391278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pPr algn="ctr"/>
            <a:r>
              <a:rPr lang="en-US" sz="1600" dirty="0"/>
              <a:t>Pipeline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97926-2E91-4B43-B794-F572796F2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hierarchy, again…</a:t>
            </a:r>
          </a:p>
        </p:txBody>
      </p:sp>
    </p:spTree>
    <p:extLst>
      <p:ext uri="{BB962C8B-B14F-4D97-AF65-F5344CB8AC3E}">
        <p14:creationId xmlns:p14="http://schemas.microsoft.com/office/powerpoint/2010/main" val="314505827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5E2C6C-AE38-441A-BC2C-3404115EC7C9}"/>
              </a:ext>
            </a:extLst>
          </p:cNvPr>
          <p:cNvCxnSpPr/>
          <p:nvPr/>
        </p:nvCxnSpPr>
        <p:spPr>
          <a:xfrm>
            <a:off x="1939047" y="1906621"/>
            <a:ext cx="0" cy="428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4283715-C198-45DE-8BE2-3445EA0C3BF7}"/>
              </a:ext>
            </a:extLst>
          </p:cNvPr>
          <p:cNvSpPr/>
          <p:nvPr/>
        </p:nvSpPr>
        <p:spPr>
          <a:xfrm>
            <a:off x="2191965" y="197922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88144-73B4-4047-AD8C-39F7DEDF0B1D}"/>
              </a:ext>
            </a:extLst>
          </p:cNvPr>
          <p:cNvSpPr txBox="1"/>
          <p:nvPr/>
        </p:nvSpPr>
        <p:spPr>
          <a:xfrm>
            <a:off x="2536321" y="1887783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Stage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82F51D-E37B-4559-8E41-8FBDF8652A83}"/>
              </a:ext>
            </a:extLst>
          </p:cNvPr>
          <p:cNvSpPr/>
          <p:nvPr/>
        </p:nvSpPr>
        <p:spPr>
          <a:xfrm>
            <a:off x="2536321" y="238473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4C5B4C-15A2-4EF4-9EBF-4F8F9F7112EB}"/>
              </a:ext>
            </a:extLst>
          </p:cNvPr>
          <p:cNvSpPr txBox="1"/>
          <p:nvPr/>
        </p:nvSpPr>
        <p:spPr>
          <a:xfrm>
            <a:off x="2880677" y="2293297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Job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5D81705-5155-4DE2-90F7-17DF47E5E99C}"/>
              </a:ext>
            </a:extLst>
          </p:cNvPr>
          <p:cNvSpPr/>
          <p:nvPr/>
        </p:nvSpPr>
        <p:spPr>
          <a:xfrm>
            <a:off x="2880677" y="2790251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FFE854-4518-4F20-A0B1-11A8165E6FF3}"/>
              </a:ext>
            </a:extLst>
          </p:cNvPr>
          <p:cNvSpPr txBox="1"/>
          <p:nvPr/>
        </p:nvSpPr>
        <p:spPr>
          <a:xfrm>
            <a:off x="3225033" y="2698811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F90B4B-967A-41D4-A301-79A33D5F6A24}"/>
              </a:ext>
            </a:extLst>
          </p:cNvPr>
          <p:cNvSpPr/>
          <p:nvPr/>
        </p:nvSpPr>
        <p:spPr>
          <a:xfrm>
            <a:off x="2880677" y="3195765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8DB1CB-0741-4860-B7F2-EEB46C62B89B}"/>
              </a:ext>
            </a:extLst>
          </p:cNvPr>
          <p:cNvSpPr txBox="1"/>
          <p:nvPr/>
        </p:nvSpPr>
        <p:spPr>
          <a:xfrm>
            <a:off x="3225033" y="3104325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43F8449-947E-41B7-B263-681939A25A63}"/>
              </a:ext>
            </a:extLst>
          </p:cNvPr>
          <p:cNvSpPr/>
          <p:nvPr/>
        </p:nvSpPr>
        <p:spPr>
          <a:xfrm>
            <a:off x="2536321" y="3601279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D5C9BD-C559-4E13-9023-EBF080AAF02F}"/>
              </a:ext>
            </a:extLst>
          </p:cNvPr>
          <p:cNvSpPr txBox="1"/>
          <p:nvPr/>
        </p:nvSpPr>
        <p:spPr>
          <a:xfrm>
            <a:off x="2880677" y="350983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Job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C5BAEC4-2F78-4FCB-943D-171213EB83D6}"/>
              </a:ext>
            </a:extLst>
          </p:cNvPr>
          <p:cNvSpPr/>
          <p:nvPr/>
        </p:nvSpPr>
        <p:spPr>
          <a:xfrm>
            <a:off x="2880677" y="400679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B4C118-5E57-41CE-BD12-3C4D3A76B744}"/>
              </a:ext>
            </a:extLst>
          </p:cNvPr>
          <p:cNvSpPr txBox="1"/>
          <p:nvPr/>
        </p:nvSpPr>
        <p:spPr>
          <a:xfrm>
            <a:off x="3225033" y="3915353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9AF03BF-B3EF-430B-B0B2-919744E75FF7}"/>
              </a:ext>
            </a:extLst>
          </p:cNvPr>
          <p:cNvSpPr/>
          <p:nvPr/>
        </p:nvSpPr>
        <p:spPr>
          <a:xfrm>
            <a:off x="2880677" y="441230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55143F-6EF6-4196-92D9-C3A52C493E2F}"/>
              </a:ext>
            </a:extLst>
          </p:cNvPr>
          <p:cNvSpPr txBox="1"/>
          <p:nvPr/>
        </p:nvSpPr>
        <p:spPr>
          <a:xfrm>
            <a:off x="3225033" y="4320867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4E5D950-1562-45CC-B8B5-B8B52C07936F}"/>
              </a:ext>
            </a:extLst>
          </p:cNvPr>
          <p:cNvCxnSpPr>
            <a:stCxn id="7" idx="2"/>
            <a:endCxn id="42" idx="1"/>
          </p:cNvCxnSpPr>
          <p:nvPr/>
        </p:nvCxnSpPr>
        <p:spPr>
          <a:xfrm rot="16200000" flipH="1">
            <a:off x="2207106" y="2101242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1">
            <a:extLst>
              <a:ext uri="{FF2B5EF4-FFF2-40B4-BE49-F238E27FC236}">
                <a16:creationId xmlns:a16="http://schemas.microsoft.com/office/drawing/2014/main" id="{3FECCF63-F4E0-4B1C-A62F-297CAFE4B7A8}"/>
              </a:ext>
            </a:extLst>
          </p:cNvPr>
          <p:cNvCxnSpPr>
            <a:cxnSpLocks/>
            <a:stCxn id="42" idx="2"/>
            <a:endCxn id="45" idx="1"/>
          </p:cNvCxnSpPr>
          <p:nvPr/>
        </p:nvCxnSpPr>
        <p:spPr>
          <a:xfrm rot="16200000" flipH="1">
            <a:off x="2551462" y="2506756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1">
            <a:extLst>
              <a:ext uri="{FF2B5EF4-FFF2-40B4-BE49-F238E27FC236}">
                <a16:creationId xmlns:a16="http://schemas.microsoft.com/office/drawing/2014/main" id="{8AE4FD35-16E6-40D7-8B41-42461EEC5B5B}"/>
              </a:ext>
            </a:extLst>
          </p:cNvPr>
          <p:cNvCxnSpPr>
            <a:cxnSpLocks/>
            <a:stCxn id="42" idx="2"/>
            <a:endCxn id="48" idx="1"/>
          </p:cNvCxnSpPr>
          <p:nvPr/>
        </p:nvCxnSpPr>
        <p:spPr>
          <a:xfrm rot="16200000" flipH="1">
            <a:off x="2348705" y="2709513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1">
            <a:extLst>
              <a:ext uri="{FF2B5EF4-FFF2-40B4-BE49-F238E27FC236}">
                <a16:creationId xmlns:a16="http://schemas.microsoft.com/office/drawing/2014/main" id="{283F94E2-8261-4AE8-AD60-47E79AF2EE0E}"/>
              </a:ext>
            </a:extLst>
          </p:cNvPr>
          <p:cNvCxnSpPr>
            <a:cxnSpLocks/>
            <a:stCxn id="51" idx="2"/>
            <a:endCxn id="57" idx="1"/>
          </p:cNvCxnSpPr>
          <p:nvPr/>
        </p:nvCxnSpPr>
        <p:spPr>
          <a:xfrm rot="16200000" flipH="1">
            <a:off x="2348705" y="3926055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71">
            <a:extLst>
              <a:ext uri="{FF2B5EF4-FFF2-40B4-BE49-F238E27FC236}">
                <a16:creationId xmlns:a16="http://schemas.microsoft.com/office/drawing/2014/main" id="{FC366E82-0C7E-4486-A941-7804F2103D16}"/>
              </a:ext>
            </a:extLst>
          </p:cNvPr>
          <p:cNvCxnSpPr>
            <a:cxnSpLocks/>
            <a:stCxn id="51" idx="2"/>
            <a:endCxn id="54" idx="1"/>
          </p:cNvCxnSpPr>
          <p:nvPr/>
        </p:nvCxnSpPr>
        <p:spPr>
          <a:xfrm rot="16200000" flipH="1">
            <a:off x="2551462" y="3723298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71">
            <a:extLst>
              <a:ext uri="{FF2B5EF4-FFF2-40B4-BE49-F238E27FC236}">
                <a16:creationId xmlns:a16="http://schemas.microsoft.com/office/drawing/2014/main" id="{CA4A22E4-1D8C-47B7-B806-62E5FBCA7C21}"/>
              </a:ext>
            </a:extLst>
          </p:cNvPr>
          <p:cNvCxnSpPr>
            <a:cxnSpLocks/>
            <a:stCxn id="7" idx="2"/>
            <a:endCxn id="51" idx="1"/>
          </p:cNvCxnSpPr>
          <p:nvPr/>
        </p:nvCxnSpPr>
        <p:spPr>
          <a:xfrm rot="16200000" flipH="1">
            <a:off x="1598835" y="2709513"/>
            <a:ext cx="1576336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6F67C91-5F9B-4FF4-B49E-9E6CCC0175EE}"/>
              </a:ext>
            </a:extLst>
          </p:cNvPr>
          <p:cNvSpPr txBox="1"/>
          <p:nvPr/>
        </p:nvSpPr>
        <p:spPr>
          <a:xfrm rot="16200000">
            <a:off x="841124" y="391278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pPr algn="ctr"/>
            <a:r>
              <a:rPr lang="en-US" sz="1600" dirty="0"/>
              <a:t>Pipeline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2E17A-D90A-4F89-B54F-7881A1A7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stage pipeline</a:t>
            </a:r>
          </a:p>
        </p:txBody>
      </p:sp>
    </p:spTree>
    <p:extLst>
      <p:ext uri="{BB962C8B-B14F-4D97-AF65-F5344CB8AC3E}">
        <p14:creationId xmlns:p14="http://schemas.microsoft.com/office/powerpoint/2010/main" val="127673899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5E2C6C-AE38-441A-BC2C-3404115EC7C9}"/>
              </a:ext>
            </a:extLst>
          </p:cNvPr>
          <p:cNvCxnSpPr/>
          <p:nvPr/>
        </p:nvCxnSpPr>
        <p:spPr>
          <a:xfrm>
            <a:off x="1939047" y="1906621"/>
            <a:ext cx="0" cy="428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4283715-C198-45DE-8BE2-3445EA0C3BF7}"/>
              </a:ext>
            </a:extLst>
          </p:cNvPr>
          <p:cNvSpPr/>
          <p:nvPr/>
        </p:nvSpPr>
        <p:spPr>
          <a:xfrm>
            <a:off x="2191965" y="197922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88144-73B4-4047-AD8C-39F7DEDF0B1D}"/>
              </a:ext>
            </a:extLst>
          </p:cNvPr>
          <p:cNvSpPr txBox="1"/>
          <p:nvPr/>
        </p:nvSpPr>
        <p:spPr>
          <a:xfrm>
            <a:off x="2536321" y="1887783"/>
            <a:ext cx="2286000" cy="27432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Continuous Integration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82F51D-E37B-4559-8E41-8FBDF8652A83}"/>
              </a:ext>
            </a:extLst>
          </p:cNvPr>
          <p:cNvSpPr/>
          <p:nvPr/>
        </p:nvSpPr>
        <p:spPr>
          <a:xfrm>
            <a:off x="2536321" y="238473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4C5B4C-15A2-4EF4-9EBF-4F8F9F7112EB}"/>
              </a:ext>
            </a:extLst>
          </p:cNvPr>
          <p:cNvSpPr txBox="1"/>
          <p:nvPr/>
        </p:nvSpPr>
        <p:spPr>
          <a:xfrm>
            <a:off x="2880677" y="2293297"/>
            <a:ext cx="1828800" cy="27432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Build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5D81705-5155-4DE2-90F7-17DF47E5E99C}"/>
              </a:ext>
            </a:extLst>
          </p:cNvPr>
          <p:cNvSpPr/>
          <p:nvPr/>
        </p:nvSpPr>
        <p:spPr>
          <a:xfrm>
            <a:off x="2880677" y="2790251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FFE854-4518-4F20-A0B1-11A8165E6FF3}"/>
              </a:ext>
            </a:extLst>
          </p:cNvPr>
          <p:cNvSpPr txBox="1"/>
          <p:nvPr/>
        </p:nvSpPr>
        <p:spPr>
          <a:xfrm>
            <a:off x="3225033" y="2698811"/>
            <a:ext cx="1828800" cy="274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Restore Packages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F90B4B-967A-41D4-A301-79A33D5F6A24}"/>
              </a:ext>
            </a:extLst>
          </p:cNvPr>
          <p:cNvSpPr/>
          <p:nvPr/>
        </p:nvSpPr>
        <p:spPr>
          <a:xfrm>
            <a:off x="2880677" y="3195765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8DB1CB-0741-4860-B7F2-EEB46C62B89B}"/>
              </a:ext>
            </a:extLst>
          </p:cNvPr>
          <p:cNvSpPr txBox="1"/>
          <p:nvPr/>
        </p:nvSpPr>
        <p:spPr>
          <a:xfrm>
            <a:off x="3225033" y="3104325"/>
            <a:ext cx="1828800" cy="274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Build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43F8449-947E-41B7-B263-681939A25A63}"/>
              </a:ext>
            </a:extLst>
          </p:cNvPr>
          <p:cNvSpPr/>
          <p:nvPr/>
        </p:nvSpPr>
        <p:spPr>
          <a:xfrm>
            <a:off x="2536321" y="3601279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D5C9BD-C559-4E13-9023-EBF080AAF02F}"/>
              </a:ext>
            </a:extLst>
          </p:cNvPr>
          <p:cNvSpPr txBox="1"/>
          <p:nvPr/>
        </p:nvSpPr>
        <p:spPr>
          <a:xfrm>
            <a:off x="2880677" y="3509839"/>
            <a:ext cx="1828800" cy="27432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Test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C5BAEC4-2F78-4FCB-943D-171213EB83D6}"/>
              </a:ext>
            </a:extLst>
          </p:cNvPr>
          <p:cNvSpPr/>
          <p:nvPr/>
        </p:nvSpPr>
        <p:spPr>
          <a:xfrm>
            <a:off x="2880677" y="400679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B4C118-5E57-41CE-BD12-3C4D3A76B744}"/>
              </a:ext>
            </a:extLst>
          </p:cNvPr>
          <p:cNvSpPr txBox="1"/>
          <p:nvPr/>
        </p:nvSpPr>
        <p:spPr>
          <a:xfrm>
            <a:off x="3225033" y="3915353"/>
            <a:ext cx="1828800" cy="274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Build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9AF03BF-B3EF-430B-B0B2-919744E75FF7}"/>
              </a:ext>
            </a:extLst>
          </p:cNvPr>
          <p:cNvSpPr/>
          <p:nvPr/>
        </p:nvSpPr>
        <p:spPr>
          <a:xfrm>
            <a:off x="2880677" y="441230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55143F-6EF6-4196-92D9-C3A52C493E2F}"/>
              </a:ext>
            </a:extLst>
          </p:cNvPr>
          <p:cNvSpPr txBox="1"/>
          <p:nvPr/>
        </p:nvSpPr>
        <p:spPr>
          <a:xfrm>
            <a:off x="3225033" y="4320867"/>
            <a:ext cx="1828800" cy="274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Run Unit Tests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4E5D950-1562-45CC-B8B5-B8B52C07936F}"/>
              </a:ext>
            </a:extLst>
          </p:cNvPr>
          <p:cNvCxnSpPr>
            <a:stCxn id="7" idx="2"/>
            <a:endCxn id="42" idx="1"/>
          </p:cNvCxnSpPr>
          <p:nvPr/>
        </p:nvCxnSpPr>
        <p:spPr>
          <a:xfrm rot="16200000" flipH="1">
            <a:off x="2207106" y="2101242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1">
            <a:extLst>
              <a:ext uri="{FF2B5EF4-FFF2-40B4-BE49-F238E27FC236}">
                <a16:creationId xmlns:a16="http://schemas.microsoft.com/office/drawing/2014/main" id="{3FECCF63-F4E0-4B1C-A62F-297CAFE4B7A8}"/>
              </a:ext>
            </a:extLst>
          </p:cNvPr>
          <p:cNvCxnSpPr>
            <a:cxnSpLocks/>
            <a:stCxn id="42" idx="2"/>
            <a:endCxn id="45" idx="1"/>
          </p:cNvCxnSpPr>
          <p:nvPr/>
        </p:nvCxnSpPr>
        <p:spPr>
          <a:xfrm rot="16200000" flipH="1">
            <a:off x="2551462" y="2506756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1">
            <a:extLst>
              <a:ext uri="{FF2B5EF4-FFF2-40B4-BE49-F238E27FC236}">
                <a16:creationId xmlns:a16="http://schemas.microsoft.com/office/drawing/2014/main" id="{8AE4FD35-16E6-40D7-8B41-42461EEC5B5B}"/>
              </a:ext>
            </a:extLst>
          </p:cNvPr>
          <p:cNvCxnSpPr>
            <a:cxnSpLocks/>
            <a:stCxn id="42" idx="2"/>
            <a:endCxn id="48" idx="1"/>
          </p:cNvCxnSpPr>
          <p:nvPr/>
        </p:nvCxnSpPr>
        <p:spPr>
          <a:xfrm rot="16200000" flipH="1">
            <a:off x="2348705" y="2709513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1">
            <a:extLst>
              <a:ext uri="{FF2B5EF4-FFF2-40B4-BE49-F238E27FC236}">
                <a16:creationId xmlns:a16="http://schemas.microsoft.com/office/drawing/2014/main" id="{283F94E2-8261-4AE8-AD60-47E79AF2EE0E}"/>
              </a:ext>
            </a:extLst>
          </p:cNvPr>
          <p:cNvCxnSpPr>
            <a:cxnSpLocks/>
            <a:stCxn id="51" idx="2"/>
            <a:endCxn id="57" idx="1"/>
          </p:cNvCxnSpPr>
          <p:nvPr/>
        </p:nvCxnSpPr>
        <p:spPr>
          <a:xfrm rot="16200000" flipH="1">
            <a:off x="2348705" y="3926055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71">
            <a:extLst>
              <a:ext uri="{FF2B5EF4-FFF2-40B4-BE49-F238E27FC236}">
                <a16:creationId xmlns:a16="http://schemas.microsoft.com/office/drawing/2014/main" id="{FC366E82-0C7E-4486-A941-7804F2103D16}"/>
              </a:ext>
            </a:extLst>
          </p:cNvPr>
          <p:cNvCxnSpPr>
            <a:cxnSpLocks/>
            <a:stCxn id="51" idx="2"/>
            <a:endCxn id="54" idx="1"/>
          </p:cNvCxnSpPr>
          <p:nvPr/>
        </p:nvCxnSpPr>
        <p:spPr>
          <a:xfrm rot="16200000" flipH="1">
            <a:off x="2551462" y="3723298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71">
            <a:extLst>
              <a:ext uri="{FF2B5EF4-FFF2-40B4-BE49-F238E27FC236}">
                <a16:creationId xmlns:a16="http://schemas.microsoft.com/office/drawing/2014/main" id="{CA4A22E4-1D8C-47B7-B806-62E5FBCA7C21}"/>
              </a:ext>
            </a:extLst>
          </p:cNvPr>
          <p:cNvCxnSpPr>
            <a:cxnSpLocks/>
            <a:stCxn id="7" idx="2"/>
            <a:endCxn id="51" idx="1"/>
          </p:cNvCxnSpPr>
          <p:nvPr/>
        </p:nvCxnSpPr>
        <p:spPr>
          <a:xfrm rot="16200000" flipH="1">
            <a:off x="1598835" y="2709513"/>
            <a:ext cx="1576336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6F67C91-5F9B-4FF4-B49E-9E6CCC0175EE}"/>
              </a:ext>
            </a:extLst>
          </p:cNvPr>
          <p:cNvSpPr txBox="1"/>
          <p:nvPr/>
        </p:nvSpPr>
        <p:spPr>
          <a:xfrm rot="16200000">
            <a:off x="841124" y="391278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pPr algn="ctr"/>
            <a:r>
              <a:rPr lang="en-US" sz="1600" dirty="0"/>
              <a:t>Pipeline</a:t>
            </a:r>
          </a:p>
        </p:txBody>
      </p:sp>
      <p:sp>
        <p:nvSpPr>
          <p:cNvPr id="35" name="Speech Bubble: Oval 34">
            <a:extLst>
              <a:ext uri="{FF2B5EF4-FFF2-40B4-BE49-F238E27FC236}">
                <a16:creationId xmlns:a16="http://schemas.microsoft.com/office/drawing/2014/main" id="{F212318B-3763-46F3-A43B-E2803401FC46}"/>
              </a:ext>
            </a:extLst>
          </p:cNvPr>
          <p:cNvSpPr/>
          <p:nvPr/>
        </p:nvSpPr>
        <p:spPr>
          <a:xfrm>
            <a:off x="6542828" y="2511296"/>
            <a:ext cx="1879393" cy="998543"/>
          </a:xfrm>
          <a:prstGeom prst="wedgeEllipseCallout">
            <a:avLst>
              <a:gd name="adj1" fmla="val -118141"/>
              <a:gd name="adj2" fmla="val -1868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Speech Bubble: Oval 35">
            <a:extLst>
              <a:ext uri="{FF2B5EF4-FFF2-40B4-BE49-F238E27FC236}">
                <a16:creationId xmlns:a16="http://schemas.microsoft.com/office/drawing/2014/main" id="{59FA1213-3C52-427C-905C-CC779D6AD984}"/>
              </a:ext>
            </a:extLst>
          </p:cNvPr>
          <p:cNvSpPr/>
          <p:nvPr/>
        </p:nvSpPr>
        <p:spPr>
          <a:xfrm>
            <a:off x="6542828" y="2508153"/>
            <a:ext cx="1879393" cy="998543"/>
          </a:xfrm>
          <a:prstGeom prst="wedgeEllipseCallout">
            <a:avLst>
              <a:gd name="adj1" fmla="val -118486"/>
              <a:gd name="adj2" fmla="val 20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Speech Bubble: Oval 36">
            <a:extLst>
              <a:ext uri="{FF2B5EF4-FFF2-40B4-BE49-F238E27FC236}">
                <a16:creationId xmlns:a16="http://schemas.microsoft.com/office/drawing/2014/main" id="{DD147FED-568F-41DB-8433-44D21D5D2B8D}"/>
              </a:ext>
            </a:extLst>
          </p:cNvPr>
          <p:cNvSpPr/>
          <p:nvPr/>
        </p:nvSpPr>
        <p:spPr>
          <a:xfrm>
            <a:off x="6542828" y="2505009"/>
            <a:ext cx="1879393" cy="998543"/>
          </a:xfrm>
          <a:prstGeom prst="wedgeEllipseCallout">
            <a:avLst>
              <a:gd name="adj1" fmla="val -118831"/>
              <a:gd name="adj2" fmla="val 13978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Speech Bubble: Oval 37">
            <a:extLst>
              <a:ext uri="{FF2B5EF4-FFF2-40B4-BE49-F238E27FC236}">
                <a16:creationId xmlns:a16="http://schemas.microsoft.com/office/drawing/2014/main" id="{E9FB5C35-539C-4D48-8A6D-479D0AA726AF}"/>
              </a:ext>
            </a:extLst>
          </p:cNvPr>
          <p:cNvSpPr/>
          <p:nvPr/>
        </p:nvSpPr>
        <p:spPr>
          <a:xfrm>
            <a:off x="6542828" y="2505010"/>
            <a:ext cx="1879393" cy="998543"/>
          </a:xfrm>
          <a:prstGeom prst="wedgeEllipseCallout">
            <a:avLst>
              <a:gd name="adj1" fmla="val -117796"/>
              <a:gd name="adj2" fmla="val 9757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the CLI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6689C-ABC4-4109-BF49-1392B550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and test pipeline</a:t>
            </a:r>
          </a:p>
        </p:txBody>
      </p:sp>
    </p:spTree>
    <p:extLst>
      <p:ext uri="{BB962C8B-B14F-4D97-AF65-F5344CB8AC3E}">
        <p14:creationId xmlns:p14="http://schemas.microsoft.com/office/powerpoint/2010/main" val="82162172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5B2340-4EA3-47E3-A78C-E8367BCAA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BE" sz="2750"/>
              <a:t>About us…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4381E6-2D1E-4297-B3D2-A4F1A8488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1348"/>
            <a:ext cx="6442874" cy="4914900"/>
          </a:xfrm>
        </p:spPr>
        <p:txBody>
          <a:bodyPr vert="horz" wrap="square" lIns="0" tIns="0" rIns="182880" bIns="0" rtlCol="0" anchor="t">
            <a:noAutofit/>
          </a:bodyPr>
          <a:lstStyle/>
          <a:p>
            <a:r>
              <a:rPr lang="fr-BE" dirty="0">
                <a:solidFill>
                  <a:schemeClr val="tx2"/>
                </a:solidFill>
              </a:rPr>
              <a:t>Sidney Andrews</a:t>
            </a:r>
          </a:p>
          <a:p>
            <a:pPr marL="285750" indent="-285750">
              <a:buFont typeface="Arial" panose="05000000000000000000" pitchFamily="2" charset="2"/>
              <a:buBlip>
                <a:blip r:embed="rId2"/>
              </a:buBlip>
            </a:pPr>
            <a:r>
              <a:rPr lang="fr-BE" sz="1800" dirty="0"/>
              <a:t>  </a:t>
            </a:r>
            <a:r>
              <a:rPr lang="fr-BE" sz="1800" dirty="0">
                <a:ea typeface="+mj-lt"/>
                <a:cs typeface="+mj-lt"/>
              </a:rPr>
              <a:t>Azure MVP, Microsoft </a:t>
            </a:r>
            <a:r>
              <a:rPr lang="fr-BE" sz="1800" dirty="0" err="1">
                <a:ea typeface="+mj-lt"/>
                <a:cs typeface="+mj-lt"/>
              </a:rPr>
              <a:t>Certified</a:t>
            </a:r>
            <a:r>
              <a:rPr lang="fr-BE" sz="1800" dirty="0">
                <a:ea typeface="+mj-lt"/>
                <a:cs typeface="+mj-lt"/>
              </a:rPr>
              <a:t> Trainer</a:t>
            </a:r>
            <a:endParaRPr lang="fr-BE" sz="1800" dirty="0"/>
          </a:p>
          <a:p>
            <a:pPr marL="285750" indent="-285750">
              <a:buBlip>
                <a:blip r:embed="rId2"/>
              </a:buBlip>
            </a:pPr>
            <a:endParaRPr lang="fr-BE" sz="1800" dirty="0">
              <a:cs typeface="Segoe UI Semibold"/>
            </a:endParaRPr>
          </a:p>
          <a:p>
            <a:pPr marL="285750" indent="-285750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endParaRPr lang="fr-BE" sz="1800" dirty="0"/>
          </a:p>
          <a:p>
            <a:endParaRPr lang="fr-BE" sz="1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C924893-4D78-471B-A9B6-E35E0FA55873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57200" y="2953721"/>
            <a:ext cx="10497065" cy="2819400"/>
          </a:xfrm>
        </p:spPr>
        <p:txBody>
          <a:bodyPr/>
          <a:lstStyle/>
          <a:p>
            <a:r>
              <a:rPr lang="en-US" dirty="0"/>
              <a:t>For questions or help with this series</a:t>
            </a:r>
          </a:p>
          <a:p>
            <a:r>
              <a:rPr lang="en-US" dirty="0">
                <a:hlinkClick r:id="rId4"/>
              </a:rPr>
              <a:t>MSUSDev@Microsoft.com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the lab guides and sample code</a:t>
            </a:r>
          </a:p>
          <a:p>
            <a:r>
              <a:rPr lang="en-US" dirty="0">
                <a:hlinkClick r:id="rId5"/>
              </a:rPr>
              <a:t>https://github.com/MSUSDEV/Azure-pipelines-with-GitHub</a:t>
            </a:r>
            <a:endParaRPr lang="en-US" dirty="0"/>
          </a:p>
        </p:txBody>
      </p:sp>
      <p:pic>
        <p:nvPicPr>
          <p:cNvPr id="3" name="Picture 2" descr="Photo of Sidney Andrews">
            <a:extLst>
              <a:ext uri="{FF2B5EF4-FFF2-40B4-BE49-F238E27FC236}">
                <a16:creationId xmlns:a16="http://schemas.microsoft.com/office/drawing/2014/main" id="{C698CF5E-6CC1-4BFB-B208-3642CA4EF5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5999" y="1551348"/>
            <a:ext cx="1828800" cy="1828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13025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209B75-834E-4BD0-B7B2-FD4E5B0BB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from the developer team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4D4B8D-D67B-481B-8EE2-4FD0234B57A1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838200" y="1825625"/>
          <a:ext cx="10515600" cy="4114801"/>
        </p:xfrm>
        <a:graphic>
          <a:graphicData uri="http://schemas.openxmlformats.org/drawingml/2006/table">
            <a:tbl>
              <a:tblPr firstRow="1" firstCol="1">
                <a:tableStyleId>{8EC20E35-A176-4012-BC5E-935CFFF8708E}</a:tableStyleId>
              </a:tblPr>
              <a:tblGrid>
                <a:gridCol w="2283620">
                  <a:extLst>
                    <a:ext uri="{9D8B030D-6E8A-4147-A177-3AD203B41FA5}">
                      <a16:colId xmlns:a16="http://schemas.microsoft.com/office/drawing/2014/main" val="1690125914"/>
                    </a:ext>
                  </a:extLst>
                </a:gridCol>
                <a:gridCol w="4115990">
                  <a:extLst>
                    <a:ext uri="{9D8B030D-6E8A-4147-A177-3AD203B41FA5}">
                      <a16:colId xmlns:a16="http://schemas.microsoft.com/office/drawing/2014/main" val="2539634535"/>
                    </a:ext>
                  </a:extLst>
                </a:gridCol>
                <a:gridCol w="4115990">
                  <a:extLst>
                    <a:ext uri="{9D8B030D-6E8A-4147-A177-3AD203B41FA5}">
                      <a16:colId xmlns:a16="http://schemas.microsoft.com/office/drawing/2014/main" val="271188233"/>
                    </a:ext>
                  </a:extLst>
                </a:gridCol>
              </a:tblGrid>
              <a:tr h="4596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Install Required Packages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 Application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583578"/>
                  </a:ext>
                </a:extLst>
              </a:tr>
              <a:tr h="9137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.NET 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scadia Code" panose="020B0509020204030204" pitchFamily="49" charset="0"/>
                        </a:rPr>
                        <a:t>dotnet restore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scadia Code" panose="020B0509020204030204" pitchFamily="49" charset="0"/>
                        </a:rPr>
                        <a:t>dotnet run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0020730"/>
                  </a:ext>
                </a:extLst>
              </a:tr>
              <a:tr h="9137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Node.js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Cascadia Code" panose="020B0509020204030204" pitchFamily="49" charset="0"/>
                        </a:rPr>
                        <a:t>npm</a:t>
                      </a:r>
                      <a:r>
                        <a:rPr lang="en-US" sz="2000" dirty="0">
                          <a:latin typeface="Cascadia Code" panose="020B0509020204030204" pitchFamily="49" charset="0"/>
                        </a:rPr>
                        <a:t> install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scadia Code" panose="020B0509020204030204" pitchFamily="49" charset="0"/>
                        </a:rPr>
                        <a:t>node [file.js]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179898"/>
                  </a:ext>
                </a:extLst>
              </a:tr>
              <a:tr h="9137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scadia Code" panose="020B0509020204030204" pitchFamily="49" charset="0"/>
                        </a:rPr>
                        <a:t>pip install [name]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scadia Code" panose="020B0509020204030204" pitchFamily="49" charset="0"/>
                        </a:rPr>
                        <a:t>python [file.py]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0696556"/>
                  </a:ext>
                </a:extLst>
              </a:tr>
              <a:tr h="9137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Ruby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scadia Code" panose="020B0509020204030204" pitchFamily="49" charset="0"/>
                        </a:rPr>
                        <a:t>gem install [name]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scadia Code" panose="020B0509020204030204" pitchFamily="49" charset="0"/>
                        </a:rPr>
                        <a:t>ruby [</a:t>
                      </a:r>
                      <a:r>
                        <a:rPr lang="en-US" sz="2000" dirty="0" err="1">
                          <a:latin typeface="Cascadia Code" panose="020B0509020204030204" pitchFamily="49" charset="0"/>
                        </a:rPr>
                        <a:t>file.rb</a:t>
                      </a:r>
                      <a:r>
                        <a:rPr lang="en-US" sz="2000" dirty="0">
                          <a:latin typeface="Cascadia Code" panose="020B0509020204030204" pitchFamily="49" charset="0"/>
                        </a:rPr>
                        <a:t>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9509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57529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45A9F9-0BAE-4664-AD96-28052393D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guidance from the developers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5E2F02F-D5CA-4A7E-A9D2-BA38F5B4B14F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838200" y="1825625"/>
          <a:ext cx="10515600" cy="4114802"/>
        </p:xfrm>
        <a:graphic>
          <a:graphicData uri="http://schemas.openxmlformats.org/drawingml/2006/table">
            <a:tbl>
              <a:tblPr firstRow="1" firstCol="1">
                <a:tableStyleId>{8EC20E35-A176-4012-BC5E-935CFFF8708E}</a:tableStyleId>
              </a:tblPr>
              <a:tblGrid>
                <a:gridCol w="2284834">
                  <a:extLst>
                    <a:ext uri="{9D8B030D-6E8A-4147-A177-3AD203B41FA5}">
                      <a16:colId xmlns:a16="http://schemas.microsoft.com/office/drawing/2014/main" val="1066807607"/>
                    </a:ext>
                  </a:extLst>
                </a:gridCol>
                <a:gridCol w="8230766">
                  <a:extLst>
                    <a:ext uri="{9D8B030D-6E8A-4147-A177-3AD203B41FA5}">
                      <a16:colId xmlns:a16="http://schemas.microsoft.com/office/drawing/2014/main" val="2657256344"/>
                    </a:ext>
                  </a:extLst>
                </a:gridCol>
              </a:tblGrid>
              <a:tr h="4579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.NET Core CLI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9026404"/>
                  </a:ext>
                </a:extLst>
              </a:tr>
              <a:tr h="7313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Install packages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scadia Code" panose="020B0509020204030204" pitchFamily="49" charset="0"/>
                        </a:rPr>
                        <a:t>dotnet restore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160689"/>
                  </a:ext>
                </a:extLst>
              </a:tr>
              <a:tr h="7313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Build 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scadia Code" panose="020B0509020204030204" pitchFamily="49" charset="0"/>
                        </a:rPr>
                        <a:t>dotnet build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2949863"/>
                  </a:ext>
                </a:extLst>
              </a:tr>
              <a:tr h="7313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 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scadia Code" panose="020B0509020204030204" pitchFamily="49" charset="0"/>
                        </a:rPr>
                        <a:t>dotnet run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2375956"/>
                  </a:ext>
                </a:extLst>
              </a:tr>
              <a:tr h="7313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scadia Code" panose="020B0509020204030204" pitchFamily="49" charset="0"/>
                        </a:rPr>
                        <a:t>dotnet 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6651028"/>
                  </a:ext>
                </a:extLst>
              </a:tr>
              <a:tr h="7313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Publish 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scadia Code" panose="020B0509020204030204" pitchFamily="49" charset="0"/>
                        </a:rPr>
                        <a:t>dotnet publish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7029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02684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5E2C6C-AE38-441A-BC2C-3404115EC7C9}"/>
              </a:ext>
            </a:extLst>
          </p:cNvPr>
          <p:cNvCxnSpPr/>
          <p:nvPr/>
        </p:nvCxnSpPr>
        <p:spPr>
          <a:xfrm>
            <a:off x="1939047" y="1906621"/>
            <a:ext cx="0" cy="428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4283715-C198-45DE-8BE2-3445EA0C3BF7}"/>
              </a:ext>
            </a:extLst>
          </p:cNvPr>
          <p:cNvSpPr/>
          <p:nvPr/>
        </p:nvSpPr>
        <p:spPr>
          <a:xfrm>
            <a:off x="2191965" y="197922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88144-73B4-4047-AD8C-39F7DEDF0B1D}"/>
              </a:ext>
            </a:extLst>
          </p:cNvPr>
          <p:cNvSpPr txBox="1"/>
          <p:nvPr/>
        </p:nvSpPr>
        <p:spPr>
          <a:xfrm>
            <a:off x="2536321" y="1887783"/>
            <a:ext cx="2286000" cy="27432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Continuous Integration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82F51D-E37B-4559-8E41-8FBDF8652A83}"/>
              </a:ext>
            </a:extLst>
          </p:cNvPr>
          <p:cNvSpPr/>
          <p:nvPr/>
        </p:nvSpPr>
        <p:spPr>
          <a:xfrm>
            <a:off x="2536321" y="238473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4C5B4C-15A2-4EF4-9EBF-4F8F9F7112EB}"/>
              </a:ext>
            </a:extLst>
          </p:cNvPr>
          <p:cNvSpPr txBox="1"/>
          <p:nvPr/>
        </p:nvSpPr>
        <p:spPr>
          <a:xfrm>
            <a:off x="2880677" y="2293297"/>
            <a:ext cx="1828800" cy="27432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Build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5D81705-5155-4DE2-90F7-17DF47E5E99C}"/>
              </a:ext>
            </a:extLst>
          </p:cNvPr>
          <p:cNvSpPr/>
          <p:nvPr/>
        </p:nvSpPr>
        <p:spPr>
          <a:xfrm>
            <a:off x="2880677" y="2790251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FFE854-4518-4F20-A0B1-11A8165E6FF3}"/>
              </a:ext>
            </a:extLst>
          </p:cNvPr>
          <p:cNvSpPr txBox="1"/>
          <p:nvPr/>
        </p:nvSpPr>
        <p:spPr>
          <a:xfrm>
            <a:off x="3225033" y="2698811"/>
            <a:ext cx="1828800" cy="274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Restore Packages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F90B4B-967A-41D4-A301-79A33D5F6A24}"/>
              </a:ext>
            </a:extLst>
          </p:cNvPr>
          <p:cNvSpPr/>
          <p:nvPr/>
        </p:nvSpPr>
        <p:spPr>
          <a:xfrm>
            <a:off x="2880677" y="3195765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8DB1CB-0741-4860-B7F2-EEB46C62B89B}"/>
              </a:ext>
            </a:extLst>
          </p:cNvPr>
          <p:cNvSpPr txBox="1"/>
          <p:nvPr/>
        </p:nvSpPr>
        <p:spPr>
          <a:xfrm>
            <a:off x="3225033" y="3104325"/>
            <a:ext cx="1828800" cy="274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Build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43F8449-947E-41B7-B263-681939A25A63}"/>
              </a:ext>
            </a:extLst>
          </p:cNvPr>
          <p:cNvSpPr/>
          <p:nvPr/>
        </p:nvSpPr>
        <p:spPr>
          <a:xfrm>
            <a:off x="2536321" y="3601279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D5C9BD-C559-4E13-9023-EBF080AAF02F}"/>
              </a:ext>
            </a:extLst>
          </p:cNvPr>
          <p:cNvSpPr txBox="1"/>
          <p:nvPr/>
        </p:nvSpPr>
        <p:spPr>
          <a:xfrm>
            <a:off x="2880677" y="3509839"/>
            <a:ext cx="1828800" cy="27432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Test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C5BAEC4-2F78-4FCB-943D-171213EB83D6}"/>
              </a:ext>
            </a:extLst>
          </p:cNvPr>
          <p:cNvSpPr/>
          <p:nvPr/>
        </p:nvSpPr>
        <p:spPr>
          <a:xfrm>
            <a:off x="2880677" y="400679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B4C118-5E57-41CE-BD12-3C4D3A76B744}"/>
              </a:ext>
            </a:extLst>
          </p:cNvPr>
          <p:cNvSpPr txBox="1"/>
          <p:nvPr/>
        </p:nvSpPr>
        <p:spPr>
          <a:xfrm>
            <a:off x="3225033" y="3915353"/>
            <a:ext cx="1828800" cy="274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Build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9AF03BF-B3EF-430B-B0B2-919744E75FF7}"/>
              </a:ext>
            </a:extLst>
          </p:cNvPr>
          <p:cNvSpPr/>
          <p:nvPr/>
        </p:nvSpPr>
        <p:spPr>
          <a:xfrm>
            <a:off x="2880677" y="441230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55143F-6EF6-4196-92D9-C3A52C493E2F}"/>
              </a:ext>
            </a:extLst>
          </p:cNvPr>
          <p:cNvSpPr txBox="1"/>
          <p:nvPr/>
        </p:nvSpPr>
        <p:spPr>
          <a:xfrm>
            <a:off x="3225033" y="4320867"/>
            <a:ext cx="1828800" cy="274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Run Unit Tests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4E5D950-1562-45CC-B8B5-B8B52C07936F}"/>
              </a:ext>
            </a:extLst>
          </p:cNvPr>
          <p:cNvCxnSpPr>
            <a:stCxn id="7" idx="2"/>
            <a:endCxn id="42" idx="1"/>
          </p:cNvCxnSpPr>
          <p:nvPr/>
        </p:nvCxnSpPr>
        <p:spPr>
          <a:xfrm rot="16200000" flipH="1">
            <a:off x="2207106" y="2101242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1">
            <a:extLst>
              <a:ext uri="{FF2B5EF4-FFF2-40B4-BE49-F238E27FC236}">
                <a16:creationId xmlns:a16="http://schemas.microsoft.com/office/drawing/2014/main" id="{3FECCF63-F4E0-4B1C-A62F-297CAFE4B7A8}"/>
              </a:ext>
            </a:extLst>
          </p:cNvPr>
          <p:cNvCxnSpPr>
            <a:cxnSpLocks/>
            <a:stCxn id="42" idx="2"/>
            <a:endCxn id="45" idx="1"/>
          </p:cNvCxnSpPr>
          <p:nvPr/>
        </p:nvCxnSpPr>
        <p:spPr>
          <a:xfrm rot="16200000" flipH="1">
            <a:off x="2551462" y="2506756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1">
            <a:extLst>
              <a:ext uri="{FF2B5EF4-FFF2-40B4-BE49-F238E27FC236}">
                <a16:creationId xmlns:a16="http://schemas.microsoft.com/office/drawing/2014/main" id="{8AE4FD35-16E6-40D7-8B41-42461EEC5B5B}"/>
              </a:ext>
            </a:extLst>
          </p:cNvPr>
          <p:cNvCxnSpPr>
            <a:cxnSpLocks/>
            <a:stCxn id="42" idx="2"/>
            <a:endCxn id="48" idx="1"/>
          </p:cNvCxnSpPr>
          <p:nvPr/>
        </p:nvCxnSpPr>
        <p:spPr>
          <a:xfrm rot="16200000" flipH="1">
            <a:off x="2348705" y="2709513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1">
            <a:extLst>
              <a:ext uri="{FF2B5EF4-FFF2-40B4-BE49-F238E27FC236}">
                <a16:creationId xmlns:a16="http://schemas.microsoft.com/office/drawing/2014/main" id="{283F94E2-8261-4AE8-AD60-47E79AF2EE0E}"/>
              </a:ext>
            </a:extLst>
          </p:cNvPr>
          <p:cNvCxnSpPr>
            <a:cxnSpLocks/>
            <a:stCxn id="51" idx="2"/>
            <a:endCxn id="57" idx="1"/>
          </p:cNvCxnSpPr>
          <p:nvPr/>
        </p:nvCxnSpPr>
        <p:spPr>
          <a:xfrm rot="16200000" flipH="1">
            <a:off x="2348705" y="3926055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71">
            <a:extLst>
              <a:ext uri="{FF2B5EF4-FFF2-40B4-BE49-F238E27FC236}">
                <a16:creationId xmlns:a16="http://schemas.microsoft.com/office/drawing/2014/main" id="{FC366E82-0C7E-4486-A941-7804F2103D16}"/>
              </a:ext>
            </a:extLst>
          </p:cNvPr>
          <p:cNvCxnSpPr>
            <a:cxnSpLocks/>
            <a:stCxn id="51" idx="2"/>
            <a:endCxn id="54" idx="1"/>
          </p:cNvCxnSpPr>
          <p:nvPr/>
        </p:nvCxnSpPr>
        <p:spPr>
          <a:xfrm rot="16200000" flipH="1">
            <a:off x="2551462" y="3723298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71">
            <a:extLst>
              <a:ext uri="{FF2B5EF4-FFF2-40B4-BE49-F238E27FC236}">
                <a16:creationId xmlns:a16="http://schemas.microsoft.com/office/drawing/2014/main" id="{CA4A22E4-1D8C-47B7-B806-62E5FBCA7C21}"/>
              </a:ext>
            </a:extLst>
          </p:cNvPr>
          <p:cNvCxnSpPr>
            <a:cxnSpLocks/>
            <a:stCxn id="7" idx="2"/>
            <a:endCxn id="51" idx="1"/>
          </p:cNvCxnSpPr>
          <p:nvPr/>
        </p:nvCxnSpPr>
        <p:spPr>
          <a:xfrm rot="16200000" flipH="1">
            <a:off x="1598835" y="2709513"/>
            <a:ext cx="1576336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6F67C91-5F9B-4FF4-B49E-9E6CCC0175EE}"/>
              </a:ext>
            </a:extLst>
          </p:cNvPr>
          <p:cNvSpPr txBox="1"/>
          <p:nvPr/>
        </p:nvSpPr>
        <p:spPr>
          <a:xfrm rot="16200000">
            <a:off x="841124" y="391278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pPr algn="ctr"/>
            <a:r>
              <a:rPr lang="en-US" sz="1600" dirty="0"/>
              <a:t>Pipeline</a:t>
            </a:r>
          </a:p>
        </p:txBody>
      </p:sp>
      <p:sp>
        <p:nvSpPr>
          <p:cNvPr id="35" name="Speech Bubble: Oval 34">
            <a:extLst>
              <a:ext uri="{FF2B5EF4-FFF2-40B4-BE49-F238E27FC236}">
                <a16:creationId xmlns:a16="http://schemas.microsoft.com/office/drawing/2014/main" id="{F212318B-3763-46F3-A43B-E2803401FC46}"/>
              </a:ext>
            </a:extLst>
          </p:cNvPr>
          <p:cNvSpPr/>
          <p:nvPr/>
        </p:nvSpPr>
        <p:spPr>
          <a:xfrm>
            <a:off x="6542828" y="2511296"/>
            <a:ext cx="1879393" cy="998543"/>
          </a:xfrm>
          <a:prstGeom prst="wedgeEllipseCallout">
            <a:avLst>
              <a:gd name="adj1" fmla="val -118141"/>
              <a:gd name="adj2" fmla="val -1868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Speech Bubble: Oval 35">
            <a:extLst>
              <a:ext uri="{FF2B5EF4-FFF2-40B4-BE49-F238E27FC236}">
                <a16:creationId xmlns:a16="http://schemas.microsoft.com/office/drawing/2014/main" id="{59FA1213-3C52-427C-905C-CC779D6AD984}"/>
              </a:ext>
            </a:extLst>
          </p:cNvPr>
          <p:cNvSpPr/>
          <p:nvPr/>
        </p:nvSpPr>
        <p:spPr>
          <a:xfrm>
            <a:off x="6542828" y="2508153"/>
            <a:ext cx="1879393" cy="998543"/>
          </a:xfrm>
          <a:prstGeom prst="wedgeEllipseCallout">
            <a:avLst>
              <a:gd name="adj1" fmla="val -118486"/>
              <a:gd name="adj2" fmla="val 20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Speech Bubble: Oval 36">
            <a:extLst>
              <a:ext uri="{FF2B5EF4-FFF2-40B4-BE49-F238E27FC236}">
                <a16:creationId xmlns:a16="http://schemas.microsoft.com/office/drawing/2014/main" id="{DD147FED-568F-41DB-8433-44D21D5D2B8D}"/>
              </a:ext>
            </a:extLst>
          </p:cNvPr>
          <p:cNvSpPr/>
          <p:nvPr/>
        </p:nvSpPr>
        <p:spPr>
          <a:xfrm>
            <a:off x="6542828" y="2505009"/>
            <a:ext cx="1879393" cy="998543"/>
          </a:xfrm>
          <a:prstGeom prst="wedgeEllipseCallout">
            <a:avLst>
              <a:gd name="adj1" fmla="val -118831"/>
              <a:gd name="adj2" fmla="val 13978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Speech Bubble: Oval 37">
            <a:extLst>
              <a:ext uri="{FF2B5EF4-FFF2-40B4-BE49-F238E27FC236}">
                <a16:creationId xmlns:a16="http://schemas.microsoft.com/office/drawing/2014/main" id="{E9FB5C35-539C-4D48-8A6D-479D0AA726AF}"/>
              </a:ext>
            </a:extLst>
          </p:cNvPr>
          <p:cNvSpPr/>
          <p:nvPr/>
        </p:nvSpPr>
        <p:spPr>
          <a:xfrm>
            <a:off x="6542828" y="2505010"/>
            <a:ext cx="1879393" cy="998543"/>
          </a:xfrm>
          <a:prstGeom prst="wedgeEllipseCallout">
            <a:avLst>
              <a:gd name="adj1" fmla="val -117796"/>
              <a:gd name="adj2" fmla="val 9757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the CLI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6689C-ABC4-4109-BF49-1392B550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and test pipeline</a:t>
            </a:r>
          </a:p>
        </p:txBody>
      </p:sp>
    </p:spTree>
    <p:extLst>
      <p:ext uri="{BB962C8B-B14F-4D97-AF65-F5344CB8AC3E}">
        <p14:creationId xmlns:p14="http://schemas.microsoft.com/office/powerpoint/2010/main" val="2849645821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5E2C6C-AE38-441A-BC2C-3404115EC7C9}"/>
              </a:ext>
            </a:extLst>
          </p:cNvPr>
          <p:cNvCxnSpPr/>
          <p:nvPr/>
        </p:nvCxnSpPr>
        <p:spPr>
          <a:xfrm>
            <a:off x="1939047" y="1906621"/>
            <a:ext cx="0" cy="428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4283715-C198-45DE-8BE2-3445EA0C3BF7}"/>
              </a:ext>
            </a:extLst>
          </p:cNvPr>
          <p:cNvSpPr/>
          <p:nvPr/>
        </p:nvSpPr>
        <p:spPr>
          <a:xfrm>
            <a:off x="2191965" y="197922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88144-73B4-4047-AD8C-39F7DEDF0B1D}"/>
              </a:ext>
            </a:extLst>
          </p:cNvPr>
          <p:cNvSpPr txBox="1"/>
          <p:nvPr/>
        </p:nvSpPr>
        <p:spPr>
          <a:xfrm>
            <a:off x="2536321" y="1887783"/>
            <a:ext cx="2286000" cy="27432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Continuous Integration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82F51D-E37B-4559-8E41-8FBDF8652A83}"/>
              </a:ext>
            </a:extLst>
          </p:cNvPr>
          <p:cNvSpPr/>
          <p:nvPr/>
        </p:nvSpPr>
        <p:spPr>
          <a:xfrm>
            <a:off x="2536321" y="238473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4C5B4C-15A2-4EF4-9EBF-4F8F9F7112EB}"/>
              </a:ext>
            </a:extLst>
          </p:cNvPr>
          <p:cNvSpPr txBox="1"/>
          <p:nvPr/>
        </p:nvSpPr>
        <p:spPr>
          <a:xfrm>
            <a:off x="2880677" y="2293297"/>
            <a:ext cx="1828800" cy="27432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Build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5D81705-5155-4DE2-90F7-17DF47E5E99C}"/>
              </a:ext>
            </a:extLst>
          </p:cNvPr>
          <p:cNvSpPr/>
          <p:nvPr/>
        </p:nvSpPr>
        <p:spPr>
          <a:xfrm>
            <a:off x="2880677" y="2790251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FFE854-4518-4F20-A0B1-11A8165E6FF3}"/>
              </a:ext>
            </a:extLst>
          </p:cNvPr>
          <p:cNvSpPr txBox="1"/>
          <p:nvPr/>
        </p:nvSpPr>
        <p:spPr>
          <a:xfrm>
            <a:off x="3225033" y="2698811"/>
            <a:ext cx="1828800" cy="274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dotnet restore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F90B4B-967A-41D4-A301-79A33D5F6A24}"/>
              </a:ext>
            </a:extLst>
          </p:cNvPr>
          <p:cNvSpPr/>
          <p:nvPr/>
        </p:nvSpPr>
        <p:spPr>
          <a:xfrm>
            <a:off x="2880677" y="3195765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8DB1CB-0741-4860-B7F2-EEB46C62B89B}"/>
              </a:ext>
            </a:extLst>
          </p:cNvPr>
          <p:cNvSpPr txBox="1"/>
          <p:nvPr/>
        </p:nvSpPr>
        <p:spPr>
          <a:xfrm>
            <a:off x="3225033" y="3104325"/>
            <a:ext cx="1828800" cy="274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dotnet build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43F8449-947E-41B7-B263-681939A25A63}"/>
              </a:ext>
            </a:extLst>
          </p:cNvPr>
          <p:cNvSpPr/>
          <p:nvPr/>
        </p:nvSpPr>
        <p:spPr>
          <a:xfrm>
            <a:off x="2536321" y="3601279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D5C9BD-C559-4E13-9023-EBF080AAF02F}"/>
              </a:ext>
            </a:extLst>
          </p:cNvPr>
          <p:cNvSpPr txBox="1"/>
          <p:nvPr/>
        </p:nvSpPr>
        <p:spPr>
          <a:xfrm>
            <a:off x="2880677" y="3509839"/>
            <a:ext cx="1828800" cy="27432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Test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C5BAEC4-2F78-4FCB-943D-171213EB83D6}"/>
              </a:ext>
            </a:extLst>
          </p:cNvPr>
          <p:cNvSpPr/>
          <p:nvPr/>
        </p:nvSpPr>
        <p:spPr>
          <a:xfrm>
            <a:off x="2880677" y="400679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B4C118-5E57-41CE-BD12-3C4D3A76B744}"/>
              </a:ext>
            </a:extLst>
          </p:cNvPr>
          <p:cNvSpPr txBox="1"/>
          <p:nvPr/>
        </p:nvSpPr>
        <p:spPr>
          <a:xfrm>
            <a:off x="3225033" y="3915353"/>
            <a:ext cx="1828800" cy="274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dotnet build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9AF03BF-B3EF-430B-B0B2-919744E75FF7}"/>
              </a:ext>
            </a:extLst>
          </p:cNvPr>
          <p:cNvSpPr/>
          <p:nvPr/>
        </p:nvSpPr>
        <p:spPr>
          <a:xfrm>
            <a:off x="2880677" y="441230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55143F-6EF6-4196-92D9-C3A52C493E2F}"/>
              </a:ext>
            </a:extLst>
          </p:cNvPr>
          <p:cNvSpPr txBox="1"/>
          <p:nvPr/>
        </p:nvSpPr>
        <p:spPr>
          <a:xfrm>
            <a:off x="3225033" y="4320867"/>
            <a:ext cx="1828800" cy="274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dotnet test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4E5D950-1562-45CC-B8B5-B8B52C07936F}"/>
              </a:ext>
            </a:extLst>
          </p:cNvPr>
          <p:cNvCxnSpPr>
            <a:stCxn id="7" idx="2"/>
            <a:endCxn id="42" idx="1"/>
          </p:cNvCxnSpPr>
          <p:nvPr/>
        </p:nvCxnSpPr>
        <p:spPr>
          <a:xfrm rot="16200000" flipH="1">
            <a:off x="2207106" y="2101242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1">
            <a:extLst>
              <a:ext uri="{FF2B5EF4-FFF2-40B4-BE49-F238E27FC236}">
                <a16:creationId xmlns:a16="http://schemas.microsoft.com/office/drawing/2014/main" id="{3FECCF63-F4E0-4B1C-A62F-297CAFE4B7A8}"/>
              </a:ext>
            </a:extLst>
          </p:cNvPr>
          <p:cNvCxnSpPr>
            <a:cxnSpLocks/>
            <a:stCxn id="42" idx="2"/>
            <a:endCxn id="45" idx="1"/>
          </p:cNvCxnSpPr>
          <p:nvPr/>
        </p:nvCxnSpPr>
        <p:spPr>
          <a:xfrm rot="16200000" flipH="1">
            <a:off x="2551462" y="2506756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1">
            <a:extLst>
              <a:ext uri="{FF2B5EF4-FFF2-40B4-BE49-F238E27FC236}">
                <a16:creationId xmlns:a16="http://schemas.microsoft.com/office/drawing/2014/main" id="{8AE4FD35-16E6-40D7-8B41-42461EEC5B5B}"/>
              </a:ext>
            </a:extLst>
          </p:cNvPr>
          <p:cNvCxnSpPr>
            <a:cxnSpLocks/>
            <a:stCxn id="42" idx="2"/>
            <a:endCxn id="48" idx="1"/>
          </p:cNvCxnSpPr>
          <p:nvPr/>
        </p:nvCxnSpPr>
        <p:spPr>
          <a:xfrm rot="16200000" flipH="1">
            <a:off x="2348705" y="2709513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1">
            <a:extLst>
              <a:ext uri="{FF2B5EF4-FFF2-40B4-BE49-F238E27FC236}">
                <a16:creationId xmlns:a16="http://schemas.microsoft.com/office/drawing/2014/main" id="{283F94E2-8261-4AE8-AD60-47E79AF2EE0E}"/>
              </a:ext>
            </a:extLst>
          </p:cNvPr>
          <p:cNvCxnSpPr>
            <a:cxnSpLocks/>
            <a:stCxn id="51" idx="2"/>
            <a:endCxn id="57" idx="1"/>
          </p:cNvCxnSpPr>
          <p:nvPr/>
        </p:nvCxnSpPr>
        <p:spPr>
          <a:xfrm rot="16200000" flipH="1">
            <a:off x="2348705" y="3926055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71">
            <a:extLst>
              <a:ext uri="{FF2B5EF4-FFF2-40B4-BE49-F238E27FC236}">
                <a16:creationId xmlns:a16="http://schemas.microsoft.com/office/drawing/2014/main" id="{FC366E82-0C7E-4486-A941-7804F2103D16}"/>
              </a:ext>
            </a:extLst>
          </p:cNvPr>
          <p:cNvCxnSpPr>
            <a:cxnSpLocks/>
            <a:stCxn id="51" idx="2"/>
            <a:endCxn id="54" idx="1"/>
          </p:cNvCxnSpPr>
          <p:nvPr/>
        </p:nvCxnSpPr>
        <p:spPr>
          <a:xfrm rot="16200000" flipH="1">
            <a:off x="2551462" y="3723298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71">
            <a:extLst>
              <a:ext uri="{FF2B5EF4-FFF2-40B4-BE49-F238E27FC236}">
                <a16:creationId xmlns:a16="http://schemas.microsoft.com/office/drawing/2014/main" id="{CA4A22E4-1D8C-47B7-B806-62E5FBCA7C21}"/>
              </a:ext>
            </a:extLst>
          </p:cNvPr>
          <p:cNvCxnSpPr>
            <a:cxnSpLocks/>
            <a:stCxn id="7" idx="2"/>
            <a:endCxn id="51" idx="1"/>
          </p:cNvCxnSpPr>
          <p:nvPr/>
        </p:nvCxnSpPr>
        <p:spPr>
          <a:xfrm rot="16200000" flipH="1">
            <a:off x="1598835" y="2709513"/>
            <a:ext cx="1576336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6F67C91-5F9B-4FF4-B49E-9E6CCC0175EE}"/>
              </a:ext>
            </a:extLst>
          </p:cNvPr>
          <p:cNvSpPr txBox="1"/>
          <p:nvPr/>
        </p:nvSpPr>
        <p:spPr>
          <a:xfrm rot="16200000">
            <a:off x="841124" y="391278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pPr algn="ctr"/>
            <a:r>
              <a:rPr lang="en-US" sz="1600" dirty="0"/>
              <a:t>Pipeline</a:t>
            </a:r>
          </a:p>
        </p:txBody>
      </p:sp>
      <p:sp>
        <p:nvSpPr>
          <p:cNvPr id="35" name="Speech Bubble: Oval 34">
            <a:extLst>
              <a:ext uri="{FF2B5EF4-FFF2-40B4-BE49-F238E27FC236}">
                <a16:creationId xmlns:a16="http://schemas.microsoft.com/office/drawing/2014/main" id="{F212318B-3763-46F3-A43B-E2803401FC46}"/>
              </a:ext>
            </a:extLst>
          </p:cNvPr>
          <p:cNvSpPr/>
          <p:nvPr/>
        </p:nvSpPr>
        <p:spPr>
          <a:xfrm>
            <a:off x="6542828" y="2511296"/>
            <a:ext cx="1879393" cy="998543"/>
          </a:xfrm>
          <a:prstGeom prst="wedgeEllipseCallout">
            <a:avLst>
              <a:gd name="adj1" fmla="val -118141"/>
              <a:gd name="adj2" fmla="val -1868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Speech Bubble: Oval 35">
            <a:extLst>
              <a:ext uri="{FF2B5EF4-FFF2-40B4-BE49-F238E27FC236}">
                <a16:creationId xmlns:a16="http://schemas.microsoft.com/office/drawing/2014/main" id="{59FA1213-3C52-427C-905C-CC779D6AD984}"/>
              </a:ext>
            </a:extLst>
          </p:cNvPr>
          <p:cNvSpPr/>
          <p:nvPr/>
        </p:nvSpPr>
        <p:spPr>
          <a:xfrm>
            <a:off x="6542828" y="2508153"/>
            <a:ext cx="1879393" cy="998543"/>
          </a:xfrm>
          <a:prstGeom prst="wedgeEllipseCallout">
            <a:avLst>
              <a:gd name="adj1" fmla="val -118486"/>
              <a:gd name="adj2" fmla="val 20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Speech Bubble: Oval 36">
            <a:extLst>
              <a:ext uri="{FF2B5EF4-FFF2-40B4-BE49-F238E27FC236}">
                <a16:creationId xmlns:a16="http://schemas.microsoft.com/office/drawing/2014/main" id="{DD147FED-568F-41DB-8433-44D21D5D2B8D}"/>
              </a:ext>
            </a:extLst>
          </p:cNvPr>
          <p:cNvSpPr/>
          <p:nvPr/>
        </p:nvSpPr>
        <p:spPr>
          <a:xfrm>
            <a:off x="6542828" y="2505009"/>
            <a:ext cx="1879393" cy="998543"/>
          </a:xfrm>
          <a:prstGeom prst="wedgeEllipseCallout">
            <a:avLst>
              <a:gd name="adj1" fmla="val -118831"/>
              <a:gd name="adj2" fmla="val 13978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Speech Bubble: Oval 37">
            <a:extLst>
              <a:ext uri="{FF2B5EF4-FFF2-40B4-BE49-F238E27FC236}">
                <a16:creationId xmlns:a16="http://schemas.microsoft.com/office/drawing/2014/main" id="{E9FB5C35-539C-4D48-8A6D-479D0AA726AF}"/>
              </a:ext>
            </a:extLst>
          </p:cNvPr>
          <p:cNvSpPr/>
          <p:nvPr/>
        </p:nvSpPr>
        <p:spPr>
          <a:xfrm>
            <a:off x="6542828" y="2505010"/>
            <a:ext cx="1879393" cy="998543"/>
          </a:xfrm>
          <a:prstGeom prst="wedgeEllipseCallout">
            <a:avLst>
              <a:gd name="adj1" fmla="val -117796"/>
              <a:gd name="adj2" fmla="val 9757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the CLI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9CF2DC-61A0-4CEA-9D0B-5B28A0CC5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CLI in the pipeline</a:t>
            </a:r>
          </a:p>
        </p:txBody>
      </p:sp>
    </p:spTree>
    <p:extLst>
      <p:ext uri="{BB962C8B-B14F-4D97-AF65-F5344CB8AC3E}">
        <p14:creationId xmlns:p14="http://schemas.microsoft.com/office/powerpoint/2010/main" val="72765893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8443E4-6937-4314-AB53-5CFC50C88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your stages array…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6F203E6D-782D-45C1-A1A9-C26FDCA730E8}"/>
              </a:ext>
            </a:extLst>
          </p:cNvPr>
          <p:cNvSpPr/>
          <p:nvPr/>
        </p:nvSpPr>
        <p:spPr>
          <a:xfrm>
            <a:off x="2715529" y="2034463"/>
            <a:ext cx="2336532" cy="457201"/>
          </a:xfrm>
          <a:prstGeom prst="wedgeRoundRectCallout">
            <a:avLst>
              <a:gd name="adj1" fmla="val -88378"/>
              <a:gd name="adj2" fmla="val -38053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List of stages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27A340E-D2F1-48DB-8D0A-E137FA58376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7200"/>
          </a:xfrm>
          <a:prstGeom prst="rect">
            <a:avLst/>
          </a:prstGeom>
        </p:spPr>
        <p:txBody>
          <a:bodyPr vert="horz" wrap="square" lIns="0" tIns="91440" rIns="146304" bIns="91440" rtlCol="0" anchor="ctr">
            <a:norm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176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1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latin typeface="Cascadia Code" panose="020B0509020204030204" pitchFamily="49" charset="0"/>
              </a:rPr>
              <a:t>stages:</a:t>
            </a:r>
            <a:endParaRPr lang="en-US" sz="1800" dirty="0">
              <a:latin typeface="Cascadia Cod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251322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281C8-D1BD-4ECD-843F-4EF8EE744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your stages array…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4E7AE6-C0DE-412F-BD83-07C736A17E11}"/>
              </a:ext>
            </a:extLst>
          </p:cNvPr>
          <p:cNvSpPr txBox="1">
            <a:spLocks/>
          </p:cNvSpPr>
          <p:nvPr/>
        </p:nvSpPr>
        <p:spPr>
          <a:xfrm>
            <a:off x="838200" y="22828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- stage: &lt;</a:t>
            </a:r>
            <a:r>
              <a:rPr lang="en-US" sz="1800" dirty="0" err="1">
                <a:latin typeface="Cascadia Code" panose="020B0509020204030204" pitchFamily="49" charset="0"/>
              </a:rPr>
              <a:t>name_of_stage</a:t>
            </a:r>
            <a:r>
              <a:rPr lang="en-US" sz="1800" dirty="0">
                <a:latin typeface="Cascadia Code" panose="020B0509020204030204" pitchFamily="49" charset="0"/>
              </a:rPr>
              <a:t>&gt;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555E5D9-1836-4857-A0CC-3B0D2EF3C739}"/>
              </a:ext>
            </a:extLst>
          </p:cNvPr>
          <p:cNvSpPr txBox="1">
            <a:spLocks/>
          </p:cNvSpPr>
          <p:nvPr/>
        </p:nvSpPr>
        <p:spPr>
          <a:xfrm>
            <a:off x="838200" y="27400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- stage: &lt;</a:t>
            </a:r>
            <a:r>
              <a:rPr lang="en-US" sz="1800" dirty="0" err="1">
                <a:latin typeface="Cascadia Code" panose="020B0509020204030204" pitchFamily="49" charset="0"/>
              </a:rPr>
              <a:t>name_of_stage</a:t>
            </a:r>
            <a:r>
              <a:rPr lang="en-US" sz="1800" dirty="0">
                <a:latin typeface="Cascadia Code" panose="020B0509020204030204" pitchFamily="49" charset="0"/>
              </a:rPr>
              <a:t>&gt;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1DCF3DA-6BAD-4AE2-8C62-735E213BCF2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72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ascadia Code" panose="020B0509020204030204" pitchFamily="49" charset="0"/>
              </a:rPr>
              <a:t>stages:</a:t>
            </a:r>
            <a:endParaRPr lang="en-US" sz="1800" dirty="0">
              <a:latin typeface="Cascadia Cod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996594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A6201-1DD6-4931-908C-2BEFA786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your stages array…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4E7AE6-C0DE-412F-BD83-07C736A17E11}"/>
              </a:ext>
            </a:extLst>
          </p:cNvPr>
          <p:cNvSpPr txBox="1">
            <a:spLocks/>
          </p:cNvSpPr>
          <p:nvPr/>
        </p:nvSpPr>
        <p:spPr>
          <a:xfrm>
            <a:off x="838200" y="22828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- stage: </a:t>
            </a:r>
            <a:r>
              <a:rPr lang="en-US" sz="1800" dirty="0" err="1">
                <a:latin typeface="Cascadia Code" panose="020B0509020204030204" pitchFamily="49" charset="0"/>
              </a:rPr>
              <a:t>continuous_integration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818317-1AA4-4153-9713-34CF71A5A19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72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ascadia Code" panose="020B0509020204030204" pitchFamily="49" charset="0"/>
              </a:rPr>
              <a:t>stages: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E5AFA24-166A-40FE-BA2C-D8A84400790D}"/>
              </a:ext>
            </a:extLst>
          </p:cNvPr>
          <p:cNvSpPr/>
          <p:nvPr/>
        </p:nvSpPr>
        <p:spPr>
          <a:xfrm>
            <a:off x="6109228" y="2445943"/>
            <a:ext cx="2336532" cy="457201"/>
          </a:xfrm>
          <a:prstGeom prst="wedgeRoundRectCallout">
            <a:avLst>
              <a:gd name="adj1" fmla="val -88378"/>
              <a:gd name="adj2" fmla="val -38053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Stage name</a:t>
            </a:r>
          </a:p>
        </p:txBody>
      </p:sp>
    </p:spTree>
    <p:extLst>
      <p:ext uri="{BB962C8B-B14F-4D97-AF65-F5344CB8AC3E}">
        <p14:creationId xmlns:p14="http://schemas.microsoft.com/office/powerpoint/2010/main" val="1059658191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5183A-9648-42B4-9EB9-28187BA2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add jobs…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4E7AE6-C0DE-412F-BD83-07C736A17E11}"/>
              </a:ext>
            </a:extLst>
          </p:cNvPr>
          <p:cNvSpPr txBox="1">
            <a:spLocks/>
          </p:cNvSpPr>
          <p:nvPr/>
        </p:nvSpPr>
        <p:spPr>
          <a:xfrm>
            <a:off x="838200" y="22828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- stage: </a:t>
            </a:r>
            <a:r>
              <a:rPr lang="en-US" sz="1800" dirty="0" err="1">
                <a:latin typeface="Cascadia Code" panose="020B0509020204030204" pitchFamily="49" charset="0"/>
              </a:rPr>
              <a:t>continuous_integration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5280C1-84BB-4DD3-AA4A-BB54ECF92AA1}"/>
              </a:ext>
            </a:extLst>
          </p:cNvPr>
          <p:cNvSpPr txBox="1">
            <a:spLocks/>
          </p:cNvSpPr>
          <p:nvPr/>
        </p:nvSpPr>
        <p:spPr>
          <a:xfrm>
            <a:off x="838200" y="27400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jobs: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DA3E2E-884D-4010-AB19-15DAC5EC33B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72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ascadia Code" panose="020B0509020204030204" pitchFamily="49" charset="0"/>
              </a:rPr>
              <a:t>stages: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9EF7624B-7010-4A22-A737-36BFEDCE8927}"/>
              </a:ext>
            </a:extLst>
          </p:cNvPr>
          <p:cNvSpPr/>
          <p:nvPr/>
        </p:nvSpPr>
        <p:spPr>
          <a:xfrm>
            <a:off x="2913649" y="2968624"/>
            <a:ext cx="2336532" cy="457201"/>
          </a:xfrm>
          <a:prstGeom prst="wedgeRoundRectCallout">
            <a:avLst>
              <a:gd name="adj1" fmla="val -88378"/>
              <a:gd name="adj2" fmla="val -38053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List of jobs</a:t>
            </a:r>
          </a:p>
        </p:txBody>
      </p:sp>
    </p:spTree>
    <p:extLst>
      <p:ext uri="{BB962C8B-B14F-4D97-AF65-F5344CB8AC3E}">
        <p14:creationId xmlns:p14="http://schemas.microsoft.com/office/powerpoint/2010/main" val="3505808842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23727-D3BF-4570-8202-9474E32B0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add jobs…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4E7AE6-C0DE-412F-BD83-07C736A17E11}"/>
              </a:ext>
            </a:extLst>
          </p:cNvPr>
          <p:cNvSpPr txBox="1">
            <a:spLocks/>
          </p:cNvSpPr>
          <p:nvPr/>
        </p:nvSpPr>
        <p:spPr>
          <a:xfrm>
            <a:off x="838200" y="22828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- stage: </a:t>
            </a:r>
            <a:r>
              <a:rPr lang="en-US" sz="1800" dirty="0" err="1">
                <a:latin typeface="Cascadia Code" panose="020B0509020204030204" pitchFamily="49" charset="0"/>
              </a:rPr>
              <a:t>continuous_integration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5280C1-84BB-4DD3-AA4A-BB54ECF92AA1}"/>
              </a:ext>
            </a:extLst>
          </p:cNvPr>
          <p:cNvSpPr txBox="1">
            <a:spLocks/>
          </p:cNvSpPr>
          <p:nvPr/>
        </p:nvSpPr>
        <p:spPr>
          <a:xfrm>
            <a:off x="838200" y="27400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jobs: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15D5B5-B9B0-4D1E-8A26-9936BD2028D3}"/>
              </a:ext>
            </a:extLst>
          </p:cNvPr>
          <p:cNvSpPr txBox="1">
            <a:spLocks/>
          </p:cNvSpPr>
          <p:nvPr/>
        </p:nvSpPr>
        <p:spPr>
          <a:xfrm>
            <a:off x="838200" y="31972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- job: &lt;</a:t>
            </a:r>
            <a:r>
              <a:rPr lang="en-US" sz="1800" dirty="0" err="1">
                <a:latin typeface="Cascadia Code" panose="020B0509020204030204" pitchFamily="49" charset="0"/>
              </a:rPr>
              <a:t>job_name</a:t>
            </a:r>
            <a:r>
              <a:rPr lang="en-US" sz="1800" dirty="0">
                <a:latin typeface="Cascadia Code" panose="020B0509020204030204" pitchFamily="49" charset="0"/>
              </a:rPr>
              <a:t>&gt;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402642-0938-457A-A1CD-6A0C25F6B2EF}"/>
              </a:ext>
            </a:extLst>
          </p:cNvPr>
          <p:cNvSpPr txBox="1">
            <a:spLocks/>
          </p:cNvSpPr>
          <p:nvPr/>
        </p:nvSpPr>
        <p:spPr>
          <a:xfrm>
            <a:off x="838200" y="36544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- job: &lt;</a:t>
            </a:r>
            <a:r>
              <a:rPr lang="en-US" sz="1800" dirty="0" err="1">
                <a:latin typeface="Cascadia Code" panose="020B0509020204030204" pitchFamily="49" charset="0"/>
              </a:rPr>
              <a:t>job_name</a:t>
            </a:r>
            <a:r>
              <a:rPr lang="en-US" sz="1800" dirty="0">
                <a:latin typeface="Cascadia Code" panose="020B0509020204030204" pitchFamily="49" charset="0"/>
              </a:rPr>
              <a:t>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6483E7D-9720-4B6F-AD6B-5F2E359D6A3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72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ascadia Code" panose="020B0509020204030204" pitchFamily="49" charset="0"/>
              </a:rPr>
              <a:t>stages:</a:t>
            </a:r>
            <a:endParaRPr lang="en-US" sz="1800" dirty="0">
              <a:latin typeface="Cascadia Cod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442471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52665-87EB-430C-A255-2D0778572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add jobs…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4E7AE6-C0DE-412F-BD83-07C736A17E11}"/>
              </a:ext>
            </a:extLst>
          </p:cNvPr>
          <p:cNvSpPr txBox="1">
            <a:spLocks/>
          </p:cNvSpPr>
          <p:nvPr/>
        </p:nvSpPr>
        <p:spPr>
          <a:xfrm>
            <a:off x="838200" y="22828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- stage: </a:t>
            </a:r>
            <a:r>
              <a:rPr lang="en-US" sz="1800" dirty="0" err="1">
                <a:latin typeface="Cascadia Code" panose="020B0509020204030204" pitchFamily="49" charset="0"/>
              </a:rPr>
              <a:t>continuous_integration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5280C1-84BB-4DD3-AA4A-BB54ECF92AA1}"/>
              </a:ext>
            </a:extLst>
          </p:cNvPr>
          <p:cNvSpPr txBox="1">
            <a:spLocks/>
          </p:cNvSpPr>
          <p:nvPr/>
        </p:nvSpPr>
        <p:spPr>
          <a:xfrm>
            <a:off x="838200" y="27400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jobs: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15D5B5-B9B0-4D1E-8A26-9936BD2028D3}"/>
              </a:ext>
            </a:extLst>
          </p:cNvPr>
          <p:cNvSpPr txBox="1">
            <a:spLocks/>
          </p:cNvSpPr>
          <p:nvPr/>
        </p:nvSpPr>
        <p:spPr>
          <a:xfrm>
            <a:off x="838200" y="31972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- job: build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402642-0938-457A-A1CD-6A0C25F6B2EF}"/>
              </a:ext>
            </a:extLst>
          </p:cNvPr>
          <p:cNvSpPr txBox="1">
            <a:spLocks/>
          </p:cNvSpPr>
          <p:nvPr/>
        </p:nvSpPr>
        <p:spPr>
          <a:xfrm>
            <a:off x="838200" y="36544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- job: test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59EC75-8B3D-4999-89EE-BDE45DC1DE4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72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ascadia Code" panose="020B0509020204030204" pitchFamily="49" charset="0"/>
              </a:rPr>
              <a:t>stages: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04BE6A60-035F-4216-93D2-084935B729F3}"/>
              </a:ext>
            </a:extLst>
          </p:cNvPr>
          <p:cNvSpPr/>
          <p:nvPr/>
        </p:nvSpPr>
        <p:spPr>
          <a:xfrm>
            <a:off x="3772696" y="3550843"/>
            <a:ext cx="2336532" cy="457201"/>
          </a:xfrm>
          <a:prstGeom prst="wedgeRoundRectCallout">
            <a:avLst>
              <a:gd name="adj1" fmla="val -88378"/>
              <a:gd name="adj2" fmla="val -38053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Job names</a:t>
            </a:r>
          </a:p>
        </p:txBody>
      </p:sp>
    </p:spTree>
    <p:extLst>
      <p:ext uri="{BB962C8B-B14F-4D97-AF65-F5344CB8AC3E}">
        <p14:creationId xmlns:p14="http://schemas.microsoft.com/office/powerpoint/2010/main" val="321703756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7899278-BD67-4AAC-9874-65FAF4AE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scene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B004072-1B0B-4387-9E77-76A61E081B56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02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E4F40-860F-43EE-A844-DABE08B6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add jobs…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4E7AE6-C0DE-412F-BD83-07C736A17E11}"/>
              </a:ext>
            </a:extLst>
          </p:cNvPr>
          <p:cNvSpPr txBox="1">
            <a:spLocks/>
          </p:cNvSpPr>
          <p:nvPr/>
        </p:nvSpPr>
        <p:spPr>
          <a:xfrm>
            <a:off x="838200" y="22828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- stage: </a:t>
            </a:r>
            <a:r>
              <a:rPr lang="en-US" sz="1800" dirty="0" err="1">
                <a:latin typeface="Cascadia Code" panose="020B0509020204030204" pitchFamily="49" charset="0"/>
              </a:rPr>
              <a:t>continuous_integration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5280C1-84BB-4DD3-AA4A-BB54ECF92AA1}"/>
              </a:ext>
            </a:extLst>
          </p:cNvPr>
          <p:cNvSpPr txBox="1">
            <a:spLocks/>
          </p:cNvSpPr>
          <p:nvPr/>
        </p:nvSpPr>
        <p:spPr>
          <a:xfrm>
            <a:off x="838200" y="27400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jobs: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15D5B5-B9B0-4D1E-8A26-9936BD2028D3}"/>
              </a:ext>
            </a:extLst>
          </p:cNvPr>
          <p:cNvSpPr txBox="1">
            <a:spLocks/>
          </p:cNvSpPr>
          <p:nvPr/>
        </p:nvSpPr>
        <p:spPr>
          <a:xfrm>
            <a:off x="838200" y="31972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- job: build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4044E7-8E8B-4E04-A39F-5A0EF3F755D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72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ascadia Code" panose="020B0509020204030204" pitchFamily="49" charset="0"/>
              </a:rPr>
              <a:t>stages:</a:t>
            </a:r>
            <a:endParaRPr lang="en-US" sz="1800" dirty="0">
              <a:latin typeface="Cascadia Cod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736542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B36E-3E64-4ED6-B7EA-9223E67A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Finally, add steps to the job…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4E7AE6-C0DE-412F-BD83-07C736A17E11}"/>
              </a:ext>
            </a:extLst>
          </p:cNvPr>
          <p:cNvSpPr txBox="1">
            <a:spLocks/>
          </p:cNvSpPr>
          <p:nvPr/>
        </p:nvSpPr>
        <p:spPr>
          <a:xfrm>
            <a:off x="838200" y="22828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- stage: </a:t>
            </a:r>
            <a:r>
              <a:rPr lang="en-US" sz="1800" dirty="0" err="1">
                <a:latin typeface="Cascadia Code" panose="020B0509020204030204" pitchFamily="49" charset="0"/>
              </a:rPr>
              <a:t>continuous_integration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5280C1-84BB-4DD3-AA4A-BB54ECF92AA1}"/>
              </a:ext>
            </a:extLst>
          </p:cNvPr>
          <p:cNvSpPr txBox="1">
            <a:spLocks/>
          </p:cNvSpPr>
          <p:nvPr/>
        </p:nvSpPr>
        <p:spPr>
          <a:xfrm>
            <a:off x="838200" y="27400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jobs: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15D5B5-B9B0-4D1E-8A26-9936BD2028D3}"/>
              </a:ext>
            </a:extLst>
          </p:cNvPr>
          <p:cNvSpPr txBox="1">
            <a:spLocks/>
          </p:cNvSpPr>
          <p:nvPr/>
        </p:nvSpPr>
        <p:spPr>
          <a:xfrm>
            <a:off x="838200" y="31972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- job: build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402642-0938-457A-A1CD-6A0C25F6B2EF}"/>
              </a:ext>
            </a:extLst>
          </p:cNvPr>
          <p:cNvSpPr txBox="1">
            <a:spLocks/>
          </p:cNvSpPr>
          <p:nvPr/>
        </p:nvSpPr>
        <p:spPr>
          <a:xfrm>
            <a:off x="838200" y="36544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  steps: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DDECAB-9450-40D7-AAEE-86FEED8A2B3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72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ascadia Code" panose="020B0509020204030204" pitchFamily="49" charset="0"/>
              </a:rPr>
              <a:t>stages: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05080623-FD35-4B32-B45A-D1789CD966D0}"/>
              </a:ext>
            </a:extLst>
          </p:cNvPr>
          <p:cNvSpPr/>
          <p:nvPr/>
        </p:nvSpPr>
        <p:spPr>
          <a:xfrm>
            <a:off x="3386089" y="3825163"/>
            <a:ext cx="2336532" cy="457201"/>
          </a:xfrm>
          <a:prstGeom prst="wedgeRoundRectCallout">
            <a:avLst>
              <a:gd name="adj1" fmla="val -88378"/>
              <a:gd name="adj2" fmla="val -38053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List of steps</a:t>
            </a:r>
          </a:p>
        </p:txBody>
      </p:sp>
    </p:spTree>
    <p:extLst>
      <p:ext uri="{BB962C8B-B14F-4D97-AF65-F5344CB8AC3E}">
        <p14:creationId xmlns:p14="http://schemas.microsoft.com/office/powerpoint/2010/main" val="474156035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peech Bubble: Oval 34">
            <a:extLst>
              <a:ext uri="{FF2B5EF4-FFF2-40B4-BE49-F238E27FC236}">
                <a16:creationId xmlns:a16="http://schemas.microsoft.com/office/drawing/2014/main" id="{F212318B-3763-46F3-A43B-E2803401FC46}"/>
              </a:ext>
            </a:extLst>
          </p:cNvPr>
          <p:cNvSpPr/>
          <p:nvPr/>
        </p:nvSpPr>
        <p:spPr>
          <a:xfrm>
            <a:off x="5156303" y="1512818"/>
            <a:ext cx="1879393" cy="998543"/>
          </a:xfrm>
          <a:prstGeom prst="wedgeEllipseCallout">
            <a:avLst>
              <a:gd name="adj1" fmla="val 133815"/>
              <a:gd name="adj2" fmla="val -3278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8" name="Speech Bubble: Oval 37">
            <a:extLst>
              <a:ext uri="{FF2B5EF4-FFF2-40B4-BE49-F238E27FC236}">
                <a16:creationId xmlns:a16="http://schemas.microsoft.com/office/drawing/2014/main" id="{E9FB5C35-539C-4D48-8A6D-479D0AA726AF}"/>
              </a:ext>
            </a:extLst>
          </p:cNvPr>
          <p:cNvSpPr/>
          <p:nvPr/>
        </p:nvSpPr>
        <p:spPr>
          <a:xfrm>
            <a:off x="5156303" y="1506532"/>
            <a:ext cx="1879393" cy="998543"/>
          </a:xfrm>
          <a:prstGeom prst="wedgeEllipseCallout">
            <a:avLst>
              <a:gd name="adj1" fmla="val -126651"/>
              <a:gd name="adj2" fmla="val -3212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Use the CLI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2669FA-A183-4315-8494-8E680B93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steps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F3A428D-0068-4AE0-BA59-3C6C6F8E44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4114800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Script</a:t>
            </a:r>
          </a:p>
          <a:p>
            <a:pPr marL="0" indent="0" algn="ctr">
              <a:buNone/>
            </a:pP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Run any command-line script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>
                <a:latin typeface="Cascadia Code" panose="020B0509020204030204" pitchFamily="49" charset="0"/>
              </a:rPr>
              <a:t>echo 'Hello World'</a:t>
            </a:r>
          </a:p>
          <a:p>
            <a:pPr lvl="1"/>
            <a:r>
              <a:rPr lang="en-US" dirty="0">
                <a:latin typeface="Cascadia Code" panose="020B0509020204030204" pitchFamily="49" charset="0"/>
              </a:rPr>
              <a:t>dotnet build</a:t>
            </a:r>
          </a:p>
          <a:p>
            <a:pPr lvl="1"/>
            <a:r>
              <a:rPr lang="en-US" dirty="0" err="1">
                <a:latin typeface="Cascadia Code" panose="020B0509020204030204" pitchFamily="49" charset="0"/>
              </a:rPr>
              <a:t>dir</a:t>
            </a:r>
            <a:endParaRPr lang="en-US" dirty="0">
              <a:latin typeface="Cascadia Code" panose="020B0509020204030204" pitchFamily="49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F525E4-C99E-4B75-9536-60211496AD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411480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accent1"/>
                </a:solidFill>
              </a:rPr>
              <a:t>Task</a:t>
            </a:r>
          </a:p>
          <a:p>
            <a:pPr marL="0" indent="0" algn="ctr"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r>
              <a:rPr lang="en-US" dirty="0"/>
              <a:t>Run one of the built-in tasks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sz="2400" dirty="0"/>
              <a:t>Publish to Azure</a:t>
            </a:r>
          </a:p>
          <a:p>
            <a:pPr lvl="1"/>
            <a:r>
              <a:rPr lang="en-US" sz="2400" dirty="0"/>
              <a:t>Create an Artifact</a:t>
            </a:r>
          </a:p>
          <a:p>
            <a:pPr lvl="1"/>
            <a:r>
              <a:rPr lang="en-US" sz="2400" dirty="0"/>
              <a:t>Push to GitHub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72666224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82C4-979B-4BB4-AF85-92CA9B4A4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Finally, add steps to the job…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4E7AE6-C0DE-412F-BD83-07C736A17E11}"/>
              </a:ext>
            </a:extLst>
          </p:cNvPr>
          <p:cNvSpPr txBox="1">
            <a:spLocks/>
          </p:cNvSpPr>
          <p:nvPr/>
        </p:nvSpPr>
        <p:spPr>
          <a:xfrm>
            <a:off x="838200" y="22828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- stage: </a:t>
            </a:r>
            <a:r>
              <a:rPr lang="en-US" sz="1800" dirty="0" err="1">
                <a:latin typeface="Cascadia Code" panose="020B0509020204030204" pitchFamily="49" charset="0"/>
              </a:rPr>
              <a:t>continuous_integration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5280C1-84BB-4DD3-AA4A-BB54ECF92AA1}"/>
              </a:ext>
            </a:extLst>
          </p:cNvPr>
          <p:cNvSpPr txBox="1">
            <a:spLocks/>
          </p:cNvSpPr>
          <p:nvPr/>
        </p:nvSpPr>
        <p:spPr>
          <a:xfrm>
            <a:off x="838200" y="27400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jobs: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15D5B5-B9B0-4D1E-8A26-9936BD2028D3}"/>
              </a:ext>
            </a:extLst>
          </p:cNvPr>
          <p:cNvSpPr txBox="1">
            <a:spLocks/>
          </p:cNvSpPr>
          <p:nvPr/>
        </p:nvSpPr>
        <p:spPr>
          <a:xfrm>
            <a:off x="838200" y="31972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- job: build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402642-0938-457A-A1CD-6A0C25F6B2EF}"/>
              </a:ext>
            </a:extLst>
          </p:cNvPr>
          <p:cNvSpPr txBox="1">
            <a:spLocks/>
          </p:cNvSpPr>
          <p:nvPr/>
        </p:nvSpPr>
        <p:spPr>
          <a:xfrm>
            <a:off x="838200" y="36544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  steps: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0E9D35-0F56-4C3A-8B49-FE686EA4AC93}"/>
              </a:ext>
            </a:extLst>
          </p:cNvPr>
          <p:cNvSpPr txBox="1">
            <a:spLocks/>
          </p:cNvSpPr>
          <p:nvPr/>
        </p:nvSpPr>
        <p:spPr>
          <a:xfrm>
            <a:off x="838200" y="41116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  - script: &lt;</a:t>
            </a:r>
            <a:r>
              <a:rPr lang="en-US" sz="1800" dirty="0" err="1">
                <a:latin typeface="Cascadia Code" panose="020B0509020204030204" pitchFamily="49" charset="0"/>
              </a:rPr>
              <a:t>some_script_to_execute</a:t>
            </a:r>
            <a:r>
              <a:rPr lang="en-US" sz="1800" dirty="0">
                <a:latin typeface="Cascadia Code" panose="020B0509020204030204" pitchFamily="49" charset="0"/>
              </a:rPr>
              <a:t>&gt;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301B3B7-AAFA-4627-81CD-E515368F865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72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ascadia Code" panose="020B0509020204030204" pitchFamily="49" charset="0"/>
              </a:rPr>
              <a:t>stages: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AB1A2A03-8578-4D17-B07D-04DA1175C6F6}"/>
              </a:ext>
            </a:extLst>
          </p:cNvPr>
          <p:cNvSpPr/>
          <p:nvPr/>
        </p:nvSpPr>
        <p:spPr>
          <a:xfrm>
            <a:off x="7165609" y="4282363"/>
            <a:ext cx="2336532" cy="457201"/>
          </a:xfrm>
          <a:prstGeom prst="wedgeRoundRectCallout">
            <a:avLst>
              <a:gd name="adj1" fmla="val -88378"/>
              <a:gd name="adj2" fmla="val -38053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Command line</a:t>
            </a:r>
          </a:p>
        </p:txBody>
      </p:sp>
    </p:spTree>
    <p:extLst>
      <p:ext uri="{BB962C8B-B14F-4D97-AF65-F5344CB8AC3E}">
        <p14:creationId xmlns:p14="http://schemas.microsoft.com/office/powerpoint/2010/main" val="473700185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CF67-77B3-4CE9-A9C2-4B766B090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Finally, add steps to the job…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4E7AE6-C0DE-412F-BD83-07C736A17E11}"/>
              </a:ext>
            </a:extLst>
          </p:cNvPr>
          <p:cNvSpPr txBox="1">
            <a:spLocks/>
          </p:cNvSpPr>
          <p:nvPr/>
        </p:nvSpPr>
        <p:spPr>
          <a:xfrm>
            <a:off x="838200" y="22828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- stage: </a:t>
            </a:r>
            <a:r>
              <a:rPr lang="en-US" sz="1800" dirty="0" err="1">
                <a:latin typeface="Cascadia Code" panose="020B0509020204030204" pitchFamily="49" charset="0"/>
              </a:rPr>
              <a:t>continuous_integration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5280C1-84BB-4DD3-AA4A-BB54ECF92AA1}"/>
              </a:ext>
            </a:extLst>
          </p:cNvPr>
          <p:cNvSpPr txBox="1">
            <a:spLocks/>
          </p:cNvSpPr>
          <p:nvPr/>
        </p:nvSpPr>
        <p:spPr>
          <a:xfrm>
            <a:off x="838200" y="27400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jobs: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15D5B5-B9B0-4D1E-8A26-9936BD2028D3}"/>
              </a:ext>
            </a:extLst>
          </p:cNvPr>
          <p:cNvSpPr txBox="1">
            <a:spLocks/>
          </p:cNvSpPr>
          <p:nvPr/>
        </p:nvSpPr>
        <p:spPr>
          <a:xfrm>
            <a:off x="838200" y="31972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- job: build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402642-0938-457A-A1CD-6A0C25F6B2EF}"/>
              </a:ext>
            </a:extLst>
          </p:cNvPr>
          <p:cNvSpPr txBox="1">
            <a:spLocks/>
          </p:cNvSpPr>
          <p:nvPr/>
        </p:nvSpPr>
        <p:spPr>
          <a:xfrm>
            <a:off x="838200" y="36544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  steps: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0E9D35-0F56-4C3A-8B49-FE686EA4AC93}"/>
              </a:ext>
            </a:extLst>
          </p:cNvPr>
          <p:cNvSpPr txBox="1">
            <a:spLocks/>
          </p:cNvSpPr>
          <p:nvPr/>
        </p:nvSpPr>
        <p:spPr>
          <a:xfrm>
            <a:off x="838200" y="41116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  - script: &lt;</a:t>
            </a:r>
            <a:r>
              <a:rPr lang="en-US" sz="1800" dirty="0" err="1">
                <a:latin typeface="Cascadia Code" panose="020B0509020204030204" pitchFamily="49" charset="0"/>
              </a:rPr>
              <a:t>some_script_to_execute</a:t>
            </a:r>
            <a:r>
              <a:rPr lang="en-US" sz="1800" dirty="0">
                <a:latin typeface="Cascadia Code" panose="020B0509020204030204" pitchFamily="49" charset="0"/>
              </a:rPr>
              <a:t>&gt;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7517988-5AAE-4399-9ADE-050595886AD1}"/>
              </a:ext>
            </a:extLst>
          </p:cNvPr>
          <p:cNvSpPr txBox="1">
            <a:spLocks/>
          </p:cNvSpPr>
          <p:nvPr/>
        </p:nvSpPr>
        <p:spPr>
          <a:xfrm>
            <a:off x="838200" y="45688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  - task: &lt;</a:t>
            </a:r>
            <a:r>
              <a:rPr lang="en-US" sz="1800" dirty="0" err="1">
                <a:latin typeface="Cascadia Code" panose="020B0509020204030204" pitchFamily="49" charset="0"/>
              </a:rPr>
              <a:t>name_of_builtin_task</a:t>
            </a:r>
            <a:r>
              <a:rPr lang="en-US" sz="1800" dirty="0">
                <a:latin typeface="Cascadia Code" panose="020B0509020204030204" pitchFamily="49" charset="0"/>
              </a:rPr>
              <a:t>&gt;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C70DE35-2AC8-496D-AB4D-473F62B362C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72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ascadia Code" panose="020B0509020204030204" pitchFamily="49" charset="0"/>
              </a:rPr>
              <a:t>stages: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A3B19936-32DC-4830-9E39-073F234F3BEA}"/>
              </a:ext>
            </a:extLst>
          </p:cNvPr>
          <p:cNvSpPr/>
          <p:nvPr/>
        </p:nvSpPr>
        <p:spPr>
          <a:xfrm>
            <a:off x="6609349" y="4709083"/>
            <a:ext cx="2336532" cy="457201"/>
          </a:xfrm>
          <a:prstGeom prst="wedgeRoundRectCallout">
            <a:avLst>
              <a:gd name="adj1" fmla="val -88378"/>
              <a:gd name="adj2" fmla="val -38053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Built-in task</a:t>
            </a:r>
          </a:p>
        </p:txBody>
      </p:sp>
    </p:spTree>
    <p:extLst>
      <p:ext uri="{BB962C8B-B14F-4D97-AF65-F5344CB8AC3E}">
        <p14:creationId xmlns:p14="http://schemas.microsoft.com/office/powerpoint/2010/main" val="2513859573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6E43-C543-410D-9BE6-AACE4B5F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Finally, add steps to the job…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4E7AE6-C0DE-412F-BD83-07C736A17E11}"/>
              </a:ext>
            </a:extLst>
          </p:cNvPr>
          <p:cNvSpPr txBox="1">
            <a:spLocks/>
          </p:cNvSpPr>
          <p:nvPr/>
        </p:nvSpPr>
        <p:spPr>
          <a:xfrm>
            <a:off x="838200" y="22828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- stage: </a:t>
            </a:r>
            <a:r>
              <a:rPr lang="en-US" sz="1800" dirty="0" err="1">
                <a:latin typeface="Cascadia Code" panose="020B0509020204030204" pitchFamily="49" charset="0"/>
              </a:rPr>
              <a:t>continuous_integration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5280C1-84BB-4DD3-AA4A-BB54ECF92AA1}"/>
              </a:ext>
            </a:extLst>
          </p:cNvPr>
          <p:cNvSpPr txBox="1">
            <a:spLocks/>
          </p:cNvSpPr>
          <p:nvPr/>
        </p:nvSpPr>
        <p:spPr>
          <a:xfrm>
            <a:off x="838200" y="27400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jobs: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15D5B5-B9B0-4D1E-8A26-9936BD2028D3}"/>
              </a:ext>
            </a:extLst>
          </p:cNvPr>
          <p:cNvSpPr txBox="1">
            <a:spLocks/>
          </p:cNvSpPr>
          <p:nvPr/>
        </p:nvSpPr>
        <p:spPr>
          <a:xfrm>
            <a:off x="838200" y="31972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- job: build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402642-0938-457A-A1CD-6A0C25F6B2EF}"/>
              </a:ext>
            </a:extLst>
          </p:cNvPr>
          <p:cNvSpPr txBox="1">
            <a:spLocks/>
          </p:cNvSpPr>
          <p:nvPr/>
        </p:nvSpPr>
        <p:spPr>
          <a:xfrm>
            <a:off x="838200" y="36544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  steps: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0E9D35-0F56-4C3A-8B49-FE686EA4AC93}"/>
              </a:ext>
            </a:extLst>
          </p:cNvPr>
          <p:cNvSpPr txBox="1">
            <a:spLocks/>
          </p:cNvSpPr>
          <p:nvPr/>
        </p:nvSpPr>
        <p:spPr>
          <a:xfrm>
            <a:off x="838200" y="41116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  - script: &lt;</a:t>
            </a:r>
            <a:r>
              <a:rPr lang="en-US" sz="1800" dirty="0" err="1">
                <a:latin typeface="Cascadia Code" panose="020B0509020204030204" pitchFamily="49" charset="0"/>
              </a:rPr>
              <a:t>some_script_to_execute</a:t>
            </a:r>
            <a:r>
              <a:rPr lang="en-US" sz="1800" dirty="0">
                <a:latin typeface="Cascadia Code" panose="020B0509020204030204" pitchFamily="49" charset="0"/>
              </a:rPr>
              <a:t>&gt;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19DBF99-2681-41AE-ABC3-32EA9B75FAD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72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ascadia Code" panose="020B0509020204030204" pitchFamily="49" charset="0"/>
              </a:rPr>
              <a:t>stages:</a:t>
            </a:r>
            <a:endParaRPr lang="en-US" sz="1800" dirty="0">
              <a:latin typeface="Cascadia Cod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747188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E5146F0-1745-4D5C-9741-8D549C7C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from the developers…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F12D5-9A30-44A4-867C-0B0F0707C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scadia Code" panose="020B0509020204030204" pitchFamily="49" charset="0"/>
              </a:rPr>
              <a:t>dotnet restore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DE795A5E-B5A9-4928-B989-129D87AE2733}"/>
              </a:ext>
            </a:extLst>
          </p:cNvPr>
          <p:cNvSpPr/>
          <p:nvPr/>
        </p:nvSpPr>
        <p:spPr>
          <a:xfrm>
            <a:off x="1427748" y="3231273"/>
            <a:ext cx="4138863" cy="1062789"/>
          </a:xfrm>
          <a:prstGeom prst="wedgeRoundRectCallout">
            <a:avLst>
              <a:gd name="adj1" fmla="val -16182"/>
              <a:gd name="adj2" fmla="val -136745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Restore NuGet packages</a:t>
            </a:r>
          </a:p>
        </p:txBody>
      </p:sp>
    </p:spTree>
    <p:extLst>
      <p:ext uri="{BB962C8B-B14F-4D97-AF65-F5344CB8AC3E}">
        <p14:creationId xmlns:p14="http://schemas.microsoft.com/office/powerpoint/2010/main" val="642166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9649AF8-EA9F-4F50-B9CD-DE8AD618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Finally, add steps to the job…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4E7AE6-C0DE-412F-BD83-07C736A17E11}"/>
              </a:ext>
            </a:extLst>
          </p:cNvPr>
          <p:cNvSpPr txBox="1">
            <a:spLocks/>
          </p:cNvSpPr>
          <p:nvPr/>
        </p:nvSpPr>
        <p:spPr>
          <a:xfrm>
            <a:off x="838200" y="22828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- stage: </a:t>
            </a:r>
            <a:r>
              <a:rPr lang="en-US" sz="1800" dirty="0" err="1">
                <a:latin typeface="Cascadia Code" panose="020B0509020204030204" pitchFamily="49" charset="0"/>
              </a:rPr>
              <a:t>continuous_integration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5280C1-84BB-4DD3-AA4A-BB54ECF92AA1}"/>
              </a:ext>
            </a:extLst>
          </p:cNvPr>
          <p:cNvSpPr txBox="1">
            <a:spLocks/>
          </p:cNvSpPr>
          <p:nvPr/>
        </p:nvSpPr>
        <p:spPr>
          <a:xfrm>
            <a:off x="838200" y="27400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jobs: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15D5B5-B9B0-4D1E-8A26-9936BD2028D3}"/>
              </a:ext>
            </a:extLst>
          </p:cNvPr>
          <p:cNvSpPr txBox="1">
            <a:spLocks/>
          </p:cNvSpPr>
          <p:nvPr/>
        </p:nvSpPr>
        <p:spPr>
          <a:xfrm>
            <a:off x="838200" y="31972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- job: build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402642-0938-457A-A1CD-6A0C25F6B2EF}"/>
              </a:ext>
            </a:extLst>
          </p:cNvPr>
          <p:cNvSpPr txBox="1">
            <a:spLocks/>
          </p:cNvSpPr>
          <p:nvPr/>
        </p:nvSpPr>
        <p:spPr>
          <a:xfrm>
            <a:off x="838200" y="36544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  steps: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0E9D35-0F56-4C3A-8B49-FE686EA4AC93}"/>
              </a:ext>
            </a:extLst>
          </p:cNvPr>
          <p:cNvSpPr txBox="1">
            <a:spLocks/>
          </p:cNvSpPr>
          <p:nvPr/>
        </p:nvSpPr>
        <p:spPr>
          <a:xfrm>
            <a:off x="838200" y="41116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  - script: &lt;</a:t>
            </a:r>
            <a:r>
              <a:rPr lang="en-US" sz="1800" dirty="0" err="1">
                <a:latin typeface="Cascadia Code" panose="020B0509020204030204" pitchFamily="49" charset="0"/>
              </a:rPr>
              <a:t>some_script_to_execute</a:t>
            </a:r>
            <a:r>
              <a:rPr lang="en-US" sz="1800" dirty="0">
                <a:latin typeface="Cascadia Code" panose="020B0509020204030204" pitchFamily="49" charset="0"/>
              </a:rPr>
              <a:t>&gt;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19DBF99-2681-41AE-ABC3-32EA9B75FAD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72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ascadia Code" panose="020B0509020204030204" pitchFamily="49" charset="0"/>
              </a:rPr>
              <a:t>stages:</a:t>
            </a:r>
            <a:endParaRPr lang="en-US" sz="1800" dirty="0">
              <a:latin typeface="Cascadia Cod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295147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1CFE9-EDA8-4EF8-91D8-8652026CB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Finally, add steps to the job…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4E7AE6-C0DE-412F-BD83-07C736A17E11}"/>
              </a:ext>
            </a:extLst>
          </p:cNvPr>
          <p:cNvSpPr txBox="1">
            <a:spLocks/>
          </p:cNvSpPr>
          <p:nvPr/>
        </p:nvSpPr>
        <p:spPr>
          <a:xfrm>
            <a:off x="838200" y="22828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- stage: </a:t>
            </a:r>
            <a:r>
              <a:rPr lang="en-US" sz="1800" dirty="0" err="1">
                <a:latin typeface="Cascadia Code" panose="020B0509020204030204" pitchFamily="49" charset="0"/>
              </a:rPr>
              <a:t>continuous_integration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5280C1-84BB-4DD3-AA4A-BB54ECF92AA1}"/>
              </a:ext>
            </a:extLst>
          </p:cNvPr>
          <p:cNvSpPr txBox="1">
            <a:spLocks/>
          </p:cNvSpPr>
          <p:nvPr/>
        </p:nvSpPr>
        <p:spPr>
          <a:xfrm>
            <a:off x="838200" y="27400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jobs: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15D5B5-B9B0-4D1E-8A26-9936BD2028D3}"/>
              </a:ext>
            </a:extLst>
          </p:cNvPr>
          <p:cNvSpPr txBox="1">
            <a:spLocks/>
          </p:cNvSpPr>
          <p:nvPr/>
        </p:nvSpPr>
        <p:spPr>
          <a:xfrm>
            <a:off x="838200" y="31972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- job: build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402642-0938-457A-A1CD-6A0C25F6B2EF}"/>
              </a:ext>
            </a:extLst>
          </p:cNvPr>
          <p:cNvSpPr txBox="1">
            <a:spLocks/>
          </p:cNvSpPr>
          <p:nvPr/>
        </p:nvSpPr>
        <p:spPr>
          <a:xfrm>
            <a:off x="838200" y="36544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  steps: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0E9D35-0F56-4C3A-8B49-FE686EA4AC93}"/>
              </a:ext>
            </a:extLst>
          </p:cNvPr>
          <p:cNvSpPr txBox="1">
            <a:spLocks/>
          </p:cNvSpPr>
          <p:nvPr/>
        </p:nvSpPr>
        <p:spPr>
          <a:xfrm>
            <a:off x="838200" y="41116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  - script: dotnet restore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2B86B4D-2F5D-4385-B20F-2B78C00D8F1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72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ascadia Code" panose="020B0509020204030204" pitchFamily="49" charset="0"/>
              </a:rPr>
              <a:t>stages: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F95B6D4F-9465-485B-9506-F20C20E1E538}"/>
              </a:ext>
            </a:extLst>
          </p:cNvPr>
          <p:cNvSpPr/>
          <p:nvPr/>
        </p:nvSpPr>
        <p:spPr>
          <a:xfrm>
            <a:off x="5397768" y="3939933"/>
            <a:ext cx="4138863" cy="1062789"/>
          </a:xfrm>
          <a:prstGeom prst="wedgeRoundRectCallout">
            <a:avLst>
              <a:gd name="adj1" fmla="val -64787"/>
              <a:gd name="adj2" fmla="val -13424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Restore NuGet packages</a:t>
            </a:r>
          </a:p>
        </p:txBody>
      </p:sp>
    </p:spTree>
    <p:extLst>
      <p:ext uri="{BB962C8B-B14F-4D97-AF65-F5344CB8AC3E}">
        <p14:creationId xmlns:p14="http://schemas.microsoft.com/office/powerpoint/2010/main" val="536682497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E5146F0-1745-4D5C-9741-8D549C7C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from the developers…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F12D5-9A30-44A4-867C-0B0F0707C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scadia Code" panose="020B0509020204030204" pitchFamily="49" charset="0"/>
              </a:rPr>
              <a:t>dotnet build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DE795A5E-B5A9-4928-B989-129D87AE2733}"/>
              </a:ext>
            </a:extLst>
          </p:cNvPr>
          <p:cNvSpPr/>
          <p:nvPr/>
        </p:nvSpPr>
        <p:spPr>
          <a:xfrm>
            <a:off x="1427748" y="3231273"/>
            <a:ext cx="4138863" cy="1062789"/>
          </a:xfrm>
          <a:prstGeom prst="wedgeRoundRectCallout">
            <a:avLst>
              <a:gd name="adj1" fmla="val -16182"/>
              <a:gd name="adj2" fmla="val -136745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Build the project</a:t>
            </a:r>
          </a:p>
        </p:txBody>
      </p:sp>
    </p:spTree>
    <p:extLst>
      <p:ext uri="{BB962C8B-B14F-4D97-AF65-F5344CB8AC3E}">
        <p14:creationId xmlns:p14="http://schemas.microsoft.com/office/powerpoint/2010/main" val="4016873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0319-13E5-4C96-8247-8ECF14BC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roadmap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3720527-00BA-4887-A7CA-8452D7D006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96869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2"/>
                </a:solidFill>
              </a:rPr>
              <a:t>↪️</a:t>
            </a:r>
            <a:r>
              <a:rPr lang="en-US" dirty="0"/>
              <a:t>	Session 1:	</a:t>
            </a:r>
            <a:r>
              <a:rPr lang="en-US" dirty="0">
                <a:solidFill>
                  <a:schemeClr val="tx2"/>
                </a:solidFill>
              </a:rPr>
              <a:t>Introduction to Azure Pipelines</a:t>
            </a:r>
          </a:p>
          <a:p>
            <a:pPr>
              <a:lnSpc>
                <a:spcPct val="200000"/>
              </a:lnSpc>
            </a:pPr>
            <a:r>
              <a:rPr lang="en-US" dirty="0"/>
              <a:t>	Session 2:	</a:t>
            </a:r>
            <a:r>
              <a:rPr lang="en-US" dirty="0">
                <a:solidFill>
                  <a:schemeClr val="tx2"/>
                </a:solidFill>
              </a:rPr>
              <a:t>Continuous integration with GitHub and Azure</a:t>
            </a:r>
          </a:p>
          <a:p>
            <a:pPr>
              <a:lnSpc>
                <a:spcPct val="200000"/>
              </a:lnSpc>
            </a:pPr>
            <a:r>
              <a:rPr lang="en-US" dirty="0"/>
              <a:t>	Session 3:	</a:t>
            </a:r>
            <a:r>
              <a:rPr lang="en-US" dirty="0">
                <a:solidFill>
                  <a:schemeClr val="tx2"/>
                </a:solidFill>
              </a:rPr>
              <a:t>Continuous deployment using Azure Pipelines</a:t>
            </a:r>
          </a:p>
          <a:p>
            <a:pPr>
              <a:lnSpc>
                <a:spcPct val="200000"/>
              </a:lnSpc>
            </a:pPr>
            <a:r>
              <a:rPr lang="en-US" dirty="0"/>
              <a:t>	Session 4:	</a:t>
            </a:r>
            <a:r>
              <a:rPr lang="en-US" dirty="0">
                <a:solidFill>
                  <a:schemeClr val="tx2"/>
                </a:solidFill>
              </a:rPr>
              <a:t>Package management with Azure Artifacts</a:t>
            </a:r>
          </a:p>
        </p:txBody>
      </p:sp>
    </p:spTree>
    <p:extLst>
      <p:ext uri="{BB962C8B-B14F-4D97-AF65-F5344CB8AC3E}">
        <p14:creationId xmlns:p14="http://schemas.microsoft.com/office/powerpoint/2010/main" val="4162832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3400-3A24-44AB-A33B-8D02F44A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Finally, add steps to the job…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4E7AE6-C0DE-412F-BD83-07C736A17E11}"/>
              </a:ext>
            </a:extLst>
          </p:cNvPr>
          <p:cNvSpPr txBox="1">
            <a:spLocks/>
          </p:cNvSpPr>
          <p:nvPr/>
        </p:nvSpPr>
        <p:spPr>
          <a:xfrm>
            <a:off x="838200" y="22828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- stage: </a:t>
            </a:r>
            <a:r>
              <a:rPr lang="en-US" sz="1800" dirty="0" err="1">
                <a:latin typeface="Cascadia Code" panose="020B0509020204030204" pitchFamily="49" charset="0"/>
              </a:rPr>
              <a:t>continuous_integration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5280C1-84BB-4DD3-AA4A-BB54ECF92AA1}"/>
              </a:ext>
            </a:extLst>
          </p:cNvPr>
          <p:cNvSpPr txBox="1">
            <a:spLocks/>
          </p:cNvSpPr>
          <p:nvPr/>
        </p:nvSpPr>
        <p:spPr>
          <a:xfrm>
            <a:off x="838200" y="27400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jobs: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15D5B5-B9B0-4D1E-8A26-9936BD2028D3}"/>
              </a:ext>
            </a:extLst>
          </p:cNvPr>
          <p:cNvSpPr txBox="1">
            <a:spLocks/>
          </p:cNvSpPr>
          <p:nvPr/>
        </p:nvSpPr>
        <p:spPr>
          <a:xfrm>
            <a:off x="838200" y="31972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- job: build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402642-0938-457A-A1CD-6A0C25F6B2EF}"/>
              </a:ext>
            </a:extLst>
          </p:cNvPr>
          <p:cNvSpPr txBox="1">
            <a:spLocks/>
          </p:cNvSpPr>
          <p:nvPr/>
        </p:nvSpPr>
        <p:spPr>
          <a:xfrm>
            <a:off x="838200" y="36544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  steps: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0E9D35-0F56-4C3A-8B49-FE686EA4AC93}"/>
              </a:ext>
            </a:extLst>
          </p:cNvPr>
          <p:cNvSpPr txBox="1">
            <a:spLocks/>
          </p:cNvSpPr>
          <p:nvPr/>
        </p:nvSpPr>
        <p:spPr>
          <a:xfrm>
            <a:off x="838200" y="41116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  - script: dotnet restore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2B86B4D-2F5D-4385-B20F-2B78C00D8F1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72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ascadia Code" panose="020B0509020204030204" pitchFamily="49" charset="0"/>
              </a:rPr>
              <a:t>stages:</a:t>
            </a:r>
            <a:endParaRPr lang="en-US" sz="1800" dirty="0">
              <a:latin typeface="Cascadia Cod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942302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0B462-6B5A-4ED1-B560-3B1855964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Finally, add steps to the job…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4E7AE6-C0DE-412F-BD83-07C736A17E11}"/>
              </a:ext>
            </a:extLst>
          </p:cNvPr>
          <p:cNvSpPr txBox="1">
            <a:spLocks/>
          </p:cNvSpPr>
          <p:nvPr/>
        </p:nvSpPr>
        <p:spPr>
          <a:xfrm>
            <a:off x="838200" y="22828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- stage: </a:t>
            </a:r>
            <a:r>
              <a:rPr lang="en-US" sz="1800" dirty="0" err="1">
                <a:latin typeface="Cascadia Code" panose="020B0509020204030204" pitchFamily="49" charset="0"/>
              </a:rPr>
              <a:t>continuous_integration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5280C1-84BB-4DD3-AA4A-BB54ECF92AA1}"/>
              </a:ext>
            </a:extLst>
          </p:cNvPr>
          <p:cNvSpPr txBox="1">
            <a:spLocks/>
          </p:cNvSpPr>
          <p:nvPr/>
        </p:nvSpPr>
        <p:spPr>
          <a:xfrm>
            <a:off x="838200" y="27400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jobs: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15D5B5-B9B0-4D1E-8A26-9936BD2028D3}"/>
              </a:ext>
            </a:extLst>
          </p:cNvPr>
          <p:cNvSpPr txBox="1">
            <a:spLocks/>
          </p:cNvSpPr>
          <p:nvPr/>
        </p:nvSpPr>
        <p:spPr>
          <a:xfrm>
            <a:off x="838200" y="31972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- job: build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402642-0938-457A-A1CD-6A0C25F6B2EF}"/>
              </a:ext>
            </a:extLst>
          </p:cNvPr>
          <p:cNvSpPr txBox="1">
            <a:spLocks/>
          </p:cNvSpPr>
          <p:nvPr/>
        </p:nvSpPr>
        <p:spPr>
          <a:xfrm>
            <a:off x="838200" y="36544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  steps: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0E9D35-0F56-4C3A-8B49-FE686EA4AC93}"/>
              </a:ext>
            </a:extLst>
          </p:cNvPr>
          <p:cNvSpPr txBox="1">
            <a:spLocks/>
          </p:cNvSpPr>
          <p:nvPr/>
        </p:nvSpPr>
        <p:spPr>
          <a:xfrm>
            <a:off x="838200" y="41116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  - script: dotnet restore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59843AD-133C-43E5-AE1E-770541F9A735}"/>
              </a:ext>
            </a:extLst>
          </p:cNvPr>
          <p:cNvSpPr txBox="1">
            <a:spLocks/>
          </p:cNvSpPr>
          <p:nvPr/>
        </p:nvSpPr>
        <p:spPr>
          <a:xfrm>
            <a:off x="838200" y="45688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  - script: dotnet build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ED4684B-0480-42B8-BFF5-B1595A6E248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72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ascadia Code" panose="020B0509020204030204" pitchFamily="49" charset="0"/>
              </a:rPr>
              <a:t>stages: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62CDB678-8FF6-4872-969D-B23995DF9418}"/>
              </a:ext>
            </a:extLst>
          </p:cNvPr>
          <p:cNvSpPr/>
          <p:nvPr/>
        </p:nvSpPr>
        <p:spPr>
          <a:xfrm>
            <a:off x="4148088" y="5238830"/>
            <a:ext cx="4138863" cy="1062789"/>
          </a:xfrm>
          <a:prstGeom prst="wedgeRoundRectCallout">
            <a:avLst>
              <a:gd name="adj1" fmla="val -41221"/>
              <a:gd name="adj2" fmla="val -89424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Build the project</a:t>
            </a:r>
          </a:p>
        </p:txBody>
      </p:sp>
    </p:spTree>
    <p:extLst>
      <p:ext uri="{BB962C8B-B14F-4D97-AF65-F5344CB8AC3E}">
        <p14:creationId xmlns:p14="http://schemas.microsoft.com/office/powerpoint/2010/main" val="4275609668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85216" y="3977319"/>
            <a:ext cx="9144000" cy="307777"/>
          </a:xfrm>
        </p:spPr>
        <p:txBody>
          <a:bodyPr/>
          <a:lstStyle/>
          <a:p>
            <a:r>
              <a:rPr lang="en-US" dirty="0"/>
              <a:t>Building a .NET project using a pipeline</a:t>
            </a:r>
          </a:p>
        </p:txBody>
      </p:sp>
    </p:spTree>
    <p:extLst>
      <p:ext uri="{BB962C8B-B14F-4D97-AF65-F5344CB8AC3E}">
        <p14:creationId xmlns:p14="http://schemas.microsoft.com/office/powerpoint/2010/main" val="379125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7899278-BD67-4AAC-9874-65FAF4AE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the pipeline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B004072-1B0B-4387-9E77-76A61E081B56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Making it easier to manage pipelines</a:t>
            </a:r>
          </a:p>
        </p:txBody>
      </p:sp>
    </p:spTree>
    <p:extLst>
      <p:ext uri="{BB962C8B-B14F-4D97-AF65-F5344CB8AC3E}">
        <p14:creationId xmlns:p14="http://schemas.microsoft.com/office/powerpoint/2010/main" val="2474027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5E2C6C-AE38-441A-BC2C-3404115EC7C9}"/>
              </a:ext>
            </a:extLst>
          </p:cNvPr>
          <p:cNvCxnSpPr/>
          <p:nvPr/>
        </p:nvCxnSpPr>
        <p:spPr>
          <a:xfrm>
            <a:off x="1939047" y="1906621"/>
            <a:ext cx="0" cy="428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4283715-C198-45DE-8BE2-3445EA0C3BF7}"/>
              </a:ext>
            </a:extLst>
          </p:cNvPr>
          <p:cNvSpPr/>
          <p:nvPr/>
        </p:nvSpPr>
        <p:spPr>
          <a:xfrm>
            <a:off x="2191965" y="197922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88144-73B4-4047-AD8C-39F7DEDF0B1D}"/>
              </a:ext>
            </a:extLst>
          </p:cNvPr>
          <p:cNvSpPr txBox="1"/>
          <p:nvPr/>
        </p:nvSpPr>
        <p:spPr>
          <a:xfrm>
            <a:off x="2536321" y="1887783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Stage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82F51D-E37B-4559-8E41-8FBDF8652A83}"/>
              </a:ext>
            </a:extLst>
          </p:cNvPr>
          <p:cNvSpPr/>
          <p:nvPr/>
        </p:nvSpPr>
        <p:spPr>
          <a:xfrm>
            <a:off x="2536321" y="238473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4C5B4C-15A2-4EF4-9EBF-4F8F9F7112EB}"/>
              </a:ext>
            </a:extLst>
          </p:cNvPr>
          <p:cNvSpPr txBox="1"/>
          <p:nvPr/>
        </p:nvSpPr>
        <p:spPr>
          <a:xfrm>
            <a:off x="2880677" y="2293297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Job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5D81705-5155-4DE2-90F7-17DF47E5E99C}"/>
              </a:ext>
            </a:extLst>
          </p:cNvPr>
          <p:cNvSpPr/>
          <p:nvPr/>
        </p:nvSpPr>
        <p:spPr>
          <a:xfrm>
            <a:off x="2880677" y="2790251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FFE854-4518-4F20-A0B1-11A8165E6FF3}"/>
              </a:ext>
            </a:extLst>
          </p:cNvPr>
          <p:cNvSpPr txBox="1"/>
          <p:nvPr/>
        </p:nvSpPr>
        <p:spPr>
          <a:xfrm>
            <a:off x="3225033" y="2698811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F90B4B-967A-41D4-A301-79A33D5F6A24}"/>
              </a:ext>
            </a:extLst>
          </p:cNvPr>
          <p:cNvSpPr/>
          <p:nvPr/>
        </p:nvSpPr>
        <p:spPr>
          <a:xfrm>
            <a:off x="2880677" y="3195765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8DB1CB-0741-4860-B7F2-EEB46C62B89B}"/>
              </a:ext>
            </a:extLst>
          </p:cNvPr>
          <p:cNvSpPr txBox="1"/>
          <p:nvPr/>
        </p:nvSpPr>
        <p:spPr>
          <a:xfrm>
            <a:off x="3225033" y="3104325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43F8449-947E-41B7-B263-681939A25A63}"/>
              </a:ext>
            </a:extLst>
          </p:cNvPr>
          <p:cNvSpPr/>
          <p:nvPr/>
        </p:nvSpPr>
        <p:spPr>
          <a:xfrm>
            <a:off x="2536321" y="3601279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D5C9BD-C559-4E13-9023-EBF080AAF02F}"/>
              </a:ext>
            </a:extLst>
          </p:cNvPr>
          <p:cNvSpPr txBox="1"/>
          <p:nvPr/>
        </p:nvSpPr>
        <p:spPr>
          <a:xfrm>
            <a:off x="2880677" y="350983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Job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C5BAEC4-2F78-4FCB-943D-171213EB83D6}"/>
              </a:ext>
            </a:extLst>
          </p:cNvPr>
          <p:cNvSpPr/>
          <p:nvPr/>
        </p:nvSpPr>
        <p:spPr>
          <a:xfrm>
            <a:off x="2880677" y="400679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B4C118-5E57-41CE-BD12-3C4D3A76B744}"/>
              </a:ext>
            </a:extLst>
          </p:cNvPr>
          <p:cNvSpPr txBox="1"/>
          <p:nvPr/>
        </p:nvSpPr>
        <p:spPr>
          <a:xfrm>
            <a:off x="3225033" y="3915353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9AF03BF-B3EF-430B-B0B2-919744E75FF7}"/>
              </a:ext>
            </a:extLst>
          </p:cNvPr>
          <p:cNvSpPr/>
          <p:nvPr/>
        </p:nvSpPr>
        <p:spPr>
          <a:xfrm>
            <a:off x="2880677" y="441230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55143F-6EF6-4196-92D9-C3A52C493E2F}"/>
              </a:ext>
            </a:extLst>
          </p:cNvPr>
          <p:cNvSpPr txBox="1"/>
          <p:nvPr/>
        </p:nvSpPr>
        <p:spPr>
          <a:xfrm>
            <a:off x="3225033" y="4320867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6478B2-9477-4008-8C8D-95D1040C9460}"/>
              </a:ext>
            </a:extLst>
          </p:cNvPr>
          <p:cNvSpPr/>
          <p:nvPr/>
        </p:nvSpPr>
        <p:spPr>
          <a:xfrm>
            <a:off x="2191965" y="4817821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7AC0BE-0AB0-4686-8CE5-5952F624EBE3}"/>
              </a:ext>
            </a:extLst>
          </p:cNvPr>
          <p:cNvSpPr txBox="1"/>
          <p:nvPr/>
        </p:nvSpPr>
        <p:spPr>
          <a:xfrm>
            <a:off x="2536321" y="4726381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Stage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B3C85BC-CF9C-4BDC-99BB-36BBF7693123}"/>
              </a:ext>
            </a:extLst>
          </p:cNvPr>
          <p:cNvSpPr/>
          <p:nvPr/>
        </p:nvSpPr>
        <p:spPr>
          <a:xfrm>
            <a:off x="2536321" y="5223335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CF95957-8B36-47FD-9956-1E6708E10A5B}"/>
              </a:ext>
            </a:extLst>
          </p:cNvPr>
          <p:cNvSpPr txBox="1"/>
          <p:nvPr/>
        </p:nvSpPr>
        <p:spPr>
          <a:xfrm>
            <a:off x="2880677" y="5131895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Job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F772E43-D4E1-4F11-8851-1E01B13D5104}"/>
              </a:ext>
            </a:extLst>
          </p:cNvPr>
          <p:cNvSpPr/>
          <p:nvPr/>
        </p:nvSpPr>
        <p:spPr>
          <a:xfrm>
            <a:off x="2880677" y="5628849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6A1EC7-BC5B-4F3C-9118-E5BF5751435F}"/>
              </a:ext>
            </a:extLst>
          </p:cNvPr>
          <p:cNvSpPr txBox="1"/>
          <p:nvPr/>
        </p:nvSpPr>
        <p:spPr>
          <a:xfrm>
            <a:off x="3225033" y="553740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EF58F99-A649-4CF7-BC8E-D73788F6B660}"/>
              </a:ext>
            </a:extLst>
          </p:cNvPr>
          <p:cNvSpPr/>
          <p:nvPr/>
        </p:nvSpPr>
        <p:spPr>
          <a:xfrm>
            <a:off x="2880677" y="6034360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F5C2176-88A7-4732-B97D-5CC9E401095D}"/>
              </a:ext>
            </a:extLst>
          </p:cNvPr>
          <p:cNvSpPr txBox="1"/>
          <p:nvPr/>
        </p:nvSpPr>
        <p:spPr>
          <a:xfrm>
            <a:off x="3225033" y="5942920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4E5D950-1562-45CC-B8B5-B8B52C07936F}"/>
              </a:ext>
            </a:extLst>
          </p:cNvPr>
          <p:cNvCxnSpPr>
            <a:stCxn id="7" idx="2"/>
            <a:endCxn id="42" idx="1"/>
          </p:cNvCxnSpPr>
          <p:nvPr/>
        </p:nvCxnSpPr>
        <p:spPr>
          <a:xfrm rot="16200000" flipH="1">
            <a:off x="2207106" y="2101242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1">
            <a:extLst>
              <a:ext uri="{FF2B5EF4-FFF2-40B4-BE49-F238E27FC236}">
                <a16:creationId xmlns:a16="http://schemas.microsoft.com/office/drawing/2014/main" id="{3FECCF63-F4E0-4B1C-A62F-297CAFE4B7A8}"/>
              </a:ext>
            </a:extLst>
          </p:cNvPr>
          <p:cNvCxnSpPr>
            <a:cxnSpLocks/>
            <a:stCxn id="42" idx="2"/>
            <a:endCxn id="45" idx="1"/>
          </p:cNvCxnSpPr>
          <p:nvPr/>
        </p:nvCxnSpPr>
        <p:spPr>
          <a:xfrm rot="16200000" flipH="1">
            <a:off x="2551462" y="2506756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1">
            <a:extLst>
              <a:ext uri="{FF2B5EF4-FFF2-40B4-BE49-F238E27FC236}">
                <a16:creationId xmlns:a16="http://schemas.microsoft.com/office/drawing/2014/main" id="{8AE4FD35-16E6-40D7-8B41-42461EEC5B5B}"/>
              </a:ext>
            </a:extLst>
          </p:cNvPr>
          <p:cNvCxnSpPr>
            <a:cxnSpLocks/>
            <a:stCxn id="42" idx="2"/>
            <a:endCxn id="48" idx="1"/>
          </p:cNvCxnSpPr>
          <p:nvPr/>
        </p:nvCxnSpPr>
        <p:spPr>
          <a:xfrm rot="16200000" flipH="1">
            <a:off x="2348705" y="2709513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1">
            <a:extLst>
              <a:ext uri="{FF2B5EF4-FFF2-40B4-BE49-F238E27FC236}">
                <a16:creationId xmlns:a16="http://schemas.microsoft.com/office/drawing/2014/main" id="{283F94E2-8261-4AE8-AD60-47E79AF2EE0E}"/>
              </a:ext>
            </a:extLst>
          </p:cNvPr>
          <p:cNvCxnSpPr>
            <a:cxnSpLocks/>
            <a:stCxn id="51" idx="2"/>
            <a:endCxn id="57" idx="1"/>
          </p:cNvCxnSpPr>
          <p:nvPr/>
        </p:nvCxnSpPr>
        <p:spPr>
          <a:xfrm rot="16200000" flipH="1">
            <a:off x="2348705" y="3926055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71">
            <a:extLst>
              <a:ext uri="{FF2B5EF4-FFF2-40B4-BE49-F238E27FC236}">
                <a16:creationId xmlns:a16="http://schemas.microsoft.com/office/drawing/2014/main" id="{FC366E82-0C7E-4486-A941-7804F2103D16}"/>
              </a:ext>
            </a:extLst>
          </p:cNvPr>
          <p:cNvCxnSpPr>
            <a:cxnSpLocks/>
            <a:stCxn id="51" idx="2"/>
            <a:endCxn id="54" idx="1"/>
          </p:cNvCxnSpPr>
          <p:nvPr/>
        </p:nvCxnSpPr>
        <p:spPr>
          <a:xfrm rot="16200000" flipH="1">
            <a:off x="2551462" y="3723298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71">
            <a:extLst>
              <a:ext uri="{FF2B5EF4-FFF2-40B4-BE49-F238E27FC236}">
                <a16:creationId xmlns:a16="http://schemas.microsoft.com/office/drawing/2014/main" id="{CA4A22E4-1D8C-47B7-B806-62E5FBCA7C21}"/>
              </a:ext>
            </a:extLst>
          </p:cNvPr>
          <p:cNvCxnSpPr>
            <a:cxnSpLocks/>
            <a:stCxn id="7" idx="2"/>
            <a:endCxn id="51" idx="1"/>
          </p:cNvCxnSpPr>
          <p:nvPr/>
        </p:nvCxnSpPr>
        <p:spPr>
          <a:xfrm rot="16200000" flipH="1">
            <a:off x="1598835" y="2709513"/>
            <a:ext cx="1576336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71">
            <a:extLst>
              <a:ext uri="{FF2B5EF4-FFF2-40B4-BE49-F238E27FC236}">
                <a16:creationId xmlns:a16="http://schemas.microsoft.com/office/drawing/2014/main" id="{27C6241A-E1ED-4CD1-86D6-06B89D134572}"/>
              </a:ext>
            </a:extLst>
          </p:cNvPr>
          <p:cNvCxnSpPr>
            <a:cxnSpLocks/>
            <a:stCxn id="60" idx="2"/>
            <a:endCxn id="63" idx="1"/>
          </p:cNvCxnSpPr>
          <p:nvPr/>
        </p:nvCxnSpPr>
        <p:spPr>
          <a:xfrm rot="16200000" flipH="1">
            <a:off x="2207106" y="4939840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71">
            <a:extLst>
              <a:ext uri="{FF2B5EF4-FFF2-40B4-BE49-F238E27FC236}">
                <a16:creationId xmlns:a16="http://schemas.microsoft.com/office/drawing/2014/main" id="{485D757A-A0E7-4288-A671-24200AE098D3}"/>
              </a:ext>
            </a:extLst>
          </p:cNvPr>
          <p:cNvCxnSpPr>
            <a:cxnSpLocks/>
            <a:stCxn id="63" idx="2"/>
            <a:endCxn id="66" idx="1"/>
          </p:cNvCxnSpPr>
          <p:nvPr/>
        </p:nvCxnSpPr>
        <p:spPr>
          <a:xfrm rot="16200000" flipH="1">
            <a:off x="2551462" y="5345354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71">
            <a:extLst>
              <a:ext uri="{FF2B5EF4-FFF2-40B4-BE49-F238E27FC236}">
                <a16:creationId xmlns:a16="http://schemas.microsoft.com/office/drawing/2014/main" id="{5B232E6F-B68D-499E-8054-7CC8A955B259}"/>
              </a:ext>
            </a:extLst>
          </p:cNvPr>
          <p:cNvCxnSpPr>
            <a:cxnSpLocks/>
            <a:stCxn id="63" idx="2"/>
            <a:endCxn id="69" idx="1"/>
          </p:cNvCxnSpPr>
          <p:nvPr/>
        </p:nvCxnSpPr>
        <p:spPr>
          <a:xfrm rot="16200000" flipH="1">
            <a:off x="2348707" y="5548109"/>
            <a:ext cx="765305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6F67C91-5F9B-4FF4-B49E-9E6CCC0175EE}"/>
              </a:ext>
            </a:extLst>
          </p:cNvPr>
          <p:cNvSpPr txBox="1"/>
          <p:nvPr/>
        </p:nvSpPr>
        <p:spPr>
          <a:xfrm rot="16200000">
            <a:off x="841124" y="391278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pPr algn="ctr"/>
            <a:r>
              <a:rPr lang="en-US" sz="1600" dirty="0"/>
              <a:t>Pipeline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97926-2E91-4B43-B794-F572796F2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Once again, the pipeline hierarchy</a:t>
            </a:r>
          </a:p>
        </p:txBody>
      </p:sp>
    </p:spTree>
    <p:extLst>
      <p:ext uri="{BB962C8B-B14F-4D97-AF65-F5344CB8AC3E}">
        <p14:creationId xmlns:p14="http://schemas.microsoft.com/office/powerpoint/2010/main" val="2803121194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7BE041B-1AAF-4032-B847-9142232770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F79CBC-FA83-4AAA-9737-C2DA81B8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YAML schema documentation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8580DA-E0A4-4A5A-8591-C8E8B25753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5995" y="1922587"/>
            <a:ext cx="4822951" cy="954044"/>
          </a:xfrm>
        </p:spPr>
        <p:txBody>
          <a:bodyPr/>
          <a:lstStyle/>
          <a:p>
            <a:r>
              <a:rPr lang="en-US" sz="1800" dirty="0">
                <a:hlinkClick r:id="rId2"/>
              </a:rPr>
              <a:t>https://docs.microsoft.com/azure/devops/pipelines/yaml-schema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98768154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5E2C6C-AE38-441A-BC2C-3404115EC7C9}"/>
              </a:ext>
            </a:extLst>
          </p:cNvPr>
          <p:cNvCxnSpPr/>
          <p:nvPr/>
        </p:nvCxnSpPr>
        <p:spPr>
          <a:xfrm>
            <a:off x="1939047" y="1906621"/>
            <a:ext cx="0" cy="428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982F51D-E37B-4559-8E41-8FBDF8652A83}"/>
              </a:ext>
            </a:extLst>
          </p:cNvPr>
          <p:cNvSpPr/>
          <p:nvPr/>
        </p:nvSpPr>
        <p:spPr>
          <a:xfrm>
            <a:off x="2191965" y="197922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4C5B4C-15A2-4EF4-9EBF-4F8F9F7112EB}"/>
              </a:ext>
            </a:extLst>
          </p:cNvPr>
          <p:cNvSpPr txBox="1"/>
          <p:nvPr/>
        </p:nvSpPr>
        <p:spPr>
          <a:xfrm>
            <a:off x="2536321" y="1887783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Job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5D81705-5155-4DE2-90F7-17DF47E5E99C}"/>
              </a:ext>
            </a:extLst>
          </p:cNvPr>
          <p:cNvSpPr/>
          <p:nvPr/>
        </p:nvSpPr>
        <p:spPr>
          <a:xfrm>
            <a:off x="2536321" y="238473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FFE854-4518-4F20-A0B1-11A8165E6FF3}"/>
              </a:ext>
            </a:extLst>
          </p:cNvPr>
          <p:cNvSpPr txBox="1"/>
          <p:nvPr/>
        </p:nvSpPr>
        <p:spPr>
          <a:xfrm>
            <a:off x="2880677" y="2293297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F90B4B-967A-41D4-A301-79A33D5F6A24}"/>
              </a:ext>
            </a:extLst>
          </p:cNvPr>
          <p:cNvSpPr/>
          <p:nvPr/>
        </p:nvSpPr>
        <p:spPr>
          <a:xfrm>
            <a:off x="2536321" y="2790251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8DB1CB-0741-4860-B7F2-EEB46C62B89B}"/>
              </a:ext>
            </a:extLst>
          </p:cNvPr>
          <p:cNvSpPr txBox="1"/>
          <p:nvPr/>
        </p:nvSpPr>
        <p:spPr>
          <a:xfrm>
            <a:off x="2880677" y="2698811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43F8449-947E-41B7-B263-681939A25A63}"/>
              </a:ext>
            </a:extLst>
          </p:cNvPr>
          <p:cNvSpPr/>
          <p:nvPr/>
        </p:nvSpPr>
        <p:spPr>
          <a:xfrm>
            <a:off x="2191965" y="3195765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D5C9BD-C559-4E13-9023-EBF080AAF02F}"/>
              </a:ext>
            </a:extLst>
          </p:cNvPr>
          <p:cNvSpPr txBox="1"/>
          <p:nvPr/>
        </p:nvSpPr>
        <p:spPr>
          <a:xfrm>
            <a:off x="2536321" y="3104325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Job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C5BAEC4-2F78-4FCB-943D-171213EB83D6}"/>
              </a:ext>
            </a:extLst>
          </p:cNvPr>
          <p:cNvSpPr/>
          <p:nvPr/>
        </p:nvSpPr>
        <p:spPr>
          <a:xfrm>
            <a:off x="2536321" y="3601279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B4C118-5E57-41CE-BD12-3C4D3A76B744}"/>
              </a:ext>
            </a:extLst>
          </p:cNvPr>
          <p:cNvSpPr txBox="1"/>
          <p:nvPr/>
        </p:nvSpPr>
        <p:spPr>
          <a:xfrm>
            <a:off x="2880677" y="350983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9AF03BF-B3EF-430B-B0B2-919744E75FF7}"/>
              </a:ext>
            </a:extLst>
          </p:cNvPr>
          <p:cNvSpPr/>
          <p:nvPr/>
        </p:nvSpPr>
        <p:spPr>
          <a:xfrm>
            <a:off x="2536321" y="400679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55143F-6EF6-4196-92D9-C3A52C493E2F}"/>
              </a:ext>
            </a:extLst>
          </p:cNvPr>
          <p:cNvSpPr txBox="1"/>
          <p:nvPr/>
        </p:nvSpPr>
        <p:spPr>
          <a:xfrm>
            <a:off x="2880677" y="3915353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B3C85BC-CF9C-4BDC-99BB-36BBF7693123}"/>
              </a:ext>
            </a:extLst>
          </p:cNvPr>
          <p:cNvSpPr/>
          <p:nvPr/>
        </p:nvSpPr>
        <p:spPr>
          <a:xfrm>
            <a:off x="2191965" y="4414288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CF95957-8B36-47FD-9956-1E6708E10A5B}"/>
              </a:ext>
            </a:extLst>
          </p:cNvPr>
          <p:cNvSpPr txBox="1"/>
          <p:nvPr/>
        </p:nvSpPr>
        <p:spPr>
          <a:xfrm>
            <a:off x="2536321" y="4322848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Job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F772E43-D4E1-4F11-8851-1E01B13D5104}"/>
              </a:ext>
            </a:extLst>
          </p:cNvPr>
          <p:cNvSpPr/>
          <p:nvPr/>
        </p:nvSpPr>
        <p:spPr>
          <a:xfrm>
            <a:off x="2536321" y="4819802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6A1EC7-BC5B-4F3C-9118-E5BF5751435F}"/>
              </a:ext>
            </a:extLst>
          </p:cNvPr>
          <p:cNvSpPr txBox="1"/>
          <p:nvPr/>
        </p:nvSpPr>
        <p:spPr>
          <a:xfrm>
            <a:off x="2880677" y="4728362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EF58F99-A649-4CF7-BC8E-D73788F6B660}"/>
              </a:ext>
            </a:extLst>
          </p:cNvPr>
          <p:cNvSpPr/>
          <p:nvPr/>
        </p:nvSpPr>
        <p:spPr>
          <a:xfrm>
            <a:off x="2536321" y="522531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F5C2176-88A7-4732-B97D-5CC9E401095D}"/>
              </a:ext>
            </a:extLst>
          </p:cNvPr>
          <p:cNvSpPr txBox="1"/>
          <p:nvPr/>
        </p:nvSpPr>
        <p:spPr>
          <a:xfrm>
            <a:off x="2880677" y="5133873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cxnSp>
        <p:nvCxnSpPr>
          <p:cNvPr id="73" name="Straight Connector 71">
            <a:extLst>
              <a:ext uri="{FF2B5EF4-FFF2-40B4-BE49-F238E27FC236}">
                <a16:creationId xmlns:a16="http://schemas.microsoft.com/office/drawing/2014/main" id="{3FECCF63-F4E0-4B1C-A62F-297CAFE4B7A8}"/>
              </a:ext>
            </a:extLst>
          </p:cNvPr>
          <p:cNvCxnSpPr>
            <a:cxnSpLocks/>
            <a:stCxn id="42" idx="2"/>
            <a:endCxn id="45" idx="1"/>
          </p:cNvCxnSpPr>
          <p:nvPr/>
        </p:nvCxnSpPr>
        <p:spPr>
          <a:xfrm rot="16200000" flipH="1">
            <a:off x="2207106" y="2101242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1">
            <a:extLst>
              <a:ext uri="{FF2B5EF4-FFF2-40B4-BE49-F238E27FC236}">
                <a16:creationId xmlns:a16="http://schemas.microsoft.com/office/drawing/2014/main" id="{8AE4FD35-16E6-40D7-8B41-42461EEC5B5B}"/>
              </a:ext>
            </a:extLst>
          </p:cNvPr>
          <p:cNvCxnSpPr>
            <a:cxnSpLocks/>
            <a:stCxn id="42" idx="2"/>
            <a:endCxn id="48" idx="1"/>
          </p:cNvCxnSpPr>
          <p:nvPr/>
        </p:nvCxnSpPr>
        <p:spPr>
          <a:xfrm rot="16200000" flipH="1">
            <a:off x="2004349" y="2303999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1">
            <a:extLst>
              <a:ext uri="{FF2B5EF4-FFF2-40B4-BE49-F238E27FC236}">
                <a16:creationId xmlns:a16="http://schemas.microsoft.com/office/drawing/2014/main" id="{283F94E2-8261-4AE8-AD60-47E79AF2EE0E}"/>
              </a:ext>
            </a:extLst>
          </p:cNvPr>
          <p:cNvCxnSpPr>
            <a:cxnSpLocks/>
            <a:stCxn id="51" idx="2"/>
            <a:endCxn id="57" idx="1"/>
          </p:cNvCxnSpPr>
          <p:nvPr/>
        </p:nvCxnSpPr>
        <p:spPr>
          <a:xfrm rot="16200000" flipH="1">
            <a:off x="2004349" y="3520541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71">
            <a:extLst>
              <a:ext uri="{FF2B5EF4-FFF2-40B4-BE49-F238E27FC236}">
                <a16:creationId xmlns:a16="http://schemas.microsoft.com/office/drawing/2014/main" id="{FC366E82-0C7E-4486-A941-7804F2103D16}"/>
              </a:ext>
            </a:extLst>
          </p:cNvPr>
          <p:cNvCxnSpPr>
            <a:cxnSpLocks/>
            <a:stCxn id="51" idx="2"/>
            <a:endCxn id="54" idx="1"/>
          </p:cNvCxnSpPr>
          <p:nvPr/>
        </p:nvCxnSpPr>
        <p:spPr>
          <a:xfrm rot="16200000" flipH="1">
            <a:off x="2207106" y="3317784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71">
            <a:extLst>
              <a:ext uri="{FF2B5EF4-FFF2-40B4-BE49-F238E27FC236}">
                <a16:creationId xmlns:a16="http://schemas.microsoft.com/office/drawing/2014/main" id="{485D757A-A0E7-4288-A671-24200AE098D3}"/>
              </a:ext>
            </a:extLst>
          </p:cNvPr>
          <p:cNvCxnSpPr>
            <a:cxnSpLocks/>
            <a:stCxn id="63" idx="2"/>
            <a:endCxn id="66" idx="1"/>
          </p:cNvCxnSpPr>
          <p:nvPr/>
        </p:nvCxnSpPr>
        <p:spPr>
          <a:xfrm rot="16200000" flipH="1">
            <a:off x="2207106" y="4536307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71">
            <a:extLst>
              <a:ext uri="{FF2B5EF4-FFF2-40B4-BE49-F238E27FC236}">
                <a16:creationId xmlns:a16="http://schemas.microsoft.com/office/drawing/2014/main" id="{5B232E6F-B68D-499E-8054-7CC8A955B259}"/>
              </a:ext>
            </a:extLst>
          </p:cNvPr>
          <p:cNvCxnSpPr>
            <a:cxnSpLocks/>
            <a:stCxn id="63" idx="2"/>
            <a:endCxn id="69" idx="1"/>
          </p:cNvCxnSpPr>
          <p:nvPr/>
        </p:nvCxnSpPr>
        <p:spPr>
          <a:xfrm rot="16200000" flipH="1">
            <a:off x="2004351" y="4739062"/>
            <a:ext cx="765305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6F67C91-5F9B-4FF4-B49E-9E6CCC0175EE}"/>
              </a:ext>
            </a:extLst>
          </p:cNvPr>
          <p:cNvSpPr txBox="1"/>
          <p:nvPr/>
        </p:nvSpPr>
        <p:spPr>
          <a:xfrm rot="16200000">
            <a:off x="841124" y="391278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pPr algn="ctr"/>
            <a:r>
              <a:rPr lang="en-US" sz="1600" dirty="0"/>
              <a:t>Pipeline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77188B7-6E16-4C64-902A-F3EC061B33E9}"/>
              </a:ext>
            </a:extLst>
          </p:cNvPr>
          <p:cNvSpPr/>
          <p:nvPr/>
        </p:nvSpPr>
        <p:spPr>
          <a:xfrm>
            <a:off x="5400260" y="1755913"/>
            <a:ext cx="4114800" cy="1828800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Infer that there is only a single stage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1D7B426-7793-4606-B636-541822F42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Single-stage pipeline</a:t>
            </a:r>
          </a:p>
        </p:txBody>
      </p:sp>
    </p:spTree>
    <p:extLst>
      <p:ext uri="{BB962C8B-B14F-4D97-AF65-F5344CB8AC3E}">
        <p14:creationId xmlns:p14="http://schemas.microsoft.com/office/powerpoint/2010/main" val="3849907247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5E2C6C-AE38-441A-BC2C-3404115EC7C9}"/>
              </a:ext>
            </a:extLst>
          </p:cNvPr>
          <p:cNvCxnSpPr/>
          <p:nvPr/>
        </p:nvCxnSpPr>
        <p:spPr>
          <a:xfrm>
            <a:off x="1939047" y="1906621"/>
            <a:ext cx="0" cy="428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5D81705-5155-4DE2-90F7-17DF47E5E99C}"/>
              </a:ext>
            </a:extLst>
          </p:cNvPr>
          <p:cNvSpPr/>
          <p:nvPr/>
        </p:nvSpPr>
        <p:spPr>
          <a:xfrm>
            <a:off x="2191965" y="197922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FFE854-4518-4F20-A0B1-11A8165E6FF3}"/>
              </a:ext>
            </a:extLst>
          </p:cNvPr>
          <p:cNvSpPr txBox="1"/>
          <p:nvPr/>
        </p:nvSpPr>
        <p:spPr>
          <a:xfrm>
            <a:off x="2536321" y="1887783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F90B4B-967A-41D4-A301-79A33D5F6A24}"/>
              </a:ext>
            </a:extLst>
          </p:cNvPr>
          <p:cNvSpPr/>
          <p:nvPr/>
        </p:nvSpPr>
        <p:spPr>
          <a:xfrm>
            <a:off x="2191965" y="238473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8DB1CB-0741-4860-B7F2-EEB46C62B89B}"/>
              </a:ext>
            </a:extLst>
          </p:cNvPr>
          <p:cNvSpPr txBox="1"/>
          <p:nvPr/>
        </p:nvSpPr>
        <p:spPr>
          <a:xfrm>
            <a:off x="2536321" y="2293297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C5BAEC4-2F78-4FCB-943D-171213EB83D6}"/>
              </a:ext>
            </a:extLst>
          </p:cNvPr>
          <p:cNvSpPr/>
          <p:nvPr/>
        </p:nvSpPr>
        <p:spPr>
          <a:xfrm>
            <a:off x="2191965" y="2787928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B4C118-5E57-41CE-BD12-3C4D3A76B744}"/>
              </a:ext>
            </a:extLst>
          </p:cNvPr>
          <p:cNvSpPr txBox="1"/>
          <p:nvPr/>
        </p:nvSpPr>
        <p:spPr>
          <a:xfrm>
            <a:off x="2536321" y="2696488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9AF03BF-B3EF-430B-B0B2-919744E75FF7}"/>
              </a:ext>
            </a:extLst>
          </p:cNvPr>
          <p:cNvSpPr/>
          <p:nvPr/>
        </p:nvSpPr>
        <p:spPr>
          <a:xfrm>
            <a:off x="2191965" y="3193442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55143F-6EF6-4196-92D9-C3A52C493E2F}"/>
              </a:ext>
            </a:extLst>
          </p:cNvPr>
          <p:cNvSpPr txBox="1"/>
          <p:nvPr/>
        </p:nvSpPr>
        <p:spPr>
          <a:xfrm>
            <a:off x="2536321" y="3102002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F772E43-D4E1-4F11-8851-1E01B13D5104}"/>
              </a:ext>
            </a:extLst>
          </p:cNvPr>
          <p:cNvSpPr/>
          <p:nvPr/>
        </p:nvSpPr>
        <p:spPr>
          <a:xfrm>
            <a:off x="2191965" y="3598956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6A1EC7-BC5B-4F3C-9118-E5BF5751435F}"/>
              </a:ext>
            </a:extLst>
          </p:cNvPr>
          <p:cNvSpPr txBox="1"/>
          <p:nvPr/>
        </p:nvSpPr>
        <p:spPr>
          <a:xfrm>
            <a:off x="2536321" y="3507516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EF58F99-A649-4CF7-BC8E-D73788F6B660}"/>
              </a:ext>
            </a:extLst>
          </p:cNvPr>
          <p:cNvSpPr/>
          <p:nvPr/>
        </p:nvSpPr>
        <p:spPr>
          <a:xfrm>
            <a:off x="2191965" y="400446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F5C2176-88A7-4732-B97D-5CC9E401095D}"/>
              </a:ext>
            </a:extLst>
          </p:cNvPr>
          <p:cNvSpPr txBox="1"/>
          <p:nvPr/>
        </p:nvSpPr>
        <p:spPr>
          <a:xfrm>
            <a:off x="2536321" y="3913027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6F67C91-5F9B-4FF4-B49E-9E6CCC0175EE}"/>
              </a:ext>
            </a:extLst>
          </p:cNvPr>
          <p:cNvSpPr txBox="1"/>
          <p:nvPr/>
        </p:nvSpPr>
        <p:spPr>
          <a:xfrm rot="16200000">
            <a:off x="841124" y="391278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pPr algn="ctr"/>
            <a:r>
              <a:rPr lang="en-US" sz="1600" dirty="0"/>
              <a:t>Pipeline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77188B7-6E16-4C64-902A-F3EC061B33E9}"/>
              </a:ext>
            </a:extLst>
          </p:cNvPr>
          <p:cNvSpPr/>
          <p:nvPr/>
        </p:nvSpPr>
        <p:spPr>
          <a:xfrm>
            <a:off x="5400260" y="1755913"/>
            <a:ext cx="4114800" cy="1828800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Infer that there is only a single stage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Infer that there is only a single job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B803BE69-C29B-4D30-B5A5-DC0444142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job pipeline</a:t>
            </a:r>
          </a:p>
        </p:txBody>
      </p:sp>
    </p:spTree>
    <p:extLst>
      <p:ext uri="{BB962C8B-B14F-4D97-AF65-F5344CB8AC3E}">
        <p14:creationId xmlns:p14="http://schemas.microsoft.com/office/powerpoint/2010/main" val="1582564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85216" y="3977319"/>
            <a:ext cx="9144000" cy="307777"/>
          </a:xfrm>
        </p:spPr>
        <p:txBody>
          <a:bodyPr/>
          <a:lstStyle/>
          <a:p>
            <a:r>
              <a:rPr lang="en-US" dirty="0"/>
              <a:t>Slimming down a pipeline</a:t>
            </a:r>
          </a:p>
        </p:txBody>
      </p:sp>
    </p:spTree>
    <p:extLst>
      <p:ext uri="{BB962C8B-B14F-4D97-AF65-F5344CB8AC3E}">
        <p14:creationId xmlns:p14="http://schemas.microsoft.com/office/powerpoint/2010/main" val="3960894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163455-BCE4-4C2D-B61A-C84D1507C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from the developers…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F12D5-9A30-44A4-867C-0B0F0707C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scadia Code" panose="020B0509020204030204" pitchFamily="49" charset="0"/>
              </a:rPr>
              <a:t>dotnet publish --configuration Release --output &lt;folder&gt;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55BFA063-B647-4C42-BF06-2015DEC2D77A}"/>
              </a:ext>
            </a:extLst>
          </p:cNvPr>
          <p:cNvSpPr/>
          <p:nvPr/>
        </p:nvSpPr>
        <p:spPr>
          <a:xfrm>
            <a:off x="1572128" y="3295441"/>
            <a:ext cx="4138863" cy="1062789"/>
          </a:xfrm>
          <a:prstGeom prst="wedgeRoundRectCallout">
            <a:avLst>
              <a:gd name="adj1" fmla="val -16182"/>
              <a:gd name="adj2" fmla="val -136745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Publish an executable</a:t>
            </a:r>
          </a:p>
        </p:txBody>
      </p:sp>
    </p:spTree>
    <p:extLst>
      <p:ext uri="{BB962C8B-B14F-4D97-AF65-F5344CB8AC3E}">
        <p14:creationId xmlns:p14="http://schemas.microsoft.com/office/powerpoint/2010/main" val="198634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0319-13E5-4C96-8247-8ECF14BC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Today's agenda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3720527-00BA-4887-A7CA-8452D7D006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69287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	Azure DevOps overview</a:t>
            </a:r>
          </a:p>
          <a:p>
            <a:pPr>
              <a:lnSpc>
                <a:spcPct val="200000"/>
              </a:lnSpc>
            </a:pPr>
            <a:r>
              <a:rPr lang="en-US" dirty="0"/>
              <a:t>	Azure Pipelines</a:t>
            </a:r>
          </a:p>
          <a:p>
            <a:pPr>
              <a:lnSpc>
                <a:spcPct val="200000"/>
              </a:lnSpc>
            </a:pPr>
            <a:r>
              <a:rPr lang="en-US" dirty="0"/>
              <a:t>	Building a pipeline for an application</a:t>
            </a:r>
          </a:p>
          <a:p>
            <a:pPr>
              <a:lnSpc>
                <a:spcPct val="200000"/>
              </a:lnSpc>
            </a:pPr>
            <a:r>
              <a:rPr lang="en-US" dirty="0"/>
              <a:t>	Customizing the pipeline</a:t>
            </a:r>
          </a:p>
          <a:p>
            <a:pPr>
              <a:lnSpc>
                <a:spcPct val="200000"/>
              </a:lnSpc>
            </a:pPr>
            <a:r>
              <a:rPr lang="en-US" dirty="0"/>
              <a:t>	Pipeline agents and containers</a:t>
            </a:r>
          </a:p>
        </p:txBody>
      </p:sp>
    </p:spTree>
    <p:extLst>
      <p:ext uri="{BB962C8B-B14F-4D97-AF65-F5344CB8AC3E}">
        <p14:creationId xmlns:p14="http://schemas.microsoft.com/office/powerpoint/2010/main" val="3798735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E17D47D-E416-4D62-B780-2D2A6C9C7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from the developers…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F12D5-9A30-44A4-867C-0B0F0707C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scadia Code" panose="020B0509020204030204" pitchFamily="49" charset="0"/>
              </a:rPr>
              <a:t>dotnet publish --configuration Release --output &lt;folder&gt; --self-contained --runtime win-x64 /</a:t>
            </a:r>
            <a:r>
              <a:rPr lang="en-US" sz="2400" dirty="0" err="1">
                <a:latin typeface="Cascadia Code" panose="020B0509020204030204" pitchFamily="49" charset="0"/>
              </a:rPr>
              <a:t>p:PublishSingleFile</a:t>
            </a:r>
            <a:r>
              <a:rPr lang="en-US" sz="2400" dirty="0">
                <a:latin typeface="Cascadia Code" panose="020B0509020204030204" pitchFamily="49" charset="0"/>
              </a:rPr>
              <a:t>=true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373EB07E-C9E9-4B56-9907-BE465410F61D}"/>
              </a:ext>
            </a:extLst>
          </p:cNvPr>
          <p:cNvSpPr/>
          <p:nvPr/>
        </p:nvSpPr>
        <p:spPr>
          <a:xfrm>
            <a:off x="6769769" y="3722160"/>
            <a:ext cx="4138863" cy="1062789"/>
          </a:xfrm>
          <a:prstGeom prst="wedgeRoundRectCallout">
            <a:avLst>
              <a:gd name="adj1" fmla="val -16182"/>
              <a:gd name="adj2" fmla="val -136745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Update to .NET Core 3.0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9301F2D1-A0CD-47A9-97F8-B531BD7541DD}"/>
              </a:ext>
            </a:extLst>
          </p:cNvPr>
          <p:cNvSpPr/>
          <p:nvPr/>
        </p:nvSpPr>
        <p:spPr>
          <a:xfrm>
            <a:off x="1411706" y="4001294"/>
            <a:ext cx="4138863" cy="1062789"/>
          </a:xfrm>
          <a:prstGeom prst="wedgeRoundRectCallout">
            <a:avLst>
              <a:gd name="adj1" fmla="val -16182"/>
              <a:gd name="adj2" fmla="val -136745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Advanced Publish</a:t>
            </a:r>
          </a:p>
        </p:txBody>
      </p:sp>
    </p:spTree>
    <p:extLst>
      <p:ext uri="{BB962C8B-B14F-4D97-AF65-F5344CB8AC3E}">
        <p14:creationId xmlns:p14="http://schemas.microsoft.com/office/powerpoint/2010/main" val="1818776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85216" y="3977319"/>
            <a:ext cx="9144000" cy="307777"/>
          </a:xfrm>
        </p:spPr>
        <p:txBody>
          <a:bodyPr/>
          <a:lstStyle/>
          <a:p>
            <a:r>
              <a:rPr lang="en-US" dirty="0"/>
              <a:t>Publishing a .NET project</a:t>
            </a:r>
          </a:p>
        </p:txBody>
      </p:sp>
    </p:spTree>
    <p:extLst>
      <p:ext uri="{BB962C8B-B14F-4D97-AF65-F5344CB8AC3E}">
        <p14:creationId xmlns:p14="http://schemas.microsoft.com/office/powerpoint/2010/main" val="4046682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7899278-BD67-4AAC-9874-65FAF4AE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agents and containers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B004072-1B0B-4387-9E77-76A61E081B56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Controlling the build </a:t>
            </a:r>
            <a:r>
              <a:rPr lang="en-US" dirty="0" err="1">
                <a:solidFill>
                  <a:schemeClr val="tx2"/>
                </a:solidFill>
              </a:rPr>
              <a:t>enviornment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807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8EDF8-91B8-4D9C-AFFE-3D05375E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3DA184-E289-4440-9043-C1E88BBCB983}"/>
              </a:ext>
            </a:extLst>
          </p:cNvPr>
          <p:cNvSpPr/>
          <p:nvPr/>
        </p:nvSpPr>
        <p:spPr bwMode="auto">
          <a:xfrm>
            <a:off x="1039660" y="1603333"/>
            <a:ext cx="3144033" cy="4384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Azure Pipelines service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4E1818-2A95-4F70-A733-30A4EE4C8638}"/>
              </a:ext>
            </a:extLst>
          </p:cNvPr>
          <p:cNvSpPr/>
          <p:nvPr/>
        </p:nvSpPr>
        <p:spPr bwMode="auto">
          <a:xfrm>
            <a:off x="1039660" y="2041743"/>
            <a:ext cx="3144033" cy="11273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Agent pools</a:t>
            </a:r>
            <a:endParaRPr lang="en-US" sz="20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D39221-0C38-448F-9A48-0CDAAEE2DB68}"/>
              </a:ext>
            </a:extLst>
          </p:cNvPr>
          <p:cNvSpPr/>
          <p:nvPr/>
        </p:nvSpPr>
        <p:spPr bwMode="auto">
          <a:xfrm>
            <a:off x="1215024" y="2605414"/>
            <a:ext cx="1202499" cy="4384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Default</a:t>
            </a: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253996-1D3D-4DAE-AFF6-90730023DFFA}"/>
              </a:ext>
            </a:extLst>
          </p:cNvPr>
          <p:cNvSpPr/>
          <p:nvPr/>
        </p:nvSpPr>
        <p:spPr bwMode="auto">
          <a:xfrm>
            <a:off x="2699358" y="2605414"/>
            <a:ext cx="1202499" cy="4384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Hosted</a:t>
            </a: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C356FC-5C8C-4682-931D-588D4549A2B6}"/>
              </a:ext>
            </a:extLst>
          </p:cNvPr>
          <p:cNvSpPr/>
          <p:nvPr/>
        </p:nvSpPr>
        <p:spPr bwMode="auto">
          <a:xfrm>
            <a:off x="6463430" y="2041743"/>
            <a:ext cx="5143353" cy="1127342"/>
          </a:xfrm>
          <a:prstGeom prst="rect">
            <a:avLst/>
          </a:prstGeom>
          <a:solidFill>
            <a:srgbClr val="E6E6E6"/>
          </a:solidFill>
          <a:ln>
            <a:solidFill>
              <a:srgbClr val="73737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Microsoft hosted agents</a:t>
            </a:r>
            <a:endParaRPr lang="en-US" sz="20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3EFC15-039A-4620-A81A-30F374A82BE7}"/>
              </a:ext>
            </a:extLst>
          </p:cNvPr>
          <p:cNvSpPr/>
          <p:nvPr/>
        </p:nvSpPr>
        <p:spPr bwMode="auto">
          <a:xfrm>
            <a:off x="6695161" y="2605414"/>
            <a:ext cx="469727" cy="4384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</a:t>
            </a: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360EE4-9CB9-4EA2-81F5-0F3507C526B6}"/>
              </a:ext>
            </a:extLst>
          </p:cNvPr>
          <p:cNvSpPr/>
          <p:nvPr/>
        </p:nvSpPr>
        <p:spPr bwMode="auto">
          <a:xfrm>
            <a:off x="7308937" y="2605414"/>
            <a:ext cx="469727" cy="4384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</a:t>
            </a: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AC643F-00FB-4C4B-BA1C-33D3B6595241}"/>
              </a:ext>
            </a:extLst>
          </p:cNvPr>
          <p:cNvSpPr/>
          <p:nvPr/>
        </p:nvSpPr>
        <p:spPr bwMode="auto">
          <a:xfrm>
            <a:off x="7922713" y="2605414"/>
            <a:ext cx="469727" cy="4384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3</a:t>
            </a: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71382C-9253-4EB4-A166-F4947655D3B8}"/>
              </a:ext>
            </a:extLst>
          </p:cNvPr>
          <p:cNvSpPr/>
          <p:nvPr/>
        </p:nvSpPr>
        <p:spPr bwMode="auto">
          <a:xfrm>
            <a:off x="8514569" y="2605414"/>
            <a:ext cx="469727" cy="4384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4</a:t>
            </a: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1AD442-01E1-48EB-9334-05D59E097235}"/>
              </a:ext>
            </a:extLst>
          </p:cNvPr>
          <p:cNvSpPr/>
          <p:nvPr/>
        </p:nvSpPr>
        <p:spPr bwMode="auto">
          <a:xfrm>
            <a:off x="9106425" y="2605414"/>
            <a:ext cx="469727" cy="4384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5</a:t>
            </a: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B0000D-993C-45BE-8C05-96A596ECCA1B}"/>
              </a:ext>
            </a:extLst>
          </p:cNvPr>
          <p:cNvSpPr/>
          <p:nvPr/>
        </p:nvSpPr>
        <p:spPr bwMode="auto">
          <a:xfrm>
            <a:off x="9698281" y="2605414"/>
            <a:ext cx="469727" cy="4384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6</a:t>
            </a: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D0CD39-8A31-4B0B-A7EC-F7F3BBF4A930}"/>
              </a:ext>
            </a:extLst>
          </p:cNvPr>
          <p:cNvSpPr/>
          <p:nvPr/>
        </p:nvSpPr>
        <p:spPr bwMode="auto">
          <a:xfrm>
            <a:off x="10290137" y="2605414"/>
            <a:ext cx="469727" cy="4384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7</a:t>
            </a: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C25197-09AE-4EFA-AB30-E38F3324646C}"/>
              </a:ext>
            </a:extLst>
          </p:cNvPr>
          <p:cNvSpPr/>
          <p:nvPr/>
        </p:nvSpPr>
        <p:spPr bwMode="auto">
          <a:xfrm>
            <a:off x="10881993" y="2605414"/>
            <a:ext cx="469727" cy="4384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8</a:t>
            </a: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F005AE-61C4-4586-80D6-742BEB3B708A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901857" y="2824619"/>
            <a:ext cx="2561573" cy="0"/>
          </a:xfrm>
          <a:prstGeom prst="straightConnector1">
            <a:avLst/>
          </a:prstGeom>
          <a:ln w="38100">
            <a:solidFill>
              <a:srgbClr val="737373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7E6EAF-E422-44C9-95C2-3E8F8ABAE818}"/>
              </a:ext>
            </a:extLst>
          </p:cNvPr>
          <p:cNvCxnSpPr/>
          <p:nvPr/>
        </p:nvCxnSpPr>
        <p:spPr>
          <a:xfrm>
            <a:off x="588263" y="4196219"/>
            <a:ext cx="11186203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42A98F-E9D2-43A4-B7AD-E24351877C63}"/>
              </a:ext>
            </a:extLst>
          </p:cNvPr>
          <p:cNvSpPr/>
          <p:nvPr/>
        </p:nvSpPr>
        <p:spPr bwMode="auto">
          <a:xfrm>
            <a:off x="1039661" y="5004148"/>
            <a:ext cx="2768252" cy="1127342"/>
          </a:xfrm>
          <a:prstGeom prst="rect">
            <a:avLst/>
          </a:prstGeom>
          <a:solidFill>
            <a:srgbClr val="E6E6E6"/>
          </a:solidFill>
          <a:ln>
            <a:solidFill>
              <a:srgbClr val="73737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Self hosted agents</a:t>
            </a:r>
            <a:endParaRPr lang="en-US" sz="20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4A97D2-2D35-4688-9CC4-1A7586E833B0}"/>
              </a:ext>
            </a:extLst>
          </p:cNvPr>
          <p:cNvSpPr/>
          <p:nvPr/>
        </p:nvSpPr>
        <p:spPr bwMode="auto">
          <a:xfrm>
            <a:off x="1271391" y="5567819"/>
            <a:ext cx="469727" cy="4384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</a:t>
            </a: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C8A1B9-27F4-4B95-BA3F-11016C3B2263}"/>
              </a:ext>
            </a:extLst>
          </p:cNvPr>
          <p:cNvSpPr/>
          <p:nvPr/>
        </p:nvSpPr>
        <p:spPr bwMode="auto">
          <a:xfrm>
            <a:off x="1885167" y="5567819"/>
            <a:ext cx="469727" cy="4384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</a:t>
            </a: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F74896-4A26-45B7-AE01-67DF60E40134}"/>
              </a:ext>
            </a:extLst>
          </p:cNvPr>
          <p:cNvSpPr/>
          <p:nvPr/>
        </p:nvSpPr>
        <p:spPr bwMode="auto">
          <a:xfrm>
            <a:off x="2498943" y="5567819"/>
            <a:ext cx="469727" cy="4384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3</a:t>
            </a: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81DCE9-94EC-4D0E-994D-1357577227E5}"/>
              </a:ext>
            </a:extLst>
          </p:cNvPr>
          <p:cNvSpPr/>
          <p:nvPr/>
        </p:nvSpPr>
        <p:spPr bwMode="auto">
          <a:xfrm>
            <a:off x="3090799" y="5567819"/>
            <a:ext cx="469727" cy="4384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4</a:t>
            </a: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E35C68-9340-43E1-A47D-36F913BF1129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816274" y="3043824"/>
            <a:ext cx="0" cy="1960324"/>
          </a:xfrm>
          <a:prstGeom prst="straightConnector1">
            <a:avLst/>
          </a:prstGeom>
          <a:ln w="38100">
            <a:solidFill>
              <a:srgbClr val="737373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591136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F89B5-0E36-421C-99E0-F348321A0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Microsoft-hosted agents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8AA4803-9F62-43AC-A4D4-8FDA30D0E8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8493571"/>
              </p:ext>
            </p:extLst>
          </p:nvPr>
        </p:nvGraphicFramePr>
        <p:xfrm>
          <a:off x="838200" y="1825625"/>
          <a:ext cx="10515600" cy="4572001"/>
        </p:xfrm>
        <a:graphic>
          <a:graphicData uri="http://schemas.openxmlformats.org/drawingml/2006/table">
            <a:tbl>
              <a:tblPr firstRow="1" firstCol="1">
                <a:tableStyleId>{8EC20E35-A176-4012-BC5E-935CFFF8708E}</a:tableStyleId>
              </a:tblPr>
              <a:tblGrid>
                <a:gridCol w="2741190">
                  <a:extLst>
                    <a:ext uri="{9D8B030D-6E8A-4147-A177-3AD203B41FA5}">
                      <a16:colId xmlns:a16="http://schemas.microsoft.com/office/drawing/2014/main" val="1690125914"/>
                    </a:ext>
                  </a:extLst>
                </a:gridCol>
                <a:gridCol w="7774410">
                  <a:extLst>
                    <a:ext uri="{9D8B030D-6E8A-4147-A177-3AD203B41FA5}">
                      <a16:colId xmlns:a16="http://schemas.microsoft.com/office/drawing/2014/main" val="2539634535"/>
                    </a:ext>
                  </a:extLst>
                </a:gridCol>
              </a:tblGrid>
              <a:tr h="3957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583578"/>
                  </a:ext>
                </a:extLst>
              </a:tr>
              <a:tr h="6960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Windows Server 2019 Visual Studio 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scadia Code" panose="020B0509020204030204" pitchFamily="49" charset="0"/>
                        </a:rPr>
                        <a:t>windows-latest</a:t>
                      </a:r>
                    </a:p>
                    <a:p>
                      <a:pPr algn="ctr"/>
                      <a:r>
                        <a:rPr lang="en-US" sz="1800" dirty="0">
                          <a:latin typeface="Cascadia Code" panose="020B0509020204030204" pitchFamily="49" charset="0"/>
                        </a:rPr>
                        <a:t>windows-2019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0020730"/>
                  </a:ext>
                </a:extLst>
              </a:tr>
              <a:tr h="6960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Windows Server 2016 Visual Studio 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scadia Code" panose="020B0509020204030204" pitchFamily="49" charset="0"/>
                        </a:rPr>
                        <a:t>vs2017-win2016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640479"/>
                  </a:ext>
                </a:extLst>
              </a:tr>
              <a:tr h="6960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Ubuntu 18.04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scadia Code" panose="020B0509020204030204" pitchFamily="49" charset="0"/>
                        </a:rPr>
                        <a:t>ubuntu-latest</a:t>
                      </a:r>
                    </a:p>
                    <a:p>
                      <a:pPr algn="ctr"/>
                      <a:r>
                        <a:rPr lang="en-US" sz="1800" dirty="0">
                          <a:latin typeface="Cascadia Code" panose="020B0509020204030204" pitchFamily="49" charset="0"/>
                        </a:rPr>
                        <a:t>ubuntu-18.04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095546"/>
                  </a:ext>
                </a:extLst>
              </a:tr>
              <a:tr h="6960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Ubuntu 16.04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scadia Code" panose="020B0509020204030204" pitchFamily="49" charset="0"/>
                        </a:rPr>
                        <a:t>ubuntu-16.04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9801650"/>
                  </a:ext>
                </a:extLst>
              </a:tr>
              <a:tr h="6960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macOS X Mojave 10.14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scadia Code" panose="020B0509020204030204" pitchFamily="49" charset="0"/>
                        </a:rPr>
                        <a:t>macOS-latest</a:t>
                      </a:r>
                    </a:p>
                    <a:p>
                      <a:pPr algn="ctr"/>
                      <a:r>
                        <a:rPr lang="en-US" sz="1800" dirty="0">
                          <a:latin typeface="Cascadia Code" panose="020B0509020204030204" pitchFamily="49" charset="0"/>
                        </a:rPr>
                        <a:t>macOS-10.14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074961"/>
                  </a:ext>
                </a:extLst>
              </a:tr>
              <a:tr h="69604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macOSX</a:t>
                      </a:r>
                      <a:r>
                        <a:rPr lang="en-US" dirty="0"/>
                        <a:t> Catalina 10.15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scadia Code" panose="020B0509020204030204" pitchFamily="49" charset="0"/>
                        </a:rPr>
                        <a:t>macOS-10.15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9548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384527"/>
      </p:ext>
    </p:extLst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FFB5F-B988-42FF-9A75-3DCFF99A6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Included software		</a:t>
            </a:r>
            <a:r>
              <a:rPr lang="en-US" i="1" dirty="0">
                <a:solidFill>
                  <a:schemeClr val="accent2"/>
                </a:solidFill>
              </a:rPr>
              <a:t>ubuntu-16.04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6146E-CED1-401F-8A90-D134B0B78A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866122"/>
          </a:xfrm>
        </p:spPr>
        <p:txBody>
          <a:bodyPr numCol="2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7-Zip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AzCopy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Azure CLI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AWS CLI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Clang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Cmake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Docker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.NET Core SDK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Erlang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Firefox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Heroku CLI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Maven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Helm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Kubectl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MySQL Client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Node.js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Gulp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Terraform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Android SDK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Google APIs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Ruby</a:t>
            </a:r>
          </a:p>
        </p:txBody>
      </p:sp>
    </p:spTree>
    <p:extLst>
      <p:ext uri="{BB962C8B-B14F-4D97-AF65-F5344CB8AC3E}">
        <p14:creationId xmlns:p14="http://schemas.microsoft.com/office/powerpoint/2010/main" val="3826865621"/>
      </p:ext>
    </p:extLst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7BE041B-1AAF-4032-B847-9142232770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F79CBC-FA83-4AAA-9737-C2DA81B8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YAML schema documentation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8580DA-E0A4-4A5A-8591-C8E8B25753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5995" y="1922587"/>
            <a:ext cx="4822951" cy="954044"/>
          </a:xfrm>
        </p:spPr>
        <p:txBody>
          <a:bodyPr/>
          <a:lstStyle/>
          <a:p>
            <a:r>
              <a:rPr lang="en-US" sz="1800" dirty="0">
                <a:hlinkClick r:id="rId2"/>
              </a:rPr>
              <a:t>https://docs.microsoft.com/azure/devops/pipelines/yaml-schema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42038474"/>
      </p:ext>
    </p:extLst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04A14FF-9B08-4D80-83CE-D006FABF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493BB-F93E-4163-A168-2972A110BC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Cascadia Code" panose="020B0509020204030204" pitchFamily="49" charset="0"/>
              </a:rPr>
              <a:t>stages: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- stage: &lt;</a:t>
            </a:r>
            <a:r>
              <a:rPr lang="en-US" sz="1800" dirty="0" err="1">
                <a:solidFill>
                  <a:srgbClr val="1A1A1A"/>
                </a:solidFill>
                <a:latin typeface="Cascadia Code" panose="020B0509020204030204" pitchFamily="49" charset="0"/>
              </a:rPr>
              <a:t>stage_name</a:t>
            </a: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jobs: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- job: &lt;</a:t>
            </a:r>
            <a:r>
              <a:rPr lang="en-US" sz="1800" dirty="0" err="1">
                <a:solidFill>
                  <a:srgbClr val="1A1A1A"/>
                </a:solidFill>
                <a:latin typeface="Cascadia Code" panose="020B0509020204030204" pitchFamily="49" charset="0"/>
              </a:rPr>
              <a:t>job_name</a:t>
            </a: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  steps: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  - script: &lt;</a:t>
            </a:r>
            <a:r>
              <a:rPr lang="en-US" sz="1800" dirty="0" err="1">
                <a:solidFill>
                  <a:srgbClr val="1A1A1A"/>
                </a:solidFill>
                <a:latin typeface="Cascadia Code" panose="020B0509020204030204" pitchFamily="49" charset="0"/>
              </a:rPr>
              <a:t>script_to_run</a:t>
            </a: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  - script: &lt;</a:t>
            </a:r>
            <a:r>
              <a:rPr lang="en-US" sz="1800" dirty="0" err="1">
                <a:solidFill>
                  <a:srgbClr val="1A1A1A"/>
                </a:solidFill>
                <a:latin typeface="Cascadia Code" panose="020B0509020204030204" pitchFamily="49" charset="0"/>
              </a:rPr>
              <a:t>script_to_run</a:t>
            </a: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8672126"/>
      </p:ext>
    </p:extLst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07AEE-C645-4986-A2A9-6498EB53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a Microsoft-hosted agent pool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493BB-F93E-4163-A168-2972A110BC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87400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Cascadia Code" panose="020B0509020204030204" pitchFamily="49" charset="0"/>
              </a:rPr>
              <a:t>pool: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Cascadia Code" panose="020B0509020204030204" pitchFamily="49" charset="0"/>
              </a:rPr>
              <a:t>  </a:t>
            </a:r>
            <a:r>
              <a:rPr lang="en-US" sz="1800" dirty="0" err="1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Cascadia Code" panose="020B0509020204030204" pitchFamily="49" charset="0"/>
              </a:rPr>
              <a:t>vmImage</a:t>
            </a:r>
            <a:r>
              <a:rPr lang="en-US" sz="1800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Cascadia Code" panose="020B0509020204030204" pitchFamily="49" charset="0"/>
              </a:rPr>
              <a:t>: ubuntu-16.04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Cascadia Code" panose="020B0509020204030204" pitchFamily="49" charset="0"/>
              </a:rPr>
              <a:t>stages: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- stage: &lt;</a:t>
            </a:r>
            <a:r>
              <a:rPr lang="en-US" sz="1800" dirty="0" err="1">
                <a:solidFill>
                  <a:srgbClr val="1A1A1A"/>
                </a:solidFill>
                <a:latin typeface="Cascadia Code" panose="020B0509020204030204" pitchFamily="49" charset="0"/>
              </a:rPr>
              <a:t>stage_name</a:t>
            </a: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jobs: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- job: &lt;</a:t>
            </a:r>
            <a:r>
              <a:rPr lang="en-US" sz="1800" dirty="0" err="1">
                <a:solidFill>
                  <a:srgbClr val="1A1A1A"/>
                </a:solidFill>
                <a:latin typeface="Cascadia Code" panose="020B0509020204030204" pitchFamily="49" charset="0"/>
              </a:rPr>
              <a:t>job_name</a:t>
            </a: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  steps: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  - script: &lt;</a:t>
            </a:r>
            <a:r>
              <a:rPr lang="en-US" sz="1800" dirty="0" err="1">
                <a:solidFill>
                  <a:srgbClr val="1A1A1A"/>
                </a:solidFill>
                <a:latin typeface="Cascadia Code" panose="020B0509020204030204" pitchFamily="49" charset="0"/>
              </a:rPr>
              <a:t>script_to_run</a:t>
            </a: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  - script: &lt;</a:t>
            </a:r>
            <a:r>
              <a:rPr lang="en-US" sz="1800" dirty="0" err="1">
                <a:solidFill>
                  <a:srgbClr val="1A1A1A"/>
                </a:solidFill>
                <a:latin typeface="Cascadia Code" panose="020B0509020204030204" pitchFamily="49" charset="0"/>
              </a:rPr>
              <a:t>script_to_run</a:t>
            </a: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&gt;</a:t>
            </a:r>
            <a:endParaRPr lang="en-US" sz="1800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853AA96A-37E4-44E4-B47D-8BB03BD50BB4}"/>
              </a:ext>
            </a:extLst>
          </p:cNvPr>
          <p:cNvSpPr/>
          <p:nvPr/>
        </p:nvSpPr>
        <p:spPr>
          <a:xfrm>
            <a:off x="4574809" y="2103043"/>
            <a:ext cx="2336532" cy="457201"/>
          </a:xfrm>
          <a:prstGeom prst="wedgeRoundRectCallout">
            <a:avLst>
              <a:gd name="adj1" fmla="val -88378"/>
              <a:gd name="adj2" fmla="val -38053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VM Image</a:t>
            </a:r>
          </a:p>
        </p:txBody>
      </p:sp>
    </p:spTree>
    <p:extLst>
      <p:ext uri="{BB962C8B-B14F-4D97-AF65-F5344CB8AC3E}">
        <p14:creationId xmlns:p14="http://schemas.microsoft.com/office/powerpoint/2010/main" val="2155896476"/>
      </p:ext>
    </p:extLst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07AEE-C645-4986-A2A9-6498EB53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a container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493BB-F93E-4163-A168-2972A110BC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2895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Cascadia Code" panose="020B0509020204030204" pitchFamily="49" charset="0"/>
              </a:rPr>
              <a:t>pool: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Cascadia Code" panose="020B0509020204030204" pitchFamily="49" charset="0"/>
              </a:rPr>
              <a:t>  </a:t>
            </a:r>
            <a:r>
              <a:rPr lang="en-US" sz="1800" dirty="0" err="1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Cascadia Code" panose="020B0509020204030204" pitchFamily="49" charset="0"/>
              </a:rPr>
              <a:t>vmImage</a:t>
            </a:r>
            <a:r>
              <a:rPr lang="en-US" sz="1800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Cascadia Code" panose="020B0509020204030204" pitchFamily="49" charset="0"/>
              </a:rPr>
              <a:t>: ubuntu-16.04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Cascadia Code" panose="020B0509020204030204" pitchFamily="49" charset="0"/>
              </a:rPr>
              <a:t>container: mcr.microsoft.com/dotnet/core/sdk:3.1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Cascadia Code" panose="020B0509020204030204" pitchFamily="49" charset="0"/>
              </a:rPr>
              <a:t>stages: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- stage: &lt;</a:t>
            </a:r>
            <a:r>
              <a:rPr lang="en-US" sz="1800" dirty="0" err="1">
                <a:solidFill>
                  <a:srgbClr val="1A1A1A"/>
                </a:solidFill>
                <a:latin typeface="Cascadia Code" panose="020B0509020204030204" pitchFamily="49" charset="0"/>
              </a:rPr>
              <a:t>stage_name</a:t>
            </a: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jobs: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- job: &lt;</a:t>
            </a:r>
            <a:r>
              <a:rPr lang="en-US" sz="1800" dirty="0" err="1">
                <a:solidFill>
                  <a:srgbClr val="1A1A1A"/>
                </a:solidFill>
                <a:latin typeface="Cascadia Code" panose="020B0509020204030204" pitchFamily="49" charset="0"/>
              </a:rPr>
              <a:t>job_name</a:t>
            </a: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  steps: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  - script: &lt;</a:t>
            </a:r>
            <a:r>
              <a:rPr lang="en-US" sz="1800" dirty="0" err="1">
                <a:solidFill>
                  <a:srgbClr val="1A1A1A"/>
                </a:solidFill>
                <a:latin typeface="Cascadia Code" panose="020B0509020204030204" pitchFamily="49" charset="0"/>
              </a:rPr>
              <a:t>script_to_run</a:t>
            </a: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  - script: &lt;</a:t>
            </a:r>
            <a:r>
              <a:rPr lang="en-US" sz="1800" dirty="0" err="1">
                <a:solidFill>
                  <a:srgbClr val="1A1A1A"/>
                </a:solidFill>
                <a:latin typeface="Cascadia Code" panose="020B0509020204030204" pitchFamily="49" charset="0"/>
              </a:rPr>
              <a:t>script_to_run</a:t>
            </a: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&gt;</a:t>
            </a:r>
            <a:endParaRPr lang="en-US" sz="1800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0F90D692-BD18-4E47-82E8-7FBCF0B19382}"/>
              </a:ext>
            </a:extLst>
          </p:cNvPr>
          <p:cNvSpPr/>
          <p:nvPr/>
        </p:nvSpPr>
        <p:spPr>
          <a:xfrm>
            <a:off x="7767589" y="2491663"/>
            <a:ext cx="2336532" cy="457201"/>
          </a:xfrm>
          <a:prstGeom prst="wedgeRoundRectCallout">
            <a:avLst>
              <a:gd name="adj1" fmla="val -88378"/>
              <a:gd name="adj2" fmla="val -38053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Container image</a:t>
            </a:r>
          </a:p>
        </p:txBody>
      </p:sp>
    </p:spTree>
    <p:extLst>
      <p:ext uri="{BB962C8B-B14F-4D97-AF65-F5344CB8AC3E}">
        <p14:creationId xmlns:p14="http://schemas.microsoft.com/office/powerpoint/2010/main" val="102731452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0319-13E5-4C96-8247-8ECF14BC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requirements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3720527-00BA-4887-A7CA-8452D7D006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457934"/>
          </a:xfrm>
        </p:spPr>
        <p:txBody>
          <a:bodyPr/>
          <a:lstStyle/>
          <a:p>
            <a:pPr lvl="0"/>
            <a:r>
              <a:rPr lang="fr-BE" sz="2400" b="1" spc="-60" dirty="0" err="1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What</a:t>
            </a:r>
            <a:r>
              <a:rPr lang="fr-BE" sz="2400" b="1" spc="-60" dirty="0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 </a:t>
            </a:r>
            <a:r>
              <a:rPr lang="fr-BE" sz="2400" b="1" spc="-60" dirty="0" err="1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you</a:t>
            </a:r>
            <a:r>
              <a:rPr lang="fr-BE" sz="2400" b="1" spc="-60" dirty="0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 </a:t>
            </a:r>
            <a:r>
              <a:rPr lang="fr-BE" sz="2400" b="1" spc="-60" dirty="0" err="1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need</a:t>
            </a:r>
            <a:r>
              <a:rPr lang="fr-BE" sz="2400" b="1" spc="-60" dirty="0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…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 command-line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 Git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lvl="0"/>
            <a:r>
              <a:rPr lang="fr-BE" sz="2400" b="1" spc="-60" dirty="0" err="1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What</a:t>
            </a:r>
            <a:r>
              <a:rPr lang="fr-BE" sz="2400" b="1" spc="-60" dirty="0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 </a:t>
            </a:r>
            <a:r>
              <a:rPr lang="fr-BE" sz="2400" b="1" spc="-60" dirty="0" err="1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may</a:t>
            </a:r>
            <a:r>
              <a:rPr lang="fr-BE" sz="2400" b="1" spc="-60" dirty="0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 help…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 .NET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22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7BE041B-1AAF-4032-B847-9142232770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F79CBC-FA83-4AAA-9737-C2DA81B8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trip to Docker Hub!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8580DA-E0A4-4A5A-8591-C8E8B25753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5995" y="1922587"/>
            <a:ext cx="4822951" cy="5539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hlinkClick r:id="rId2"/>
              </a:rPr>
              <a:t>https://hub.docker.com/_/microsoft-dotnet-core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01908791"/>
      </p:ext>
    </p:extLst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85216" y="3977319"/>
            <a:ext cx="9144000" cy="307777"/>
          </a:xfrm>
        </p:spPr>
        <p:txBody>
          <a:bodyPr/>
          <a:lstStyle/>
          <a:p>
            <a:r>
              <a:rPr lang="en-US" dirty="0"/>
              <a:t>Switching to a .NET Core 3.1 container</a:t>
            </a:r>
          </a:p>
        </p:txBody>
      </p:sp>
    </p:spTree>
    <p:extLst>
      <p:ext uri="{BB962C8B-B14F-4D97-AF65-F5344CB8AC3E}">
        <p14:creationId xmlns:p14="http://schemas.microsoft.com/office/powerpoint/2010/main" val="4195202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7899278-BD67-4AAC-9874-65FAF4AE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FD9EB-CC03-4BE2-B491-6F62931E986E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35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7BE041B-1AAF-4032-B847-9142232770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F79CBC-FA83-4AAA-9737-C2DA81B8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links!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8580DA-E0A4-4A5A-8591-C8E8B25753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5995" y="1922587"/>
            <a:ext cx="4822951" cy="368786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hlinkClick r:id="rId2"/>
              </a:rPr>
              <a:t>https://docs.microsoft.com/azure/devops/pipelines/yaml-schema</a:t>
            </a: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>
                <a:hlinkClick r:id="rId3"/>
              </a:rPr>
              <a:t>https://dev.azure.com/seesharprun/Webinar</a:t>
            </a: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>
                <a:hlinkClick r:id="rId4"/>
              </a:rPr>
              <a:t>https://github.com/MSUSDEV/Azure-pipelines-with-GitHub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46385705"/>
      </p:ext>
    </p:extLst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0319-13E5-4C96-8247-8ECF14BC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Today's agenda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3720527-00BA-4887-A7CA-8452D7D006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69287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	Azure DevOps overview</a:t>
            </a:r>
          </a:p>
          <a:p>
            <a:pPr>
              <a:lnSpc>
                <a:spcPct val="200000"/>
              </a:lnSpc>
            </a:pPr>
            <a:r>
              <a:rPr lang="en-US" dirty="0"/>
              <a:t>	Azure Pipelines</a:t>
            </a:r>
          </a:p>
          <a:p>
            <a:pPr>
              <a:lnSpc>
                <a:spcPct val="200000"/>
              </a:lnSpc>
            </a:pPr>
            <a:r>
              <a:rPr lang="en-US" dirty="0"/>
              <a:t>	Building a pipeline for an application</a:t>
            </a:r>
          </a:p>
          <a:p>
            <a:pPr>
              <a:lnSpc>
                <a:spcPct val="200000"/>
              </a:lnSpc>
            </a:pPr>
            <a:r>
              <a:rPr lang="en-US" dirty="0"/>
              <a:t>	Customizing the pipeline</a:t>
            </a:r>
          </a:p>
          <a:p>
            <a:pPr>
              <a:lnSpc>
                <a:spcPct val="200000"/>
              </a:lnSpc>
            </a:pPr>
            <a:r>
              <a:rPr lang="en-US" dirty="0"/>
              <a:t>	Pipeline agents and containers</a:t>
            </a:r>
          </a:p>
        </p:txBody>
      </p:sp>
    </p:spTree>
    <p:extLst>
      <p:ext uri="{BB962C8B-B14F-4D97-AF65-F5344CB8AC3E}">
        <p14:creationId xmlns:p14="http://schemas.microsoft.com/office/powerpoint/2010/main" val="3418640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0319-13E5-4C96-8247-8ECF14BC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Questions and support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3720527-00BA-4887-A7CA-8452D7D006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031325"/>
          </a:xfrm>
        </p:spPr>
        <p:txBody>
          <a:bodyPr/>
          <a:lstStyle/>
          <a:p>
            <a:r>
              <a:rPr lang="en-US" sz="2400" dirty="0"/>
              <a:t>For questions or help with this series</a:t>
            </a:r>
          </a:p>
          <a:p>
            <a:r>
              <a:rPr lang="en-US" sz="2400" dirty="0">
                <a:hlinkClick r:id="rId2"/>
              </a:rPr>
              <a:t>MSUSDev@Microsoft.com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For the presentations and sample code</a:t>
            </a:r>
          </a:p>
          <a:p>
            <a:r>
              <a:rPr lang="en-US" sz="2400" dirty="0">
                <a:hlinkClick r:id="rId3"/>
              </a:rPr>
              <a:t>https://github.com/MSUSDEV/Azure-pipelines-with-GitHub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6823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7899278-BD67-4AAC-9874-65FAF4AE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DevOps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B004072-1B0B-4387-9E77-76A61E081B56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Modernize your deployment processes</a:t>
            </a:r>
          </a:p>
        </p:txBody>
      </p:sp>
    </p:spTree>
    <p:extLst>
      <p:ext uri="{BB962C8B-B14F-4D97-AF65-F5344CB8AC3E}">
        <p14:creationId xmlns:p14="http://schemas.microsoft.com/office/powerpoint/2010/main" val="190629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6E8E-3FDC-4393-A965-2DC6363AF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DevOps 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E51201-1CB1-43D6-B6A8-573011408071}"/>
              </a:ext>
            </a:extLst>
          </p:cNvPr>
          <p:cNvSpPr txBox="1"/>
          <p:nvPr/>
        </p:nvSpPr>
        <p:spPr>
          <a:xfrm>
            <a:off x="455994" y="2476072"/>
            <a:ext cx="6338530" cy="2299091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“…DevOps is the union of </a:t>
            </a:r>
            <a:r>
              <a:rPr lang="en-US" sz="3200" b="1" i="1" dirty="0">
                <a:solidFill>
                  <a:schemeClr val="tx2"/>
                </a:solidFill>
              </a:rPr>
              <a:t>people</a:t>
            </a:r>
            <a:r>
              <a:rPr lang="en-US" sz="32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i="1" dirty="0">
                <a:solidFill>
                  <a:schemeClr val="tx2"/>
                </a:solidFill>
              </a:rPr>
              <a:t>process</a:t>
            </a:r>
            <a:r>
              <a:rPr lang="en-US" sz="32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and </a:t>
            </a:r>
            <a:r>
              <a:rPr lang="en-US" sz="3200" b="1" i="1" dirty="0">
                <a:solidFill>
                  <a:schemeClr val="tx2"/>
                </a:solidFill>
              </a:rPr>
              <a:t>products</a:t>
            </a:r>
            <a:r>
              <a:rPr lang="en-US" sz="32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to enable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continuous delivery of </a:t>
            </a:r>
            <a:r>
              <a:rPr lang="en-US" sz="3200" b="1" i="1" dirty="0">
                <a:solidFill>
                  <a:schemeClr val="tx2"/>
                </a:solidFill>
              </a:rPr>
              <a:t>value</a:t>
            </a:r>
            <a:r>
              <a:rPr lang="en-US" sz="32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to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your business and its end-users…”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8F8945-77DD-4970-82BB-AE63E18F58B2}"/>
              </a:ext>
            </a:extLst>
          </p:cNvPr>
          <p:cNvSpPr txBox="1"/>
          <p:nvPr/>
        </p:nvSpPr>
        <p:spPr>
          <a:xfrm>
            <a:off x="3071973" y="4775163"/>
            <a:ext cx="398166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Donovan Brown, Microsoft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EF9895-8565-47AA-B13B-5E022E6BE1CD}"/>
              </a:ext>
            </a:extLst>
          </p:cNvPr>
          <p:cNvGrpSpPr/>
          <p:nvPr/>
        </p:nvGrpSpPr>
        <p:grpSpPr>
          <a:xfrm>
            <a:off x="7685069" y="1432856"/>
            <a:ext cx="4583180" cy="4385522"/>
            <a:chOff x="7685069" y="1432856"/>
            <a:chExt cx="4583180" cy="4385522"/>
          </a:xfrm>
        </p:grpSpPr>
        <p:pic>
          <p:nvPicPr>
            <p:cNvPr id="6" name="Graphic 5" descr="Circles with arrows">
              <a:extLst>
                <a:ext uri="{FF2B5EF4-FFF2-40B4-BE49-F238E27FC236}">
                  <a16:creationId xmlns:a16="http://schemas.microsoft.com/office/drawing/2014/main" id="{65CEBD37-E748-4467-9ED9-372E93CA6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85069" y="1432856"/>
              <a:ext cx="4385522" cy="4385522"/>
            </a:xfrm>
            <a:prstGeom prst="rect">
              <a:avLst/>
            </a:prstGeom>
          </p:spPr>
        </p:pic>
        <p:pic>
          <p:nvPicPr>
            <p:cNvPr id="10" name="Graphic 9" descr="Rocket">
              <a:extLst>
                <a:ext uri="{FF2B5EF4-FFF2-40B4-BE49-F238E27FC236}">
                  <a16:creationId xmlns:a16="http://schemas.microsoft.com/office/drawing/2014/main" id="{3A6B0612-B13E-4307-B347-88C5121E2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03613" y="3857946"/>
              <a:ext cx="575019" cy="575019"/>
            </a:xfrm>
            <a:prstGeom prst="rect">
              <a:avLst/>
            </a:prstGeom>
          </p:spPr>
        </p:pic>
        <p:pic>
          <p:nvPicPr>
            <p:cNvPr id="12" name="Graphic 11" descr="Research">
              <a:extLst>
                <a:ext uri="{FF2B5EF4-FFF2-40B4-BE49-F238E27FC236}">
                  <a16:creationId xmlns:a16="http://schemas.microsoft.com/office/drawing/2014/main" id="{1A101C50-6896-4165-AEFB-F5696244F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595694" y="4145455"/>
              <a:ext cx="575019" cy="575019"/>
            </a:xfrm>
            <a:prstGeom prst="rect">
              <a:avLst/>
            </a:prstGeom>
          </p:spPr>
        </p:pic>
        <p:pic>
          <p:nvPicPr>
            <p:cNvPr id="13" name="Graphic 12" descr="Tools">
              <a:extLst>
                <a:ext uri="{FF2B5EF4-FFF2-40B4-BE49-F238E27FC236}">
                  <a16:creationId xmlns:a16="http://schemas.microsoft.com/office/drawing/2014/main" id="{E9F3C848-77CF-4363-A21E-30867AE3B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6400" y="2080517"/>
              <a:ext cx="580822" cy="58082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DEFA26-556D-4BA1-AEB7-A8C678118E07}"/>
                </a:ext>
              </a:extLst>
            </p:cNvPr>
            <p:cNvSpPr txBox="1"/>
            <p:nvPr/>
          </p:nvSpPr>
          <p:spPr>
            <a:xfrm>
              <a:off x="9210705" y="1452653"/>
              <a:ext cx="1052211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Build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6957D19-B242-40DF-ADE4-BD13F29DF9D2}"/>
                </a:ext>
              </a:extLst>
            </p:cNvPr>
            <p:cNvSpPr txBox="1"/>
            <p:nvPr/>
          </p:nvSpPr>
          <p:spPr>
            <a:xfrm>
              <a:off x="10935512" y="4497807"/>
              <a:ext cx="1332737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Deploy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57276C7-DBF1-4F21-924D-93273147A40A}"/>
                </a:ext>
              </a:extLst>
            </p:cNvPr>
            <p:cNvSpPr txBox="1"/>
            <p:nvPr/>
          </p:nvSpPr>
          <p:spPr>
            <a:xfrm>
              <a:off x="7700952" y="4679544"/>
              <a:ext cx="1469761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Operate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0465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Dynamics 365">
  <a:themeElements>
    <a:clrScheme name="Custom 2">
      <a:dk1>
        <a:srgbClr val="3C3C41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090ED0-3BDA-49D1-ACF8-349EABE84FFF}" vid="{D8D86650-D1D0-4F72-97EB-6FE85552E638}"/>
    </a:ext>
  </a:extLst>
</a:theme>
</file>

<file path=ppt/theme/theme2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090ED0-3BDA-49D1-ACF8-349EABE84FFF}" vid="{C262C99B-FD24-4C21-8FB0-181F18668B79}"/>
    </a:ext>
  </a:extLst>
</a:theme>
</file>

<file path=ppt/theme/theme3.xml><?xml version="1.0" encoding="utf-8"?>
<a:theme xmlns:a="http://schemas.openxmlformats.org/drawingml/2006/main" name="2_Dynamics 365">
  <a:themeElements>
    <a:clrScheme name="Custom 2">
      <a:dk1>
        <a:srgbClr val="3C3C41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090ED0-3BDA-49D1-ACF8-349EABE84FFF}" vid="{D8D86650-D1D0-4F72-97EB-6FE85552E63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AA47F0D2BEEE46938160BC93819F27" ma:contentTypeVersion="7" ma:contentTypeDescription="Create a new document." ma:contentTypeScope="" ma:versionID="6664c2ab74573e7b5c598a50fcb2a0fe">
  <xsd:schema xmlns:xsd="http://www.w3.org/2001/XMLSchema" xmlns:xs="http://www.w3.org/2001/XMLSchema" xmlns:p="http://schemas.microsoft.com/office/2006/metadata/properties" xmlns:ns2="bca2bd77-9791-4e06-9e0e-881003cdd521" targetNamespace="http://schemas.microsoft.com/office/2006/metadata/properties" ma:root="true" ma:fieldsID="738dc12c972d6e6ef2ed2f25b0247677" ns2:_="">
    <xsd:import namespace="bca2bd77-9791-4e06-9e0e-881003cdd5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a2bd77-9791-4e06-9e0e-881003cdd5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bca2bd77-9791-4e06-9e0e-881003cdd52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53554D-DD44-437D-8EB9-0F34CFD22D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a2bd77-9791-4e06-9e0e-881003cdd5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Azure Training Day</Template>
  <TotalTime>518</TotalTime>
  <Words>2385</Words>
  <Application>Microsoft Office PowerPoint</Application>
  <PresentationFormat>Widescreen</PresentationFormat>
  <Paragraphs>612</Paragraphs>
  <Slides>75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75</vt:i4>
      </vt:variant>
    </vt:vector>
  </HeadingPairs>
  <TitlesOfParts>
    <vt:vector size="89" baseType="lpstr">
      <vt:lpstr>Arial</vt:lpstr>
      <vt:lpstr>Calibri</vt:lpstr>
      <vt:lpstr>Cascadia Code</vt:lpstr>
      <vt:lpstr>Consolas</vt:lpstr>
      <vt:lpstr>Segoe Pro Semibold</vt:lpstr>
      <vt:lpstr>Segoe Semibold</vt:lpstr>
      <vt:lpstr>Segoe UI</vt:lpstr>
      <vt:lpstr>Segoe UI Light</vt:lpstr>
      <vt:lpstr>Segoe UI Semibold</vt:lpstr>
      <vt:lpstr>Segoe UI Semilight</vt:lpstr>
      <vt:lpstr>Wingdings</vt:lpstr>
      <vt:lpstr>1_Dynamics 365</vt:lpstr>
      <vt:lpstr>WHITE TEMPLATE</vt:lpstr>
      <vt:lpstr>2_Dynamics 365</vt:lpstr>
      <vt:lpstr>PowerPoint Presentation</vt:lpstr>
      <vt:lpstr>Introduction to Azure Pipelines</vt:lpstr>
      <vt:lpstr>About us…</vt:lpstr>
      <vt:lpstr>Setting the scene</vt:lpstr>
      <vt:lpstr>Series roadmap</vt:lpstr>
      <vt:lpstr>Today's agenda</vt:lpstr>
      <vt:lpstr>Technical requirements</vt:lpstr>
      <vt:lpstr>Azure DevOps</vt:lpstr>
      <vt:lpstr>The DevOps methodology</vt:lpstr>
      <vt:lpstr>The DevOps Toolkit (Microsoft)</vt:lpstr>
      <vt:lpstr>Challenge of DevOps: Different approaches, same cloud endpoint</vt:lpstr>
      <vt:lpstr>Solution of DevOps: Same approach, same toolkit, same cloud endpoint</vt:lpstr>
      <vt:lpstr>Introducing Azure DevOps</vt:lpstr>
      <vt:lpstr>Azure DevOps: Choose what you love</vt:lpstr>
      <vt:lpstr>Demo</vt:lpstr>
      <vt:lpstr>Azure Pipelines</vt:lpstr>
      <vt:lpstr>Azure Pipelines</vt:lpstr>
      <vt:lpstr>Running a Build with Azure DevOps Pipelines</vt:lpstr>
      <vt:lpstr>Pipeline hierarchy</vt:lpstr>
      <vt:lpstr>Stages</vt:lpstr>
      <vt:lpstr>Jobs</vt:lpstr>
      <vt:lpstr>Steps</vt:lpstr>
      <vt:lpstr>Types of steps</vt:lpstr>
      <vt:lpstr>Example repository</vt:lpstr>
      <vt:lpstr>Demo</vt:lpstr>
      <vt:lpstr>Building a pipeline for an application</vt:lpstr>
      <vt:lpstr>Pipeline hierarchy, again…</vt:lpstr>
      <vt:lpstr>Single stage pipeline</vt:lpstr>
      <vt:lpstr>Build and test pipeline</vt:lpstr>
      <vt:lpstr>Information from the developer team</vt:lpstr>
      <vt:lpstr>.NET guidance from the developers</vt:lpstr>
      <vt:lpstr>Build and test pipeline</vt:lpstr>
      <vt:lpstr>Use the CLI in the pipeline</vt:lpstr>
      <vt:lpstr>Start with your stages array…</vt:lpstr>
      <vt:lpstr>Start with your stages array…</vt:lpstr>
      <vt:lpstr>Start with your stages array…</vt:lpstr>
      <vt:lpstr>Then add jobs…</vt:lpstr>
      <vt:lpstr>Then add jobs…</vt:lpstr>
      <vt:lpstr>Then add jobs…</vt:lpstr>
      <vt:lpstr>Then add jobs…</vt:lpstr>
      <vt:lpstr>Finally, add steps to the job…</vt:lpstr>
      <vt:lpstr>Types of steps</vt:lpstr>
      <vt:lpstr>Finally, add steps to the job…</vt:lpstr>
      <vt:lpstr>Finally, add steps to the job…</vt:lpstr>
      <vt:lpstr>Finally, add steps to the job…</vt:lpstr>
      <vt:lpstr>Word from the developers…</vt:lpstr>
      <vt:lpstr>Finally, add steps to the job…</vt:lpstr>
      <vt:lpstr>Finally, add steps to the job…</vt:lpstr>
      <vt:lpstr>Word from the developers…</vt:lpstr>
      <vt:lpstr>Finally, add steps to the job…</vt:lpstr>
      <vt:lpstr>Finally, add steps to the job…</vt:lpstr>
      <vt:lpstr>Demo</vt:lpstr>
      <vt:lpstr>Customizing the pipeline</vt:lpstr>
      <vt:lpstr>Once again, the pipeline hierarchy</vt:lpstr>
      <vt:lpstr>YAML schema documentation</vt:lpstr>
      <vt:lpstr>Single-stage pipeline</vt:lpstr>
      <vt:lpstr>Single job pipeline</vt:lpstr>
      <vt:lpstr>Demo</vt:lpstr>
      <vt:lpstr>Word from the developers…</vt:lpstr>
      <vt:lpstr>Word from the developers…</vt:lpstr>
      <vt:lpstr>Demo</vt:lpstr>
      <vt:lpstr>Pipeline agents and containers</vt:lpstr>
      <vt:lpstr>Agents</vt:lpstr>
      <vt:lpstr>Microsoft-hosted agents</vt:lpstr>
      <vt:lpstr>Included software  ubuntu-16.04</vt:lpstr>
      <vt:lpstr>YAML schema documentation</vt:lpstr>
      <vt:lpstr>Sample pipeline</vt:lpstr>
      <vt:lpstr>Specifying a Microsoft-hosted agent pool</vt:lpstr>
      <vt:lpstr>Specifying a container</vt:lpstr>
      <vt:lpstr>Field trip to Docker Hub!</vt:lpstr>
      <vt:lpstr>Demo</vt:lpstr>
      <vt:lpstr>Wrapping up</vt:lpstr>
      <vt:lpstr>Lots of links!</vt:lpstr>
      <vt:lpstr>Today's agenda</vt:lpstr>
      <vt:lpstr>Questions and support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&lt;Event name&gt;</dc:subject>
  <dc:creator>Peter De Tender</dc:creator>
  <cp:keywords/>
  <dc:description/>
  <cp:lastModifiedBy>Sidney Andrews</cp:lastModifiedBy>
  <cp:revision>24</cp:revision>
  <dcterms:created xsi:type="dcterms:W3CDTF">2019-08-15T14:23:15Z</dcterms:created>
  <dcterms:modified xsi:type="dcterms:W3CDTF">2020-02-13T17:54:55Z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0x010100F6AA47F0D2BEEE46938160BC93819F27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