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731" r:id="rId1"/>
  </p:sldMasterIdLst>
  <p:notesMasterIdLst>
    <p:notesMasterId r:id="rId37"/>
  </p:notesMasterIdLst>
  <p:handoutMasterIdLst>
    <p:handoutMasterId r:id="rId38"/>
  </p:handoutMasterIdLst>
  <p:sldIdLst>
    <p:sldId id="1809" r:id="rId2"/>
    <p:sldId id="10524" r:id="rId3"/>
    <p:sldId id="10525" r:id="rId4"/>
    <p:sldId id="4327" r:id="rId5"/>
    <p:sldId id="10535" r:id="rId6"/>
    <p:sldId id="10536" r:id="rId7"/>
    <p:sldId id="10532" r:id="rId8"/>
    <p:sldId id="10537" r:id="rId9"/>
    <p:sldId id="261" r:id="rId10"/>
    <p:sldId id="10579" r:id="rId11"/>
    <p:sldId id="10582" r:id="rId12"/>
    <p:sldId id="10542" r:id="rId13"/>
    <p:sldId id="10583" r:id="rId14"/>
    <p:sldId id="10588" r:id="rId15"/>
    <p:sldId id="10589" r:id="rId16"/>
    <p:sldId id="10590" r:id="rId17"/>
    <p:sldId id="10591" r:id="rId18"/>
    <p:sldId id="10592" r:id="rId19"/>
    <p:sldId id="10593" r:id="rId20"/>
    <p:sldId id="10584" r:id="rId21"/>
    <p:sldId id="10585" r:id="rId22"/>
    <p:sldId id="10595" r:id="rId23"/>
    <p:sldId id="10596" r:id="rId24"/>
    <p:sldId id="10597" r:id="rId25"/>
    <p:sldId id="10598" r:id="rId26"/>
    <p:sldId id="10599" r:id="rId27"/>
    <p:sldId id="10601" r:id="rId28"/>
    <p:sldId id="10602" r:id="rId29"/>
    <p:sldId id="10603" r:id="rId30"/>
    <p:sldId id="10600" r:id="rId31"/>
    <p:sldId id="10586" r:id="rId32"/>
    <p:sldId id="10551" r:id="rId33"/>
    <p:sldId id="10569" r:id="rId34"/>
    <p:sldId id="10550" r:id="rId35"/>
    <p:sldId id="10533" r:id="rId36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D82A8FB-AED3-4A8E-B1D6-C165AAFFB63B}">
          <p14:sldIdLst>
            <p14:sldId id="1809"/>
            <p14:sldId id="10524"/>
            <p14:sldId id="10525"/>
            <p14:sldId id="4327"/>
            <p14:sldId id="10535"/>
            <p14:sldId id="10536"/>
            <p14:sldId id="10532"/>
          </p14:sldIdLst>
        </p14:section>
        <p14:section name="Azure Pipelines" id="{232208E5-B392-4D5C-BDF7-0357BB76A3F2}">
          <p14:sldIdLst>
            <p14:sldId id="10537"/>
            <p14:sldId id="261"/>
            <p14:sldId id="10579"/>
            <p14:sldId id="10582"/>
            <p14:sldId id="10542"/>
            <p14:sldId id="10583"/>
            <p14:sldId id="10588"/>
            <p14:sldId id="10589"/>
            <p14:sldId id="10590"/>
            <p14:sldId id="10591"/>
            <p14:sldId id="10592"/>
            <p14:sldId id="10593"/>
            <p14:sldId id="10584"/>
            <p14:sldId id="10585"/>
            <p14:sldId id="10595"/>
            <p14:sldId id="10596"/>
            <p14:sldId id="10597"/>
            <p14:sldId id="10598"/>
            <p14:sldId id="10599"/>
            <p14:sldId id="10601"/>
            <p14:sldId id="10602"/>
            <p14:sldId id="10603"/>
            <p14:sldId id="10600"/>
            <p14:sldId id="10586"/>
          </p14:sldIdLst>
        </p14:section>
        <p14:section name="Wrapping up" id="{5852559B-2AF8-434B-8C3E-29B224D70F97}">
          <p14:sldIdLst>
            <p14:sldId id="10551"/>
            <p14:sldId id="10569"/>
            <p14:sldId id="10550"/>
            <p14:sldId id="1053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94"/>
    <a:srgbClr val="D5588A"/>
    <a:srgbClr val="854CC7"/>
    <a:srgbClr val="D83B01"/>
    <a:srgbClr val="95DFD3"/>
    <a:srgbClr val="107C10"/>
    <a:srgbClr val="004B50"/>
    <a:srgbClr val="50E6FF"/>
    <a:srgbClr val="0078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2109" autoAdjust="0"/>
  </p:normalViewPr>
  <p:slideViewPr>
    <p:cSldViewPr snapToGrid="0">
      <p:cViewPr varScale="1">
        <p:scale>
          <a:sx n="122" d="100"/>
          <a:sy n="122" d="100"/>
        </p:scale>
        <p:origin x="72" y="91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972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2/20/2020 1:33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2/20/2020 1:33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3308-1CCD-4083-9427-1DD59259FB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58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6574EE-8191-4BCC-ABE6-D00A4F4D76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2/20/2020 1:33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06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6574EE-8191-4BCC-ABE6-D00A4F4D76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2/20/2020 1:33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096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6574EE-8191-4BCC-ABE6-D00A4F4D76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2/20/2020 1:33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465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jp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91" y="2532448"/>
            <a:ext cx="9630389" cy="1793104"/>
          </a:xfr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Azure Dev Days</a:t>
            </a:r>
            <a:br>
              <a:rPr lang="en-US" dirty="0"/>
            </a:br>
            <a:r>
              <a:rPr lang="en-US" dirty="0"/>
              <a:t>Presentation title goes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5E9C4516-26FA-2F40-A2E5-1BD96936FD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841" y="5669516"/>
            <a:ext cx="9609045" cy="724246"/>
          </a:xfrm>
        </p:spPr>
        <p:txBody>
          <a:bodyPr/>
          <a:lstStyle>
            <a:lvl1pPr>
              <a:defRPr sz="1765">
                <a:solidFill>
                  <a:schemeClr val="bg1"/>
                </a:solidFill>
              </a:defRPr>
            </a:lvl1pPr>
            <a:lvl2pPr>
              <a:defRPr sz="1765">
                <a:solidFill>
                  <a:schemeClr val="bg1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Speaker name</a:t>
            </a:r>
          </a:p>
          <a:p>
            <a:pPr lvl="1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81422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strike="noStrik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45203317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55994" y="941692"/>
            <a:ext cx="7454643" cy="3558191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5443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4" y="941692"/>
            <a:ext cx="7454643" cy="3558191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21694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29842" y="0"/>
            <a:ext cx="5962158" cy="6858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554195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4" y="2363623"/>
            <a:ext cx="4822952" cy="264890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5995" y="1922587"/>
            <a:ext cx="4822951" cy="28777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Subhead Segoe UI Regular 20/24. </a:t>
            </a:r>
          </a:p>
        </p:txBody>
      </p:sp>
      <p:sp>
        <p:nvSpPr>
          <p:cNvPr id="7" name="Footer Placeholder 14">
            <a:extLst>
              <a:ext uri="{FF2B5EF4-FFF2-40B4-BE49-F238E27FC236}">
                <a16:creationId xmlns:a16="http://schemas.microsoft.com/office/drawing/2014/main" id="{7397557A-B9E9-4375-BD93-C4F91A780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</a:t>
            </a:r>
          </a:p>
        </p:txBody>
      </p:sp>
    </p:spTree>
    <p:extLst>
      <p:ext uri="{BB962C8B-B14F-4D97-AF65-F5344CB8AC3E}">
        <p14:creationId xmlns:p14="http://schemas.microsoft.com/office/powerpoint/2010/main" val="82916108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55995" y="2158885"/>
            <a:ext cx="3618381" cy="2540231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03151" y="2158885"/>
            <a:ext cx="3607487" cy="2540231"/>
          </a:xfrm>
          <a:blipFill>
            <a:blip r:embed="rId3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139413" y="2158885"/>
            <a:ext cx="3623050" cy="2540231"/>
          </a:xfrm>
          <a:blipFill>
            <a:blip r:embed="rId4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4927922"/>
            <a:ext cx="3618381" cy="1186064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00039" y="4927922"/>
            <a:ext cx="3618381" cy="1186064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>
                <a:solidFill>
                  <a:schemeClr val="tx2"/>
                </a:solidFill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44083" y="4927922"/>
            <a:ext cx="3618381" cy="1186064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>
                <a:solidFill>
                  <a:schemeClr val="tx2"/>
                </a:solidFill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4" name="Footer Placeholder 14">
            <a:extLst>
              <a:ext uri="{FF2B5EF4-FFF2-40B4-BE49-F238E27FC236}">
                <a16:creationId xmlns:a16="http://schemas.microsoft.com/office/drawing/2014/main" id="{3B5B741A-7576-5149-903B-7C99768D8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16868292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4774" y="418150"/>
            <a:ext cx="7747227" cy="64398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4758211" cy="6035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>
                <a:solidFill>
                  <a:schemeClr val="tx1"/>
                </a:solidFill>
                <a:latin typeface="+mn-lt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pt-BR" dirty="0"/>
              <a:t>Large 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2707597"/>
            <a:ext cx="4758210" cy="2521331"/>
          </a:xfrm>
        </p:spPr>
        <p:txBody>
          <a:bodyPr lIns="0" tIns="0" rIns="0" bIns="0"/>
          <a:lstStyle>
            <a:lvl1pPr marL="280121" indent="-280121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72" b="0" i="0" spc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7959" y="3421009"/>
            <a:ext cx="5834041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Footer Placeholder 14">
            <a:extLst>
              <a:ext uri="{FF2B5EF4-FFF2-40B4-BE49-F238E27FC236}">
                <a16:creationId xmlns:a16="http://schemas.microsoft.com/office/drawing/2014/main" id="{91B60D61-6FC1-0E45-8A2E-51410A6C6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40327205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4774" y="418150"/>
            <a:ext cx="7747227" cy="6439851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7959" y="3421009"/>
            <a:ext cx="5834041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72" y="2000738"/>
            <a:ext cx="1693247" cy="3034292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5798" y="2000738"/>
            <a:ext cx="1693247" cy="3034292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E48FC59D-3F2F-9746-A309-EDC9968BC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64102449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4249" y="486947"/>
            <a:ext cx="10869930" cy="63710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93976" y="3488254"/>
            <a:ext cx="7678751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C171A6F7-E2D5-4545-B545-35D9AA4D1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04007199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55996" y="1950780"/>
            <a:ext cx="3618377" cy="353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2353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2" y="5857162"/>
            <a:ext cx="3618381" cy="301770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  <a:defRPr sz="980" b="0" i="0" spc="0">
                <a:solidFill>
                  <a:schemeClr val="tx1"/>
                </a:solidFill>
                <a:latin typeface="+mn-lt"/>
              </a:defRPr>
            </a:lvl1pPr>
            <a:lvl2pPr marL="0" marR="0" indent="0" algn="l" defTabSz="914367" rtl="0" eaLnBrk="1" fontAlgn="auto" latinLnBrk="0" hangingPunct="1">
              <a:lnSpc>
                <a:spcPts val="1176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98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03152" y="5857162"/>
            <a:ext cx="3607487" cy="301770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980" b="0" i="0" spc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03152" y="1950780"/>
            <a:ext cx="3607487" cy="353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2353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139412" y="1950780"/>
            <a:ext cx="3623051" cy="353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2353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5991" y="5670381"/>
            <a:ext cx="3629278" cy="243143"/>
          </a:xfrm>
        </p:spPr>
        <p:txBody>
          <a:bodyPr tIns="0"/>
          <a:lstStyle>
            <a:lvl1pPr>
              <a:defRPr lang="en-US" sz="980" b="1" kern="1200" spc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14044" y="5670381"/>
            <a:ext cx="3629278" cy="243143"/>
          </a:xfrm>
        </p:spPr>
        <p:txBody>
          <a:bodyPr tIns="0"/>
          <a:lstStyle>
            <a:lvl1pPr>
              <a:defRPr lang="en-US" sz="980" b="1" kern="1200" spc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39413" y="5670381"/>
            <a:ext cx="3629278" cy="243143"/>
          </a:xfrm>
        </p:spPr>
        <p:txBody>
          <a:bodyPr tIns="0"/>
          <a:lstStyle>
            <a:lvl1pPr>
              <a:defRPr lang="en-US" sz="980" b="1" kern="1200" spc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39413" y="5857162"/>
            <a:ext cx="3607487" cy="301770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980" b="0" i="0" spc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3" name="Footer Placeholder 14">
            <a:extLst>
              <a:ext uri="{FF2B5EF4-FFF2-40B4-BE49-F238E27FC236}">
                <a16:creationId xmlns:a16="http://schemas.microsoft.com/office/drawing/2014/main" id="{592F5440-0E12-0F44-ACE7-3C2064AE3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6685917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55995" y="3924852"/>
            <a:ext cx="11306469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8FFE576D-7F23-5D49-98BE-F31E67401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06509549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91" y="2532448"/>
            <a:ext cx="9630389" cy="1793104"/>
          </a:xfr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Azure Dev Days</a:t>
            </a:r>
            <a:br>
              <a:rPr lang="en-US" dirty="0"/>
            </a:br>
            <a:r>
              <a:rPr lang="en-US" dirty="0"/>
              <a:t>Presentation title goes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462A60B-A69E-F345-8342-7A4E3F4B69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841" y="5669516"/>
            <a:ext cx="9609045" cy="724246"/>
          </a:xfrm>
        </p:spPr>
        <p:txBody>
          <a:bodyPr/>
          <a:lstStyle>
            <a:lvl1pPr>
              <a:defRPr sz="1765">
                <a:solidFill>
                  <a:schemeClr val="bg1"/>
                </a:solidFill>
              </a:defRPr>
            </a:lvl1pPr>
            <a:lvl2pPr>
              <a:defRPr sz="1765">
                <a:solidFill>
                  <a:schemeClr val="bg1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Speaker name</a:t>
            </a:r>
          </a:p>
          <a:p>
            <a:pPr lvl="1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764242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medium tea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54170" y="6451197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5" y="1845277"/>
            <a:ext cx="7454644" cy="1473396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4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70" y="439310"/>
            <a:ext cx="1335673" cy="19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4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7789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1690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+ Agenda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2 -</a:t>
            </a:r>
            <a:br>
              <a:rPr lang="en-US" dirty="0"/>
            </a:br>
            <a:r>
              <a:rPr lang="en-US" dirty="0"/>
              <a:t>Could go to 2 lines</a:t>
            </a:r>
          </a:p>
          <a:p>
            <a:pPr lvl="0"/>
            <a:r>
              <a:rPr lang="en-US" dirty="0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0" y="5372100"/>
            <a:ext cx="3508667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00501" y="5764610"/>
            <a:ext cx="3508666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42187068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4D8D864-CFA6-477D-A4B4-FED8B0945667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6103952" y="3276600"/>
            <a:ext cx="5622897" cy="28194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Twitter: @handle</a:t>
            </a:r>
          </a:p>
          <a:p>
            <a:pPr lvl="0"/>
            <a:r>
              <a:rPr lang="en-US"/>
              <a:t>Email: </a:t>
            </a:r>
            <a:r>
              <a:rPr lang="en-US" err="1"/>
              <a:t>email@Microsoft.com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45711B6-47A7-4CF6-BE34-3532BF3B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33" y="1181100"/>
            <a:ext cx="5622897" cy="49149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819855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0616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10293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366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75096FF-13CC-0248-B6F1-88D5C03328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3231855"/>
            <a:ext cx="6931447" cy="2171417"/>
          </a:xfrm>
          <a:noFill/>
        </p:spPr>
        <p:txBody>
          <a:bodyPr lIns="0" tIns="0" rIns="0" bIns="182880" anchor="b" anchorCtr="0"/>
          <a:lstStyle>
            <a:lvl1pPr defTabSz="914367">
              <a:defRPr sz="4800" strike="noStrike" spc="-49" baseline="0">
                <a:solidFill>
                  <a:schemeClr val="bg1"/>
                </a:solidFill>
              </a:defRPr>
            </a:lvl1pPr>
          </a:lstStyle>
          <a:p>
            <a:pPr defTabSz="914367"/>
            <a:r>
              <a:rPr lang="en-US" sz="4902" spc="-49" dirty="0">
                <a:solidFill>
                  <a:srgbClr val="FFFFFF"/>
                </a:solidFill>
                <a:latin typeface="+mj-lt"/>
              </a:rPr>
              <a:t>Azure Training Day: </a:t>
            </a:r>
            <a:br>
              <a:rPr lang="en-US" sz="4902" spc="-49" dirty="0">
                <a:solidFill>
                  <a:srgbClr val="0078D3"/>
                </a:solidFill>
                <a:latin typeface="+mj-lt"/>
              </a:rPr>
            </a:br>
            <a:r>
              <a:rPr lang="en-US" sz="4902" spc="-49" dirty="0">
                <a:solidFill>
                  <a:srgbClr val="50E6FF"/>
                </a:solidFill>
                <a:latin typeface="+mj-lt"/>
              </a:rPr>
              <a:t>Learn, architect and developer</a:t>
            </a:r>
            <a:br>
              <a:rPr lang="en-US" sz="4902" spc="-49" dirty="0">
                <a:solidFill>
                  <a:srgbClr val="50E6FF"/>
                </a:solidFill>
                <a:latin typeface="+mj-lt"/>
              </a:rPr>
            </a:br>
            <a:r>
              <a:rPr lang="en-US" sz="4902" spc="-49" dirty="0">
                <a:solidFill>
                  <a:srgbClr val="50E6FF"/>
                </a:solidFill>
                <a:latin typeface="+mj-lt"/>
              </a:rPr>
              <a:t>solutions on Azure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4E37FF-12F6-394D-83D1-D72C5CB1E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890B2B-4A87-47BF-ABDC-17FD33799129}"/>
              </a:ext>
            </a:extLst>
          </p:cNvPr>
          <p:cNvGrpSpPr/>
          <p:nvPr userDrawn="1"/>
        </p:nvGrpSpPr>
        <p:grpSpPr>
          <a:xfrm>
            <a:off x="8481525" y="1834556"/>
            <a:ext cx="2844162" cy="3775004"/>
            <a:chOff x="8481525" y="1834556"/>
            <a:chExt cx="2844162" cy="377500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7ACC723-8B0A-429E-BF99-C0A3279D5A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9633198" y="3834724"/>
              <a:ext cx="594360" cy="59436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D879010-2BA5-4ADA-86DD-4322229041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731327" y="1834556"/>
              <a:ext cx="594360" cy="59436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5DCD107-382E-4D1A-A3B9-89F578F4AD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481525" y="2834640"/>
              <a:ext cx="594360" cy="59436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244B066-747D-47EC-A7D2-ECE2D4D79D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9633198" y="2867584"/>
              <a:ext cx="594360" cy="49317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190118-51B5-40B5-BDCE-69BFE691ED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9633198" y="1834556"/>
              <a:ext cx="594360" cy="59436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EB7BB85-E6F0-42CC-BAE4-3FC8F3C36E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8481525" y="1834556"/>
              <a:ext cx="594360" cy="59436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B0E0663-AD89-4AC8-8010-AB75DAE0B20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8490069" y="3834724"/>
              <a:ext cx="594360" cy="59436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957CD3-70DC-4100-A225-7B592B67F8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10731327" y="2972070"/>
              <a:ext cx="594360" cy="25978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16E37C7-D8FB-42AE-BCF0-63E6A65201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10731327" y="4000752"/>
              <a:ext cx="594360" cy="26230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FBEBE55-430D-469B-863D-CF0F3398BD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907" y="5015200"/>
              <a:ext cx="408683" cy="59436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C9C76CB-E61E-4101-8CD5-48724D4449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9633198" y="5089372"/>
              <a:ext cx="594360" cy="44601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F46E7AC-A6D0-40E5-AC0C-4C2C29F3B2E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10731327" y="5054172"/>
              <a:ext cx="594360" cy="446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38172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1168943"/>
            <a:ext cx="3618381" cy="899665"/>
          </a:xfrm>
        </p:spPr>
        <p:txBody>
          <a:bodyPr lIns="0" tIns="0" rIns="0" bIns="0"/>
          <a:lstStyle>
            <a:lvl1pPr>
              <a:defRPr sz="1765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29843" y="1168943"/>
            <a:ext cx="3837818" cy="3786998"/>
          </a:xfrm>
        </p:spPr>
        <p:txBody>
          <a:bodyPr wrap="square" lIns="0" tIns="0" rIns="0" bIns="0">
            <a:noAutofit/>
          </a:bodyPr>
          <a:lstStyle>
            <a:lvl1pPr marL="0" indent="0" defTabSz="507330">
              <a:spcAft>
                <a:spcPts val="490"/>
              </a:spcAft>
              <a:buNone/>
              <a:defRPr sz="1765" spc="0" baseline="0">
                <a:solidFill>
                  <a:schemeClr val="tx2"/>
                </a:solidFill>
              </a:defRPr>
            </a:lvl1pPr>
            <a:lvl2pPr marL="224097" indent="0">
              <a:buNone/>
              <a:defRPr sz="1765"/>
            </a:lvl2pPr>
            <a:lvl3pPr marL="448193" indent="0">
              <a:buNone/>
              <a:defRPr sz="1765"/>
            </a:lvl3pPr>
            <a:lvl4pPr marL="672290" indent="0">
              <a:buNone/>
              <a:defRPr sz="1765"/>
            </a:lvl4pPr>
            <a:lvl5pPr marL="896386" indent="0">
              <a:buNone/>
              <a:defRPr sz="1765"/>
            </a:lvl5pPr>
          </a:lstStyle>
          <a:p>
            <a:pPr lvl="0"/>
            <a:r>
              <a:rPr lang="en-US" dirty="0"/>
              <a:t>##	Section Title</a:t>
            </a:r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5D44EBAA-1080-2641-A084-EB6038C6B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0578747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11306469" cy="6035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 spc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ts val="2353"/>
              </a:lnSpc>
              <a:buNone/>
              <a:defRPr spc="0"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Large: subhead Segoe UI </a:t>
            </a:r>
            <a:r>
              <a:rPr lang="en-US" dirty="0" err="1"/>
              <a:t>Semibold</a:t>
            </a:r>
            <a:r>
              <a:rPr lang="en-US" dirty="0"/>
              <a:t> 20/24</a:t>
            </a:r>
          </a:p>
          <a:p>
            <a:pPr lvl="1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11306469" cy="443839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None/>
              <a:defRPr sz="1372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Medium: 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5" y="4352947"/>
            <a:ext cx="11306469" cy="331946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0" indent="0">
              <a:lnSpc>
                <a:spcPct val="100000"/>
              </a:lnSpc>
              <a:buNone/>
              <a:defRPr/>
            </a:lvl5pPr>
          </a:lstStyle>
          <a:p>
            <a:pPr lvl="4"/>
            <a:r>
              <a:rPr lang="en-US" dirty="0"/>
              <a:t>Small caption: Segoe UI Bold 10/12</a:t>
            </a:r>
          </a:p>
          <a:p>
            <a:pPr lvl="1"/>
            <a:r>
              <a:rPr lang="en-US" dirty="0"/>
              <a:t>Small caption Segoe Regular 10/12</a:t>
            </a:r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792CEBAD-C5CC-0544-9FE5-B0B00445B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95281639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587"/>
            <a:ext cx="9384447" cy="6035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3618381" cy="267522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449" y="3151388"/>
            <a:ext cx="3618381" cy="267522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49960" y="3151388"/>
            <a:ext cx="3618381" cy="267522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5E8D43B7-8257-D84A-AC54-1B6FD2631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7611403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5" y="2363623"/>
            <a:ext cx="3618381" cy="2435151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03151" y="2363623"/>
            <a:ext cx="3618381" cy="2435151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138E79E6-9873-FD4B-AE77-547F8559A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71660682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464958" y="1599724"/>
            <a:ext cx="3609417" cy="3099393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 photo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4927922"/>
            <a:ext cx="3618381" cy="118606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44083" y="4927922"/>
            <a:ext cx="3618381" cy="118606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25" name="Content Placeholder 15">
            <a:extLst>
              <a:ext uri="{FF2B5EF4-FFF2-40B4-BE49-F238E27FC236}">
                <a16:creationId xmlns:a16="http://schemas.microsoft.com/office/drawing/2014/main" id="{FF38BC9F-387A-498E-A040-4619A490AEDD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300039" y="1599724"/>
            <a:ext cx="3609417" cy="3099393"/>
          </a:xfrm>
          <a:blipFill>
            <a:blip r:embed="rId3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 photo</a:t>
            </a:r>
          </a:p>
        </p:txBody>
      </p:sp>
      <p:sp>
        <p:nvSpPr>
          <p:cNvPr id="26" name="Content Placeholder 15">
            <a:extLst>
              <a:ext uri="{FF2B5EF4-FFF2-40B4-BE49-F238E27FC236}">
                <a16:creationId xmlns:a16="http://schemas.microsoft.com/office/drawing/2014/main" id="{EEF5E46D-3409-4544-8C4E-211F133E580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44083" y="1599722"/>
            <a:ext cx="3609417" cy="3099394"/>
          </a:xfrm>
          <a:blipFill>
            <a:blip r:embed="rId4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 photo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03151" y="4927922"/>
            <a:ext cx="3618381" cy="118606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2" name="Footer Placeholder 14">
            <a:extLst>
              <a:ext uri="{FF2B5EF4-FFF2-40B4-BE49-F238E27FC236}">
                <a16:creationId xmlns:a16="http://schemas.microsoft.com/office/drawing/2014/main" id="{CA59C6B7-B917-1840-9DE3-C34667871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92492538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55995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67818"/>
            <a:ext cx="1693247" cy="277879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378328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00662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222995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145328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067660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378328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00662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222995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145328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067660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5995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379573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03151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29842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39413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067660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6.</a:t>
            </a:r>
          </a:p>
        </p:txBody>
      </p:sp>
      <p:sp>
        <p:nvSpPr>
          <p:cNvPr id="23" name="Footer Placeholder 14">
            <a:extLst>
              <a:ext uri="{FF2B5EF4-FFF2-40B4-BE49-F238E27FC236}">
                <a16:creationId xmlns:a16="http://schemas.microsoft.com/office/drawing/2014/main" id="{CDC19876-13E5-1847-AE6E-14EA37A9C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41848764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994" y="556381"/>
            <a:ext cx="11306469" cy="813819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5994" y="1817559"/>
            <a:ext cx="11306469" cy="232362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0"/>
            <a:r>
              <a:rPr lang="en-US" dirty="0"/>
              <a:t>H2 Segoe UI </a:t>
            </a:r>
            <a:r>
              <a:rPr lang="en-US" dirty="0" err="1"/>
              <a:t>Semibold</a:t>
            </a:r>
            <a:r>
              <a:rPr lang="en-US" dirty="0"/>
              <a:t> 20/24</a:t>
            </a:r>
          </a:p>
          <a:p>
            <a:pPr lvl="1"/>
            <a:r>
              <a:rPr lang="en-US" dirty="0"/>
              <a:t>B1 Segoe UI Regular 20/24 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H3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3"/>
            <a:r>
              <a:rPr lang="en-US" dirty="0"/>
              <a:t>B2 Segoe UI Regular 14/18</a:t>
            </a:r>
          </a:p>
          <a:p>
            <a:pPr lvl="3"/>
            <a:endParaRPr lang="en-US" dirty="0"/>
          </a:p>
          <a:p>
            <a:pPr lvl="4"/>
            <a:r>
              <a:rPr lang="en-US" dirty="0"/>
              <a:t>H4 Segoe UI Bold 10/12</a:t>
            </a:r>
          </a:p>
          <a:p>
            <a:pPr lvl="6"/>
            <a:r>
              <a:rPr lang="en-US" dirty="0"/>
              <a:t>B3 Segoe UI Regular 10/12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99A560D-F2FE-428C-A24D-30E7600CC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429226" y="2842059"/>
            <a:ext cx="6849372" cy="11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8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32" r:id="rId1"/>
    <p:sldLayoutId id="2147484733" r:id="rId2"/>
    <p:sldLayoutId id="2147484734" r:id="rId3"/>
    <p:sldLayoutId id="2147484735" r:id="rId4"/>
    <p:sldLayoutId id="2147484736" r:id="rId5"/>
    <p:sldLayoutId id="2147484737" r:id="rId6"/>
    <p:sldLayoutId id="2147484738" r:id="rId7"/>
    <p:sldLayoutId id="2147484739" r:id="rId8"/>
    <p:sldLayoutId id="2147484740" r:id="rId9"/>
    <p:sldLayoutId id="2147484741" r:id="rId10"/>
    <p:sldLayoutId id="2147484742" r:id="rId11"/>
    <p:sldLayoutId id="2147484743" r:id="rId12"/>
    <p:sldLayoutId id="2147484744" r:id="rId13"/>
    <p:sldLayoutId id="2147484745" r:id="rId14"/>
    <p:sldLayoutId id="2147484746" r:id="rId15"/>
    <p:sldLayoutId id="2147484747" r:id="rId16"/>
    <p:sldLayoutId id="2147484748" r:id="rId17"/>
    <p:sldLayoutId id="2147484749" r:id="rId18"/>
    <p:sldLayoutId id="2147484750" r:id="rId19"/>
    <p:sldLayoutId id="2147484751" r:id="rId20"/>
    <p:sldLayoutId id="2147484765" r:id="rId21"/>
    <p:sldLayoutId id="2147484812" r:id="rId22"/>
    <p:sldLayoutId id="2147484813" r:id="rId23"/>
    <p:sldLayoutId id="2147484862" r:id="rId24"/>
    <p:sldLayoutId id="2147484863" r:id="rId25"/>
    <p:sldLayoutId id="2147484867" r:id="rId26"/>
    <p:sldLayoutId id="2147484784" r:id="rId27"/>
  </p:sldLayoutIdLst>
  <p:transition>
    <p:fade/>
  </p:transition>
  <p:hf sldNum="0" hd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2745" b="0" kern="1200" cap="none" spc="-49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353" kern="1200" spc="-49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961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765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765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176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285916" indent="0" algn="l" defTabSz="914367" rtl="0" eaLnBrk="1" latinLnBrk="0" hangingPunct="1">
        <a:spcBef>
          <a:spcPct val="20000"/>
        </a:spcBef>
        <a:buFont typeface="Arial" pitchFamily="34" charset="0"/>
        <a:buNone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6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176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93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0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lipart.org/detail/125875/nuage--cloud-by-lmproulx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8.jpg"/><Relationship Id="rId5" Type="http://schemas.openxmlformats.org/officeDocument/2006/relationships/hyperlink" Target="https://github.com/MSUSDEV/Azure-pipelines-with-GitHub" TargetMode="External"/><Relationship Id="rId4" Type="http://schemas.openxmlformats.org/officeDocument/2006/relationships/hyperlink" Target="mailto:MSUSDev@Microsoft.com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esharprun/webinar" TargetMode="External"/><Relationship Id="rId2" Type="http://schemas.openxmlformats.org/officeDocument/2006/relationships/hyperlink" Target="https://docs.microsoft.com/azure/devops/pipelines/yaml-schema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docs.microsoft.com/azure/devops/pipelines/process/conditions" TargetMode="External"/><Relationship Id="rId4" Type="http://schemas.openxmlformats.org/officeDocument/2006/relationships/hyperlink" Target="https://docs.microsoft.com/en-us/dotnet/core/rid-catalog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USDEV/Azure-pipelines-with-GitHub" TargetMode="External"/><Relationship Id="rId2" Type="http://schemas.openxmlformats.org/officeDocument/2006/relationships/hyperlink" Target="mailto:MSUSDev@Microsoft.com" TargetMode="Externa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CA8D3961-91D4-4041-9455-6E5EBC1A175C}"/>
              </a:ext>
            </a:extLst>
          </p:cNvPr>
          <p:cNvSpPr txBox="1">
            <a:spLocks/>
          </p:cNvSpPr>
          <p:nvPr/>
        </p:nvSpPr>
        <p:spPr>
          <a:xfrm>
            <a:off x="630060" y="2021531"/>
            <a:ext cx="6448035" cy="2649025"/>
          </a:xfrm>
          <a:prstGeom prst="rect">
            <a:avLst/>
          </a:prstGeom>
          <a:noFill/>
        </p:spPr>
        <p:txBody>
          <a:bodyPr vert="horz" wrap="square" lIns="0" tIns="0" rIns="0" bIns="179285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strike="noStrike" kern="1200" cap="none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02" b="0" i="0" u="none" strike="noStrike" kern="1200" cap="none" spc="-49" normalizeH="0" baseline="0" noProof="0" dirty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Azure DevOps Training </a:t>
            </a:r>
            <a:r>
              <a:rPr lang="en-US" sz="4000" spc="-49" dirty="0">
                <a:solidFill>
                  <a:srgbClr val="50E6FF"/>
                </a:solidFill>
                <a:latin typeface="Segoe UI"/>
              </a:rPr>
              <a:t>Modernize your process </a:t>
            </a:r>
            <a:r>
              <a:rPr kumimoji="0" lang="en-US" sz="4000" b="0" i="0" u="none" strike="noStrike" kern="1200" cap="none" spc="-49" normalizeH="0" baseline="0" noProof="0" dirty="0">
                <a:ln w="3175"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with Azure DevOps and GitHub</a:t>
            </a:r>
            <a:endParaRPr kumimoji="0" lang="en-US" sz="4902" b="0" i="0" u="none" strike="noStrike" kern="1200" cap="none" spc="-49" normalizeH="0" baseline="0" noProof="0" dirty="0">
              <a:ln w="3175">
                <a:noFill/>
              </a:ln>
              <a:solidFill>
                <a:srgbClr val="50E6FF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23403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5E2C6C-AE38-441A-BC2C-3404115EC7C9}"/>
              </a:ext>
            </a:extLst>
          </p:cNvPr>
          <p:cNvCxnSpPr/>
          <p:nvPr/>
        </p:nvCxnSpPr>
        <p:spPr>
          <a:xfrm>
            <a:off x="1939047" y="1906621"/>
            <a:ext cx="0" cy="428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4283715-C198-45DE-8BE2-3445EA0C3BF7}"/>
              </a:ext>
            </a:extLst>
          </p:cNvPr>
          <p:cNvSpPr/>
          <p:nvPr/>
        </p:nvSpPr>
        <p:spPr>
          <a:xfrm>
            <a:off x="2191965" y="197922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88144-73B4-4047-AD8C-39F7DEDF0B1D}"/>
              </a:ext>
            </a:extLst>
          </p:cNvPr>
          <p:cNvSpPr txBox="1"/>
          <p:nvPr/>
        </p:nvSpPr>
        <p:spPr>
          <a:xfrm>
            <a:off x="2536321" y="1887783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Stage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82F51D-E37B-4559-8E41-8FBDF8652A83}"/>
              </a:ext>
            </a:extLst>
          </p:cNvPr>
          <p:cNvSpPr/>
          <p:nvPr/>
        </p:nvSpPr>
        <p:spPr>
          <a:xfrm>
            <a:off x="2536321" y="238473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4C5B4C-15A2-4EF4-9EBF-4F8F9F7112EB}"/>
              </a:ext>
            </a:extLst>
          </p:cNvPr>
          <p:cNvSpPr txBox="1"/>
          <p:nvPr/>
        </p:nvSpPr>
        <p:spPr>
          <a:xfrm>
            <a:off x="2880677" y="2293297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D81705-5155-4DE2-90F7-17DF47E5E99C}"/>
              </a:ext>
            </a:extLst>
          </p:cNvPr>
          <p:cNvSpPr/>
          <p:nvPr/>
        </p:nvSpPr>
        <p:spPr>
          <a:xfrm>
            <a:off x="2880677" y="279025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FFE854-4518-4F20-A0B1-11A8165E6FF3}"/>
              </a:ext>
            </a:extLst>
          </p:cNvPr>
          <p:cNvSpPr txBox="1"/>
          <p:nvPr/>
        </p:nvSpPr>
        <p:spPr>
          <a:xfrm>
            <a:off x="3225033" y="2698811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F90B4B-967A-41D4-A301-79A33D5F6A24}"/>
              </a:ext>
            </a:extLst>
          </p:cNvPr>
          <p:cNvSpPr/>
          <p:nvPr/>
        </p:nvSpPr>
        <p:spPr>
          <a:xfrm>
            <a:off x="2880677" y="319576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8DB1CB-0741-4860-B7F2-EEB46C62B89B}"/>
              </a:ext>
            </a:extLst>
          </p:cNvPr>
          <p:cNvSpPr txBox="1"/>
          <p:nvPr/>
        </p:nvSpPr>
        <p:spPr>
          <a:xfrm>
            <a:off x="3225033" y="3104325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3F8449-947E-41B7-B263-681939A25A63}"/>
              </a:ext>
            </a:extLst>
          </p:cNvPr>
          <p:cNvSpPr/>
          <p:nvPr/>
        </p:nvSpPr>
        <p:spPr>
          <a:xfrm>
            <a:off x="2536321" y="360127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D5C9BD-C559-4E13-9023-EBF080AAF02F}"/>
              </a:ext>
            </a:extLst>
          </p:cNvPr>
          <p:cNvSpPr txBox="1"/>
          <p:nvPr/>
        </p:nvSpPr>
        <p:spPr>
          <a:xfrm>
            <a:off x="2880677" y="350983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5BAEC4-2F78-4FCB-943D-171213EB83D6}"/>
              </a:ext>
            </a:extLst>
          </p:cNvPr>
          <p:cNvSpPr/>
          <p:nvPr/>
        </p:nvSpPr>
        <p:spPr>
          <a:xfrm>
            <a:off x="2880677" y="400679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4C118-5E57-41CE-BD12-3C4D3A76B744}"/>
              </a:ext>
            </a:extLst>
          </p:cNvPr>
          <p:cNvSpPr txBox="1"/>
          <p:nvPr/>
        </p:nvSpPr>
        <p:spPr>
          <a:xfrm>
            <a:off x="3225033" y="3915353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9AF03BF-B3EF-430B-B0B2-919744E75FF7}"/>
              </a:ext>
            </a:extLst>
          </p:cNvPr>
          <p:cNvSpPr/>
          <p:nvPr/>
        </p:nvSpPr>
        <p:spPr>
          <a:xfrm>
            <a:off x="2880677" y="441230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55143F-6EF6-4196-92D9-C3A52C493E2F}"/>
              </a:ext>
            </a:extLst>
          </p:cNvPr>
          <p:cNvSpPr txBox="1"/>
          <p:nvPr/>
        </p:nvSpPr>
        <p:spPr>
          <a:xfrm>
            <a:off x="3225033" y="4320867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E5D950-1562-45CC-B8B5-B8B52C07936F}"/>
              </a:ext>
            </a:extLst>
          </p:cNvPr>
          <p:cNvCxnSpPr>
            <a:stCxn id="7" idx="2"/>
            <a:endCxn id="42" idx="1"/>
          </p:cNvCxnSpPr>
          <p:nvPr/>
        </p:nvCxnSpPr>
        <p:spPr>
          <a:xfrm rot="16200000" flipH="1">
            <a:off x="2207106" y="2101242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1">
            <a:extLst>
              <a:ext uri="{FF2B5EF4-FFF2-40B4-BE49-F238E27FC236}">
                <a16:creationId xmlns:a16="http://schemas.microsoft.com/office/drawing/2014/main" id="{3FECCF63-F4E0-4B1C-A62F-297CAFE4B7A8}"/>
              </a:ext>
            </a:extLst>
          </p:cNvPr>
          <p:cNvCxnSpPr>
            <a:cxnSpLocks/>
            <a:stCxn id="42" idx="2"/>
            <a:endCxn id="45" idx="1"/>
          </p:cNvCxnSpPr>
          <p:nvPr/>
        </p:nvCxnSpPr>
        <p:spPr>
          <a:xfrm rot="16200000" flipH="1">
            <a:off x="2551462" y="2506756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1">
            <a:extLst>
              <a:ext uri="{FF2B5EF4-FFF2-40B4-BE49-F238E27FC236}">
                <a16:creationId xmlns:a16="http://schemas.microsoft.com/office/drawing/2014/main" id="{8AE4FD35-16E6-40D7-8B41-42461EEC5B5B}"/>
              </a:ext>
            </a:extLst>
          </p:cNvPr>
          <p:cNvCxnSpPr>
            <a:cxnSpLocks/>
            <a:stCxn id="42" idx="2"/>
            <a:endCxn id="48" idx="1"/>
          </p:cNvCxnSpPr>
          <p:nvPr/>
        </p:nvCxnSpPr>
        <p:spPr>
          <a:xfrm rot="16200000" flipH="1">
            <a:off x="2348705" y="2709513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1">
            <a:extLst>
              <a:ext uri="{FF2B5EF4-FFF2-40B4-BE49-F238E27FC236}">
                <a16:creationId xmlns:a16="http://schemas.microsoft.com/office/drawing/2014/main" id="{283F94E2-8261-4AE8-AD60-47E79AF2EE0E}"/>
              </a:ext>
            </a:extLst>
          </p:cNvPr>
          <p:cNvCxnSpPr>
            <a:cxnSpLocks/>
            <a:stCxn id="51" idx="2"/>
            <a:endCxn id="57" idx="1"/>
          </p:cNvCxnSpPr>
          <p:nvPr/>
        </p:nvCxnSpPr>
        <p:spPr>
          <a:xfrm rot="16200000" flipH="1">
            <a:off x="2348705" y="3926055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71">
            <a:extLst>
              <a:ext uri="{FF2B5EF4-FFF2-40B4-BE49-F238E27FC236}">
                <a16:creationId xmlns:a16="http://schemas.microsoft.com/office/drawing/2014/main" id="{FC366E82-0C7E-4486-A941-7804F2103D16}"/>
              </a:ext>
            </a:extLst>
          </p:cNvPr>
          <p:cNvCxnSpPr>
            <a:cxnSpLocks/>
            <a:stCxn id="51" idx="2"/>
            <a:endCxn id="54" idx="1"/>
          </p:cNvCxnSpPr>
          <p:nvPr/>
        </p:nvCxnSpPr>
        <p:spPr>
          <a:xfrm rot="16200000" flipH="1">
            <a:off x="2551462" y="3723298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71">
            <a:extLst>
              <a:ext uri="{FF2B5EF4-FFF2-40B4-BE49-F238E27FC236}">
                <a16:creationId xmlns:a16="http://schemas.microsoft.com/office/drawing/2014/main" id="{CA4A22E4-1D8C-47B7-B806-62E5FBCA7C21}"/>
              </a:ext>
            </a:extLst>
          </p:cNvPr>
          <p:cNvCxnSpPr>
            <a:cxnSpLocks/>
            <a:stCxn id="7" idx="2"/>
            <a:endCxn id="51" idx="1"/>
          </p:cNvCxnSpPr>
          <p:nvPr/>
        </p:nvCxnSpPr>
        <p:spPr>
          <a:xfrm rot="16200000" flipH="1">
            <a:off x="1598835" y="2709513"/>
            <a:ext cx="1576336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6F67C91-5F9B-4FF4-B49E-9E6CCC0175EE}"/>
              </a:ext>
            </a:extLst>
          </p:cNvPr>
          <p:cNvSpPr txBox="1"/>
          <p:nvPr/>
        </p:nvSpPr>
        <p:spPr>
          <a:xfrm rot="16200000">
            <a:off x="841124" y="391278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pPr algn="ctr"/>
            <a:r>
              <a:rPr lang="en-US" sz="1600" dirty="0"/>
              <a:t>Pipeline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2E17A-D90A-4F89-B54F-7881A1A7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stage pipeline</a:t>
            </a:r>
          </a:p>
        </p:txBody>
      </p:sp>
    </p:spTree>
    <p:extLst>
      <p:ext uri="{BB962C8B-B14F-4D97-AF65-F5344CB8AC3E}">
        <p14:creationId xmlns:p14="http://schemas.microsoft.com/office/powerpoint/2010/main" val="322997001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B36E-3E64-4ED6-B7EA-9223E67A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a simple job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DDECAB-9450-40D7-AAEE-86FEED8A2B3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2815268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ascadia Code" panose="020B0509020204030204" pitchFamily="49" charset="0"/>
              </a:rPr>
              <a:t>steps: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509020204030204" pitchFamily="49" charset="0"/>
              </a:rPr>
              <a:t>- script: echo 'Hello, Webinar!'</a:t>
            </a:r>
          </a:p>
        </p:txBody>
      </p:sp>
    </p:spTree>
    <p:extLst>
      <p:ext uri="{BB962C8B-B14F-4D97-AF65-F5344CB8AC3E}">
        <p14:creationId xmlns:p14="http://schemas.microsoft.com/office/powerpoint/2010/main" val="278451357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…for pretty much the rest of </a:t>
            </a:r>
            <a:r>
              <a:rPr lang="en-US"/>
              <a:t>the webinar…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85107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7899278-BD67-4AAC-9874-65FAF4AE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 &amp; Filters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B004072-1B0B-4387-9E77-76A61E081B56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When to build</a:t>
            </a:r>
          </a:p>
        </p:txBody>
      </p:sp>
    </p:spTree>
    <p:extLst>
      <p:ext uri="{BB962C8B-B14F-4D97-AF65-F5344CB8AC3E}">
        <p14:creationId xmlns:p14="http://schemas.microsoft.com/office/powerpoint/2010/main" val="137307036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B36E-3E64-4ED6-B7EA-9223E67A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filter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DDECAB-9450-40D7-AAEE-86FEED8A2B3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2815268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ascadia Code" panose="020B0509020204030204" pitchFamily="49" charset="0"/>
              </a:rPr>
              <a:t>trigger: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509020204030204" pitchFamily="49" charset="0"/>
              </a:rPr>
              <a:t>- master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509020204030204" pitchFamily="49" charset="0"/>
              </a:rPr>
              <a:t>- </a:t>
            </a:r>
            <a:r>
              <a:rPr lang="en-US" sz="1800" dirty="0" err="1">
                <a:latin typeface="Cascadia Code" panose="020B0509020204030204" pitchFamily="49" charset="0"/>
              </a:rPr>
              <a:t>some_other_branch</a:t>
            </a:r>
            <a:endParaRPr lang="en-US" sz="1800" dirty="0"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447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B36E-3E64-4ED6-B7EA-9223E67A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filter (longer syntax)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DDECAB-9450-40D7-AAEE-86FEED8A2B3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2815268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ascadia Code" panose="020B0509020204030204" pitchFamily="49" charset="0"/>
              </a:rPr>
              <a:t>trigger: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509020204030204" pitchFamily="49" charset="0"/>
              </a:rPr>
              <a:t>  branches: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509020204030204" pitchFamily="49" charset="0"/>
              </a:rPr>
              <a:t>    include: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509020204030204" pitchFamily="49" charset="0"/>
              </a:rPr>
              <a:t>    - master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509020204030204" pitchFamily="49" charset="0"/>
              </a:rPr>
              <a:t>    - </a:t>
            </a:r>
            <a:r>
              <a:rPr lang="en-US" sz="1800" dirty="0" err="1">
                <a:latin typeface="Cascadia Code" panose="020B0509020204030204" pitchFamily="49" charset="0"/>
              </a:rPr>
              <a:t>some_other_branch</a:t>
            </a:r>
            <a:endParaRPr lang="en-US" sz="1800" dirty="0"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6118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B36E-3E64-4ED6-B7EA-9223E67A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filter (exclude)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DDECAB-9450-40D7-AAEE-86FEED8A2B3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2815268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ascadia Code" panose="020B0509020204030204" pitchFamily="49" charset="0"/>
              </a:rPr>
              <a:t>trigger: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509020204030204" pitchFamily="49" charset="0"/>
              </a:rPr>
              <a:t>  branches: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509020204030204" pitchFamily="49" charset="0"/>
              </a:rPr>
              <a:t>    include: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509020204030204" pitchFamily="49" charset="0"/>
              </a:rPr>
              <a:t>    - master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509020204030204" pitchFamily="49" charset="0"/>
              </a:rPr>
              <a:t>    - </a:t>
            </a:r>
            <a:r>
              <a:rPr lang="en-US" sz="1800" dirty="0" err="1">
                <a:latin typeface="Cascadia Code" panose="020B0509020204030204" pitchFamily="49" charset="0"/>
              </a:rPr>
              <a:t>some_other_branch</a:t>
            </a:r>
            <a:endParaRPr lang="en-US" sz="1800" dirty="0">
              <a:latin typeface="Cascadia Code" panose="020B05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Code" panose="020B0509020204030204" pitchFamily="49" charset="0"/>
              </a:rPr>
              <a:t>    exclude: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509020204030204" pitchFamily="49" charset="0"/>
              </a:rPr>
              <a:t>    - </a:t>
            </a:r>
            <a:r>
              <a:rPr lang="en-US" sz="1800" dirty="0" err="1">
                <a:latin typeface="Cascadia Code" panose="020B0509020204030204" pitchFamily="49" charset="0"/>
              </a:rPr>
              <a:t>poor_branch</a:t>
            </a:r>
            <a:endParaRPr lang="en-US" sz="1800" dirty="0"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4970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B36E-3E64-4ED6-B7EA-9223E67A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filter (files)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DDECAB-9450-40D7-AAEE-86FEED8A2B32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575175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ascadia Code" panose="020B0509020204030204" pitchFamily="49" charset="0"/>
              </a:rPr>
              <a:t>trigger: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509020204030204" pitchFamily="49" charset="0"/>
              </a:rPr>
              <a:t>  branches: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509020204030204" pitchFamily="49" charset="0"/>
              </a:rPr>
              <a:t>    include: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509020204030204" pitchFamily="49" charset="0"/>
              </a:rPr>
              <a:t>    - master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509020204030204" pitchFamily="49" charset="0"/>
              </a:rPr>
              <a:t>    - </a:t>
            </a:r>
            <a:r>
              <a:rPr lang="en-US" sz="1800" dirty="0" err="1">
                <a:latin typeface="Cascadia Code" panose="020B0509020204030204" pitchFamily="49" charset="0"/>
              </a:rPr>
              <a:t>some_other_branch</a:t>
            </a:r>
            <a:endParaRPr lang="en-US" sz="1800" dirty="0">
              <a:latin typeface="Cascadia Code" panose="020B05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Code" panose="020B0509020204030204" pitchFamily="49" charset="0"/>
              </a:rPr>
              <a:t>    exclude: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509020204030204" pitchFamily="49" charset="0"/>
              </a:rPr>
              <a:t>    - </a:t>
            </a:r>
            <a:r>
              <a:rPr lang="en-US" sz="1800" dirty="0" err="1">
                <a:latin typeface="Cascadia Code" panose="020B0509020204030204" pitchFamily="49" charset="0"/>
              </a:rPr>
              <a:t>poor_branch</a:t>
            </a:r>
            <a:endParaRPr lang="en-US" sz="1800" dirty="0">
              <a:latin typeface="Cascadia Code" panose="020B05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Code" panose="020B0509020204030204" pitchFamily="49" charset="0"/>
              </a:rPr>
              <a:t>  paths: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509020204030204" pitchFamily="49" charset="0"/>
              </a:rPr>
              <a:t>    include: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509020204030204" pitchFamily="49" charset="0"/>
              </a:rPr>
              <a:t>    - </a:t>
            </a:r>
            <a:r>
              <a:rPr lang="en-US" sz="1800" dirty="0" err="1">
                <a:latin typeface="Cascadia Code" panose="020B0509020204030204" pitchFamily="49" charset="0"/>
              </a:rPr>
              <a:t>src</a:t>
            </a:r>
            <a:r>
              <a:rPr lang="en-US" sz="1800" dirty="0">
                <a:latin typeface="Cascadia Code" panose="020B0509020204030204" pitchFamily="49" charset="0"/>
              </a:rPr>
              <a:t>/*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509020204030204" pitchFamily="49" charset="0"/>
              </a:rPr>
              <a:t>    exclude: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509020204030204" pitchFamily="49" charset="0"/>
              </a:rPr>
              <a:t>    - readme.me</a:t>
            </a:r>
          </a:p>
        </p:txBody>
      </p:sp>
    </p:spTree>
    <p:extLst>
      <p:ext uri="{BB962C8B-B14F-4D97-AF65-F5344CB8AC3E}">
        <p14:creationId xmlns:p14="http://schemas.microsoft.com/office/powerpoint/2010/main" val="17518310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B36E-3E64-4ED6-B7EA-9223E67A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 filter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DDECAB-9450-40D7-AAEE-86FEED8A2B32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575175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latin typeface="Cascadia Code" panose="020B0509020204030204" pitchFamily="49" charset="0"/>
              </a:rPr>
              <a:t>pr</a:t>
            </a:r>
            <a:r>
              <a:rPr lang="en-US" sz="1800" dirty="0">
                <a:latin typeface="Cascadia Code" panose="020B0509020204030204" pitchFamily="49" charset="0"/>
              </a:rPr>
              <a:t>:</a:t>
            </a:r>
          </a:p>
          <a:p>
            <a:pPr>
              <a:buFontTx/>
              <a:buChar char="-"/>
            </a:pPr>
            <a:r>
              <a:rPr lang="en-US" sz="1800" dirty="0">
                <a:latin typeface="Cascadia Code" panose="020B0509020204030204" pitchFamily="49" charset="0"/>
              </a:rPr>
              <a:t>master</a:t>
            </a:r>
          </a:p>
          <a:p>
            <a:pPr>
              <a:buFontTx/>
              <a:buChar char="-"/>
            </a:pPr>
            <a:r>
              <a:rPr lang="en-US" sz="1800" dirty="0" err="1">
                <a:latin typeface="Cascadia Code" panose="020B0509020204030204" pitchFamily="49" charset="0"/>
              </a:rPr>
              <a:t>some_other_branch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A28F7FD-6B06-40F3-9E0A-91E4D6CCD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2445" y="556381"/>
            <a:ext cx="781355" cy="76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24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B36E-3E64-4ED6-B7EA-9223E67A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 filter (and more…)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DDECAB-9450-40D7-AAEE-86FEED8A2B32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575175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latin typeface="Cascadia Code" panose="020B0509020204030204" pitchFamily="49" charset="0"/>
              </a:rPr>
              <a:t>pr</a:t>
            </a:r>
            <a:r>
              <a:rPr lang="en-US" sz="1800" dirty="0">
                <a:latin typeface="Cascadia Code" panose="020B05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509020204030204" pitchFamily="49" charset="0"/>
              </a:rPr>
              <a:t>  branches: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509020204030204" pitchFamily="49" charset="0"/>
              </a:rPr>
              <a:t>    include: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509020204030204" pitchFamily="49" charset="0"/>
              </a:rPr>
              <a:t>    - master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509020204030204" pitchFamily="49" charset="0"/>
              </a:rPr>
              <a:t>    - </a:t>
            </a:r>
            <a:r>
              <a:rPr lang="en-US" sz="1800" dirty="0" err="1">
                <a:latin typeface="Cascadia Code" panose="020B0509020204030204" pitchFamily="49" charset="0"/>
              </a:rPr>
              <a:t>some_other_branch</a:t>
            </a:r>
            <a:endParaRPr lang="en-US" sz="1800" dirty="0">
              <a:latin typeface="Cascadia Code" panose="020B05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Code" panose="020B0509020204030204" pitchFamily="49" charset="0"/>
              </a:rPr>
              <a:t>    exclude: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509020204030204" pitchFamily="49" charset="0"/>
              </a:rPr>
              <a:t>    - </a:t>
            </a:r>
            <a:r>
              <a:rPr lang="en-US" sz="1800" dirty="0" err="1">
                <a:latin typeface="Cascadia Code" panose="020B0509020204030204" pitchFamily="49" charset="0"/>
              </a:rPr>
              <a:t>poor_branch</a:t>
            </a:r>
            <a:endParaRPr lang="en-US" sz="1800" dirty="0">
              <a:latin typeface="Cascadia Code" panose="020B05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Code" panose="020B0509020204030204" pitchFamily="49" charset="0"/>
              </a:rPr>
              <a:t>  paths: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509020204030204" pitchFamily="49" charset="0"/>
              </a:rPr>
              <a:t>    include: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509020204030204" pitchFamily="49" charset="0"/>
              </a:rPr>
              <a:t>    - </a:t>
            </a:r>
            <a:r>
              <a:rPr lang="en-US" sz="1800" dirty="0" err="1">
                <a:latin typeface="Cascadia Code" panose="020B0509020204030204" pitchFamily="49" charset="0"/>
              </a:rPr>
              <a:t>src</a:t>
            </a:r>
            <a:r>
              <a:rPr lang="en-US" sz="1800" dirty="0">
                <a:latin typeface="Cascadia Code" panose="020B0509020204030204" pitchFamily="49" charset="0"/>
              </a:rPr>
              <a:t>/*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509020204030204" pitchFamily="49" charset="0"/>
              </a:rPr>
              <a:t>    exclude: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509020204030204" pitchFamily="49" charset="0"/>
              </a:rPr>
              <a:t>    - readme.me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A28F7FD-6B06-40F3-9E0A-91E4D6CCD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2445" y="556381"/>
            <a:ext cx="781355" cy="76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390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022D7F-653A-494F-A715-E08A3E56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Continuous integration with GitHub and Azure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2DEB99-EE36-4674-B7A1-6DE5A0E98B70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/>
              <a:t>Part 2 of 4 in the </a:t>
            </a:r>
            <a:r>
              <a:rPr lang="en-US" u="sng" dirty="0"/>
              <a:t>CI/CD with Azure Pipelines and GitHub</a:t>
            </a:r>
            <a:r>
              <a:rPr lang="en-US" dirty="0"/>
              <a:t> series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C223B0A-C8BB-40CA-97DA-6E941A6F83C1}"/>
              </a:ext>
            </a:extLst>
          </p:cNvPr>
          <p:cNvSpPr txBox="1">
            <a:spLocks/>
          </p:cNvSpPr>
          <p:nvPr/>
        </p:nvSpPr>
        <p:spPr>
          <a:xfrm>
            <a:off x="457200" y="6065443"/>
            <a:ext cx="3543300" cy="422162"/>
          </a:xfrm>
          <a:prstGeom prst="rect">
            <a:avLst/>
          </a:prstGeom>
        </p:spPr>
        <p:txBody>
          <a:bodyPr vert="horz" lIns="0" tIns="0" rIns="91440" bIns="0" rtlCol="0" anchor="b" anchorCtr="0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2000" b="1" i="0" kern="1200">
                <a:solidFill>
                  <a:schemeClr val="accent2"/>
                </a:solidFill>
                <a:effectLst/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 typeface="Arial" charset="0"/>
              <a:buNone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288925" indent="-22225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20000"/>
              <a:buFont typeface="Arial" charset="0"/>
              <a:buChar char="•"/>
              <a:defRPr lang="en-US" sz="18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31825" indent="-18288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tabLst/>
              <a:defRPr lang="en-US" sz="16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254125" indent="-194310" algn="l" defTabSz="914132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lang="en-US" sz="1400" b="0" i="0" kern="1200" dirty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5pPr>
            <a:lvl6pPr marL="1965221" indent="-228533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32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rgbClr val="414241"/>
              </a:buClr>
              <a:buSzPct val="120000"/>
              <a:buFontTx/>
              <a:buNone/>
              <a:tabLst/>
              <a:defRPr/>
            </a:pPr>
            <a:r>
              <a:rPr lang="en-US"/>
              <a:t>MSUSDev@Microsoft.com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Segoe UI Semibold" charset="0"/>
              <a:cs typeface="Segoe UI Semibold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10A9475-EAAA-4687-B133-9B81718C4E2E}"/>
              </a:ext>
            </a:extLst>
          </p:cNvPr>
          <p:cNvSpPr txBox="1">
            <a:spLocks/>
          </p:cNvSpPr>
          <p:nvPr/>
        </p:nvSpPr>
        <p:spPr>
          <a:xfrm>
            <a:off x="9971572" y="6169545"/>
            <a:ext cx="2128688" cy="318060"/>
          </a:xfrm>
          <a:prstGeom prst="rect">
            <a:avLst/>
          </a:prstGeom>
        </p:spPr>
        <p:txBody>
          <a:bodyPr/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2000" b="1" i="0" kern="1200" dirty="0" smtClean="0">
                <a:solidFill>
                  <a:schemeClr val="accent2"/>
                </a:solidFill>
                <a:effectLst/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 typeface="Arial" charset="0"/>
              <a:buNone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288925" indent="-22225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20000"/>
              <a:buFont typeface="Arial" charset="0"/>
              <a:buChar char="•"/>
              <a:defRPr lang="en-US" sz="18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31825" indent="-18288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tabLst/>
              <a:defRPr lang="en-US" sz="16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254125" indent="-194310" algn="l" defTabSz="914132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lang="en-US" sz="1400" b="0" i="0" kern="1200" dirty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5pPr>
            <a:lvl6pPr marL="1965221" indent="-228533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32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rgbClr val="414241"/>
              </a:buClr>
              <a:buSzPct val="120000"/>
              <a:buFontTx/>
              <a:buNone/>
              <a:tabLst/>
              <a:defRPr/>
            </a:pPr>
            <a:r>
              <a:rPr lang="fr-BE" dirty="0" err="1"/>
              <a:t>Feb</a:t>
            </a:r>
            <a:r>
              <a:rPr lang="fr-BE" dirty="0"/>
              <a:t>, </a:t>
            </a:r>
            <a:r>
              <a:rPr kumimoji="0" lang="fr-BE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charset="0"/>
                <a:cs typeface="Segoe UI Semibold" charset="0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86349134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Filtering on branches and files</a:t>
            </a:r>
          </a:p>
        </p:txBody>
      </p:sp>
    </p:spTree>
    <p:extLst>
      <p:ext uri="{BB962C8B-B14F-4D97-AF65-F5344CB8AC3E}">
        <p14:creationId xmlns:p14="http://schemas.microsoft.com/office/powerpoint/2010/main" val="337313049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7899278-BD67-4AAC-9874-65FAF4AE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&amp; Expressions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B004072-1B0B-4387-9E77-76A61E081B56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Should we build?</a:t>
            </a:r>
          </a:p>
        </p:txBody>
      </p:sp>
    </p:spTree>
    <p:extLst>
      <p:ext uri="{BB962C8B-B14F-4D97-AF65-F5344CB8AC3E}">
        <p14:creationId xmlns:p14="http://schemas.microsoft.com/office/powerpoint/2010/main" val="367978781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B36E-3E64-4ED6-B7EA-9223E67A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(default)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DDECAB-9450-40D7-AAEE-86FEED8A2B32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575175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ascadia Code" panose="020B0509020204030204" pitchFamily="49" charset="0"/>
              </a:rPr>
              <a:t>succeeded()</a:t>
            </a:r>
          </a:p>
        </p:txBody>
      </p:sp>
    </p:spTree>
    <p:extLst>
      <p:ext uri="{BB962C8B-B14F-4D97-AF65-F5344CB8AC3E}">
        <p14:creationId xmlns:p14="http://schemas.microsoft.com/office/powerpoint/2010/main" val="3876598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B36E-3E64-4ED6-B7EA-9223E67A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(every time)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DDECAB-9450-40D7-AAEE-86FEED8A2B32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575175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ascadia Code" panose="020B0509020204030204" pitchFamily="49" charset="0"/>
              </a:rPr>
              <a:t>succeeded()</a:t>
            </a:r>
          </a:p>
          <a:p>
            <a:pPr marL="0" indent="0">
              <a:buNone/>
            </a:pPr>
            <a:endParaRPr lang="en-US" sz="1800" dirty="0">
              <a:latin typeface="Cascadia Code" panose="020B05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Code" panose="020B0509020204030204" pitchFamily="49" charset="0"/>
              </a:rPr>
              <a:t>always()</a:t>
            </a:r>
          </a:p>
        </p:txBody>
      </p:sp>
    </p:spTree>
    <p:extLst>
      <p:ext uri="{BB962C8B-B14F-4D97-AF65-F5344CB8AC3E}">
        <p14:creationId xmlns:p14="http://schemas.microsoft.com/office/powerpoint/2010/main" val="18209333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B36E-3E64-4ED6-B7EA-9223E67A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(only on failure)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DDECAB-9450-40D7-AAEE-86FEED8A2B32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575175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ascadia Code" panose="020B0509020204030204" pitchFamily="49" charset="0"/>
              </a:rPr>
              <a:t>succeeded()</a:t>
            </a:r>
          </a:p>
          <a:p>
            <a:pPr marL="0" indent="0">
              <a:buNone/>
            </a:pPr>
            <a:endParaRPr lang="en-US" sz="1800" dirty="0">
              <a:latin typeface="Cascadia Code" panose="020B05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Code" panose="020B0509020204030204" pitchFamily="49" charset="0"/>
              </a:rPr>
              <a:t>always()</a:t>
            </a:r>
          </a:p>
          <a:p>
            <a:pPr marL="0" indent="0">
              <a:buNone/>
            </a:pPr>
            <a:endParaRPr lang="en-US" sz="1800" dirty="0">
              <a:latin typeface="Cascadia Code" panose="020B05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Code" panose="020B0509020204030204" pitchFamily="49" charset="0"/>
              </a:rPr>
              <a:t>failed()</a:t>
            </a:r>
          </a:p>
        </p:txBody>
      </p:sp>
    </p:spTree>
    <p:extLst>
      <p:ext uri="{BB962C8B-B14F-4D97-AF65-F5344CB8AC3E}">
        <p14:creationId xmlns:p14="http://schemas.microsoft.com/office/powerpoint/2010/main" val="21779302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B36E-3E64-4ED6-B7EA-9223E67A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(combining)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DDECAB-9450-40D7-AAEE-86FEED8A2B32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575175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ascadia Code" panose="020B0509020204030204" pitchFamily="49" charset="0"/>
              </a:rPr>
              <a:t>and(succeeded(), </a:t>
            </a:r>
            <a:r>
              <a:rPr lang="en-US" sz="1800" dirty="0" err="1">
                <a:latin typeface="Cascadia Code" panose="020B0509020204030204" pitchFamily="49" charset="0"/>
              </a:rPr>
              <a:t>some_other_check</a:t>
            </a:r>
            <a:r>
              <a:rPr lang="en-US" sz="1800" dirty="0">
                <a:latin typeface="Cascadia Code" panose="020B05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0465398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B36E-3E64-4ED6-B7EA-9223E67A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(combining)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DDECAB-9450-40D7-AAEE-86FEED8A2B32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575175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ascadia Code" panose="020B0509020204030204" pitchFamily="49" charset="0"/>
              </a:rPr>
              <a:t>and(</a:t>
            </a:r>
            <a:r>
              <a:rPr lang="en-US" sz="1800" dirty="0">
                <a:highlight>
                  <a:srgbClr val="FFFF00"/>
                </a:highlight>
                <a:latin typeface="Cascadia Code" panose="020B0509020204030204" pitchFamily="49" charset="0"/>
              </a:rPr>
              <a:t>succeeded()</a:t>
            </a:r>
            <a:r>
              <a:rPr lang="en-US" sz="1800" dirty="0">
                <a:latin typeface="Cascadia Code" panose="020B0509020204030204" pitchFamily="49" charset="0"/>
              </a:rPr>
              <a:t>, </a:t>
            </a:r>
            <a:r>
              <a:rPr lang="en-US" sz="1800" dirty="0" err="1">
                <a:latin typeface="Cascadia Code" panose="020B0509020204030204" pitchFamily="49" charset="0"/>
              </a:rPr>
              <a:t>some_other_check</a:t>
            </a:r>
            <a:r>
              <a:rPr lang="en-US" sz="1800" dirty="0">
                <a:latin typeface="Cascadia Code" panose="020B05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202073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D492F-2F2E-403C-A0FE-3CE355E2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DE14F-7404-4216-A100-C5A5F6F79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F866E00-052E-4979-B656-44C9BB3A2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720092"/>
              </p:ext>
            </p:extLst>
          </p:nvPr>
        </p:nvGraphicFramePr>
        <p:xfrm>
          <a:off x="2032000" y="1647329"/>
          <a:ext cx="8128000" cy="3129280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444996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90293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scadia Code" panose="020B0509020204030204" pitchFamily="49" charset="0"/>
                        </a:rPr>
                        <a:t>and( ,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68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scadia Code" panose="020B0509020204030204" pitchFamily="49" charset="0"/>
                        </a:rPr>
                        <a:t>or( ,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51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scadia Code" panose="020B0509020204030204" pitchFamily="49" charset="0"/>
                        </a:rPr>
                        <a:t>contains( ,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310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Starts/Ends 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scadia Code" panose="020B0509020204030204" pitchFamily="49" charset="0"/>
                        </a:rPr>
                        <a:t>startsWith</a:t>
                      </a:r>
                      <a:r>
                        <a:rPr lang="en-US" sz="1600" dirty="0">
                          <a:latin typeface="Cascadia Code" panose="020B0509020204030204" pitchFamily="49" charset="0"/>
                        </a:rPr>
                        <a:t>( , )</a:t>
                      </a:r>
                    </a:p>
                    <a:p>
                      <a:r>
                        <a:rPr lang="en-US" sz="1600" dirty="0" err="1">
                          <a:latin typeface="Cascadia Code" panose="020B0509020204030204" pitchFamily="49" charset="0"/>
                        </a:rPr>
                        <a:t>endsWith</a:t>
                      </a:r>
                      <a:r>
                        <a:rPr lang="en-US" sz="1600" dirty="0">
                          <a:latin typeface="Cascadia Code" panose="020B0509020204030204" pitchFamily="49" charset="0"/>
                        </a:rPr>
                        <a:t> (,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23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Equals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scadia Code" panose="020B0509020204030204" pitchFamily="49" charset="0"/>
                        </a:rPr>
                        <a:t>eq( ,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723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Greater/Less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scadia Code" panose="020B0509020204030204" pitchFamily="49" charset="0"/>
                        </a:rPr>
                        <a:t>gt</a:t>
                      </a:r>
                      <a:r>
                        <a:rPr lang="en-US" sz="1600" dirty="0">
                          <a:latin typeface="Cascadia Code" panose="020B0509020204030204" pitchFamily="49" charset="0"/>
                        </a:rPr>
                        <a:t>( , )</a:t>
                      </a:r>
                      <a:br>
                        <a:rPr lang="en-US" sz="1600" dirty="0">
                          <a:latin typeface="Cascadia Code" panose="020B0509020204030204" pitchFamily="49" charset="0"/>
                        </a:rPr>
                      </a:br>
                      <a:r>
                        <a:rPr lang="en-US" sz="1600" dirty="0" err="1">
                          <a:latin typeface="Cascadia Code" panose="020B0509020204030204" pitchFamily="49" charset="0"/>
                        </a:rPr>
                        <a:t>lt</a:t>
                      </a:r>
                      <a:r>
                        <a:rPr lang="en-US" sz="1600" dirty="0">
                          <a:latin typeface="Cascadia Code" panose="020B0509020204030204" pitchFamily="49" charset="0"/>
                        </a:rPr>
                        <a:t>( , )</a:t>
                      </a:r>
                    </a:p>
                    <a:p>
                      <a:r>
                        <a:rPr lang="en-US" sz="1600" dirty="0" err="1">
                          <a:latin typeface="Cascadia Code" panose="020B0509020204030204" pitchFamily="49" charset="0"/>
                        </a:rPr>
                        <a:t>ge</a:t>
                      </a:r>
                      <a:r>
                        <a:rPr lang="en-US" sz="1600" dirty="0">
                          <a:latin typeface="Cascadia Code" panose="020B0509020204030204" pitchFamily="49" charset="0"/>
                        </a:rPr>
                        <a:t>( , )</a:t>
                      </a:r>
                    </a:p>
                    <a:p>
                      <a:r>
                        <a:rPr lang="en-US" sz="1600" dirty="0">
                          <a:latin typeface="Cascadia Code" panose="020B0509020204030204" pitchFamily="49" charset="0"/>
                        </a:rPr>
                        <a:t>le( ,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09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82501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D492F-2F2E-403C-A0FE-3CE355E2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DE14F-7404-4216-A100-C5A5F6F79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F866E00-052E-4979-B656-44C9BB3A2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147252"/>
              </p:ext>
            </p:extLst>
          </p:nvPr>
        </p:nvGraphicFramePr>
        <p:xfrm>
          <a:off x="777661" y="1459438"/>
          <a:ext cx="10636678" cy="4131564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2103780">
                  <a:extLst>
                    <a:ext uri="{9D8B030D-6E8A-4147-A177-3AD203B41FA5}">
                      <a16:colId xmlns:a16="http://schemas.microsoft.com/office/drawing/2014/main" val="1944499601"/>
                    </a:ext>
                  </a:extLst>
                </a:gridCol>
                <a:gridCol w="8532898">
                  <a:extLst>
                    <a:ext uri="{9D8B030D-6E8A-4147-A177-3AD203B41FA5}">
                      <a16:colId xmlns:a16="http://schemas.microsoft.com/office/drawing/2014/main" val="2090293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 for the master branch, if succeeding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scadia Code" panose="020B0509020204030204" pitchFamily="49" charset="0"/>
                        </a:rPr>
                        <a:t>and(succeeded(), eq(variables['</a:t>
                      </a:r>
                      <a:r>
                        <a:rPr lang="en-US" sz="1600" dirty="0" err="1">
                          <a:latin typeface="Cascadia Code" panose="020B0509020204030204" pitchFamily="49" charset="0"/>
                        </a:rPr>
                        <a:t>Build.SourceBranch</a:t>
                      </a:r>
                      <a:r>
                        <a:rPr lang="en-US" sz="1600" dirty="0">
                          <a:latin typeface="Cascadia Code" panose="020B0509020204030204" pitchFamily="49" charset="0"/>
                        </a:rPr>
                        <a:t>'], 'refs/heads/master'))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868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 if the branch is not master, if succeeding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scadia Code" panose="020B0509020204030204" pitchFamily="49" charset="0"/>
                        </a:rPr>
                        <a:t>and(succeeded(), ne(variables['</a:t>
                      </a:r>
                      <a:r>
                        <a:rPr lang="en-US" sz="1600" dirty="0" err="1">
                          <a:latin typeface="Cascadia Code" panose="020B0509020204030204" pitchFamily="49" charset="0"/>
                        </a:rPr>
                        <a:t>Build.SourceBranch</a:t>
                      </a:r>
                      <a:r>
                        <a:rPr lang="en-US" sz="1600" dirty="0">
                          <a:latin typeface="Cascadia Code" panose="020B0509020204030204" pitchFamily="49" charset="0"/>
                        </a:rPr>
                        <a:t>'], 'refs/heads/master'))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2310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 if the build is scheduled, even if failing, even if canceled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scadia Code" panose="020B0509020204030204" pitchFamily="49" charset="0"/>
                        </a:rPr>
                        <a:t>and(always(), eq(variables['</a:t>
                      </a:r>
                      <a:r>
                        <a:rPr lang="en-US" sz="1600" dirty="0" err="1">
                          <a:latin typeface="Cascadia Code" panose="020B0509020204030204" pitchFamily="49" charset="0"/>
                        </a:rPr>
                        <a:t>Build.Reason</a:t>
                      </a:r>
                      <a:r>
                        <a:rPr lang="en-US" sz="1600" dirty="0">
                          <a:latin typeface="Cascadia Code" panose="020B0509020204030204" pitchFamily="49" charset="0"/>
                        </a:rPr>
                        <a:t>'], 'Schedule'))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23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 if the build is run by a branch policy for a pull request, if failing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scadia Code" panose="020B0509020204030204" pitchFamily="49" charset="0"/>
                        </a:rPr>
                        <a:t>and(failed(), eq(variables['</a:t>
                      </a:r>
                      <a:r>
                        <a:rPr lang="en-US" sz="1600" dirty="0" err="1">
                          <a:latin typeface="Cascadia Code" panose="020B0509020204030204" pitchFamily="49" charset="0"/>
                        </a:rPr>
                        <a:t>Build.Reason</a:t>
                      </a:r>
                      <a:r>
                        <a:rPr lang="en-US" sz="1600" dirty="0">
                          <a:latin typeface="Cascadia Code" panose="020B0509020204030204" pitchFamily="49" charset="0"/>
                        </a:rPr>
                        <a:t>'], '</a:t>
                      </a:r>
                      <a:r>
                        <a:rPr lang="en-US" sz="1600" dirty="0" err="1">
                          <a:latin typeface="Cascadia Code" panose="020B0509020204030204" pitchFamily="49" charset="0"/>
                        </a:rPr>
                        <a:t>PullRequest</a:t>
                      </a:r>
                      <a:r>
                        <a:rPr lang="en-US" sz="1600" dirty="0">
                          <a:latin typeface="Cascadia Code" panose="020B0509020204030204" pitchFamily="49" charset="0"/>
                        </a:rPr>
                        <a:t>'))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6723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24265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B36E-3E64-4ED6-B7EA-9223E67A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(combining)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DDECAB-9450-40D7-AAEE-86FEED8A2B32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575175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ascadia Code" panose="020B0509020204030204" pitchFamily="49" charset="0"/>
              </a:rPr>
              <a:t>and(</a:t>
            </a:r>
            <a:r>
              <a:rPr lang="en-US" sz="1800" dirty="0">
                <a:highlight>
                  <a:srgbClr val="FFFF00"/>
                </a:highlight>
                <a:latin typeface="Cascadia Code" panose="020B0509020204030204" pitchFamily="49" charset="0"/>
              </a:rPr>
              <a:t>succeeded()</a:t>
            </a:r>
            <a:r>
              <a:rPr lang="en-US" sz="1800" dirty="0">
                <a:latin typeface="Cascadia Code" panose="020B0509020204030204" pitchFamily="49" charset="0"/>
              </a:rPr>
              <a:t>, </a:t>
            </a:r>
            <a:r>
              <a:rPr lang="en-US" sz="1800" dirty="0" err="1">
                <a:latin typeface="Cascadia Code" panose="020B0509020204030204" pitchFamily="49" charset="0"/>
              </a:rPr>
              <a:t>some_other_check</a:t>
            </a:r>
            <a:r>
              <a:rPr lang="en-US" sz="1800" dirty="0">
                <a:latin typeface="Cascadia Code" panose="020B05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5765939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5B2340-4EA3-47E3-A78C-E8367BCAA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BE" sz="2750"/>
              <a:t>About us…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4381E6-2D1E-4297-B3D2-A4F1A8488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1348"/>
            <a:ext cx="6442874" cy="4914900"/>
          </a:xfrm>
        </p:spPr>
        <p:txBody>
          <a:bodyPr vert="horz" wrap="square" lIns="0" tIns="0" rIns="182880" bIns="0" rtlCol="0" anchor="t">
            <a:noAutofit/>
          </a:bodyPr>
          <a:lstStyle/>
          <a:p>
            <a:r>
              <a:rPr lang="fr-BE" dirty="0">
                <a:solidFill>
                  <a:schemeClr val="tx2"/>
                </a:solidFill>
              </a:rPr>
              <a:t>Sidney Andrews</a:t>
            </a:r>
          </a:p>
          <a:p>
            <a:pPr marL="285750" indent="-285750">
              <a:buFont typeface="Arial" panose="05000000000000000000" pitchFamily="2" charset="2"/>
              <a:buBlip>
                <a:blip r:embed="rId2"/>
              </a:buBlip>
            </a:pPr>
            <a:r>
              <a:rPr lang="fr-BE" sz="1800" dirty="0"/>
              <a:t>  </a:t>
            </a:r>
            <a:r>
              <a:rPr lang="fr-BE" sz="1800" dirty="0">
                <a:ea typeface="+mj-lt"/>
                <a:cs typeface="+mj-lt"/>
              </a:rPr>
              <a:t>Azure MVP, Microsoft </a:t>
            </a:r>
            <a:r>
              <a:rPr lang="fr-BE" sz="1800" dirty="0" err="1">
                <a:ea typeface="+mj-lt"/>
                <a:cs typeface="+mj-lt"/>
              </a:rPr>
              <a:t>Certified</a:t>
            </a:r>
            <a:r>
              <a:rPr lang="fr-BE" sz="1800" dirty="0">
                <a:ea typeface="+mj-lt"/>
                <a:cs typeface="+mj-lt"/>
              </a:rPr>
              <a:t> Trainer</a:t>
            </a:r>
            <a:endParaRPr lang="fr-BE" sz="1800" dirty="0"/>
          </a:p>
          <a:p>
            <a:pPr marL="285750" indent="-285750">
              <a:buBlip>
                <a:blip r:embed="rId2"/>
              </a:buBlip>
            </a:pPr>
            <a:endParaRPr lang="fr-BE" sz="1800" dirty="0">
              <a:cs typeface="Segoe UI Semibold"/>
            </a:endParaRPr>
          </a:p>
          <a:p>
            <a:pPr marL="285750" indent="-285750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endParaRPr lang="fr-BE" sz="1800" dirty="0"/>
          </a:p>
          <a:p>
            <a:endParaRPr lang="fr-BE" sz="1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924893-4D78-471B-A9B6-E35E0FA55873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57200" y="2953721"/>
            <a:ext cx="10497065" cy="2819400"/>
          </a:xfrm>
        </p:spPr>
        <p:txBody>
          <a:bodyPr/>
          <a:lstStyle/>
          <a:p>
            <a:r>
              <a:rPr lang="en-US" dirty="0"/>
              <a:t>For questions or help with this series</a:t>
            </a:r>
          </a:p>
          <a:p>
            <a:r>
              <a:rPr lang="en-US" dirty="0">
                <a:hlinkClick r:id="rId4"/>
              </a:rPr>
              <a:t>MSUSDev@Microsoft.com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the lab guides and sample code</a:t>
            </a:r>
          </a:p>
          <a:p>
            <a:r>
              <a:rPr lang="en-US" dirty="0">
                <a:hlinkClick r:id="rId5"/>
              </a:rPr>
              <a:t>https://github.com/MSUSDEV/Azure-pipelines-with-GitHub</a:t>
            </a:r>
            <a:endParaRPr lang="en-US" dirty="0"/>
          </a:p>
        </p:txBody>
      </p:sp>
      <p:pic>
        <p:nvPicPr>
          <p:cNvPr id="3" name="Picture 2" descr="Photo of Sidney Andrews">
            <a:extLst>
              <a:ext uri="{FF2B5EF4-FFF2-40B4-BE49-F238E27FC236}">
                <a16:creationId xmlns:a16="http://schemas.microsoft.com/office/drawing/2014/main" id="{C698CF5E-6CC1-4BFB-B208-3642CA4EF5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5999" y="1551348"/>
            <a:ext cx="1828800" cy="1828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1302576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B36E-3E64-4ED6-B7EA-9223E67A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(combining)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DDECAB-9450-40D7-AAEE-86FEED8A2B32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575175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ascadia Code" panose="020B0509020204030204" pitchFamily="49" charset="0"/>
              </a:rPr>
              <a:t>and(succeeded(), </a:t>
            </a:r>
            <a:r>
              <a:rPr lang="en-US" sz="1800" dirty="0">
                <a:highlight>
                  <a:srgbClr val="FFFF00"/>
                </a:highlight>
                <a:latin typeface="Cascadia Code" panose="020B0509020204030204" pitchFamily="49" charset="0"/>
              </a:rPr>
              <a:t>eq</a:t>
            </a:r>
            <a:r>
              <a:rPr lang="en-US" sz="1800" dirty="0">
                <a:latin typeface="Cascadia Code" panose="020B0509020204030204" pitchFamily="49" charset="0"/>
              </a:rPr>
              <a:t>(variables[</a:t>
            </a:r>
            <a:r>
              <a:rPr lang="en-US" sz="1800" dirty="0">
                <a:highlight>
                  <a:srgbClr val="FFFF00"/>
                </a:highlight>
                <a:latin typeface="Cascadia Code" panose="020B0509020204030204" pitchFamily="49" charset="0"/>
              </a:rPr>
              <a:t>'</a:t>
            </a:r>
            <a:r>
              <a:rPr lang="en-US" sz="1800" dirty="0" err="1">
                <a:highlight>
                  <a:srgbClr val="FFFF00"/>
                </a:highlight>
                <a:latin typeface="Cascadia Code" panose="020B0509020204030204" pitchFamily="49" charset="0"/>
              </a:rPr>
              <a:t>Build.SourceBranch</a:t>
            </a:r>
            <a:r>
              <a:rPr lang="en-US" sz="1800" dirty="0">
                <a:latin typeface="Cascadia Code" panose="020B0509020204030204" pitchFamily="49" charset="0"/>
              </a:rPr>
              <a:t>'], '</a:t>
            </a:r>
            <a:r>
              <a:rPr lang="en-US" sz="1800" dirty="0">
                <a:highlight>
                  <a:srgbClr val="FFFF00"/>
                </a:highlight>
                <a:latin typeface="Cascadia Code" panose="020B0509020204030204" pitchFamily="49" charset="0"/>
              </a:rPr>
              <a:t>refs/heads/master</a:t>
            </a:r>
            <a:r>
              <a:rPr lang="en-US" sz="1800" dirty="0">
                <a:latin typeface="Cascadia Code" panose="020B0509020204030204" pitchFamily="49" charset="0"/>
              </a:rPr>
              <a:t>'))</a:t>
            </a:r>
          </a:p>
        </p:txBody>
      </p:sp>
    </p:spTree>
    <p:extLst>
      <p:ext uri="{BB962C8B-B14F-4D97-AF65-F5344CB8AC3E}">
        <p14:creationId xmlns:p14="http://schemas.microsoft.com/office/powerpoint/2010/main" val="27681973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Adding conditions to build steps</a:t>
            </a:r>
          </a:p>
        </p:txBody>
      </p:sp>
    </p:spTree>
    <p:extLst>
      <p:ext uri="{BB962C8B-B14F-4D97-AF65-F5344CB8AC3E}">
        <p14:creationId xmlns:p14="http://schemas.microsoft.com/office/powerpoint/2010/main" val="917467810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7899278-BD67-4AAC-9874-65FAF4AE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FD9EB-CC03-4BE2-B491-6F62931E986E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3522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7BE041B-1AAF-4032-B847-9142232770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F79CBC-FA83-4AAA-9737-C2DA81B8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links!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580DA-E0A4-4A5A-8591-C8E8B25753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5995" y="1922587"/>
            <a:ext cx="4822951" cy="41033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hlinkClick r:id="rId2"/>
              </a:rPr>
              <a:t>https://docs.microsoft.com/azure/devops/pipelines/yaml-schema</a:t>
            </a: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>
                <a:hlinkClick r:id="rId3"/>
              </a:rPr>
              <a:t>https://github.com/seesharprun/webinar</a:t>
            </a: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>
                <a:hlinkClick r:id="rId4"/>
              </a:rPr>
              <a:t>https://docs.microsoft.com/en-us/dotnet/core/rid-catalog</a:t>
            </a: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>
                <a:hlinkClick r:id="rId5"/>
              </a:rPr>
              <a:t>https://docs.microsoft.com/azure/devops/pipelines/process/conditions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4638570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0319-13E5-4C96-8247-8ECF14BC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Today's agenda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3720527-00BA-4887-A7CA-8452D7D006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69287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	Testing and Publishing .NET</a:t>
            </a:r>
          </a:p>
          <a:p>
            <a:pPr>
              <a:lnSpc>
                <a:spcPct val="200000"/>
              </a:lnSpc>
            </a:pPr>
            <a:r>
              <a:rPr lang="en-US" dirty="0"/>
              <a:t>	Creating a Build Pipeline from GitHub</a:t>
            </a:r>
          </a:p>
          <a:p>
            <a:pPr>
              <a:lnSpc>
                <a:spcPct val="200000"/>
              </a:lnSpc>
            </a:pPr>
            <a:r>
              <a:rPr lang="en-US" dirty="0"/>
              <a:t>	Triggers &amp; Filters</a:t>
            </a:r>
          </a:p>
          <a:p>
            <a:pPr>
              <a:lnSpc>
                <a:spcPct val="200000"/>
              </a:lnSpc>
            </a:pPr>
            <a:r>
              <a:rPr lang="en-US" dirty="0"/>
              <a:t>	Artifacts</a:t>
            </a:r>
          </a:p>
          <a:p>
            <a:pPr>
              <a:lnSpc>
                <a:spcPct val="200000"/>
              </a:lnSpc>
            </a:pPr>
            <a:r>
              <a:rPr lang="en-US" dirty="0"/>
              <a:t>	Conditions &amp; Expressions</a:t>
            </a:r>
          </a:p>
        </p:txBody>
      </p:sp>
    </p:spTree>
    <p:extLst>
      <p:ext uri="{BB962C8B-B14F-4D97-AF65-F5344CB8AC3E}">
        <p14:creationId xmlns:p14="http://schemas.microsoft.com/office/powerpoint/2010/main" val="3418640250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0319-13E5-4C96-8247-8ECF14BC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Questions and support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3720527-00BA-4887-A7CA-8452D7D006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031325"/>
          </a:xfrm>
        </p:spPr>
        <p:txBody>
          <a:bodyPr/>
          <a:lstStyle/>
          <a:p>
            <a:r>
              <a:rPr lang="en-US" sz="2400" dirty="0"/>
              <a:t>For questions or help with this series</a:t>
            </a:r>
          </a:p>
          <a:p>
            <a:r>
              <a:rPr lang="en-US" sz="2400" dirty="0">
                <a:hlinkClick r:id="rId2"/>
              </a:rPr>
              <a:t>MSUSDev@Microsoft.com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For the presentations and sample code</a:t>
            </a:r>
          </a:p>
          <a:p>
            <a:r>
              <a:rPr lang="en-US" sz="2400" dirty="0">
                <a:hlinkClick r:id="rId3"/>
              </a:rPr>
              <a:t>https://github.com/MSUSDEV/Azure-pipelines-with-GitHub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682375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7899278-BD67-4AAC-9874-65FAF4AE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scene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B004072-1B0B-4387-9E77-76A61E081B56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0233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0319-13E5-4C96-8247-8ECF14BC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roadmap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3720527-00BA-4887-A7CA-8452D7D006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96869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accent6">
                    <a:lumMod val="90000"/>
                  </a:schemeClr>
                </a:solidFill>
              </a:rPr>
              <a:t>	Session 1:	Introduction to Azure Pipelines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2"/>
                </a:solidFill>
              </a:rPr>
              <a:t>↪️</a:t>
            </a:r>
            <a:r>
              <a:rPr lang="en-US" dirty="0"/>
              <a:t>	Session 2:	</a:t>
            </a:r>
            <a:r>
              <a:rPr lang="en-US" dirty="0">
                <a:solidFill>
                  <a:schemeClr val="tx2"/>
                </a:solidFill>
              </a:rPr>
              <a:t>Continuous integration with GitHub and Azure</a:t>
            </a:r>
          </a:p>
          <a:p>
            <a:pPr>
              <a:lnSpc>
                <a:spcPct val="200000"/>
              </a:lnSpc>
            </a:pPr>
            <a:r>
              <a:rPr lang="en-US" dirty="0"/>
              <a:t>	Session 3:	</a:t>
            </a:r>
            <a:r>
              <a:rPr lang="en-US" dirty="0">
                <a:solidFill>
                  <a:schemeClr val="tx2"/>
                </a:solidFill>
              </a:rPr>
              <a:t>Continuous deployment using Azure Pipelines</a:t>
            </a:r>
          </a:p>
          <a:p>
            <a:pPr>
              <a:lnSpc>
                <a:spcPct val="200000"/>
              </a:lnSpc>
            </a:pPr>
            <a:r>
              <a:rPr lang="en-US" dirty="0"/>
              <a:t>	Session 4:	</a:t>
            </a:r>
            <a:r>
              <a:rPr lang="en-US" dirty="0">
                <a:solidFill>
                  <a:schemeClr val="tx2"/>
                </a:solidFill>
              </a:rPr>
              <a:t>Package management with Azure Artifacts</a:t>
            </a:r>
          </a:p>
        </p:txBody>
      </p:sp>
    </p:spTree>
    <p:extLst>
      <p:ext uri="{BB962C8B-B14F-4D97-AF65-F5344CB8AC3E}">
        <p14:creationId xmlns:p14="http://schemas.microsoft.com/office/powerpoint/2010/main" val="416283207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0319-13E5-4C96-8247-8ECF14BC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Today's agenda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3720527-00BA-4887-A7CA-8452D7D006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69287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	Testing and Publishing .NET</a:t>
            </a:r>
          </a:p>
          <a:p>
            <a:pPr>
              <a:lnSpc>
                <a:spcPct val="200000"/>
              </a:lnSpc>
            </a:pPr>
            <a:r>
              <a:rPr lang="en-US" dirty="0"/>
              <a:t>	Creating a Build Pipeline from GitHub</a:t>
            </a:r>
          </a:p>
          <a:p>
            <a:pPr>
              <a:lnSpc>
                <a:spcPct val="200000"/>
              </a:lnSpc>
            </a:pPr>
            <a:r>
              <a:rPr lang="en-US" dirty="0"/>
              <a:t>	Triggers &amp; Filters</a:t>
            </a:r>
          </a:p>
          <a:p>
            <a:pPr>
              <a:lnSpc>
                <a:spcPct val="200000"/>
              </a:lnSpc>
            </a:pPr>
            <a:r>
              <a:rPr lang="en-US" dirty="0"/>
              <a:t>	Artifacts</a:t>
            </a:r>
          </a:p>
          <a:p>
            <a:pPr>
              <a:lnSpc>
                <a:spcPct val="200000"/>
              </a:lnSpc>
            </a:pPr>
            <a:r>
              <a:rPr lang="en-US" dirty="0"/>
              <a:t>	Conditions &amp; Expressions</a:t>
            </a:r>
          </a:p>
        </p:txBody>
      </p:sp>
    </p:spTree>
    <p:extLst>
      <p:ext uri="{BB962C8B-B14F-4D97-AF65-F5344CB8AC3E}">
        <p14:creationId xmlns:p14="http://schemas.microsoft.com/office/powerpoint/2010/main" val="379873595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0319-13E5-4C96-8247-8ECF14BC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requirements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3720527-00BA-4887-A7CA-8452D7D006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820020"/>
          </a:xfrm>
        </p:spPr>
        <p:txBody>
          <a:bodyPr/>
          <a:lstStyle/>
          <a:p>
            <a:pPr lvl="0"/>
            <a:r>
              <a:rPr lang="fr-BE" sz="2400" b="1" spc="-60" dirty="0" err="1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What</a:t>
            </a:r>
            <a:r>
              <a:rPr lang="fr-BE" sz="2400" b="1" spc="-60" dirty="0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 </a:t>
            </a:r>
            <a:r>
              <a:rPr lang="fr-BE" sz="2400" b="1" spc="-60" dirty="0" err="1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you</a:t>
            </a:r>
            <a:r>
              <a:rPr lang="fr-BE" sz="2400" b="1" spc="-60" dirty="0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 </a:t>
            </a:r>
            <a:r>
              <a:rPr lang="fr-BE" sz="2400" b="1" spc="-60" dirty="0" err="1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need</a:t>
            </a:r>
            <a:r>
              <a:rPr lang="fr-BE" sz="2400" b="1" spc="-60" dirty="0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…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command-line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Git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Some .NET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lvl="0"/>
            <a:r>
              <a:rPr lang="fr-BE" sz="2400" b="1" spc="-60" dirty="0" err="1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What</a:t>
            </a:r>
            <a:r>
              <a:rPr lang="fr-BE" sz="2400" b="1" spc="-60" dirty="0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 </a:t>
            </a:r>
            <a:r>
              <a:rPr lang="fr-BE" sz="2400" b="1" spc="-60" dirty="0" err="1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may</a:t>
            </a:r>
            <a:r>
              <a:rPr lang="fr-BE" sz="2400" b="1" spc="-60" dirty="0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 help…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Some GitHub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2204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7899278-BD67-4AAC-9874-65FAF4AE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B004072-1B0B-4387-9E77-76A61E081B56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We have a .NET application</a:t>
            </a:r>
          </a:p>
        </p:txBody>
      </p:sp>
    </p:spTree>
    <p:extLst>
      <p:ext uri="{BB962C8B-B14F-4D97-AF65-F5344CB8AC3E}">
        <p14:creationId xmlns:p14="http://schemas.microsoft.com/office/powerpoint/2010/main" val="199786712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45A9F9-0BAE-4664-AD96-28052393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guidance from the developers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E2F02F-D5CA-4A7E-A9D2-BA38F5B4B14F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838200" y="1825625"/>
          <a:ext cx="10515600" cy="4114802"/>
        </p:xfrm>
        <a:graphic>
          <a:graphicData uri="http://schemas.openxmlformats.org/drawingml/2006/table">
            <a:tbl>
              <a:tblPr firstRow="1" firstCol="1">
                <a:tableStyleId>{8EC20E35-A176-4012-BC5E-935CFFF8708E}</a:tableStyleId>
              </a:tblPr>
              <a:tblGrid>
                <a:gridCol w="2284834">
                  <a:extLst>
                    <a:ext uri="{9D8B030D-6E8A-4147-A177-3AD203B41FA5}">
                      <a16:colId xmlns:a16="http://schemas.microsoft.com/office/drawing/2014/main" val="1066807607"/>
                    </a:ext>
                  </a:extLst>
                </a:gridCol>
                <a:gridCol w="8230766">
                  <a:extLst>
                    <a:ext uri="{9D8B030D-6E8A-4147-A177-3AD203B41FA5}">
                      <a16:colId xmlns:a16="http://schemas.microsoft.com/office/drawing/2014/main" val="2657256344"/>
                    </a:ext>
                  </a:extLst>
                </a:gridCol>
              </a:tblGrid>
              <a:tr h="4579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.NET Core CLI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026404"/>
                  </a:ext>
                </a:extLst>
              </a:tr>
              <a:tr h="7313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Install packages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scadia Code" panose="020B0509020204030204" pitchFamily="49" charset="0"/>
                        </a:rPr>
                        <a:t>dotnet restore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160689"/>
                  </a:ext>
                </a:extLst>
              </a:tr>
              <a:tr h="7313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Build 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scadia Code" panose="020B0509020204030204" pitchFamily="49" charset="0"/>
                        </a:rPr>
                        <a:t>dotnet build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2949863"/>
                  </a:ext>
                </a:extLst>
              </a:tr>
              <a:tr h="7313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 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scadia Code" panose="020B0509020204030204" pitchFamily="49" charset="0"/>
                        </a:rPr>
                        <a:t>dotnet run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2375956"/>
                  </a:ext>
                </a:extLst>
              </a:tr>
              <a:tr h="7313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scadia Code" panose="020B0509020204030204" pitchFamily="49" charset="0"/>
                        </a:rPr>
                        <a:t>dotnet 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651028"/>
                  </a:ext>
                </a:extLst>
              </a:tr>
              <a:tr h="7313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Publish 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scadia Code" panose="020B0509020204030204" pitchFamily="49" charset="0"/>
                        </a:rPr>
                        <a:t>dotnet publish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7029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02684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ebinar">
  <a:themeElements>
    <a:clrScheme name="Custom 2">
      <a:dk1>
        <a:srgbClr val="3C3C41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090ED0-3BDA-49D1-ACF8-349EABE84FFF}" vid="{D8D86650-D1D0-4F72-97EB-6FE85552E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 Training Day</Template>
  <TotalTime>0</TotalTime>
  <Words>943</Words>
  <Application>Microsoft Office PowerPoint</Application>
  <PresentationFormat>Widescreen</PresentationFormat>
  <Paragraphs>198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Cascadia Code</vt:lpstr>
      <vt:lpstr>Segoe Semibold</vt:lpstr>
      <vt:lpstr>Segoe UI</vt:lpstr>
      <vt:lpstr>Segoe UI Light</vt:lpstr>
      <vt:lpstr>Segoe UI Semibold</vt:lpstr>
      <vt:lpstr>Segoe UI Semilight</vt:lpstr>
      <vt:lpstr>Wingdings</vt:lpstr>
      <vt:lpstr>Webinar</vt:lpstr>
      <vt:lpstr>PowerPoint Presentation</vt:lpstr>
      <vt:lpstr>Continuous integration with GitHub and Azure</vt:lpstr>
      <vt:lpstr>About us…</vt:lpstr>
      <vt:lpstr>Setting the scene</vt:lpstr>
      <vt:lpstr>Series roadmap</vt:lpstr>
      <vt:lpstr>Today's agenda</vt:lpstr>
      <vt:lpstr>Technical requirements</vt:lpstr>
      <vt:lpstr>Quick review</vt:lpstr>
      <vt:lpstr>.NET guidance from the developers</vt:lpstr>
      <vt:lpstr>Single stage pipeline</vt:lpstr>
      <vt:lpstr>Finally, a simple job</vt:lpstr>
      <vt:lpstr>Demo</vt:lpstr>
      <vt:lpstr>Triggers &amp; Filters</vt:lpstr>
      <vt:lpstr>Trigger filter</vt:lpstr>
      <vt:lpstr>Trigger filter (longer syntax)</vt:lpstr>
      <vt:lpstr>Trigger filter (exclude)</vt:lpstr>
      <vt:lpstr>Trigger filter (files)</vt:lpstr>
      <vt:lpstr>PR filter</vt:lpstr>
      <vt:lpstr>PR filter (and more…)</vt:lpstr>
      <vt:lpstr>Demo</vt:lpstr>
      <vt:lpstr>Conditions &amp; Expressions</vt:lpstr>
      <vt:lpstr>Conditions (default)</vt:lpstr>
      <vt:lpstr>Conditions (every time)</vt:lpstr>
      <vt:lpstr>Conditions (only on failure)</vt:lpstr>
      <vt:lpstr>Conditions (combining)</vt:lpstr>
      <vt:lpstr>Conditions (combining)</vt:lpstr>
      <vt:lpstr>Functions</vt:lpstr>
      <vt:lpstr>Expressions</vt:lpstr>
      <vt:lpstr>Conditions (combining)</vt:lpstr>
      <vt:lpstr>Conditions (combining)</vt:lpstr>
      <vt:lpstr>Demo</vt:lpstr>
      <vt:lpstr>Wrapping up</vt:lpstr>
      <vt:lpstr>Lots of links!</vt:lpstr>
      <vt:lpstr>Today's agenda</vt:lpstr>
      <vt:lpstr>Questions and support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2020-02-13T18:22:42Z</dcterms:created>
  <dcterms:modified xsi:type="dcterms:W3CDTF">2020-02-20T18:52:35Z</dcterms:modified>
</cp:coreProperties>
</file>