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1" r:id="rId1"/>
  </p:sldMasterIdLst>
  <p:notesMasterIdLst>
    <p:notesMasterId r:id="rId83"/>
  </p:notesMasterIdLst>
  <p:handoutMasterIdLst>
    <p:handoutMasterId r:id="rId84"/>
  </p:handoutMasterIdLst>
  <p:sldIdLst>
    <p:sldId id="1809" r:id="rId2"/>
    <p:sldId id="10524" r:id="rId3"/>
    <p:sldId id="10525" r:id="rId4"/>
    <p:sldId id="4327" r:id="rId5"/>
    <p:sldId id="10535" r:id="rId6"/>
    <p:sldId id="10536" r:id="rId7"/>
    <p:sldId id="10532" r:id="rId8"/>
    <p:sldId id="4328" r:id="rId9"/>
    <p:sldId id="4329" r:id="rId10"/>
    <p:sldId id="4330" r:id="rId11"/>
    <p:sldId id="4331" r:id="rId12"/>
    <p:sldId id="4332" r:id="rId13"/>
    <p:sldId id="4333" r:id="rId14"/>
    <p:sldId id="3751" r:id="rId15"/>
    <p:sldId id="4343" r:id="rId16"/>
    <p:sldId id="10537" r:id="rId17"/>
    <p:sldId id="3617" r:id="rId18"/>
    <p:sldId id="4346" r:id="rId19"/>
    <p:sldId id="256" r:id="rId20"/>
    <p:sldId id="257" r:id="rId21"/>
    <p:sldId id="258" r:id="rId22"/>
    <p:sldId id="259" r:id="rId23"/>
    <p:sldId id="10571" r:id="rId24"/>
    <p:sldId id="293" r:id="rId25"/>
    <p:sldId id="10542" r:id="rId26"/>
    <p:sldId id="10539" r:id="rId27"/>
    <p:sldId id="262" r:id="rId28"/>
    <p:sldId id="266" r:id="rId29"/>
    <p:sldId id="267" r:id="rId30"/>
    <p:sldId id="260" r:id="rId31"/>
    <p:sldId id="261" r:id="rId32"/>
    <p:sldId id="10540" r:id="rId33"/>
    <p:sldId id="268" r:id="rId34"/>
    <p:sldId id="273" r:id="rId35"/>
    <p:sldId id="276" r:id="rId36"/>
    <p:sldId id="274" r:id="rId37"/>
    <p:sldId id="277" r:id="rId38"/>
    <p:sldId id="275" r:id="rId39"/>
    <p:sldId id="279" r:id="rId40"/>
    <p:sldId id="281" r:id="rId41"/>
    <p:sldId id="10566" r:id="rId42"/>
    <p:sldId id="10572" r:id="rId43"/>
    <p:sldId id="282" r:id="rId44"/>
    <p:sldId id="283" r:id="rId45"/>
    <p:sldId id="284" r:id="rId46"/>
    <p:sldId id="288" r:id="rId47"/>
    <p:sldId id="10545" r:id="rId48"/>
    <p:sldId id="285" r:id="rId49"/>
    <p:sldId id="10546" r:id="rId50"/>
    <p:sldId id="10564" r:id="rId51"/>
    <p:sldId id="286" r:id="rId52"/>
    <p:sldId id="10543" r:id="rId53"/>
    <p:sldId id="10544" r:id="rId54"/>
    <p:sldId id="10574" r:id="rId55"/>
    <p:sldId id="10576" r:id="rId56"/>
    <p:sldId id="10578" r:id="rId57"/>
    <p:sldId id="10577" r:id="rId58"/>
    <p:sldId id="10575" r:id="rId59"/>
    <p:sldId id="10538" r:id="rId60"/>
    <p:sldId id="10567" r:id="rId61"/>
    <p:sldId id="10573" r:id="rId62"/>
    <p:sldId id="263" r:id="rId63"/>
    <p:sldId id="264" r:id="rId64"/>
    <p:sldId id="10552" r:id="rId65"/>
    <p:sldId id="290" r:id="rId66"/>
    <p:sldId id="291" r:id="rId67"/>
    <p:sldId id="10553" r:id="rId68"/>
    <p:sldId id="10554" r:id="rId69"/>
    <p:sldId id="10557" r:id="rId70"/>
    <p:sldId id="10558" r:id="rId71"/>
    <p:sldId id="10559" r:id="rId72"/>
    <p:sldId id="10568" r:id="rId73"/>
    <p:sldId id="10560" r:id="rId74"/>
    <p:sldId id="10561" r:id="rId75"/>
    <p:sldId id="10562" r:id="rId76"/>
    <p:sldId id="10570" r:id="rId77"/>
    <p:sldId id="10555" r:id="rId78"/>
    <p:sldId id="10551" r:id="rId79"/>
    <p:sldId id="10569" r:id="rId80"/>
    <p:sldId id="10550" r:id="rId81"/>
    <p:sldId id="10533" r:id="rId8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82A8FB-AED3-4A8E-B1D6-C165AAFFB63B}">
          <p14:sldIdLst>
            <p14:sldId id="1809"/>
            <p14:sldId id="10524"/>
            <p14:sldId id="10525"/>
            <p14:sldId id="4327"/>
            <p14:sldId id="10535"/>
            <p14:sldId id="10536"/>
            <p14:sldId id="10532"/>
          </p14:sldIdLst>
        </p14:section>
        <p14:section name="Azure DevOps" id="{66CC3C05-6628-48BB-88ED-08AF47F1E94D}">
          <p14:sldIdLst>
            <p14:sldId id="4328"/>
            <p14:sldId id="4329"/>
            <p14:sldId id="4330"/>
            <p14:sldId id="4331"/>
            <p14:sldId id="4332"/>
            <p14:sldId id="4333"/>
            <p14:sldId id="3751"/>
            <p14:sldId id="4343"/>
          </p14:sldIdLst>
        </p14:section>
        <p14:section name="Azure Pipelines" id="{232208E5-B392-4D5C-BDF7-0357BB76A3F2}">
          <p14:sldIdLst>
            <p14:sldId id="10537"/>
            <p14:sldId id="3617"/>
            <p14:sldId id="4346"/>
            <p14:sldId id="256"/>
            <p14:sldId id="257"/>
            <p14:sldId id="258"/>
            <p14:sldId id="259"/>
            <p14:sldId id="10571"/>
            <p14:sldId id="293"/>
            <p14:sldId id="10542"/>
          </p14:sldIdLst>
        </p14:section>
        <p14:section name="Building a pipeline for an application" id="{E09C0680-A75C-4A0A-ACB6-F9B22D8FB26D}">
          <p14:sldIdLst>
            <p14:sldId id="10539"/>
            <p14:sldId id="262"/>
            <p14:sldId id="266"/>
            <p14:sldId id="267"/>
            <p14:sldId id="260"/>
            <p14:sldId id="261"/>
            <p14:sldId id="10540"/>
            <p14:sldId id="268"/>
            <p14:sldId id="273"/>
            <p14:sldId id="276"/>
            <p14:sldId id="274"/>
            <p14:sldId id="277"/>
            <p14:sldId id="275"/>
            <p14:sldId id="279"/>
            <p14:sldId id="281"/>
            <p14:sldId id="10566"/>
            <p14:sldId id="10572"/>
            <p14:sldId id="282"/>
            <p14:sldId id="283"/>
            <p14:sldId id="284"/>
            <p14:sldId id="288"/>
            <p14:sldId id="10545"/>
            <p14:sldId id="285"/>
            <p14:sldId id="10546"/>
            <p14:sldId id="10564"/>
            <p14:sldId id="286"/>
            <p14:sldId id="10543"/>
          </p14:sldIdLst>
        </p14:section>
        <p14:section name="Customizing the pipeline" id="{0973F92C-C4A6-46F6-8BDB-145C8FC8B2D9}">
          <p14:sldIdLst>
            <p14:sldId id="10544"/>
            <p14:sldId id="10574"/>
            <p14:sldId id="10576"/>
            <p14:sldId id="10578"/>
            <p14:sldId id="10577"/>
            <p14:sldId id="10575"/>
            <p14:sldId id="10538"/>
            <p14:sldId id="10567"/>
            <p14:sldId id="10573"/>
            <p14:sldId id="263"/>
            <p14:sldId id="264"/>
            <p14:sldId id="10552"/>
            <p14:sldId id="290"/>
            <p14:sldId id="291"/>
            <p14:sldId id="10553"/>
          </p14:sldIdLst>
        </p14:section>
        <p14:section name="Pipeline agents and containers" id="{FE582B42-FF10-44CC-96D9-E30E0F8BDD26}">
          <p14:sldIdLst>
            <p14:sldId id="10554"/>
            <p14:sldId id="10557"/>
            <p14:sldId id="10558"/>
            <p14:sldId id="10559"/>
            <p14:sldId id="10568"/>
            <p14:sldId id="10560"/>
            <p14:sldId id="10561"/>
            <p14:sldId id="10562"/>
            <p14:sldId id="10570"/>
            <p14:sldId id="10555"/>
          </p14:sldIdLst>
        </p14:section>
        <p14:section name="Wrapping up" id="{5852559B-2AF8-434B-8C3E-29B224D70F97}">
          <p14:sldIdLst>
            <p14:sldId id="10551"/>
            <p14:sldId id="10569"/>
            <p14:sldId id="10550"/>
            <p14:sldId id="105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94"/>
    <a:srgbClr val="D5588A"/>
    <a:srgbClr val="854CC7"/>
    <a:srgbClr val="D83B01"/>
    <a:srgbClr val="95DFD3"/>
    <a:srgbClr val="107C10"/>
    <a:srgbClr val="004B50"/>
    <a:srgbClr val="50E6FF"/>
    <a:srgbClr val="0078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2109" autoAdjust="0"/>
  </p:normalViewPr>
  <p:slideViewPr>
    <p:cSldViewPr snapToGrid="0">
      <p:cViewPr>
        <p:scale>
          <a:sx n="100" d="100"/>
          <a:sy n="100" d="100"/>
        </p:scale>
        <p:origin x="197" y="61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72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2/13/2020 1:15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2/13/2020 1:15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39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51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06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52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6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96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6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4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520331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4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2169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829161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686829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03272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410244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400719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68591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650954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6424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778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1179838"/>
            <a:ext cx="5780073" cy="3756460"/>
          </a:xfrm>
        </p:spPr>
        <p:txBody>
          <a:bodyPr anchor="ctr">
            <a:noAutofit/>
          </a:bodyPr>
          <a:lstStyle>
            <a:lvl1pPr algn="ctr">
              <a:defRPr sz="1765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44854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40931566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690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2187068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1985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616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9590-2F8D-4A68-8B0E-24AEA0B5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1221-F690-4E3A-B3BE-B997DF32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EA5A-D3C2-4A83-8DF1-853D534C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0103-D395-47B6-8E8C-BA1783FBA7F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CCC1-3C95-43EA-BABA-2A13D212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42F1-5DCF-4967-B1D9-CB960A20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8389-BC8A-4B78-AB41-2239FA91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630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1029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66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817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601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29570887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5787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2816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611403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166068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24925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18487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  <p:sldLayoutId id="2147484744" r:id="rId13"/>
    <p:sldLayoutId id="2147484745" r:id="rId14"/>
    <p:sldLayoutId id="2147484746" r:id="rId15"/>
    <p:sldLayoutId id="2147484747" r:id="rId16"/>
    <p:sldLayoutId id="2147484748" r:id="rId17"/>
    <p:sldLayoutId id="2147484749" r:id="rId18"/>
    <p:sldLayoutId id="2147484750" r:id="rId19"/>
    <p:sldLayoutId id="2147484751" r:id="rId20"/>
    <p:sldLayoutId id="2147484765" r:id="rId21"/>
    <p:sldLayoutId id="2147484805" r:id="rId22"/>
    <p:sldLayoutId id="2147484812" r:id="rId23"/>
    <p:sldLayoutId id="2147484813" r:id="rId24"/>
    <p:sldLayoutId id="2147484862" r:id="rId25"/>
    <p:sldLayoutId id="2147484863" r:id="rId26"/>
    <p:sldLayoutId id="2147484864" r:id="rId27"/>
    <p:sldLayoutId id="2147484867" r:id="rId28"/>
    <p:sldLayoutId id="2147484784" r:id="rId29"/>
    <p:sldLayoutId id="2147484866" r:id="rId30"/>
    <p:sldLayoutId id="2147484868" r:id="rId31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3.png"/><Relationship Id="rId21" Type="http://schemas.openxmlformats.org/officeDocument/2006/relationships/image" Target="../media/image69.svg"/><Relationship Id="rId7" Type="http://schemas.openxmlformats.org/officeDocument/2006/relationships/image" Target="../media/image52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3.png"/><Relationship Id="rId5" Type="http://schemas.openxmlformats.org/officeDocument/2006/relationships/image" Target="../media/image72.sv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seesharprun/Webinar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25875/nuage--cloud-by-lmproulx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8.jpg"/><Relationship Id="rId5" Type="http://schemas.openxmlformats.org/officeDocument/2006/relationships/hyperlink" Target="https://github.com/MSUSDEV/Azure-pipelines-with-GitHub" TargetMode="External"/><Relationship Id="rId4" Type="http://schemas.openxmlformats.org/officeDocument/2006/relationships/hyperlink" Target="mailto:MSUSDev@Microsoft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3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eesharprun/Webinar" TargetMode="External"/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SUSDEV/Azure-pipelines-with-GitHu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USDEV/Azure-pipelines-with-GitHub" TargetMode="External"/><Relationship Id="rId2" Type="http://schemas.openxmlformats.org/officeDocument/2006/relationships/hyperlink" Target="mailto:MSUSDev@Microsoft.com" TargetMode="Externa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A8D3961-91D4-4041-9455-6E5EBC1A175C}"/>
              </a:ext>
            </a:extLst>
          </p:cNvPr>
          <p:cNvSpPr txBox="1">
            <a:spLocks/>
          </p:cNvSpPr>
          <p:nvPr/>
        </p:nvSpPr>
        <p:spPr>
          <a:xfrm>
            <a:off x="630060" y="2021531"/>
            <a:ext cx="6448035" cy="2649025"/>
          </a:xfrm>
          <a:prstGeom prst="rect">
            <a:avLst/>
          </a:prstGeom>
          <a:noFill/>
        </p:spPr>
        <p:txBody>
          <a:bodyPr vert="horz" wrap="square" lIns="0" tIns="0" rIns="0" bIns="179285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Azure DevOps Training </a:t>
            </a:r>
            <a:r>
              <a:rPr lang="en-US" sz="4000" spc="-49" dirty="0">
                <a:solidFill>
                  <a:srgbClr val="50E6FF"/>
                </a:solidFill>
                <a:latin typeface="Segoe UI"/>
              </a:rPr>
              <a:t>Modernize your process </a:t>
            </a:r>
            <a:r>
              <a:rPr kumimoji="0" lang="en-US" sz="4000" b="0" i="0" u="none" strike="noStrike" kern="1200" cap="none" spc="-49" normalizeH="0" baseline="0" noProof="0" dirty="0">
                <a:ln w="3175"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with Azure DevOps and GitHub</a:t>
            </a:r>
            <a:endParaRPr kumimoji="0" lang="en-US" sz="4902" b="0" i="0" u="none" strike="noStrike" kern="1200" cap="none" spc="-49" normalizeH="0" baseline="0" noProof="0" dirty="0">
              <a:ln w="3175">
                <a:noFill/>
              </a:ln>
              <a:solidFill>
                <a:srgbClr val="50E6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34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CEC2-4BEB-4261-9219-1F19EC23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Toolkit (Microsoft)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8732D-F38C-4F09-9200-A62777DCCD6B}"/>
              </a:ext>
            </a:extLst>
          </p:cNvPr>
          <p:cNvGrpSpPr/>
          <p:nvPr/>
        </p:nvGrpSpPr>
        <p:grpSpPr>
          <a:xfrm>
            <a:off x="3575406" y="1370200"/>
            <a:ext cx="4583180" cy="4385522"/>
            <a:chOff x="7685069" y="1432856"/>
            <a:chExt cx="4583180" cy="4385522"/>
          </a:xfrm>
          <a:solidFill>
            <a:schemeClr val="tx2"/>
          </a:solidFill>
        </p:grpSpPr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EE999EE1-BFAF-4E3F-B86E-442940446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5069" y="1432856"/>
              <a:ext cx="4385522" cy="4385522"/>
            </a:xfrm>
            <a:prstGeom prst="rect">
              <a:avLst/>
            </a:prstGeom>
          </p:spPr>
        </p:pic>
        <p:pic>
          <p:nvPicPr>
            <p:cNvPr id="5" name="Graphic 4" descr="Rocket">
              <a:extLst>
                <a:ext uri="{FF2B5EF4-FFF2-40B4-BE49-F238E27FC236}">
                  <a16:creationId xmlns:a16="http://schemas.microsoft.com/office/drawing/2014/main" id="{BDCDF1E1-7724-40EC-8F84-393A28EAA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3613" y="3857946"/>
              <a:ext cx="575019" cy="575019"/>
            </a:xfrm>
            <a:prstGeom prst="rect">
              <a:avLst/>
            </a:prstGeom>
          </p:spPr>
        </p:pic>
        <p:pic>
          <p:nvPicPr>
            <p:cNvPr id="6" name="Graphic 5" descr="Research">
              <a:extLst>
                <a:ext uri="{FF2B5EF4-FFF2-40B4-BE49-F238E27FC236}">
                  <a16:creationId xmlns:a16="http://schemas.microsoft.com/office/drawing/2014/main" id="{817B4EC6-1D35-478D-AB98-4EA8A210D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95694" y="4145455"/>
              <a:ext cx="575019" cy="575019"/>
            </a:xfrm>
            <a:prstGeom prst="rect">
              <a:avLst/>
            </a:prstGeom>
          </p:spPr>
        </p:pic>
        <p:pic>
          <p:nvPicPr>
            <p:cNvPr id="7" name="Graphic 6" descr="Tools">
              <a:extLst>
                <a:ext uri="{FF2B5EF4-FFF2-40B4-BE49-F238E27FC236}">
                  <a16:creationId xmlns:a16="http://schemas.microsoft.com/office/drawing/2014/main" id="{87D843DC-7091-4D8A-8ECF-77CBD221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6400" y="2080517"/>
              <a:ext cx="580822" cy="5808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35520C-FE08-402D-A343-CA5D4D0DBCB0}"/>
                </a:ext>
              </a:extLst>
            </p:cNvPr>
            <p:cNvSpPr txBox="1"/>
            <p:nvPr/>
          </p:nvSpPr>
          <p:spPr>
            <a:xfrm>
              <a:off x="9210705" y="1452653"/>
              <a:ext cx="105221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Build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E81E4-55CC-4123-8E2D-49928086764A}"/>
                </a:ext>
              </a:extLst>
            </p:cNvPr>
            <p:cNvSpPr txBox="1"/>
            <p:nvPr/>
          </p:nvSpPr>
          <p:spPr>
            <a:xfrm>
              <a:off x="10935512" y="4497807"/>
              <a:ext cx="133273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Deploy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086557-59AF-42E7-8829-4A4194717A83}"/>
                </a:ext>
              </a:extLst>
            </p:cNvPr>
            <p:cNvSpPr txBox="1"/>
            <p:nvPr/>
          </p:nvSpPr>
          <p:spPr>
            <a:xfrm>
              <a:off x="7700952" y="4679544"/>
              <a:ext cx="146976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Operate</a:t>
              </a:r>
            </a:p>
          </p:txBody>
        </p:sp>
      </p:grp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D2C1C8B-A03E-4F30-8F96-7B208F3F4D2C}"/>
              </a:ext>
            </a:extLst>
          </p:cNvPr>
          <p:cNvSpPr/>
          <p:nvPr/>
        </p:nvSpPr>
        <p:spPr bwMode="auto">
          <a:xfrm>
            <a:off x="7572054" y="364734"/>
            <a:ext cx="3457254" cy="1025263"/>
          </a:xfrm>
          <a:prstGeom prst="wedgeRoundRectCallout">
            <a:avLst>
              <a:gd name="adj1" fmla="val -89178"/>
              <a:gd name="adj2" fmla="val 66942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GitHub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Visual Studio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Visual Studio Code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3E34786-351F-407C-9428-DE0DE5D02A98}"/>
              </a:ext>
            </a:extLst>
          </p:cNvPr>
          <p:cNvSpPr/>
          <p:nvPr/>
        </p:nvSpPr>
        <p:spPr bwMode="auto">
          <a:xfrm>
            <a:off x="8781413" y="5154911"/>
            <a:ext cx="2981050" cy="1543839"/>
          </a:xfrm>
          <a:prstGeom prst="wedgeRoundRectCallout">
            <a:avLst>
              <a:gd name="adj1" fmla="val -84778"/>
              <a:gd name="adj2" fmla="val -58953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Boards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Repos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Pipelines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Tests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Artifacts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389FA73-903B-4E60-AF5D-7E140CEA80F2}"/>
              </a:ext>
            </a:extLst>
          </p:cNvPr>
          <p:cNvSpPr/>
          <p:nvPr/>
        </p:nvSpPr>
        <p:spPr bwMode="auto">
          <a:xfrm>
            <a:off x="59031" y="5563309"/>
            <a:ext cx="2981051" cy="1072824"/>
          </a:xfrm>
          <a:prstGeom prst="wedgeRoundRectCallout">
            <a:avLst>
              <a:gd name="adj1" fmla="val 96436"/>
              <a:gd name="adj2" fmla="val -90921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Monitor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App Insights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Security Center</a:t>
            </a:r>
          </a:p>
        </p:txBody>
      </p:sp>
    </p:spTree>
    <p:extLst>
      <p:ext uri="{BB962C8B-B14F-4D97-AF65-F5344CB8AC3E}">
        <p14:creationId xmlns:p14="http://schemas.microsoft.com/office/powerpoint/2010/main" val="3679912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8CED-B3FD-4FCC-B126-68BE8644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of DevOps: Different approaches, same cloud endpoint</a:t>
            </a:r>
          </a:p>
        </p:txBody>
      </p:sp>
      <p:pic>
        <p:nvPicPr>
          <p:cNvPr id="4" name="Graphic 3" descr="Group">
            <a:extLst>
              <a:ext uri="{FF2B5EF4-FFF2-40B4-BE49-F238E27FC236}">
                <a16:creationId xmlns:a16="http://schemas.microsoft.com/office/drawing/2014/main" id="{E43AEB20-4AFC-4099-9B91-98FC2B12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77" y="1245741"/>
            <a:ext cx="662613" cy="662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F9BE4-B97A-4FA4-9060-98B6F727C6BF}"/>
              </a:ext>
            </a:extLst>
          </p:cNvPr>
          <p:cNvSpPr txBox="1"/>
          <p:nvPr/>
        </p:nvSpPr>
        <p:spPr>
          <a:xfrm>
            <a:off x="770725" y="169306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DevTeam1</a:t>
            </a:r>
          </a:p>
        </p:txBody>
      </p:sp>
      <p:pic>
        <p:nvPicPr>
          <p:cNvPr id="6" name="Graphic 5" descr="Group">
            <a:extLst>
              <a:ext uri="{FF2B5EF4-FFF2-40B4-BE49-F238E27FC236}">
                <a16:creationId xmlns:a16="http://schemas.microsoft.com/office/drawing/2014/main" id="{84BEA299-9D94-4113-8E46-2E11129FB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977" y="2076759"/>
            <a:ext cx="662613" cy="662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AC26C-A130-4CEA-A8B3-C67FD0D70BFD}"/>
              </a:ext>
            </a:extLst>
          </p:cNvPr>
          <p:cNvSpPr txBox="1"/>
          <p:nvPr/>
        </p:nvSpPr>
        <p:spPr>
          <a:xfrm>
            <a:off x="725148" y="253609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</a:rPr>
              <a:t>DevTeam2</a:t>
            </a:r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9A8E1585-6A67-49B0-8AFB-9BE3DBC5D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77" y="2874502"/>
            <a:ext cx="662613" cy="662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17F10-6421-4FA6-8D86-C79685BF4ABA}"/>
              </a:ext>
            </a:extLst>
          </p:cNvPr>
          <p:cNvSpPr txBox="1"/>
          <p:nvPr/>
        </p:nvSpPr>
        <p:spPr>
          <a:xfrm>
            <a:off x="770724" y="3337709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07C10"/>
                </a:solidFill>
              </a:rPr>
              <a:t>DevTeam3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B530A-B40C-462A-87C4-A95A6F2DF4B0}"/>
              </a:ext>
            </a:extLst>
          </p:cNvPr>
          <p:cNvSpPr/>
          <p:nvPr/>
        </p:nvSpPr>
        <p:spPr bwMode="auto">
          <a:xfrm>
            <a:off x="2526769" y="1466989"/>
            <a:ext cx="1515076" cy="22607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B13F97-EF2C-4822-922C-22FB27E55495}"/>
              </a:ext>
            </a:extLst>
          </p:cNvPr>
          <p:cNvSpPr/>
          <p:nvPr/>
        </p:nvSpPr>
        <p:spPr bwMode="auto">
          <a:xfrm>
            <a:off x="5111393" y="1518222"/>
            <a:ext cx="2013897" cy="117649"/>
          </a:xfrm>
          <a:prstGeom prst="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900C8F8-6C07-414E-B759-9A107D260BEE}"/>
              </a:ext>
            </a:extLst>
          </p:cNvPr>
          <p:cNvSpPr/>
          <p:nvPr/>
        </p:nvSpPr>
        <p:spPr bwMode="auto">
          <a:xfrm>
            <a:off x="7941924" y="1184407"/>
            <a:ext cx="3308279" cy="2329665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E98201-CAF0-4C0E-B45C-44C98C606310}"/>
              </a:ext>
            </a:extLst>
          </p:cNvPr>
          <p:cNvSpPr/>
          <p:nvPr/>
        </p:nvSpPr>
        <p:spPr bwMode="auto">
          <a:xfrm>
            <a:off x="2526769" y="2295026"/>
            <a:ext cx="1515076" cy="226078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D84164-B027-4B1C-B77A-D630885D2271}"/>
              </a:ext>
            </a:extLst>
          </p:cNvPr>
          <p:cNvSpPr/>
          <p:nvPr/>
        </p:nvSpPr>
        <p:spPr bwMode="auto">
          <a:xfrm>
            <a:off x="5089051" y="2349240"/>
            <a:ext cx="2013897" cy="117649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A50596-247B-40BC-97EB-2085973A21CF}"/>
              </a:ext>
            </a:extLst>
          </p:cNvPr>
          <p:cNvSpPr/>
          <p:nvPr/>
        </p:nvSpPr>
        <p:spPr bwMode="auto">
          <a:xfrm>
            <a:off x="2526769" y="3092769"/>
            <a:ext cx="1515076" cy="226078"/>
          </a:xfrm>
          <a:prstGeom prst="round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70D82A-E0D4-41E8-8379-CE8EC3C94B04}"/>
              </a:ext>
            </a:extLst>
          </p:cNvPr>
          <p:cNvSpPr/>
          <p:nvPr/>
        </p:nvSpPr>
        <p:spPr bwMode="auto">
          <a:xfrm>
            <a:off x="5089051" y="3146983"/>
            <a:ext cx="2013897" cy="117649"/>
          </a:xfrm>
          <a:prstGeom prst="rightArrow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4030-9317-4D7E-AF6B-0220C1C71D7C}"/>
              </a:ext>
            </a:extLst>
          </p:cNvPr>
          <p:cNvSpPr txBox="1"/>
          <p:nvPr/>
        </p:nvSpPr>
        <p:spPr>
          <a:xfrm>
            <a:off x="770724" y="4433299"/>
            <a:ext cx="5220340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PRO’s: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can run independently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in control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enjoy their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D080E-AB1E-488C-89D9-840CE3825A05}"/>
              </a:ext>
            </a:extLst>
          </p:cNvPr>
          <p:cNvSpPr txBox="1"/>
          <p:nvPr/>
        </p:nvSpPr>
        <p:spPr>
          <a:xfrm>
            <a:off x="6399250" y="4433298"/>
            <a:ext cx="5982087" cy="22652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CON’s: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Different teams = different approaches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Different teams = different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Operational challenges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Security challenges</a:t>
            </a:r>
          </a:p>
        </p:txBody>
      </p:sp>
    </p:spTree>
    <p:extLst>
      <p:ext uri="{BB962C8B-B14F-4D97-AF65-F5344CB8AC3E}">
        <p14:creationId xmlns:p14="http://schemas.microsoft.com/office/powerpoint/2010/main" val="27780401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8CED-B3FD-4FCC-B126-68BE8644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DevOps: Same approach, same toolkit, same cloud endpoint</a:t>
            </a:r>
          </a:p>
        </p:txBody>
      </p:sp>
      <p:pic>
        <p:nvPicPr>
          <p:cNvPr id="4" name="Graphic 3" descr="Group">
            <a:extLst>
              <a:ext uri="{FF2B5EF4-FFF2-40B4-BE49-F238E27FC236}">
                <a16:creationId xmlns:a16="http://schemas.microsoft.com/office/drawing/2014/main" id="{E43AEB20-4AFC-4099-9B91-98FC2B12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77" y="1245741"/>
            <a:ext cx="662613" cy="662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F9BE4-B97A-4FA4-9060-98B6F727C6BF}"/>
              </a:ext>
            </a:extLst>
          </p:cNvPr>
          <p:cNvSpPr txBox="1"/>
          <p:nvPr/>
        </p:nvSpPr>
        <p:spPr>
          <a:xfrm>
            <a:off x="770725" y="169306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DevTeam1</a:t>
            </a:r>
          </a:p>
        </p:txBody>
      </p:sp>
      <p:pic>
        <p:nvPicPr>
          <p:cNvPr id="6" name="Graphic 5" descr="Group">
            <a:extLst>
              <a:ext uri="{FF2B5EF4-FFF2-40B4-BE49-F238E27FC236}">
                <a16:creationId xmlns:a16="http://schemas.microsoft.com/office/drawing/2014/main" id="{84BEA299-9D94-4113-8E46-2E11129FB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977" y="2076759"/>
            <a:ext cx="662613" cy="662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AC26C-A130-4CEA-A8B3-C67FD0D70BFD}"/>
              </a:ext>
            </a:extLst>
          </p:cNvPr>
          <p:cNvSpPr txBox="1"/>
          <p:nvPr/>
        </p:nvSpPr>
        <p:spPr>
          <a:xfrm>
            <a:off x="725148" y="253609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DevTeam2</a:t>
            </a:r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9A8E1585-6A67-49B0-8AFB-9BE3DBC5D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77" y="2874502"/>
            <a:ext cx="662613" cy="662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17F10-6421-4FA6-8D86-C79685BF4ABA}"/>
              </a:ext>
            </a:extLst>
          </p:cNvPr>
          <p:cNvSpPr txBox="1"/>
          <p:nvPr/>
        </p:nvSpPr>
        <p:spPr>
          <a:xfrm>
            <a:off x="770724" y="3337709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DevTeam3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B530A-B40C-462A-87C4-A95A6F2DF4B0}"/>
              </a:ext>
            </a:extLst>
          </p:cNvPr>
          <p:cNvSpPr/>
          <p:nvPr/>
        </p:nvSpPr>
        <p:spPr bwMode="auto">
          <a:xfrm>
            <a:off x="2526769" y="1466989"/>
            <a:ext cx="1515076" cy="22607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900C8F8-6C07-414E-B759-9A107D260BEE}"/>
              </a:ext>
            </a:extLst>
          </p:cNvPr>
          <p:cNvSpPr/>
          <p:nvPr/>
        </p:nvSpPr>
        <p:spPr bwMode="auto">
          <a:xfrm>
            <a:off x="7941924" y="1184407"/>
            <a:ext cx="3308279" cy="2329665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E98201-CAF0-4C0E-B45C-44C98C606310}"/>
              </a:ext>
            </a:extLst>
          </p:cNvPr>
          <p:cNvSpPr/>
          <p:nvPr/>
        </p:nvSpPr>
        <p:spPr bwMode="auto">
          <a:xfrm>
            <a:off x="2526769" y="2295026"/>
            <a:ext cx="1515076" cy="226078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A50596-247B-40BC-97EB-2085973A21CF}"/>
              </a:ext>
            </a:extLst>
          </p:cNvPr>
          <p:cNvSpPr/>
          <p:nvPr/>
        </p:nvSpPr>
        <p:spPr bwMode="auto">
          <a:xfrm>
            <a:off x="2526769" y="3092769"/>
            <a:ext cx="1515076" cy="226078"/>
          </a:xfrm>
          <a:prstGeom prst="round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4030-9317-4D7E-AF6B-0220C1C71D7C}"/>
              </a:ext>
            </a:extLst>
          </p:cNvPr>
          <p:cNvSpPr txBox="1"/>
          <p:nvPr/>
        </p:nvSpPr>
        <p:spPr>
          <a:xfrm>
            <a:off x="770724" y="4433299"/>
            <a:ext cx="5220340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PRO’s: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can run independently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are in control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enjoy their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D080E-AB1E-488C-89D9-840CE3825A05}"/>
              </a:ext>
            </a:extLst>
          </p:cNvPr>
          <p:cNvSpPr txBox="1"/>
          <p:nvPr/>
        </p:nvSpPr>
        <p:spPr>
          <a:xfrm>
            <a:off x="6399250" y="4433298"/>
            <a:ext cx="5295232" cy="2265236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More PRO’s: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Different teams = same approach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Different teams = same results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Operational benefits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Governed and Controlled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29ADC9-285E-4C18-8AF0-02700A661191}"/>
              </a:ext>
            </a:extLst>
          </p:cNvPr>
          <p:cNvSpPr/>
          <p:nvPr/>
        </p:nvSpPr>
        <p:spPr bwMode="auto">
          <a:xfrm>
            <a:off x="4885362" y="1693067"/>
            <a:ext cx="2544302" cy="1399702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0083285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Azure DevOps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38002-DE93-4AF2-9BE8-8DBCA3146BFE}"/>
              </a:ext>
            </a:extLst>
          </p:cNvPr>
          <p:cNvSpPr txBox="1"/>
          <p:nvPr/>
        </p:nvSpPr>
        <p:spPr>
          <a:xfrm>
            <a:off x="572052" y="1690099"/>
            <a:ext cx="11047896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“… Azure DevOps is a suite of products that allows any organization to do</a:t>
            </a:r>
            <a:b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better DevOps…”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10ADD-4275-4BB7-A95C-F652F67DA9F2}"/>
              </a:ext>
            </a:extLst>
          </p:cNvPr>
          <p:cNvSpPr txBox="1"/>
          <p:nvPr/>
        </p:nvSpPr>
        <p:spPr>
          <a:xfrm>
            <a:off x="673303" y="3964064"/>
            <a:ext cx="3029680" cy="843655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 dirty="0">
                <a:solidFill>
                  <a:schemeClr val="tx2"/>
                </a:solidFill>
              </a:rPr>
              <a:t>Deliver value to your users faster using proven agile tools to plan, track, and discuss work across your teams.</a:t>
            </a:r>
            <a:endParaRPr lang="en-US" sz="1200" dirty="0">
              <a:solidFill>
                <a:schemeClr val="tx2"/>
              </a:solidFill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6BFFA-8192-4082-99A9-589EAC7EB0AC}"/>
              </a:ext>
            </a:extLst>
          </p:cNvPr>
          <p:cNvSpPr txBox="1"/>
          <p:nvPr/>
        </p:nvSpPr>
        <p:spPr>
          <a:xfrm>
            <a:off x="4524465" y="3964063"/>
            <a:ext cx="3403600" cy="1028321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Build, test, and deploy with CI/CD that works with any language, platform, and cloud. Connect to GitHub or any other Git provider and deploy continuously.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E2204-6FB7-4F6A-8794-131B7DA851AE}"/>
              </a:ext>
            </a:extLst>
          </p:cNvPr>
          <p:cNvSpPr txBox="1"/>
          <p:nvPr/>
        </p:nvSpPr>
        <p:spPr>
          <a:xfrm>
            <a:off x="8583348" y="3964063"/>
            <a:ext cx="3036600" cy="843655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Get unlimited, cloud-hosted private Git repos and collaborate to build better code with pull requests and advanced file management.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5BA46-6F65-416E-A5A7-5BFEC11ABCF0}"/>
              </a:ext>
            </a:extLst>
          </p:cNvPr>
          <p:cNvSpPr txBox="1"/>
          <p:nvPr/>
        </p:nvSpPr>
        <p:spPr>
          <a:xfrm>
            <a:off x="673303" y="5794719"/>
            <a:ext cx="2930638" cy="658989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Test and ship with confidence using manual and exploratory testing tools.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A033D-344B-4E03-A425-9A4D113A8706}"/>
              </a:ext>
            </a:extLst>
          </p:cNvPr>
          <p:cNvSpPr txBox="1"/>
          <p:nvPr/>
        </p:nvSpPr>
        <p:spPr>
          <a:xfrm>
            <a:off x="4524465" y="5794719"/>
            <a:ext cx="3367638" cy="843655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Create, host, and share packages with your team, and add </a:t>
            </a:r>
            <a:r>
              <a:rPr lang="en-GB" sz="1200" err="1">
                <a:solidFill>
                  <a:schemeClr val="tx2"/>
                </a:solidFill>
              </a:rPr>
              <a:t>artifacts</a:t>
            </a:r>
            <a:r>
              <a:rPr lang="en-GB" sz="1200">
                <a:solidFill>
                  <a:schemeClr val="tx2"/>
                </a:solidFill>
              </a:rPr>
              <a:t> to your CI/CD pipelines with a single click.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pic>
        <p:nvPicPr>
          <p:cNvPr id="9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F38F085-6218-4131-A175-208D0205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53" y="3141511"/>
            <a:ext cx="484583" cy="482719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5677549-CEDA-400D-BD76-A4591BBF6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18" y="4992384"/>
            <a:ext cx="493808" cy="482719"/>
          </a:xfrm>
          <a:prstGeom prst="rect">
            <a:avLst/>
          </a:prstGeom>
        </p:spPr>
      </p:pic>
      <p:pic>
        <p:nvPicPr>
          <p:cNvPr id="11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20D1110-DFB6-46CF-9807-F4F3E7D44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73" y="3141511"/>
            <a:ext cx="494063" cy="482719"/>
          </a:xfrm>
          <a:prstGeom prst="rect">
            <a:avLst/>
          </a:prstGeom>
        </p:spPr>
      </p:pic>
      <p:pic>
        <p:nvPicPr>
          <p:cNvPr id="12" name="Picture 10" descr="A picture containing stop, sign, outdoor, sitting&#10;&#10;Description generated with very high confidence">
            <a:extLst>
              <a:ext uri="{FF2B5EF4-FFF2-40B4-BE49-F238E27FC236}">
                <a16:creationId xmlns:a16="http://schemas.microsoft.com/office/drawing/2014/main" id="{E9B48D9C-A009-4198-BE1D-0002E60F4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288" y="3141511"/>
            <a:ext cx="488807" cy="482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AE77AC-0FB8-43D3-8B78-C98CCD6D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1" y="4992384"/>
            <a:ext cx="477141" cy="482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2F7D45-F82E-470A-BB88-92C1D5E5DE7D}"/>
              </a:ext>
            </a:extLst>
          </p:cNvPr>
          <p:cNvSpPr txBox="1"/>
          <p:nvPr/>
        </p:nvSpPr>
        <p:spPr>
          <a:xfrm>
            <a:off x="673303" y="3602949"/>
            <a:ext cx="1347994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294"/>
                </a:solidFill>
                <a:latin typeface="+mj-lt"/>
              </a:rPr>
              <a:t>Azure Boards</a:t>
            </a:r>
            <a:endParaRPr lang="en-US">
              <a:solidFill>
                <a:srgbClr val="00B294"/>
              </a:solidFill>
              <a:latin typeface="+mj-lt"/>
              <a:cs typeface="Segoe U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280EC-B497-4522-8EF1-C141C1DFE7E4}"/>
              </a:ext>
            </a:extLst>
          </p:cNvPr>
          <p:cNvSpPr txBox="1"/>
          <p:nvPr/>
        </p:nvSpPr>
        <p:spPr>
          <a:xfrm>
            <a:off x="8583348" y="3602949"/>
            <a:ext cx="1647135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83B01"/>
                </a:solidFill>
                <a:latin typeface="+mj-lt"/>
              </a:rPr>
              <a:t>Azure </a:t>
            </a:r>
            <a:r>
              <a:rPr lang="en-US">
                <a:solidFill>
                  <a:srgbClr val="D83B01"/>
                </a:solidFill>
                <a:latin typeface="+mj-lt"/>
                <a:cs typeface="Segoe UI"/>
              </a:rPr>
              <a:t>Repos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15A98-E3A1-4CB0-937D-60B623EC8BE1}"/>
              </a:ext>
            </a:extLst>
          </p:cNvPr>
          <p:cNvSpPr txBox="1"/>
          <p:nvPr/>
        </p:nvSpPr>
        <p:spPr>
          <a:xfrm>
            <a:off x="4524466" y="3602949"/>
            <a:ext cx="1909952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560E0"/>
                </a:solidFill>
                <a:latin typeface="+mj-lt"/>
              </a:rPr>
              <a:t>Azure Pipelines</a:t>
            </a:r>
            <a:endParaRPr lang="en-US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427C1F-7FB1-49A3-80C4-83B245645E70}"/>
              </a:ext>
            </a:extLst>
          </p:cNvPr>
          <p:cNvSpPr txBox="1"/>
          <p:nvPr/>
        </p:nvSpPr>
        <p:spPr>
          <a:xfrm>
            <a:off x="673303" y="5423789"/>
            <a:ext cx="1805205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854CC7"/>
                </a:solidFill>
                <a:latin typeface="+mj-lt"/>
              </a:rPr>
              <a:t>Azure Test</a:t>
            </a:r>
            <a:r>
              <a:rPr lang="en-US">
                <a:solidFill>
                  <a:srgbClr val="854CC7"/>
                </a:solidFill>
                <a:latin typeface="+mj-lt"/>
                <a:cs typeface="Segoe UI"/>
              </a:rPr>
              <a:t> Plans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00F52-A20F-4562-B105-4D5E0610978B}"/>
              </a:ext>
            </a:extLst>
          </p:cNvPr>
          <p:cNvSpPr txBox="1"/>
          <p:nvPr/>
        </p:nvSpPr>
        <p:spPr>
          <a:xfrm>
            <a:off x="4524466" y="5423789"/>
            <a:ext cx="2014841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B2E6D"/>
                </a:solidFill>
                <a:latin typeface="+mj-lt"/>
              </a:rPr>
              <a:t>Azure Artifacts</a:t>
            </a:r>
            <a:endParaRPr lang="en-US">
              <a:solidFill>
                <a:srgbClr val="CB2E6D"/>
              </a:solidFill>
              <a:latin typeface="+mj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403530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02FB662-117F-4EE8-A726-BB37A2A2AA38}"/>
              </a:ext>
            </a:extLst>
          </p:cNvPr>
          <p:cNvSpPr txBox="1"/>
          <p:nvPr/>
        </p:nvSpPr>
        <p:spPr>
          <a:xfrm>
            <a:off x="9780229" y="4125765"/>
            <a:ext cx="2021176" cy="2330170"/>
          </a:xfrm>
          <a:prstGeom prst="rect">
            <a:avLst/>
          </a:prstGeom>
          <a:solidFill>
            <a:srgbClr val="00B294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79285" tIns="143428" rIns="179285" bIns="143428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DevOps integrates with existing dev tools, or can replace most of them… you choose!!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1C370E-DC5A-4A8D-A213-69F9E55C2F40}"/>
              </a:ext>
            </a:extLst>
          </p:cNvPr>
          <p:cNvSpPr/>
          <p:nvPr/>
        </p:nvSpPr>
        <p:spPr bwMode="auto">
          <a:xfrm>
            <a:off x="6642052" y="2994139"/>
            <a:ext cx="2444468" cy="243453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0641BB-6B8E-41DD-92C5-A31A414FC29D}"/>
              </a:ext>
            </a:extLst>
          </p:cNvPr>
          <p:cNvSpPr/>
          <p:nvPr/>
        </p:nvSpPr>
        <p:spPr bwMode="auto">
          <a:xfrm>
            <a:off x="2724497" y="2995166"/>
            <a:ext cx="2487634" cy="248248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8DB2E-362F-464E-9B2F-91203DEB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291042"/>
            <a:ext cx="11018520" cy="553998"/>
          </a:xfrm>
        </p:spPr>
        <p:txBody>
          <a:bodyPr/>
          <a:lstStyle/>
          <a:p>
            <a:r>
              <a:rPr lang="en-US" dirty="0"/>
              <a:t>Azure DevOps: Choose what you love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7F547C-9573-4ABB-8FE5-84037292CE2C}"/>
              </a:ext>
            </a:extLst>
          </p:cNvPr>
          <p:cNvSpPr/>
          <p:nvPr/>
        </p:nvSpPr>
        <p:spPr bwMode="auto">
          <a:xfrm>
            <a:off x="2775725" y="1721201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9CBBF2-ABAF-4C2B-9AB4-065EC09FD6DC}"/>
              </a:ext>
            </a:extLst>
          </p:cNvPr>
          <p:cNvSpPr/>
          <p:nvPr/>
        </p:nvSpPr>
        <p:spPr bwMode="auto">
          <a:xfrm>
            <a:off x="4276569" y="1560720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22D998-21FC-46C6-BB44-4AB7E29071FF}"/>
              </a:ext>
            </a:extLst>
          </p:cNvPr>
          <p:cNvSpPr/>
          <p:nvPr/>
        </p:nvSpPr>
        <p:spPr bwMode="auto">
          <a:xfrm>
            <a:off x="2635735" y="3181935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0F8443-44C7-4216-8497-0727A9820B36}"/>
              </a:ext>
            </a:extLst>
          </p:cNvPr>
          <p:cNvSpPr/>
          <p:nvPr/>
        </p:nvSpPr>
        <p:spPr bwMode="auto">
          <a:xfrm>
            <a:off x="3907269" y="3735737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A77EC-3BE7-4B89-B209-72111ED34913}"/>
              </a:ext>
            </a:extLst>
          </p:cNvPr>
          <p:cNvSpPr/>
          <p:nvPr/>
        </p:nvSpPr>
        <p:spPr bwMode="auto">
          <a:xfrm>
            <a:off x="4819103" y="2732562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FE6C042-DC9B-4BCE-BAED-90507044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708" y="3361017"/>
            <a:ext cx="281403" cy="297381"/>
          </a:xfrm>
          <a:prstGeom prst="rect">
            <a:avLst/>
          </a:prstGeom>
        </p:spPr>
      </p:pic>
      <p:pic>
        <p:nvPicPr>
          <p:cNvPr id="12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EFB5F6E-4AC3-4AD5-88E7-2E7DEFE6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210" y="3099762"/>
            <a:ext cx="305498" cy="32146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32D4574-EE49-4DBD-889E-9CA47BDA2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717" y="4220944"/>
            <a:ext cx="340778" cy="340679"/>
          </a:xfrm>
          <a:prstGeom prst="rect">
            <a:avLst/>
          </a:prstGeom>
        </p:spPr>
      </p:pic>
      <p:pic>
        <p:nvPicPr>
          <p:cNvPr id="16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2F9BF45-51F6-4F59-AB16-DE5408AE9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627" y="5282908"/>
            <a:ext cx="398304" cy="39819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6A54DC1-0A25-448D-8D6B-4F030D77EDFC}"/>
              </a:ext>
            </a:extLst>
          </p:cNvPr>
          <p:cNvSpPr/>
          <p:nvPr/>
        </p:nvSpPr>
        <p:spPr bwMode="auto">
          <a:xfrm>
            <a:off x="6673519" y="1711645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A90828-ED00-4599-96C7-664F974BABB4}"/>
              </a:ext>
            </a:extLst>
          </p:cNvPr>
          <p:cNvSpPr/>
          <p:nvPr/>
        </p:nvSpPr>
        <p:spPr bwMode="auto">
          <a:xfrm>
            <a:off x="8183518" y="1541579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22060E-CA21-4518-9001-7BD7D4D36A43}"/>
              </a:ext>
            </a:extLst>
          </p:cNvPr>
          <p:cNvSpPr/>
          <p:nvPr/>
        </p:nvSpPr>
        <p:spPr bwMode="auto">
          <a:xfrm>
            <a:off x="6519365" y="3021261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4EB8CD-19EF-40A1-8E3C-6F92A34C6D30}"/>
              </a:ext>
            </a:extLst>
          </p:cNvPr>
          <p:cNvSpPr/>
          <p:nvPr/>
        </p:nvSpPr>
        <p:spPr bwMode="auto">
          <a:xfrm>
            <a:off x="7809712" y="3565477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FB8C420-55E4-47D7-A90A-A552432B46B1}"/>
              </a:ext>
            </a:extLst>
          </p:cNvPr>
          <p:cNvSpPr/>
          <p:nvPr/>
        </p:nvSpPr>
        <p:spPr bwMode="auto">
          <a:xfrm>
            <a:off x="8745081" y="2742178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5116F3A-50AD-4C15-99F0-E768EC7CF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7094" y="4120847"/>
            <a:ext cx="281403" cy="305409"/>
          </a:xfrm>
          <a:prstGeom prst="rect">
            <a:avLst/>
          </a:prstGeom>
        </p:spPr>
      </p:pic>
      <p:pic>
        <p:nvPicPr>
          <p:cNvPr id="69" name="Picture 10" descr="A picture containing stop, sign, outdoor, sitting&#10;&#10;Description generated with very high confidence">
            <a:extLst>
              <a:ext uri="{FF2B5EF4-FFF2-40B4-BE49-F238E27FC236}">
                <a16:creationId xmlns:a16="http://schemas.microsoft.com/office/drawing/2014/main" id="{C61E124F-08B2-4198-9AF8-1301EE7BBE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6227" y="3241352"/>
            <a:ext cx="289435" cy="289352"/>
          </a:xfrm>
          <a:prstGeom prst="rect">
            <a:avLst/>
          </a:prstGeom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id="{16B1101F-9EA5-4CCE-9D4F-D2A2F2D1B3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6161" y="3088648"/>
            <a:ext cx="289435" cy="297380"/>
          </a:xfrm>
          <a:prstGeom prst="rect">
            <a:avLst/>
          </a:prstGeom>
        </p:spPr>
      </p:pic>
      <p:pic>
        <p:nvPicPr>
          <p:cNvPr id="74" name="Picture 74">
            <a:extLst>
              <a:ext uri="{FF2B5EF4-FFF2-40B4-BE49-F238E27FC236}">
                <a16:creationId xmlns:a16="http://schemas.microsoft.com/office/drawing/2014/main" id="{9D71AFAA-60A8-4555-977F-FC7C746537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9413" y="4296634"/>
            <a:ext cx="384975" cy="290656"/>
          </a:xfrm>
          <a:prstGeom prst="rect">
            <a:avLst/>
          </a:prstGeom>
        </p:spPr>
      </p:pic>
      <p:pic>
        <p:nvPicPr>
          <p:cNvPr id="76" name="Picture 7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33A2986-0958-4BFE-B3A1-B09B17C87A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7076" y="5204990"/>
            <a:ext cx="314419" cy="447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2F1C3C-D762-442C-8233-8C7570134BBA}"/>
              </a:ext>
            </a:extLst>
          </p:cNvPr>
          <p:cNvSpPr txBox="1"/>
          <p:nvPr/>
        </p:nvSpPr>
        <p:spPr>
          <a:xfrm>
            <a:off x="328185" y="4125765"/>
            <a:ext cx="1986003" cy="2330170"/>
          </a:xfrm>
          <a:prstGeom prst="rect">
            <a:avLst/>
          </a:prstGeom>
          <a:solidFill>
            <a:srgbClr val="D5588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79285" tIns="143428" rIns="179285" bIns="143428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Developers are still in control of the language and process they want to keep using…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72572-6307-4496-B434-5A75D4321BE6}"/>
              </a:ext>
            </a:extLst>
          </p:cNvPr>
          <p:cNvGrpSpPr/>
          <p:nvPr/>
        </p:nvGrpSpPr>
        <p:grpSpPr>
          <a:xfrm>
            <a:off x="1578870" y="1249337"/>
            <a:ext cx="9113410" cy="1599273"/>
            <a:chOff x="1599419" y="4853259"/>
            <a:chExt cx="9113410" cy="159927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E7A8EE9-9640-4565-80A6-EA6A1DFD5F7A}"/>
                </a:ext>
              </a:extLst>
            </p:cNvPr>
            <p:cNvSpPr/>
            <p:nvPr/>
          </p:nvSpPr>
          <p:spPr bwMode="auto">
            <a:xfrm>
              <a:off x="1599419" y="5086945"/>
              <a:ext cx="9113410" cy="13655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0EE58BC-4E06-46A8-95D8-72EEF74FDCD9}"/>
                </a:ext>
              </a:extLst>
            </p:cNvPr>
            <p:cNvSpPr/>
            <p:nvPr/>
          </p:nvSpPr>
          <p:spPr bwMode="auto">
            <a:xfrm>
              <a:off x="2152453" y="5565803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3E0D105-9060-42B9-89AF-C72A6623F357}"/>
                </a:ext>
              </a:extLst>
            </p:cNvPr>
            <p:cNvSpPr/>
            <p:nvPr/>
          </p:nvSpPr>
          <p:spPr bwMode="auto">
            <a:xfrm>
              <a:off x="7273483" y="5565835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B03C3D-FA3C-4675-8FF2-A7CC67493BA0}"/>
                </a:ext>
              </a:extLst>
            </p:cNvPr>
            <p:cNvSpPr/>
            <p:nvPr/>
          </p:nvSpPr>
          <p:spPr bwMode="auto">
            <a:xfrm>
              <a:off x="3203760" y="5565868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E3026B-4B70-4F57-B63A-9A5B0EA7F77D}"/>
                </a:ext>
              </a:extLst>
            </p:cNvPr>
            <p:cNvSpPr/>
            <p:nvPr/>
          </p:nvSpPr>
          <p:spPr bwMode="auto">
            <a:xfrm>
              <a:off x="5218413" y="5565900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4FD5A47-961C-4AEE-A6F2-94745ACA86A8}"/>
                </a:ext>
              </a:extLst>
            </p:cNvPr>
            <p:cNvSpPr/>
            <p:nvPr/>
          </p:nvSpPr>
          <p:spPr bwMode="auto">
            <a:xfrm>
              <a:off x="6237705" y="5565931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B5C38D-E0B0-48E1-91FE-33E12D2E7DCE}"/>
                </a:ext>
              </a:extLst>
            </p:cNvPr>
            <p:cNvSpPr/>
            <p:nvPr/>
          </p:nvSpPr>
          <p:spPr bwMode="auto">
            <a:xfrm>
              <a:off x="4190185" y="5565900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688761D-FE27-4E13-AED2-5E12F94E83E7}"/>
                </a:ext>
              </a:extLst>
            </p:cNvPr>
            <p:cNvSpPr/>
            <p:nvPr/>
          </p:nvSpPr>
          <p:spPr bwMode="auto">
            <a:xfrm>
              <a:off x="8323009" y="5565868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34CAED-EF8A-422A-A612-B7ADBEE2AA21}"/>
                </a:ext>
              </a:extLst>
            </p:cNvPr>
            <p:cNvSpPr/>
            <p:nvPr/>
          </p:nvSpPr>
          <p:spPr bwMode="auto">
            <a:xfrm>
              <a:off x="9328707" y="5565900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603CBB-090A-4EFF-AAA0-797EC0FF023E}"/>
                </a:ext>
              </a:extLst>
            </p:cNvPr>
            <p:cNvSpPr txBox="1"/>
            <p:nvPr/>
          </p:nvSpPr>
          <p:spPr>
            <a:xfrm>
              <a:off x="2412427" y="4853259"/>
              <a:ext cx="7325975" cy="4673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179285" tIns="143428" rIns="179285" bIns="143428" rtlCol="0" anchor="ctr" anchorCtr="0">
              <a:noAutofit/>
            </a:bodyPr>
            <a:lstStyle/>
            <a:p>
              <a:pPr algn="ctr"/>
              <a:r>
                <a:rPr lang="en-US" sz="1568" b="1" dirty="0">
                  <a:solidFill>
                    <a:schemeClr val="bg1"/>
                  </a:solidFill>
                </a:rPr>
                <a:t>Any cloud, any platform, whether public, hybrid, on-premises</a:t>
              </a:r>
              <a:endParaRPr lang="en-US" sz="1568" b="1" dirty="0">
                <a:solidFill>
                  <a:schemeClr val="bg1"/>
                </a:solidFill>
                <a:cs typeface="Segoe UI"/>
              </a:endParaRPr>
            </a:p>
          </p:txBody>
        </p:sp>
        <p:pic>
          <p:nvPicPr>
            <p:cNvPr id="15" name="Picture 16">
              <a:extLst>
                <a:ext uri="{FF2B5EF4-FFF2-40B4-BE49-F238E27FC236}">
                  <a16:creationId xmlns:a16="http://schemas.microsoft.com/office/drawing/2014/main" id="{DEFB5DA7-C087-45EF-898F-DA05042F5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87095" y="5648388"/>
              <a:ext cx="436291" cy="371377"/>
            </a:xfrm>
            <a:prstGeom prst="rect">
              <a:avLst/>
            </a:prstGeom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E7612AD7-D214-4247-B28A-7A622386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60552" y="5673970"/>
              <a:ext cx="555572" cy="275426"/>
            </a:xfrm>
            <a:prstGeom prst="rect">
              <a:avLst/>
            </a:prstGeom>
          </p:spPr>
        </p:pic>
        <p:pic>
          <p:nvPicPr>
            <p:cNvPr id="17" name="Picture 1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3DE42DE-AAE9-4458-BD46-A0C6C9DD9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19363" y="5635651"/>
              <a:ext cx="737829" cy="361696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94A51B68-C1A1-4FE6-ACC2-57F59138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82965" y="5476221"/>
              <a:ext cx="761809" cy="742455"/>
            </a:xfrm>
            <a:prstGeom prst="rect">
              <a:avLst/>
            </a:prstGeom>
          </p:spPr>
        </p:pic>
        <p:pic>
          <p:nvPicPr>
            <p:cNvPr id="25" name="Picture 2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6CD3AC8B-6B2D-4217-AEB0-65E4FF73B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06055" y="5525552"/>
              <a:ext cx="819365" cy="591337"/>
            </a:xfrm>
            <a:prstGeom prst="rect">
              <a:avLst/>
            </a:prstGeom>
          </p:spPr>
        </p:pic>
        <p:pic>
          <p:nvPicPr>
            <p:cNvPr id="27" name="Picture 27" descr="A picture containing building, display&#10;&#10;Description generated with high confidence">
              <a:extLst>
                <a:ext uri="{FF2B5EF4-FFF2-40B4-BE49-F238E27FC236}">
                  <a16:creationId xmlns:a16="http://schemas.microsoft.com/office/drawing/2014/main" id="{A59019A6-5EF4-41C1-8A34-683F5AC8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400446" y="5701489"/>
              <a:ext cx="296576" cy="277328"/>
            </a:xfrm>
            <a:prstGeom prst="rect">
              <a:avLst/>
            </a:prstGeom>
          </p:spPr>
        </p:pic>
        <p:pic>
          <p:nvPicPr>
            <p:cNvPr id="29" name="Picture 29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689B43BE-2A83-4A8B-9ACF-AFD268671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426371" y="5653557"/>
              <a:ext cx="354131" cy="349256"/>
            </a:xfrm>
            <a:prstGeom prst="rect">
              <a:avLst/>
            </a:prstGeom>
          </p:spPr>
        </p:pic>
        <p:pic>
          <p:nvPicPr>
            <p:cNvPr id="31" name="Picture 31" descr="A picture containing yellow, indoor&#10;&#10;Description generated with high confidence">
              <a:extLst>
                <a:ext uri="{FF2B5EF4-FFF2-40B4-BE49-F238E27FC236}">
                  <a16:creationId xmlns:a16="http://schemas.microsoft.com/office/drawing/2014/main" id="{CA3A323C-4101-436E-9E5C-0BD67F8E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443862" y="5635825"/>
              <a:ext cx="313750" cy="394433"/>
            </a:xfrm>
            <a:prstGeom prst="rect">
              <a:avLst/>
            </a:prstGeom>
          </p:spPr>
        </p:pic>
      </p:grp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1C440CD6-94E8-4DAF-8308-9A907B36EB22}"/>
              </a:ext>
            </a:extLst>
          </p:cNvPr>
          <p:cNvSpPr txBox="1">
            <a:spLocks/>
          </p:cNvSpPr>
          <p:nvPr/>
        </p:nvSpPr>
        <p:spPr>
          <a:xfrm>
            <a:off x="426425" y="823557"/>
            <a:ext cx="5119371" cy="424076"/>
          </a:xfrm>
          <a:prstGeom prst="rect">
            <a:avLst/>
          </a:prstGeom>
        </p:spPr>
        <p:txBody>
          <a:bodyPr lIns="0" rIns="0" anchor="t"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6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tools, languages, and clouds</a:t>
            </a:r>
            <a:endParaRPr lang="en-US" sz="176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797E7CD9-7BB0-4D8A-905E-9EC32AD5DBF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r="74942" b="17916"/>
          <a:stretch/>
        </p:blipFill>
        <p:spPr>
          <a:xfrm>
            <a:off x="2584898" y="4184747"/>
            <a:ext cx="371512" cy="3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79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Creating an open-source Azure DevOps Project</a:t>
            </a:r>
          </a:p>
        </p:txBody>
      </p:sp>
    </p:spTree>
    <p:extLst>
      <p:ext uri="{BB962C8B-B14F-4D97-AF65-F5344CB8AC3E}">
        <p14:creationId xmlns:p14="http://schemas.microsoft.com/office/powerpoint/2010/main" val="380405720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Implement CI/CD for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19978671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nline Image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3D64055-A09B-46D7-B9A9-6B087799F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95" y="668869"/>
            <a:ext cx="7320206" cy="607715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379" y="953668"/>
            <a:ext cx="5119371" cy="805452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Cloud-hosted pipelines for Linux, Windows and macOS.</a:t>
            </a:r>
            <a:endParaRPr lang="en-US" sz="1568" dirty="0">
              <a:solidFill>
                <a:schemeClr val="tx1">
                  <a:lumMod val="65000"/>
                  <a:lumOff val="35000"/>
                </a:schemeClr>
              </a:solidFill>
              <a:cs typeface="Segoe U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223039"/>
            <a:ext cx="11336039" cy="739238"/>
          </a:xfrm>
        </p:spPr>
        <p:txBody>
          <a:bodyPr/>
          <a:lstStyle/>
          <a:p>
            <a:r>
              <a:rPr lang="en-US">
                <a:solidFill>
                  <a:srgbClr val="2C65E1"/>
                </a:solidFill>
              </a:rPr>
              <a:t>Azure Pipelines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232096-55FE-485C-9396-51DF7060CD86}"/>
              </a:ext>
            </a:extLst>
          </p:cNvPr>
          <p:cNvGrpSpPr/>
          <p:nvPr/>
        </p:nvGrpSpPr>
        <p:grpSpPr>
          <a:xfrm>
            <a:off x="436378" y="1825285"/>
            <a:ext cx="5025781" cy="1325042"/>
            <a:chOff x="445128" y="1690638"/>
            <a:chExt cx="5126558" cy="135161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03B4F4-BD54-418F-ABEC-9DA56768EB4B}"/>
                </a:ext>
              </a:extLst>
            </p:cNvPr>
            <p:cNvSpPr/>
            <p:nvPr/>
          </p:nvSpPr>
          <p:spPr bwMode="auto">
            <a:xfrm>
              <a:off x="445128" y="1731691"/>
              <a:ext cx="555298" cy="555298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0A02D-FA22-4D75-8262-E67026C3F459}"/>
                </a:ext>
              </a:extLst>
            </p:cNvPr>
            <p:cNvSpPr txBox="1"/>
            <p:nvPr/>
          </p:nvSpPr>
          <p:spPr>
            <a:xfrm>
              <a:off x="1065722" y="1690638"/>
              <a:ext cx="4505964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Any language, any platform, any cloud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7D699B-D6CA-484D-9DCC-8760B5AE64AE}"/>
                </a:ext>
              </a:extLst>
            </p:cNvPr>
            <p:cNvSpPr txBox="1"/>
            <p:nvPr/>
          </p:nvSpPr>
          <p:spPr>
            <a:xfrm>
              <a:off x="1065722" y="2008121"/>
              <a:ext cx="3975020" cy="103412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176" dirty="0">
                  <a:solidFill>
                    <a:srgbClr val="595959"/>
                  </a:solidFill>
                </a:rPr>
                <a:t>Build, test, and deploy Node.js, Python,  Java, PHP, Ruby, C/C++, .NET, Android, and iOS apps. Run in parallel on Linux, macOS, and Windows.  Deploy to Azure, AWS, GCP or on-premises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0E8F52D-C4CC-4645-A09C-A5C2D2D4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328" y="1836754"/>
              <a:ext cx="342900" cy="32575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E1109A4-FFA7-4A22-A9BA-27D765A83C78}"/>
              </a:ext>
            </a:extLst>
          </p:cNvPr>
          <p:cNvGrpSpPr/>
          <p:nvPr/>
        </p:nvGrpSpPr>
        <p:grpSpPr>
          <a:xfrm>
            <a:off x="436378" y="3313167"/>
            <a:ext cx="4505274" cy="1327967"/>
            <a:chOff x="445128" y="2867778"/>
            <a:chExt cx="4595614" cy="13545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DB50A0-8DD6-48CA-80CD-8F55978146FF}"/>
                </a:ext>
              </a:extLst>
            </p:cNvPr>
            <p:cNvSpPr/>
            <p:nvPr/>
          </p:nvSpPr>
          <p:spPr bwMode="auto">
            <a:xfrm>
              <a:off x="445128" y="2867778"/>
              <a:ext cx="555298" cy="555298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06CDB6-E465-4A41-B520-9DC0AC0600BC}"/>
                </a:ext>
              </a:extLst>
            </p:cNvPr>
            <p:cNvSpPr txBox="1"/>
            <p:nvPr/>
          </p:nvSpPr>
          <p:spPr>
            <a:xfrm>
              <a:off x="1065722" y="2874960"/>
              <a:ext cx="3656707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Extensible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F696DB-EE80-40C9-9008-6142F73C1492}"/>
                </a:ext>
              </a:extLst>
            </p:cNvPr>
            <p:cNvSpPr txBox="1"/>
            <p:nvPr/>
          </p:nvSpPr>
          <p:spPr>
            <a:xfrm>
              <a:off x="1065722" y="3188245"/>
              <a:ext cx="3975020" cy="103412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GB" sz="1176" dirty="0">
                  <a:solidFill>
                    <a:srgbClr val="595959"/>
                  </a:solidFill>
                </a:rPr>
                <a:t>Explore and implement a wide range of community-built build, test, and deployment tasks, along with hundreds of extensions from Slack to </a:t>
              </a:r>
              <a:r>
                <a:rPr lang="en-GB" sz="1176" dirty="0" err="1">
                  <a:solidFill>
                    <a:srgbClr val="595959"/>
                  </a:solidFill>
                </a:rPr>
                <a:t>SonarCloud</a:t>
              </a:r>
              <a:r>
                <a:rPr lang="en-GB" sz="1176" dirty="0">
                  <a:solidFill>
                    <a:srgbClr val="595959"/>
                  </a:solidFill>
                </a:rPr>
                <a:t>. Support for YAML, reporting and more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BDC9036-025D-43F9-AA73-A8875886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8636" y="2973977"/>
              <a:ext cx="285750" cy="342900"/>
            </a:xfrm>
            <a:prstGeom prst="rect">
              <a:avLst/>
            </a:prstGeom>
            <a:effectLst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46A84B-B8E4-4BA1-AC7D-E897B15A1499}"/>
              </a:ext>
            </a:extLst>
          </p:cNvPr>
          <p:cNvGrpSpPr/>
          <p:nvPr/>
        </p:nvGrpSpPr>
        <p:grpSpPr>
          <a:xfrm>
            <a:off x="436380" y="4662256"/>
            <a:ext cx="4505273" cy="1112734"/>
            <a:chOff x="445129" y="4755247"/>
            <a:chExt cx="4595613" cy="113504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8969C80-65DA-4231-83DC-5638E0C213C6}"/>
                </a:ext>
              </a:extLst>
            </p:cNvPr>
            <p:cNvSpPr/>
            <p:nvPr/>
          </p:nvSpPr>
          <p:spPr bwMode="auto">
            <a:xfrm>
              <a:off x="445129" y="4791277"/>
              <a:ext cx="555298" cy="555298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46C7CC-67CB-4D25-A20A-694A6E1F21D8}"/>
                </a:ext>
              </a:extLst>
            </p:cNvPr>
            <p:cNvSpPr txBox="1"/>
            <p:nvPr/>
          </p:nvSpPr>
          <p:spPr>
            <a:xfrm>
              <a:off x="1065722" y="4755247"/>
              <a:ext cx="3656707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Containers and Kubernetes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FD4636-4259-4145-9391-F318DE7B8336}"/>
                </a:ext>
              </a:extLst>
            </p:cNvPr>
            <p:cNvSpPr txBox="1"/>
            <p:nvPr/>
          </p:nvSpPr>
          <p:spPr>
            <a:xfrm>
              <a:off x="1065722" y="5040831"/>
              <a:ext cx="3975020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GB" sz="1176">
                  <a:solidFill>
                    <a:srgbClr val="595959"/>
                  </a:solidFill>
                </a:rPr>
                <a:t>Easily build and push images to container registries like Docker Hub and Azure Container Registry. Deploy containers to individual hosts or Kubernetes.</a:t>
              </a:r>
              <a:endParaRPr lang="en-US" sz="1176">
                <a:solidFill>
                  <a:srgbClr val="595959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BF23BC7-1AA2-4459-BE12-18A85FDCC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328" y="4890781"/>
              <a:ext cx="342900" cy="342900"/>
            </a:xfrm>
            <a:prstGeom prst="rect">
              <a:avLst/>
            </a:prstGeom>
            <a:effectLst/>
          </p:spPr>
        </p:pic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3EC78E9-A3F5-4292-B3B0-3F15A3B65F2D}"/>
              </a:ext>
            </a:extLst>
          </p:cNvPr>
          <p:cNvSpPr txBox="1">
            <a:spLocks/>
          </p:cNvSpPr>
          <p:nvPr/>
        </p:nvSpPr>
        <p:spPr>
          <a:xfrm>
            <a:off x="970468" y="6198992"/>
            <a:ext cx="3807664" cy="30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buNone/>
              <a:defRPr/>
            </a:pPr>
            <a:r>
              <a:rPr lang="en-US" sz="1961" b="1" dirty="0">
                <a:solidFill>
                  <a:srgbClr val="2C65E1"/>
                </a:solidFill>
              </a:rPr>
              <a:t>https://azure.com/pipelines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94CA63-381B-4EF5-93F4-3262C5613026}"/>
              </a:ext>
            </a:extLst>
          </p:cNvPr>
          <p:cNvSpPr/>
          <p:nvPr/>
        </p:nvSpPr>
        <p:spPr bwMode="auto">
          <a:xfrm>
            <a:off x="400017" y="6137918"/>
            <a:ext cx="420039" cy="420037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>
                <a:ln w="19050">
                  <a:noFill/>
                </a:ln>
                <a:solidFill>
                  <a:srgbClr val="2C65E1"/>
                </a:solidFill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lang="en-US" sz="1961" kern="0">
              <a:ln w="19050">
                <a:noFill/>
              </a:ln>
              <a:solidFill>
                <a:srgbClr val="2C65E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Online Image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B99AEE-D0DA-4872-AD88-E593AF1F70C9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0919" y="1534723"/>
            <a:ext cx="6040009" cy="4345444"/>
          </a:xfrm>
        </p:spPr>
      </p:pic>
    </p:spTree>
    <p:extLst>
      <p:ext uri="{BB962C8B-B14F-4D97-AF65-F5344CB8AC3E}">
        <p14:creationId xmlns:p14="http://schemas.microsoft.com/office/powerpoint/2010/main" val="2238522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6B4ED-EA4E-4478-AC3D-C0BDC028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Build with Azure DevOps Pipelines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0E6C1F-D618-432F-B7C0-4451586B2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883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Supporting multiple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Prerequisites: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 GitHub Account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An Azure DevOps Organization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 Source Code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your source code, </a:t>
            </a:r>
            <a:br>
              <a:rPr lang="en-US" dirty="0"/>
            </a:br>
            <a:r>
              <a:rPr lang="en-US" dirty="0"/>
              <a:t>Azure DevOps Pipelines “recognizes”</a:t>
            </a:r>
            <a:br>
              <a:rPr lang="en-US" dirty="0"/>
            </a:br>
            <a:r>
              <a:rPr lang="en-US" dirty="0"/>
              <a:t>the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output of the Pipelines process</a:t>
            </a:r>
            <a:br>
              <a:rPr lang="en-US" dirty="0"/>
            </a:br>
            <a:r>
              <a:rPr lang="en-US" dirty="0"/>
              <a:t>is a “Azure-</a:t>
            </a:r>
            <a:r>
              <a:rPr lang="en-US" dirty="0" err="1"/>
              <a:t>Pipelines.yml</a:t>
            </a:r>
            <a:r>
              <a:rPr lang="en-US" dirty="0"/>
              <a:t>”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A08A0-124D-4160-8174-A7CCEA21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46" y="1842930"/>
            <a:ext cx="5517631" cy="38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794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AD4BB5F5-5323-4637-B3B0-AC0EA4B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hierarchy</a:t>
            </a:r>
          </a:p>
        </p:txBody>
      </p:sp>
    </p:spTree>
    <p:extLst>
      <p:ext uri="{BB962C8B-B14F-4D97-AF65-F5344CB8AC3E}">
        <p14:creationId xmlns:p14="http://schemas.microsoft.com/office/powerpoint/2010/main" val="1928421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Introduction to Azure Pipelines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Part 1 of 4 in the </a:t>
            </a:r>
            <a:r>
              <a:rPr lang="en-US" u="sng" dirty="0"/>
              <a:t>CI/CD with Azure Pipelines and GitHub</a:t>
            </a:r>
            <a:r>
              <a:rPr lang="en-US" dirty="0"/>
              <a:t> series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223B0A-C8BB-40CA-97DA-6E941A6F83C1}"/>
              </a:ext>
            </a:extLst>
          </p:cNvPr>
          <p:cNvSpPr txBox="1">
            <a:spLocks/>
          </p:cNvSpPr>
          <p:nvPr/>
        </p:nvSpPr>
        <p:spPr>
          <a:xfrm>
            <a:off x="457200" y="6065443"/>
            <a:ext cx="3543300" cy="422162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en-US"/>
              <a:t>MSUSDev@Microsoft.com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bold" charset="0"/>
              <a:cs typeface="Segoe UI Semibold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0A9475-EAAA-4687-B133-9B81718C4E2E}"/>
              </a:ext>
            </a:extLst>
          </p:cNvPr>
          <p:cNvSpPr txBox="1">
            <a:spLocks/>
          </p:cNvSpPr>
          <p:nvPr/>
        </p:nvSpPr>
        <p:spPr>
          <a:xfrm>
            <a:off x="9971572" y="6169545"/>
            <a:ext cx="2128688" cy="318060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 dirty="0" smtClean="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fr-BE" dirty="0" err="1"/>
              <a:t>Feb</a:t>
            </a:r>
            <a:r>
              <a:rPr lang="fr-BE" dirty="0"/>
              <a:t>, </a:t>
            </a:r>
            <a:r>
              <a:rPr kumimoji="0" lang="fr-BE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charset="0"/>
                <a:cs typeface="Segoe UI Semibold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634913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2286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94E97BA8-DF5F-483A-910A-05283B1A2363}"/>
              </a:ext>
            </a:extLst>
          </p:cNvPr>
          <p:cNvSpPr/>
          <p:nvPr/>
        </p:nvSpPr>
        <p:spPr>
          <a:xfrm>
            <a:off x="5603132" y="2430457"/>
            <a:ext cx="1879393" cy="998543"/>
          </a:xfrm>
          <a:prstGeom prst="wedgeEllipseCallout">
            <a:avLst>
              <a:gd name="adj1" fmla="val -83635"/>
              <a:gd name="adj2" fmla="val -881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our project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2A52EE6D-C840-42BA-A8CF-C97637786427}"/>
              </a:ext>
            </a:extLst>
          </p:cNvPr>
          <p:cNvSpPr/>
          <p:nvPr/>
        </p:nvSpPr>
        <p:spPr>
          <a:xfrm>
            <a:off x="5950085" y="4610526"/>
            <a:ext cx="1879393" cy="998543"/>
          </a:xfrm>
          <a:prstGeom prst="wedgeEllipseCallout">
            <a:avLst>
              <a:gd name="adj1" fmla="val -100543"/>
              <a:gd name="adj2" fmla="val -238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097E8-776E-4447-B9EE-CA8A33F0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42491373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Push to Azure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24EBDA30-DD49-4DBE-968C-1DD3EC62A8DF}"/>
              </a:ext>
            </a:extLst>
          </p:cNvPr>
          <p:cNvSpPr/>
          <p:nvPr/>
        </p:nvSpPr>
        <p:spPr>
          <a:xfrm>
            <a:off x="6045405" y="2116158"/>
            <a:ext cx="1879393" cy="998543"/>
          </a:xfrm>
          <a:prstGeom prst="wedgeEllipseCallout">
            <a:avLst>
              <a:gd name="adj1" fmla="val -117451"/>
              <a:gd name="adj2" fmla="val 1001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production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3F8FEAB1-CB26-4200-9284-10EB7303D57E}"/>
              </a:ext>
            </a:extLst>
          </p:cNvPr>
          <p:cNvSpPr/>
          <p:nvPr/>
        </p:nvSpPr>
        <p:spPr>
          <a:xfrm>
            <a:off x="6045406" y="2110580"/>
            <a:ext cx="1879393" cy="998543"/>
          </a:xfrm>
          <a:prstGeom prst="wedgeEllipseCallout">
            <a:avLst>
              <a:gd name="adj1" fmla="val -11676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264588CF-0EB5-439B-A36C-B0CE65BA2463}"/>
              </a:ext>
            </a:extLst>
          </p:cNvPr>
          <p:cNvSpPr/>
          <p:nvPr/>
        </p:nvSpPr>
        <p:spPr>
          <a:xfrm>
            <a:off x="6198472" y="4954621"/>
            <a:ext cx="1879393" cy="998543"/>
          </a:xfrm>
          <a:prstGeom prst="wedgeEllipseCallout">
            <a:avLst>
              <a:gd name="adj1" fmla="val -11676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the cloud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BBB68-69B6-4AF2-B3CE-3B91D43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28970629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Restore Packages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Run Unit Tests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Push to Azure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Push to ACI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Validate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1FC49A18-2A3B-405F-93AA-3DF22C325F59}"/>
              </a:ext>
            </a:extLst>
          </p:cNvPr>
          <p:cNvSpPr/>
          <p:nvPr/>
        </p:nvSpPr>
        <p:spPr>
          <a:xfrm>
            <a:off x="6198472" y="4954621"/>
            <a:ext cx="1879393" cy="998543"/>
          </a:xfrm>
          <a:prstGeom prst="wedgeEllipseCallout">
            <a:avLst>
              <a:gd name="adj1" fmla="val -100543"/>
              <a:gd name="adj2" fmla="val 371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tasks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4CE38-CE80-43E9-8D78-58074E10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2462218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5156303" y="1512818"/>
            <a:ext cx="1879393" cy="998543"/>
          </a:xfrm>
          <a:prstGeom prst="wedgeEllipseCallout">
            <a:avLst>
              <a:gd name="adj1" fmla="val 133815"/>
              <a:gd name="adj2" fmla="val -327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5156303" y="1506532"/>
            <a:ext cx="1879393" cy="998543"/>
          </a:xfrm>
          <a:prstGeom prst="wedgeEllipseCallout">
            <a:avLst>
              <a:gd name="adj1" fmla="val -126651"/>
              <a:gd name="adj2" fmla="val -321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the CLI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669FA-A183-4315-8494-8E680B9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steps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3A428D-0068-4AE0-BA59-3C6C6F8E4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41148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Script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Run any command-line script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echo 'Hello World'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dotnet build</a:t>
            </a:r>
          </a:p>
          <a:p>
            <a:pPr lvl="1"/>
            <a:r>
              <a:rPr lang="en-US" dirty="0" err="1">
                <a:latin typeface="Cascadia Code" panose="020B0509020204030204" pitchFamily="49" charset="0"/>
              </a:rPr>
              <a:t>dir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F525E4-C99E-4B75-9536-60211496AD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1148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2"/>
                </a:solidFill>
              </a:rPr>
              <a:t>Task</a:t>
            </a:r>
          </a:p>
          <a:p>
            <a:pPr marL="0" indent="0" algn="ctr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dirty="0"/>
              <a:t>Run one of the built-in tasks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400" dirty="0"/>
              <a:t>Publish to Azure</a:t>
            </a:r>
          </a:p>
          <a:p>
            <a:pPr lvl="1"/>
            <a:r>
              <a:rPr lang="en-US" sz="2400" dirty="0"/>
              <a:t>Create an Artifact</a:t>
            </a:r>
          </a:p>
          <a:p>
            <a:pPr lvl="1"/>
            <a:r>
              <a:rPr lang="en-US" sz="2400" dirty="0"/>
              <a:t>Push to GitHub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20351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repository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595548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https://dev.azure.com/seesharprun/Webinar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28687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a project with a starter pipeline</a:t>
            </a:r>
          </a:p>
        </p:txBody>
      </p:sp>
    </p:spTree>
    <p:extLst>
      <p:ext uri="{BB962C8B-B14F-4D97-AF65-F5344CB8AC3E}">
        <p14:creationId xmlns:p14="http://schemas.microsoft.com/office/powerpoint/2010/main" val="177185107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pipeline for an application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Build an application using CLI commands</a:t>
            </a:r>
          </a:p>
        </p:txBody>
      </p:sp>
    </p:spTree>
    <p:extLst>
      <p:ext uri="{BB962C8B-B14F-4D97-AF65-F5344CB8AC3E}">
        <p14:creationId xmlns:p14="http://schemas.microsoft.com/office/powerpoint/2010/main" val="29338717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7926-2E91-4B43-B794-F572796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hierarchy, again…</a:t>
            </a:r>
          </a:p>
        </p:txBody>
      </p:sp>
    </p:spTree>
    <p:extLst>
      <p:ext uri="{BB962C8B-B14F-4D97-AF65-F5344CB8AC3E}">
        <p14:creationId xmlns:p14="http://schemas.microsoft.com/office/powerpoint/2010/main" val="314505827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E17A-D90A-4F89-B54F-7881A1A7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stage pipeline</a:t>
            </a:r>
          </a:p>
        </p:txBody>
      </p:sp>
    </p:spTree>
    <p:extLst>
      <p:ext uri="{BB962C8B-B14F-4D97-AF65-F5344CB8AC3E}">
        <p14:creationId xmlns:p14="http://schemas.microsoft.com/office/powerpoint/2010/main" val="127673899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Restore Packages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Run Unit Tests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6689C-ABC4-4109-BF49-1392B550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test pipeline</a:t>
            </a:r>
          </a:p>
        </p:txBody>
      </p:sp>
    </p:spTree>
    <p:extLst>
      <p:ext uri="{BB962C8B-B14F-4D97-AF65-F5344CB8AC3E}">
        <p14:creationId xmlns:p14="http://schemas.microsoft.com/office/powerpoint/2010/main" val="8216217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5B2340-4EA3-47E3-A78C-E8367BC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750"/>
              <a:t>About us…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381E6-2D1E-4297-B3D2-A4F1A84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348"/>
            <a:ext cx="6442874" cy="4914900"/>
          </a:xfrm>
        </p:spPr>
        <p:txBody>
          <a:bodyPr vert="horz" wrap="square" lIns="0" tIns="0" rIns="182880" bIns="0" rtlCol="0" anchor="t">
            <a:noAutofit/>
          </a:bodyPr>
          <a:lstStyle/>
          <a:p>
            <a:r>
              <a:rPr lang="fr-BE" dirty="0">
                <a:solidFill>
                  <a:schemeClr val="tx2"/>
                </a:solidFill>
              </a:rPr>
              <a:t>Sidney Andrews</a:t>
            </a:r>
          </a:p>
          <a:p>
            <a:pPr marL="285750" indent="-285750">
              <a:buFont typeface="Arial" panose="05000000000000000000" pitchFamily="2" charset="2"/>
              <a:buBlip>
                <a:blip r:embed="rId2"/>
              </a:buBlip>
            </a:pPr>
            <a:r>
              <a:rPr lang="fr-BE" sz="1800" dirty="0"/>
              <a:t>  </a:t>
            </a:r>
            <a:r>
              <a:rPr lang="fr-BE" sz="1800" dirty="0">
                <a:ea typeface="+mj-lt"/>
                <a:cs typeface="+mj-lt"/>
              </a:rPr>
              <a:t>Azure MVP, Microsoft </a:t>
            </a:r>
            <a:r>
              <a:rPr lang="fr-BE" sz="1800" dirty="0" err="1">
                <a:ea typeface="+mj-lt"/>
                <a:cs typeface="+mj-lt"/>
              </a:rPr>
              <a:t>Certified</a:t>
            </a:r>
            <a:r>
              <a:rPr lang="fr-BE" sz="1800" dirty="0">
                <a:ea typeface="+mj-lt"/>
                <a:cs typeface="+mj-lt"/>
              </a:rPr>
              <a:t> Trainer</a:t>
            </a:r>
            <a:endParaRPr lang="fr-BE" sz="1800" dirty="0"/>
          </a:p>
          <a:p>
            <a:pPr marL="285750" indent="-285750">
              <a:buBlip>
                <a:blip r:embed="rId2"/>
              </a:buBlip>
            </a:pPr>
            <a:endParaRPr lang="fr-BE" sz="1800" dirty="0">
              <a:cs typeface="Segoe UI Semibold"/>
            </a:endParaRPr>
          </a:p>
          <a:p>
            <a:pPr marL="285750" indent="-28575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fr-BE" sz="1800" dirty="0"/>
          </a:p>
          <a:p>
            <a:endParaRPr lang="fr-BE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24893-4D78-471B-A9B6-E35E0FA55873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57200" y="2953721"/>
            <a:ext cx="10497065" cy="2819400"/>
          </a:xfrm>
        </p:spPr>
        <p:txBody>
          <a:bodyPr/>
          <a:lstStyle/>
          <a:p>
            <a:r>
              <a:rPr lang="en-US" dirty="0"/>
              <a:t>For questions or help with this series</a:t>
            </a:r>
          </a:p>
          <a:p>
            <a:r>
              <a:rPr lang="en-US" dirty="0">
                <a:hlinkClick r:id="rId4"/>
              </a:rPr>
              <a:t>MSUSDev@Microsoft.com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the lab guides and sample code</a:t>
            </a:r>
          </a:p>
          <a:p>
            <a:r>
              <a:rPr lang="en-US" dirty="0">
                <a:hlinkClick r:id="rId5"/>
              </a:rPr>
              <a:t>https://github.com/MSUSDEV/Azure-pipelines-with-GitHub</a:t>
            </a:r>
            <a:endParaRPr lang="en-US" dirty="0"/>
          </a:p>
        </p:txBody>
      </p:sp>
      <p:pic>
        <p:nvPicPr>
          <p:cNvPr id="3" name="Picture 2" descr="Photo of Sidney Andrews">
            <a:extLst>
              <a:ext uri="{FF2B5EF4-FFF2-40B4-BE49-F238E27FC236}">
                <a16:creationId xmlns:a16="http://schemas.microsoft.com/office/drawing/2014/main" id="{C698CF5E-6CC1-4BFB-B208-3642CA4EF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9" y="1551348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302576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209B75-834E-4BD0-B7B2-FD4E5B0B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from the developer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D4B8D-D67B-481B-8EE2-4FD0234B57A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38200" y="1825625"/>
          <a:ext cx="10515600" cy="4114801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2283620">
                  <a:extLst>
                    <a:ext uri="{9D8B030D-6E8A-4147-A177-3AD203B41FA5}">
                      <a16:colId xmlns:a16="http://schemas.microsoft.com/office/drawing/2014/main" val="1690125914"/>
                    </a:ext>
                  </a:extLst>
                </a:gridCol>
                <a:gridCol w="4115990">
                  <a:extLst>
                    <a:ext uri="{9D8B030D-6E8A-4147-A177-3AD203B41FA5}">
                      <a16:colId xmlns:a16="http://schemas.microsoft.com/office/drawing/2014/main" val="2539634535"/>
                    </a:ext>
                  </a:extLst>
                </a:gridCol>
                <a:gridCol w="4115990">
                  <a:extLst>
                    <a:ext uri="{9D8B030D-6E8A-4147-A177-3AD203B41FA5}">
                      <a16:colId xmlns:a16="http://schemas.microsoft.com/office/drawing/2014/main" val="271188233"/>
                    </a:ext>
                  </a:extLst>
                </a:gridCol>
              </a:tblGrid>
              <a:tr h="4596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 Required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583578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.NET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restore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020730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scadia Code" panose="020B0509020204030204" pitchFamily="49" charset="0"/>
                        </a:rPr>
                        <a:t>npm</a:t>
                      </a:r>
                      <a:r>
                        <a:rPr lang="en-US" sz="2000" dirty="0">
                          <a:latin typeface="Cascadia Code" panose="020B0509020204030204" pitchFamily="49" charset="0"/>
                        </a:rPr>
                        <a:t> install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node [file.js]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79898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pip install [name]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python [file.py]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696556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gem install [name]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ruby [</a:t>
                      </a:r>
                      <a:r>
                        <a:rPr lang="en-US" sz="2000" dirty="0" err="1">
                          <a:latin typeface="Cascadia Code" panose="020B0509020204030204" pitchFamily="49" charset="0"/>
                        </a:rPr>
                        <a:t>file.rb</a:t>
                      </a:r>
                      <a:r>
                        <a:rPr lang="en-US" sz="2000" dirty="0">
                          <a:latin typeface="Cascadia Code" panose="020B05090202040302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50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5752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5A9F9-0BAE-4664-AD96-2805239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guidance from the developers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E2F02F-D5CA-4A7E-A9D2-BA38F5B4B14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38200" y="1825625"/>
          <a:ext cx="10515600" cy="4114802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2284834">
                  <a:extLst>
                    <a:ext uri="{9D8B030D-6E8A-4147-A177-3AD203B41FA5}">
                      <a16:colId xmlns:a16="http://schemas.microsoft.com/office/drawing/2014/main" val="1066807607"/>
                    </a:ext>
                  </a:extLst>
                </a:gridCol>
                <a:gridCol w="8230766">
                  <a:extLst>
                    <a:ext uri="{9D8B030D-6E8A-4147-A177-3AD203B41FA5}">
                      <a16:colId xmlns:a16="http://schemas.microsoft.com/office/drawing/2014/main" val="2657256344"/>
                    </a:ext>
                  </a:extLst>
                </a:gridCol>
              </a:tblGrid>
              <a:tr h="457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.NET Core CLI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026404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restore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160689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build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949863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375956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651028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publish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02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02684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Restore Packages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Run Unit Tests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6689C-ABC4-4109-BF49-1392B550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test pipeline</a:t>
            </a:r>
          </a:p>
        </p:txBody>
      </p:sp>
    </p:spTree>
    <p:extLst>
      <p:ext uri="{BB962C8B-B14F-4D97-AF65-F5344CB8AC3E}">
        <p14:creationId xmlns:p14="http://schemas.microsoft.com/office/powerpoint/2010/main" val="284964582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restore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test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CF2DC-61A0-4CEA-9D0B-5B28A0CC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CLI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72765893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8443E4-6937-4314-AB53-5CFC50C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your stages array…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F203E6D-782D-45C1-A1A9-C26FDCA730E8}"/>
              </a:ext>
            </a:extLst>
          </p:cNvPr>
          <p:cNvSpPr/>
          <p:nvPr/>
        </p:nvSpPr>
        <p:spPr>
          <a:xfrm>
            <a:off x="2715529" y="20344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stages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A340E-D2F1-48DB-8D0A-E137FA5837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91440" rIns="146304" bIns="91440" rtlCol="0" anchor="ctr">
            <a:norm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5132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81C8-D1BD-4ECD-843F-4EF8EE74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your stages array…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latin typeface="Cascadia Code" panose="020B0509020204030204" pitchFamily="49" charset="0"/>
              </a:rPr>
              <a:t>name_of_stage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55E5D9-1836-4857-A0CC-3B0D2EF3C739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latin typeface="Cascadia Code" panose="020B0509020204030204" pitchFamily="49" charset="0"/>
              </a:rPr>
              <a:t>name_of_stage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DCF3DA-6BAD-4AE2-8C62-735E213BCF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9659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6201-1DD6-4931-908C-2BEFA7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your stages array…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818317-1AA4-4153-9713-34CF71A5A1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5AFA24-166A-40FE-BA2C-D8A84400790D}"/>
              </a:ext>
            </a:extLst>
          </p:cNvPr>
          <p:cNvSpPr/>
          <p:nvPr/>
        </p:nvSpPr>
        <p:spPr>
          <a:xfrm>
            <a:off x="6109228" y="244594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Stage name</a:t>
            </a:r>
          </a:p>
        </p:txBody>
      </p:sp>
    </p:spTree>
    <p:extLst>
      <p:ext uri="{BB962C8B-B14F-4D97-AF65-F5344CB8AC3E}">
        <p14:creationId xmlns:p14="http://schemas.microsoft.com/office/powerpoint/2010/main" val="10596581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183A-9648-42B4-9EB9-28187BA2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add jobs…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DA3E2E-884D-4010-AB19-15DAC5EC33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EF7624B-7010-4A22-A737-36BFEDCE8927}"/>
              </a:ext>
            </a:extLst>
          </p:cNvPr>
          <p:cNvSpPr/>
          <p:nvPr/>
        </p:nvSpPr>
        <p:spPr>
          <a:xfrm>
            <a:off x="2913649" y="2968624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jobs</a:t>
            </a:r>
          </a:p>
        </p:txBody>
      </p:sp>
    </p:spTree>
    <p:extLst>
      <p:ext uri="{BB962C8B-B14F-4D97-AF65-F5344CB8AC3E}">
        <p14:creationId xmlns:p14="http://schemas.microsoft.com/office/powerpoint/2010/main" val="350580884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3727-D3BF-4570-8202-9474E32B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add jobs…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483E7D-9720-4B6F-AD6B-5F2E359D6A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247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4F40-860F-43EE-A844-DABE08B6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add jobs…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044E7-8E8B-4E04-A39F-5A0EF3F755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7C09997-307B-4EB0-98F6-1704588C1AF1}"/>
              </a:ext>
            </a:extLst>
          </p:cNvPr>
          <p:cNvSpPr/>
          <p:nvPr/>
        </p:nvSpPr>
        <p:spPr>
          <a:xfrm>
            <a:off x="3872905" y="336295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Job name</a:t>
            </a:r>
          </a:p>
        </p:txBody>
      </p:sp>
    </p:spTree>
    <p:extLst>
      <p:ext uri="{BB962C8B-B14F-4D97-AF65-F5344CB8AC3E}">
        <p14:creationId xmlns:p14="http://schemas.microsoft.com/office/powerpoint/2010/main" val="35407365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233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5080623-FD35-4B32-B45A-D1789CD966D0}"/>
              </a:ext>
            </a:extLst>
          </p:cNvPr>
          <p:cNvSpPr/>
          <p:nvPr/>
        </p:nvSpPr>
        <p:spPr>
          <a:xfrm>
            <a:off x="3386089" y="38251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steps</a:t>
            </a:r>
          </a:p>
        </p:txBody>
      </p:sp>
    </p:spTree>
    <p:extLst>
      <p:ext uri="{BB962C8B-B14F-4D97-AF65-F5344CB8AC3E}">
        <p14:creationId xmlns:p14="http://schemas.microsoft.com/office/powerpoint/2010/main" val="47415603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5156303" y="1512818"/>
            <a:ext cx="1879393" cy="998543"/>
          </a:xfrm>
          <a:prstGeom prst="wedgeEllipseCallout">
            <a:avLst>
              <a:gd name="adj1" fmla="val 133815"/>
              <a:gd name="adj2" fmla="val -327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5156303" y="1506532"/>
            <a:ext cx="1879393" cy="998543"/>
          </a:xfrm>
          <a:prstGeom prst="wedgeEllipseCallout">
            <a:avLst>
              <a:gd name="adj1" fmla="val -126651"/>
              <a:gd name="adj2" fmla="val -321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the CLI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669FA-A183-4315-8494-8E680B9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steps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3A428D-0068-4AE0-BA59-3C6C6F8E4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41148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Script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Run any command-line script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echo 'Hello World'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dotnet build</a:t>
            </a:r>
          </a:p>
          <a:p>
            <a:pPr lvl="1"/>
            <a:r>
              <a:rPr lang="en-US" dirty="0" err="1">
                <a:latin typeface="Cascadia Code" panose="020B0509020204030204" pitchFamily="49" charset="0"/>
              </a:rPr>
              <a:t>dir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F525E4-C99E-4B75-9536-60211496AD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1148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2"/>
                </a:solidFill>
              </a:rPr>
              <a:t>Task</a:t>
            </a:r>
          </a:p>
          <a:p>
            <a:pPr marL="0" indent="0" algn="ctr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dirty="0"/>
              <a:t>Run one of the built-in tasks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400" dirty="0"/>
              <a:t>Publish to Azure</a:t>
            </a:r>
          </a:p>
          <a:p>
            <a:pPr lvl="1"/>
            <a:r>
              <a:rPr lang="en-US" sz="2400" dirty="0"/>
              <a:t>Create an Artifact</a:t>
            </a:r>
          </a:p>
          <a:p>
            <a:pPr lvl="1"/>
            <a:r>
              <a:rPr lang="en-US" sz="2400" dirty="0"/>
              <a:t>Push to GitHub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266622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5080623-FD35-4B32-B45A-D1789CD966D0}"/>
              </a:ext>
            </a:extLst>
          </p:cNvPr>
          <p:cNvSpPr/>
          <p:nvPr/>
        </p:nvSpPr>
        <p:spPr>
          <a:xfrm>
            <a:off x="3386089" y="38251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steps</a:t>
            </a:r>
          </a:p>
        </p:txBody>
      </p:sp>
    </p:spTree>
    <p:extLst>
      <p:ext uri="{BB962C8B-B14F-4D97-AF65-F5344CB8AC3E}">
        <p14:creationId xmlns:p14="http://schemas.microsoft.com/office/powerpoint/2010/main" val="97894256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82C4-979B-4BB4-AF85-92CA9B4A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01B3B7-AAFA-4627-81CD-E515368F865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B1A2A03-8578-4D17-B07D-04DA1175C6F6}"/>
              </a:ext>
            </a:extLst>
          </p:cNvPr>
          <p:cNvSpPr/>
          <p:nvPr/>
        </p:nvSpPr>
        <p:spPr>
          <a:xfrm>
            <a:off x="7165609" y="42823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Command line</a:t>
            </a:r>
          </a:p>
        </p:txBody>
      </p:sp>
    </p:spTree>
    <p:extLst>
      <p:ext uri="{BB962C8B-B14F-4D97-AF65-F5344CB8AC3E}">
        <p14:creationId xmlns:p14="http://schemas.microsoft.com/office/powerpoint/2010/main" val="47370018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CF67-77B3-4CE9-A9C2-4B766B09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517988-5AAE-4399-9ADE-050595886AD1}"/>
              </a:ext>
            </a:extLst>
          </p:cNvPr>
          <p:cNvSpPr txBox="1">
            <a:spLocks/>
          </p:cNvSpPr>
          <p:nvPr/>
        </p:nvSpPr>
        <p:spPr>
          <a:xfrm>
            <a:off x="838200" y="4568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task: &lt;</a:t>
            </a:r>
            <a:r>
              <a:rPr lang="en-US" sz="1800" dirty="0" err="1">
                <a:latin typeface="Cascadia Code" panose="020B0509020204030204" pitchFamily="49" charset="0"/>
              </a:rPr>
              <a:t>name_of_builtin_task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70DE35-2AC8-496D-AB4D-473F62B362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3B19936-32DC-4830-9E39-073F234F3BEA}"/>
              </a:ext>
            </a:extLst>
          </p:cNvPr>
          <p:cNvSpPr/>
          <p:nvPr/>
        </p:nvSpPr>
        <p:spPr>
          <a:xfrm>
            <a:off x="6609349" y="470908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Built-in task</a:t>
            </a:r>
          </a:p>
        </p:txBody>
      </p:sp>
    </p:spTree>
    <p:extLst>
      <p:ext uri="{BB962C8B-B14F-4D97-AF65-F5344CB8AC3E}">
        <p14:creationId xmlns:p14="http://schemas.microsoft.com/office/powerpoint/2010/main" val="251385957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6E43-C543-410D-9BE6-AACE4B5F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DBF99-2681-41AE-ABC3-32EA9B75FA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4718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5146F0-1745-4D5C-9741-8D549C7C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restore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E795A5E-B5A9-4928-B989-129D87AE2733}"/>
              </a:ext>
            </a:extLst>
          </p:cNvPr>
          <p:cNvSpPr/>
          <p:nvPr/>
        </p:nvSpPr>
        <p:spPr>
          <a:xfrm>
            <a:off x="1427748" y="3231273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Restore NuGet packages</a:t>
            </a:r>
          </a:p>
        </p:txBody>
      </p:sp>
    </p:spTree>
    <p:extLst>
      <p:ext uri="{BB962C8B-B14F-4D97-AF65-F5344CB8AC3E}">
        <p14:creationId xmlns:p14="http://schemas.microsoft.com/office/powerpoint/2010/main" val="64216678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649AF8-EA9F-4F50-B9CD-DE8AD618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DBF99-2681-41AE-ABC3-32EA9B75FA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9514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CFE9-EDA8-4EF8-91D8-8652026C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restore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B86B4D-2F5D-4385-B20F-2B78C00D8F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95B6D4F-9465-485B-9506-F20C20E1E538}"/>
              </a:ext>
            </a:extLst>
          </p:cNvPr>
          <p:cNvSpPr/>
          <p:nvPr/>
        </p:nvSpPr>
        <p:spPr>
          <a:xfrm>
            <a:off x="5397768" y="3939933"/>
            <a:ext cx="4138863" cy="1062789"/>
          </a:xfrm>
          <a:prstGeom prst="wedgeRoundRectCallout">
            <a:avLst>
              <a:gd name="adj1" fmla="val -64787"/>
              <a:gd name="adj2" fmla="val -1342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Restore NuGet packages</a:t>
            </a:r>
          </a:p>
        </p:txBody>
      </p:sp>
    </p:spTree>
    <p:extLst>
      <p:ext uri="{BB962C8B-B14F-4D97-AF65-F5344CB8AC3E}">
        <p14:creationId xmlns:p14="http://schemas.microsoft.com/office/powerpoint/2010/main" val="53668249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5146F0-1745-4D5C-9741-8D549C7C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build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E795A5E-B5A9-4928-B989-129D87AE2733}"/>
              </a:ext>
            </a:extLst>
          </p:cNvPr>
          <p:cNvSpPr/>
          <p:nvPr/>
        </p:nvSpPr>
        <p:spPr>
          <a:xfrm>
            <a:off x="1427748" y="3231273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the project</a:t>
            </a:r>
          </a:p>
        </p:txBody>
      </p:sp>
    </p:spTree>
    <p:extLst>
      <p:ext uri="{BB962C8B-B14F-4D97-AF65-F5344CB8AC3E}">
        <p14:creationId xmlns:p14="http://schemas.microsoft.com/office/powerpoint/2010/main" val="40168738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roadmap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↪️</a:t>
            </a:r>
            <a:r>
              <a:rPr lang="en-US" dirty="0"/>
              <a:t>	Session 1:	</a:t>
            </a:r>
            <a:r>
              <a:rPr lang="en-US" dirty="0">
                <a:solidFill>
                  <a:schemeClr val="tx2"/>
                </a:solidFill>
              </a:rPr>
              <a:t>Introduction to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2:	</a:t>
            </a:r>
            <a:r>
              <a:rPr lang="en-US" dirty="0">
                <a:solidFill>
                  <a:schemeClr val="tx2"/>
                </a:solidFill>
              </a:rPr>
              <a:t>Continuous integration with GitHub and Azure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3:	</a:t>
            </a:r>
            <a:r>
              <a:rPr lang="en-US" dirty="0">
                <a:solidFill>
                  <a:schemeClr val="tx2"/>
                </a:solidFill>
              </a:rPr>
              <a:t>Continuous deployment using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4:	</a:t>
            </a:r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416283207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3400-3A24-44AB-A33B-8D02F44A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restore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B86B4D-2F5D-4385-B20F-2B78C00D8F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4230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B462-6B5A-4ED1-B560-3B185596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restore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9843AD-133C-43E5-AE1E-770541F9A735}"/>
              </a:ext>
            </a:extLst>
          </p:cNvPr>
          <p:cNvSpPr txBox="1">
            <a:spLocks/>
          </p:cNvSpPr>
          <p:nvPr/>
        </p:nvSpPr>
        <p:spPr>
          <a:xfrm>
            <a:off x="838200" y="4568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build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D4684B-0480-42B8-BFF5-B1595A6E24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2CDB678-8FF6-4872-969D-B23995DF9418}"/>
              </a:ext>
            </a:extLst>
          </p:cNvPr>
          <p:cNvSpPr/>
          <p:nvPr/>
        </p:nvSpPr>
        <p:spPr>
          <a:xfrm>
            <a:off x="4148088" y="5238830"/>
            <a:ext cx="4138863" cy="1062789"/>
          </a:xfrm>
          <a:prstGeom prst="wedgeRoundRectCallout">
            <a:avLst>
              <a:gd name="adj1" fmla="val -41221"/>
              <a:gd name="adj2" fmla="val -8942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the project</a:t>
            </a:r>
          </a:p>
        </p:txBody>
      </p:sp>
    </p:spTree>
    <p:extLst>
      <p:ext uri="{BB962C8B-B14F-4D97-AF65-F5344CB8AC3E}">
        <p14:creationId xmlns:p14="http://schemas.microsoft.com/office/powerpoint/2010/main" val="427560966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a .NET project using a pipeline</a:t>
            </a:r>
          </a:p>
        </p:txBody>
      </p:sp>
    </p:spTree>
    <p:extLst>
      <p:ext uri="{BB962C8B-B14F-4D97-AF65-F5344CB8AC3E}">
        <p14:creationId xmlns:p14="http://schemas.microsoft.com/office/powerpoint/2010/main" val="37912513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pipeline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Making it easier to manage pipelines</a:t>
            </a:r>
          </a:p>
        </p:txBody>
      </p:sp>
    </p:spTree>
    <p:extLst>
      <p:ext uri="{BB962C8B-B14F-4D97-AF65-F5344CB8AC3E}">
        <p14:creationId xmlns:p14="http://schemas.microsoft.com/office/powerpoint/2010/main" val="2474027735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807350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 with hardcoded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430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solidFill>
                <a:srgbClr val="1A1A1A"/>
              </a:solidFill>
              <a:highlight>
                <a:srgbClr val="FFFF00"/>
              </a:highlight>
              <a:latin typeface="Cascadia Code" panose="020B05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build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  - script: dotnet restore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  - script: dotnet build</a:t>
            </a:r>
            <a:endParaRPr 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924813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 with hardcoded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430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solidFill>
                <a:srgbClr val="1A1A1A"/>
              </a:solidFill>
              <a:latin typeface="Cascadia Code" panose="020B05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build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dotnet restore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dotnet build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147304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 with friendly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03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solidFill>
                <a:srgbClr val="1A1A1A"/>
              </a:solidFill>
              <a:latin typeface="Cascadia Code" panose="020B05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</a:t>
            </a:r>
            <a:r>
              <a:rPr lang="en-US" sz="1800" dirty="0" err="1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displayName</a:t>
            </a: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: Continuous Integration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build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  </a:t>
            </a:r>
            <a:r>
              <a:rPr lang="en-US" sz="1800" dirty="0" err="1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displayName</a:t>
            </a: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: Build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dotnet restore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    </a:t>
            </a:r>
            <a:r>
              <a:rPr lang="en-US" sz="1800" dirty="0" err="1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displayName</a:t>
            </a: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: Restore NuGet packages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dotnet build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    </a:t>
            </a:r>
            <a:r>
              <a:rPr lang="en-US" sz="1800" dirty="0" err="1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displayName</a:t>
            </a: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: Build .NET Core project</a:t>
            </a:r>
            <a:endParaRPr 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128399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Creating friendly names</a:t>
            </a:r>
          </a:p>
        </p:txBody>
      </p:sp>
    </p:spTree>
    <p:extLst>
      <p:ext uri="{BB962C8B-B14F-4D97-AF65-F5344CB8AC3E}">
        <p14:creationId xmlns:p14="http://schemas.microsoft.com/office/powerpoint/2010/main" val="425872634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7926-2E91-4B43-B794-F572796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again, the pipeline hierarchy</a:t>
            </a:r>
          </a:p>
        </p:txBody>
      </p:sp>
    </p:spTree>
    <p:extLst>
      <p:ext uri="{BB962C8B-B14F-4D97-AF65-F5344CB8AC3E}">
        <p14:creationId xmlns:p14="http://schemas.microsoft.com/office/powerpoint/2010/main" val="28031211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928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Azure DevOps overview</a:t>
            </a:r>
          </a:p>
          <a:p>
            <a:pPr>
              <a:lnSpc>
                <a:spcPct val="200000"/>
              </a:lnSpc>
            </a:pPr>
            <a:r>
              <a:rPr lang="en-US" dirty="0"/>
              <a:t>	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Building a pipeline for an application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	Customizing the pipeline</a:t>
            </a:r>
          </a:p>
          <a:p>
            <a:pPr>
              <a:lnSpc>
                <a:spcPct val="200000"/>
              </a:lnSpc>
            </a:pPr>
            <a:r>
              <a:rPr lang="en-US" dirty="0"/>
              <a:t>	Pipeline agents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79873595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schema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95404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876815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7926-2E91-4B43-B794-F572796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stages and multiple jobs</a:t>
            </a:r>
          </a:p>
        </p:txBody>
      </p:sp>
    </p:spTree>
    <p:extLst>
      <p:ext uri="{BB962C8B-B14F-4D97-AF65-F5344CB8AC3E}">
        <p14:creationId xmlns:p14="http://schemas.microsoft.com/office/powerpoint/2010/main" val="357549260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536321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2880677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191965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536321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536321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2880677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191965" y="4414288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536321" y="4322848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536321" y="4819802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2880677" y="4728362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536321" y="522531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2880677" y="513387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004349" y="2303999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004349" y="3520541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207106" y="331778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207106" y="4536307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004351" y="4739062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188B7-6E16-4C64-902A-F3EC061B33E9}"/>
              </a:ext>
            </a:extLst>
          </p:cNvPr>
          <p:cNvSpPr/>
          <p:nvPr/>
        </p:nvSpPr>
        <p:spPr>
          <a:xfrm>
            <a:off x="5400260" y="1755913"/>
            <a:ext cx="4114800" cy="18288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 that there is only a single stage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1D7B426-7793-4606-B636-541822F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Single-stage pipeline</a:t>
            </a:r>
          </a:p>
        </p:txBody>
      </p:sp>
    </p:spTree>
    <p:extLst>
      <p:ext uri="{BB962C8B-B14F-4D97-AF65-F5344CB8AC3E}">
        <p14:creationId xmlns:p14="http://schemas.microsoft.com/office/powerpoint/2010/main" val="3849907247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191965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2536321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191965" y="2787928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2536321" y="2696488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191965" y="3193442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2536321" y="3102002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191965" y="3598956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2536321" y="3507516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191965" y="400446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2536321" y="391302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188B7-6E16-4C64-902A-F3EC061B33E9}"/>
              </a:ext>
            </a:extLst>
          </p:cNvPr>
          <p:cNvSpPr/>
          <p:nvPr/>
        </p:nvSpPr>
        <p:spPr>
          <a:xfrm>
            <a:off x="5400260" y="1755913"/>
            <a:ext cx="4114800" cy="18288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 that there is only a single stage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Infer that there is only a single job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B803BE69-C29B-4D30-B5A5-DC044414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job pipeline</a:t>
            </a:r>
          </a:p>
        </p:txBody>
      </p:sp>
    </p:spTree>
    <p:extLst>
      <p:ext uri="{BB962C8B-B14F-4D97-AF65-F5344CB8AC3E}">
        <p14:creationId xmlns:p14="http://schemas.microsoft.com/office/powerpoint/2010/main" val="1582564668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Slimming down a pipeline</a:t>
            </a:r>
          </a:p>
        </p:txBody>
      </p:sp>
    </p:spTree>
    <p:extLst>
      <p:ext uri="{BB962C8B-B14F-4D97-AF65-F5344CB8AC3E}">
        <p14:creationId xmlns:p14="http://schemas.microsoft.com/office/powerpoint/2010/main" val="396089496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63455-BCE4-4C2D-B61A-C84D1507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publish --configuration Release --output &lt;folder&gt;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5BFA063-B647-4C42-BF06-2015DEC2D77A}"/>
              </a:ext>
            </a:extLst>
          </p:cNvPr>
          <p:cNvSpPr/>
          <p:nvPr/>
        </p:nvSpPr>
        <p:spPr>
          <a:xfrm>
            <a:off x="1572128" y="3295441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Publish an executable</a:t>
            </a:r>
          </a:p>
        </p:txBody>
      </p:sp>
    </p:spTree>
    <p:extLst>
      <p:ext uri="{BB962C8B-B14F-4D97-AF65-F5344CB8AC3E}">
        <p14:creationId xmlns:p14="http://schemas.microsoft.com/office/powerpoint/2010/main" val="198634794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17D47D-E416-4D62-B780-2D2A6C9C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publish --configuration Release --output &lt;folder&gt; --self-contained --runtime win-x64 /</a:t>
            </a:r>
            <a:r>
              <a:rPr lang="en-US" sz="2400" dirty="0" err="1">
                <a:latin typeface="Cascadia Code" panose="020B0509020204030204" pitchFamily="49" charset="0"/>
              </a:rPr>
              <a:t>p:PublishSingleFile</a:t>
            </a:r>
            <a:r>
              <a:rPr lang="en-US" sz="2400" dirty="0">
                <a:latin typeface="Cascadia Code" panose="020B0509020204030204" pitchFamily="49" charset="0"/>
              </a:rPr>
              <a:t>=true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73EB07E-C9E9-4B56-9907-BE465410F61D}"/>
              </a:ext>
            </a:extLst>
          </p:cNvPr>
          <p:cNvSpPr/>
          <p:nvPr/>
        </p:nvSpPr>
        <p:spPr>
          <a:xfrm>
            <a:off x="6769769" y="3722160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Update to .NET Core 3.0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301F2D1-A0CD-47A9-97F8-B531BD7541DD}"/>
              </a:ext>
            </a:extLst>
          </p:cNvPr>
          <p:cNvSpPr/>
          <p:nvPr/>
        </p:nvSpPr>
        <p:spPr>
          <a:xfrm>
            <a:off x="1411706" y="4001294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Advanced Publish</a:t>
            </a:r>
          </a:p>
        </p:txBody>
      </p:sp>
    </p:spTree>
    <p:extLst>
      <p:ext uri="{BB962C8B-B14F-4D97-AF65-F5344CB8AC3E}">
        <p14:creationId xmlns:p14="http://schemas.microsoft.com/office/powerpoint/2010/main" val="1818776234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Publishing a .NET project</a:t>
            </a:r>
          </a:p>
        </p:txBody>
      </p:sp>
    </p:spTree>
    <p:extLst>
      <p:ext uri="{BB962C8B-B14F-4D97-AF65-F5344CB8AC3E}">
        <p14:creationId xmlns:p14="http://schemas.microsoft.com/office/powerpoint/2010/main" val="404668276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agents and containers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Controlling the build </a:t>
            </a:r>
            <a:r>
              <a:rPr lang="en-US" dirty="0" err="1">
                <a:solidFill>
                  <a:schemeClr val="tx2"/>
                </a:solidFill>
              </a:rPr>
              <a:t>enviornment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07411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EDF8-91B8-4D9C-AFFE-3D05375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DA184-E289-4440-9043-C1E88BBCB983}"/>
              </a:ext>
            </a:extLst>
          </p:cNvPr>
          <p:cNvSpPr/>
          <p:nvPr/>
        </p:nvSpPr>
        <p:spPr bwMode="auto">
          <a:xfrm>
            <a:off x="1039660" y="1603333"/>
            <a:ext cx="3144033" cy="438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Pipelines service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E1818-2A95-4F70-A733-30A4EE4C8638}"/>
              </a:ext>
            </a:extLst>
          </p:cNvPr>
          <p:cNvSpPr/>
          <p:nvPr/>
        </p:nvSpPr>
        <p:spPr bwMode="auto">
          <a:xfrm>
            <a:off x="1039660" y="2041743"/>
            <a:ext cx="3144033" cy="1127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Agent pools</a:t>
            </a:r>
            <a:endParaRPr lang="en-US" sz="2000" dirty="0">
              <a:solidFill>
                <a:schemeClr val="accent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39221-0C38-448F-9A48-0CDAAEE2DB68}"/>
              </a:ext>
            </a:extLst>
          </p:cNvPr>
          <p:cNvSpPr/>
          <p:nvPr/>
        </p:nvSpPr>
        <p:spPr bwMode="auto">
          <a:xfrm>
            <a:off x="1215024" y="2605414"/>
            <a:ext cx="1202499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Default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53996-1D3D-4DAE-AFF6-90730023DFFA}"/>
              </a:ext>
            </a:extLst>
          </p:cNvPr>
          <p:cNvSpPr/>
          <p:nvPr/>
        </p:nvSpPr>
        <p:spPr bwMode="auto">
          <a:xfrm>
            <a:off x="2699358" y="2605414"/>
            <a:ext cx="1202499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Hosted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356FC-5C8C-4682-931D-588D4549A2B6}"/>
              </a:ext>
            </a:extLst>
          </p:cNvPr>
          <p:cNvSpPr/>
          <p:nvPr/>
        </p:nvSpPr>
        <p:spPr bwMode="auto">
          <a:xfrm>
            <a:off x="6463430" y="2041743"/>
            <a:ext cx="5143353" cy="1127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Microsoft hosted agents</a:t>
            </a:r>
            <a:endParaRPr lang="en-US" sz="20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EFC15-039A-4620-A81A-30F374A82BE7}"/>
              </a:ext>
            </a:extLst>
          </p:cNvPr>
          <p:cNvSpPr/>
          <p:nvPr/>
        </p:nvSpPr>
        <p:spPr bwMode="auto">
          <a:xfrm>
            <a:off x="6695161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60EE4-9CB9-4EA2-81F5-0F3507C526B6}"/>
              </a:ext>
            </a:extLst>
          </p:cNvPr>
          <p:cNvSpPr/>
          <p:nvPr/>
        </p:nvSpPr>
        <p:spPr bwMode="auto">
          <a:xfrm>
            <a:off x="7308937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C643F-00FB-4C4B-BA1C-33D3B6595241}"/>
              </a:ext>
            </a:extLst>
          </p:cNvPr>
          <p:cNvSpPr/>
          <p:nvPr/>
        </p:nvSpPr>
        <p:spPr bwMode="auto">
          <a:xfrm>
            <a:off x="7922713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71382C-9253-4EB4-A166-F4947655D3B8}"/>
              </a:ext>
            </a:extLst>
          </p:cNvPr>
          <p:cNvSpPr/>
          <p:nvPr/>
        </p:nvSpPr>
        <p:spPr bwMode="auto">
          <a:xfrm>
            <a:off x="8514569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AD442-01E1-48EB-9334-05D59E097235}"/>
              </a:ext>
            </a:extLst>
          </p:cNvPr>
          <p:cNvSpPr/>
          <p:nvPr/>
        </p:nvSpPr>
        <p:spPr bwMode="auto">
          <a:xfrm>
            <a:off x="9106425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000D-993C-45BE-8C05-96A596ECCA1B}"/>
              </a:ext>
            </a:extLst>
          </p:cNvPr>
          <p:cNvSpPr/>
          <p:nvPr/>
        </p:nvSpPr>
        <p:spPr bwMode="auto">
          <a:xfrm>
            <a:off x="9698281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0CD39-8A31-4B0B-A7EC-F7F3BBF4A930}"/>
              </a:ext>
            </a:extLst>
          </p:cNvPr>
          <p:cNvSpPr/>
          <p:nvPr/>
        </p:nvSpPr>
        <p:spPr bwMode="auto">
          <a:xfrm>
            <a:off x="10290137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25197-09AE-4EFA-AB30-E38F3324646C}"/>
              </a:ext>
            </a:extLst>
          </p:cNvPr>
          <p:cNvSpPr/>
          <p:nvPr/>
        </p:nvSpPr>
        <p:spPr bwMode="auto">
          <a:xfrm>
            <a:off x="10881993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8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F005AE-61C4-4586-80D6-742BEB3B708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901857" y="2824619"/>
            <a:ext cx="2561573" cy="0"/>
          </a:xfrm>
          <a:prstGeom prst="straightConnector1">
            <a:avLst/>
          </a:prstGeom>
          <a:ln w="38100">
            <a:solidFill>
              <a:srgbClr val="737373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7E6EAF-E422-44C9-95C2-3E8F8ABAE818}"/>
              </a:ext>
            </a:extLst>
          </p:cNvPr>
          <p:cNvCxnSpPr/>
          <p:nvPr/>
        </p:nvCxnSpPr>
        <p:spPr>
          <a:xfrm>
            <a:off x="588263" y="4196219"/>
            <a:ext cx="11186203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42A98F-E9D2-43A4-B7AD-E24351877C63}"/>
              </a:ext>
            </a:extLst>
          </p:cNvPr>
          <p:cNvSpPr/>
          <p:nvPr/>
        </p:nvSpPr>
        <p:spPr bwMode="auto">
          <a:xfrm>
            <a:off x="1039661" y="5004148"/>
            <a:ext cx="2768252" cy="1127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Self hosted agents</a:t>
            </a:r>
            <a:endParaRPr lang="en-US" sz="20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4A97D2-2D35-4688-9CC4-1A7586E833B0}"/>
              </a:ext>
            </a:extLst>
          </p:cNvPr>
          <p:cNvSpPr/>
          <p:nvPr/>
        </p:nvSpPr>
        <p:spPr bwMode="auto">
          <a:xfrm>
            <a:off x="1271391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8A1B9-27F4-4B95-BA3F-11016C3B2263}"/>
              </a:ext>
            </a:extLst>
          </p:cNvPr>
          <p:cNvSpPr/>
          <p:nvPr/>
        </p:nvSpPr>
        <p:spPr bwMode="auto">
          <a:xfrm>
            <a:off x="1885167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F74896-4A26-45B7-AE01-67DF60E40134}"/>
              </a:ext>
            </a:extLst>
          </p:cNvPr>
          <p:cNvSpPr/>
          <p:nvPr/>
        </p:nvSpPr>
        <p:spPr bwMode="auto">
          <a:xfrm>
            <a:off x="2498943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81DCE9-94EC-4D0E-994D-1357577227E5}"/>
              </a:ext>
            </a:extLst>
          </p:cNvPr>
          <p:cNvSpPr/>
          <p:nvPr/>
        </p:nvSpPr>
        <p:spPr bwMode="auto">
          <a:xfrm>
            <a:off x="3090799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E35C68-9340-43E1-A47D-36F913BF112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816274" y="3043824"/>
            <a:ext cx="0" cy="1960324"/>
          </a:xfrm>
          <a:prstGeom prst="straightConnector1">
            <a:avLst/>
          </a:prstGeom>
          <a:ln w="38100">
            <a:solidFill>
              <a:srgbClr val="737373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911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57934"/>
          </a:xfrm>
        </p:spPr>
        <p:txBody>
          <a:bodyPr/>
          <a:lstStyle/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you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need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command-line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Git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may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help…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.NET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2042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89B5-0E36-421C-99E0-F348321A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Microsoft-hosted agents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AA4803-9F62-43AC-A4D4-8FDA30D0E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332142"/>
              </p:ext>
            </p:extLst>
          </p:nvPr>
        </p:nvGraphicFramePr>
        <p:xfrm>
          <a:off x="838200" y="1825625"/>
          <a:ext cx="10515600" cy="4571999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01259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39634535"/>
                    </a:ext>
                  </a:extLst>
                </a:gridCol>
              </a:tblGrid>
              <a:tr h="3630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583578"/>
                  </a:ext>
                </a:extLst>
              </a:tr>
              <a:tr h="70148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Windows Server 2019 &amp; Visual Studio 2019</a:t>
                      </a:r>
                    </a:p>
                  </a:txBody>
                  <a:tcPr marL="137160" marR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scadia Code" panose="020B0509020204030204" pitchFamily="49" charset="0"/>
                        </a:rPr>
                        <a:t>windows-latest</a:t>
                      </a:r>
                    </a:p>
                    <a:p>
                      <a:pPr algn="l"/>
                      <a:r>
                        <a:rPr lang="en-US" sz="1600" dirty="0">
                          <a:latin typeface="Cascadia Code" panose="020B0509020204030204" pitchFamily="49" charset="0"/>
                        </a:rPr>
                        <a:t>windows-2019</a:t>
                      </a:r>
                    </a:p>
                  </a:txBody>
                  <a:tcPr marL="137160" marR="137160" anchor="ctr"/>
                </a:tc>
                <a:extLst>
                  <a:ext uri="{0D108BD9-81ED-4DB2-BD59-A6C34878D82A}">
                    <a16:rowId xmlns:a16="http://schemas.microsoft.com/office/drawing/2014/main" val="1460020730"/>
                  </a:ext>
                </a:extLst>
              </a:tr>
              <a:tr h="70148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Windows Server 2016 &amp; Visual Studio 2017</a:t>
                      </a:r>
                    </a:p>
                  </a:txBody>
                  <a:tcPr marL="137160" marR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scadia Code" panose="020B0509020204030204" pitchFamily="49" charset="0"/>
                        </a:rPr>
                        <a:t>vs2017-win2016</a:t>
                      </a:r>
                    </a:p>
                  </a:txBody>
                  <a:tcPr marL="137160" marR="137160" anchor="ctr"/>
                </a:tc>
                <a:extLst>
                  <a:ext uri="{0D108BD9-81ED-4DB2-BD59-A6C34878D82A}">
                    <a16:rowId xmlns:a16="http://schemas.microsoft.com/office/drawing/2014/main" val="2882640479"/>
                  </a:ext>
                </a:extLst>
              </a:tr>
              <a:tr h="70148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Ubuntu 18.04</a:t>
                      </a:r>
                    </a:p>
                  </a:txBody>
                  <a:tcPr marL="137160" marR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scadia Code" panose="020B0509020204030204" pitchFamily="49" charset="0"/>
                        </a:rPr>
                        <a:t>ubuntu-latest</a:t>
                      </a:r>
                    </a:p>
                    <a:p>
                      <a:pPr algn="l"/>
                      <a:r>
                        <a:rPr lang="en-US" sz="1600" dirty="0">
                          <a:latin typeface="Cascadia Code" panose="020B0509020204030204" pitchFamily="49" charset="0"/>
                        </a:rPr>
                        <a:t>ubuntu-18.04</a:t>
                      </a:r>
                    </a:p>
                  </a:txBody>
                  <a:tcPr marL="137160" marR="137160" anchor="ctr"/>
                </a:tc>
                <a:extLst>
                  <a:ext uri="{0D108BD9-81ED-4DB2-BD59-A6C34878D82A}">
                    <a16:rowId xmlns:a16="http://schemas.microsoft.com/office/drawing/2014/main" val="4162095546"/>
                  </a:ext>
                </a:extLst>
              </a:tr>
              <a:tr h="70148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Ubuntu 16.04</a:t>
                      </a:r>
                    </a:p>
                  </a:txBody>
                  <a:tcPr marL="137160" marR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scadia Code" panose="020B0509020204030204" pitchFamily="49" charset="0"/>
                        </a:rPr>
                        <a:t>ubuntu-16.04</a:t>
                      </a:r>
                    </a:p>
                  </a:txBody>
                  <a:tcPr marL="137160" marR="137160" anchor="ctr"/>
                </a:tc>
                <a:extLst>
                  <a:ext uri="{0D108BD9-81ED-4DB2-BD59-A6C34878D82A}">
                    <a16:rowId xmlns:a16="http://schemas.microsoft.com/office/drawing/2014/main" val="1869801650"/>
                  </a:ext>
                </a:extLst>
              </a:tr>
              <a:tr h="70148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macOS X Mojave 10.14</a:t>
                      </a:r>
                    </a:p>
                  </a:txBody>
                  <a:tcPr marL="137160" marR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scadia Code" panose="020B0509020204030204" pitchFamily="49" charset="0"/>
                        </a:rPr>
                        <a:t>macOS-latest</a:t>
                      </a:r>
                    </a:p>
                    <a:p>
                      <a:pPr algn="l"/>
                      <a:r>
                        <a:rPr lang="en-US" sz="1600" dirty="0">
                          <a:latin typeface="Cascadia Code" panose="020B0509020204030204" pitchFamily="49" charset="0"/>
                        </a:rPr>
                        <a:t>macOS-10.14</a:t>
                      </a:r>
                    </a:p>
                  </a:txBody>
                  <a:tcPr marL="137160" marR="137160" anchor="ctr"/>
                </a:tc>
                <a:extLst>
                  <a:ext uri="{0D108BD9-81ED-4DB2-BD59-A6C34878D82A}">
                    <a16:rowId xmlns:a16="http://schemas.microsoft.com/office/drawing/2014/main" val="3967074961"/>
                  </a:ext>
                </a:extLst>
              </a:tr>
              <a:tr h="70148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macOSX</a:t>
                      </a:r>
                      <a:r>
                        <a:rPr lang="en-US" sz="1600" dirty="0"/>
                        <a:t> Catalina 10.15</a:t>
                      </a:r>
                    </a:p>
                  </a:txBody>
                  <a:tcPr marL="137160" marR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scadia Code" panose="020B0509020204030204" pitchFamily="49" charset="0"/>
                        </a:rPr>
                        <a:t>macOS-10.15</a:t>
                      </a:r>
                    </a:p>
                  </a:txBody>
                  <a:tcPr marL="137160" marR="137160" anchor="ctr"/>
                </a:tc>
                <a:extLst>
                  <a:ext uri="{0D108BD9-81ED-4DB2-BD59-A6C34878D82A}">
                    <a16:rowId xmlns:a16="http://schemas.microsoft.com/office/drawing/2014/main" val="219954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384527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FB5F-B988-42FF-9A75-3DCFF99A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Included software		</a:t>
            </a:r>
            <a:r>
              <a:rPr lang="en-US" i="1" dirty="0">
                <a:solidFill>
                  <a:schemeClr val="accent2"/>
                </a:solidFill>
              </a:rPr>
              <a:t>ubuntu-latest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146E-CED1-401F-8A90-D134B0B78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66122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7-Zip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AzCopy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Cmake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 Core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Erlang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Heroku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Client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Terraform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Android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3826865621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schema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95404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2038474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8672126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7AEE-C645-4986-A2A9-6498EB53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Microsoft-hosted agent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40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highlight>
                  <a:srgbClr val="FFFF00"/>
                </a:highlight>
                <a:latin typeface="Cascadia Code" panose="020B0509020204030204" pitchFamily="49" charset="0"/>
              </a:rPr>
              <a:t>pool: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highlight>
                  <a:srgbClr val="FFFF00"/>
                </a:highlight>
                <a:latin typeface="Cascadia Code" panose="020B0509020204030204" pitchFamily="49" charset="0"/>
              </a:rPr>
              <a:t>  </a:t>
            </a:r>
            <a:r>
              <a:rPr lang="en-US" sz="1800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highlight>
                  <a:srgbClr val="FFFF00"/>
                </a:highlight>
                <a:latin typeface="Cascadia Code" panose="020B0509020204030204" pitchFamily="49" charset="0"/>
              </a:rPr>
              <a:t>vmImage</a:t>
            </a: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highlight>
                  <a:srgbClr val="FFFF00"/>
                </a:highlight>
                <a:latin typeface="Cascadia Code" panose="020B0509020204030204" pitchFamily="49" charset="0"/>
              </a:rPr>
              <a:t>: ubuntu-latest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53AA96A-37E4-44E4-B47D-8BB03BD50BB4}"/>
              </a:ext>
            </a:extLst>
          </p:cNvPr>
          <p:cNvSpPr/>
          <p:nvPr/>
        </p:nvSpPr>
        <p:spPr>
          <a:xfrm>
            <a:off x="4574809" y="210304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VM Image</a:t>
            </a:r>
          </a:p>
        </p:txBody>
      </p:sp>
    </p:spTree>
    <p:extLst>
      <p:ext uri="{BB962C8B-B14F-4D97-AF65-F5344CB8AC3E}">
        <p14:creationId xmlns:p14="http://schemas.microsoft.com/office/powerpoint/2010/main" val="2155896476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7AEE-C645-4986-A2A9-6498EB53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895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pool: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  </a:t>
            </a:r>
            <a:r>
              <a:rPr lang="en-US" sz="1800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vmImage</a:t>
            </a: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: ubuntu-latest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highlight>
                  <a:srgbClr val="FFFF00"/>
                </a:highlight>
                <a:latin typeface="Cascadia Code" panose="020B0509020204030204" pitchFamily="49" charset="0"/>
              </a:rPr>
              <a:t>container: mcr.microsoft.com/dotnet/core/sdk:3.1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F90D692-BD18-4E47-82E8-7FBCF0B19382}"/>
              </a:ext>
            </a:extLst>
          </p:cNvPr>
          <p:cNvSpPr/>
          <p:nvPr/>
        </p:nvSpPr>
        <p:spPr>
          <a:xfrm>
            <a:off x="7767589" y="24916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Container image</a:t>
            </a:r>
          </a:p>
        </p:txBody>
      </p:sp>
    </p:spTree>
    <p:extLst>
      <p:ext uri="{BB962C8B-B14F-4D97-AF65-F5344CB8AC3E}">
        <p14:creationId xmlns:p14="http://schemas.microsoft.com/office/powerpoint/2010/main" val="1027314523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trip to Docker Hub!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hlinkClick r:id="rId2"/>
              </a:rPr>
              <a:t>https://hub.docker.com/_/microsoft-dotnet-core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1908791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Switching to a .NET Core 3.1 container</a:t>
            </a:r>
          </a:p>
        </p:txBody>
      </p:sp>
    </p:spTree>
    <p:extLst>
      <p:ext uri="{BB962C8B-B14F-4D97-AF65-F5344CB8AC3E}">
        <p14:creationId xmlns:p14="http://schemas.microsoft.com/office/powerpoint/2010/main" val="4195202721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D9EB-CC03-4BE2-B491-6F62931E986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5222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links!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3687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3"/>
              </a:rPr>
              <a:t>https://dev.azure.com/seesharprun/Webinar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4"/>
              </a:rPr>
              <a:t>https://github.com/MSUSDEV/Azure-pipelines-with-GitHub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63857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Modernize your deployment processes</a:t>
            </a:r>
          </a:p>
        </p:txBody>
      </p:sp>
    </p:spTree>
    <p:extLst>
      <p:ext uri="{BB962C8B-B14F-4D97-AF65-F5344CB8AC3E}">
        <p14:creationId xmlns:p14="http://schemas.microsoft.com/office/powerpoint/2010/main" val="190629274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928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Azure DevOps overview</a:t>
            </a:r>
          </a:p>
          <a:p>
            <a:pPr>
              <a:lnSpc>
                <a:spcPct val="200000"/>
              </a:lnSpc>
            </a:pPr>
            <a:r>
              <a:rPr lang="en-US" dirty="0"/>
              <a:t>	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Building a pipeline for an application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	Customizing the pipeline</a:t>
            </a:r>
          </a:p>
          <a:p>
            <a:pPr>
              <a:lnSpc>
                <a:spcPct val="200000"/>
              </a:lnSpc>
            </a:pPr>
            <a:r>
              <a:rPr lang="en-US" dirty="0"/>
              <a:t>	Pipeline agents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418640250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and support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31325"/>
          </a:xfrm>
        </p:spPr>
        <p:txBody>
          <a:bodyPr/>
          <a:lstStyle/>
          <a:p>
            <a:r>
              <a:rPr lang="en-US" sz="2400" dirty="0"/>
              <a:t>For questions or help with this series</a:t>
            </a:r>
          </a:p>
          <a:p>
            <a:r>
              <a:rPr lang="en-US" sz="2400" dirty="0">
                <a:hlinkClick r:id="rId2"/>
              </a:rPr>
              <a:t>MSUSDev@Microsoft.com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the presentations and sample code</a:t>
            </a:r>
          </a:p>
          <a:p>
            <a:r>
              <a:rPr lang="en-US" sz="2400" dirty="0">
                <a:hlinkClick r:id="rId3"/>
              </a:rPr>
              <a:t>https://github.com/MSUSDEV/Azure-pipelines-with-GitHub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8237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6E8E-3FDC-4393-A965-2DC6363A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51201-1CB1-43D6-B6A8-573011408071}"/>
              </a:ext>
            </a:extLst>
          </p:cNvPr>
          <p:cNvSpPr txBox="1"/>
          <p:nvPr/>
        </p:nvSpPr>
        <p:spPr>
          <a:xfrm>
            <a:off x="455994" y="2476072"/>
            <a:ext cx="6338530" cy="229909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“…DevOps is the union of </a:t>
            </a:r>
            <a:r>
              <a:rPr lang="en-US" sz="3200" b="1" i="1" dirty="0">
                <a:solidFill>
                  <a:schemeClr val="tx2"/>
                </a:solidFill>
              </a:rPr>
              <a:t>people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i="1" dirty="0">
                <a:solidFill>
                  <a:schemeClr val="tx2"/>
                </a:solidFill>
              </a:rPr>
              <a:t>process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</a:t>
            </a:r>
            <a:r>
              <a:rPr lang="en-US" sz="3200" b="1" i="1" dirty="0">
                <a:solidFill>
                  <a:schemeClr val="tx2"/>
                </a:solidFill>
              </a:rPr>
              <a:t>products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enable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continuous delivery of </a:t>
            </a:r>
            <a:r>
              <a:rPr lang="en-US" sz="3200" b="1" i="1" dirty="0">
                <a:solidFill>
                  <a:schemeClr val="tx2"/>
                </a:solidFill>
              </a:rPr>
              <a:t>value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your business and its end-users…”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F8945-77DD-4970-82BB-AE63E18F58B2}"/>
              </a:ext>
            </a:extLst>
          </p:cNvPr>
          <p:cNvSpPr txBox="1"/>
          <p:nvPr/>
        </p:nvSpPr>
        <p:spPr>
          <a:xfrm>
            <a:off x="3071973" y="4775163"/>
            <a:ext cx="398166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Donovan Brown, Microsoft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EF9895-8565-47AA-B13B-5E022E6BE1CD}"/>
              </a:ext>
            </a:extLst>
          </p:cNvPr>
          <p:cNvGrpSpPr/>
          <p:nvPr/>
        </p:nvGrpSpPr>
        <p:grpSpPr>
          <a:xfrm>
            <a:off x="7685069" y="1432856"/>
            <a:ext cx="4583180" cy="4385522"/>
            <a:chOff x="7685069" y="1432856"/>
            <a:chExt cx="4583180" cy="4385522"/>
          </a:xfrm>
        </p:grpSpPr>
        <p:pic>
          <p:nvPicPr>
            <p:cNvPr id="6" name="Graphic 5" descr="Circles with arrows">
              <a:extLst>
                <a:ext uri="{FF2B5EF4-FFF2-40B4-BE49-F238E27FC236}">
                  <a16:creationId xmlns:a16="http://schemas.microsoft.com/office/drawing/2014/main" id="{65CEBD37-E748-4467-9ED9-372E93CA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5069" y="1432856"/>
              <a:ext cx="4385522" cy="4385522"/>
            </a:xfrm>
            <a:prstGeom prst="rect">
              <a:avLst/>
            </a:prstGeom>
          </p:spPr>
        </p:pic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3A6B0612-B13E-4307-B347-88C5121E2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3613" y="3857946"/>
              <a:ext cx="575019" cy="575019"/>
            </a:xfrm>
            <a:prstGeom prst="rect">
              <a:avLst/>
            </a:prstGeom>
          </p:spPr>
        </p:pic>
        <p:pic>
          <p:nvPicPr>
            <p:cNvPr id="12" name="Graphic 11" descr="Research">
              <a:extLst>
                <a:ext uri="{FF2B5EF4-FFF2-40B4-BE49-F238E27FC236}">
                  <a16:creationId xmlns:a16="http://schemas.microsoft.com/office/drawing/2014/main" id="{1A101C50-6896-4165-AEFB-F5696244F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95694" y="4145455"/>
              <a:ext cx="575019" cy="575019"/>
            </a:xfrm>
            <a:prstGeom prst="rect">
              <a:avLst/>
            </a:prstGeom>
          </p:spPr>
        </p:pic>
        <p:pic>
          <p:nvPicPr>
            <p:cNvPr id="13" name="Graphic 12" descr="Tools">
              <a:extLst>
                <a:ext uri="{FF2B5EF4-FFF2-40B4-BE49-F238E27FC236}">
                  <a16:creationId xmlns:a16="http://schemas.microsoft.com/office/drawing/2014/main" id="{E9F3C848-77CF-4363-A21E-30867AE3B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6400" y="2080517"/>
              <a:ext cx="580822" cy="58082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EFA26-556D-4BA1-AEB7-A8C678118E07}"/>
                </a:ext>
              </a:extLst>
            </p:cNvPr>
            <p:cNvSpPr txBox="1"/>
            <p:nvPr/>
          </p:nvSpPr>
          <p:spPr>
            <a:xfrm>
              <a:off x="9210705" y="1452653"/>
              <a:ext cx="105221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Build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957D19-B242-40DF-ADE4-BD13F29DF9D2}"/>
                </a:ext>
              </a:extLst>
            </p:cNvPr>
            <p:cNvSpPr txBox="1"/>
            <p:nvPr/>
          </p:nvSpPr>
          <p:spPr>
            <a:xfrm>
              <a:off x="10935512" y="4497807"/>
              <a:ext cx="133273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Deploy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7276C7-DBF1-4F21-924D-93273147A40A}"/>
                </a:ext>
              </a:extLst>
            </p:cNvPr>
            <p:cNvSpPr txBox="1"/>
            <p:nvPr/>
          </p:nvSpPr>
          <p:spPr>
            <a:xfrm>
              <a:off x="7700952" y="4679544"/>
              <a:ext cx="146976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Operate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4658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binar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Training Day</Template>
  <TotalTime>0</TotalTime>
  <Words>2622</Words>
  <Application>Microsoft Office PowerPoint</Application>
  <PresentationFormat>Widescreen</PresentationFormat>
  <Paragraphs>667</Paragraphs>
  <Slides>81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Cascadia Code</vt:lpstr>
      <vt:lpstr>Segoe Semibold</vt:lpstr>
      <vt:lpstr>Segoe UI</vt:lpstr>
      <vt:lpstr>Segoe UI Light</vt:lpstr>
      <vt:lpstr>Segoe UI Semibold</vt:lpstr>
      <vt:lpstr>Segoe UI Semilight</vt:lpstr>
      <vt:lpstr>Wingdings</vt:lpstr>
      <vt:lpstr>Webinar</vt:lpstr>
      <vt:lpstr>PowerPoint Presentation</vt:lpstr>
      <vt:lpstr>Introduction to Azure Pipelines</vt:lpstr>
      <vt:lpstr>About us…</vt:lpstr>
      <vt:lpstr>Setting the scene</vt:lpstr>
      <vt:lpstr>Series roadmap</vt:lpstr>
      <vt:lpstr>Today's agenda</vt:lpstr>
      <vt:lpstr>Technical requirements</vt:lpstr>
      <vt:lpstr>Azure DevOps</vt:lpstr>
      <vt:lpstr>The DevOps methodology</vt:lpstr>
      <vt:lpstr>The DevOps Toolkit (Microsoft)</vt:lpstr>
      <vt:lpstr>Challenge of DevOps: Different approaches, same cloud endpoint</vt:lpstr>
      <vt:lpstr>Solution of DevOps: Same approach, same toolkit, same cloud endpoint</vt:lpstr>
      <vt:lpstr>Introducing Azure DevOps</vt:lpstr>
      <vt:lpstr>Azure DevOps: Choose what you love</vt:lpstr>
      <vt:lpstr>Demo</vt:lpstr>
      <vt:lpstr>Azure Pipelines</vt:lpstr>
      <vt:lpstr>Azure Pipelines</vt:lpstr>
      <vt:lpstr>Running a Build with Azure DevOps Pipelines</vt:lpstr>
      <vt:lpstr>Pipeline hierarchy</vt:lpstr>
      <vt:lpstr>Stages</vt:lpstr>
      <vt:lpstr>Jobs</vt:lpstr>
      <vt:lpstr>Steps</vt:lpstr>
      <vt:lpstr>Types of steps</vt:lpstr>
      <vt:lpstr>Example repository</vt:lpstr>
      <vt:lpstr>Demo</vt:lpstr>
      <vt:lpstr>Building a pipeline for an application</vt:lpstr>
      <vt:lpstr>Pipeline hierarchy, again…</vt:lpstr>
      <vt:lpstr>Single stage pipeline</vt:lpstr>
      <vt:lpstr>Build and test pipeline</vt:lpstr>
      <vt:lpstr>Information from the developer team</vt:lpstr>
      <vt:lpstr>.NET guidance from the developers</vt:lpstr>
      <vt:lpstr>Build and test pipeline</vt:lpstr>
      <vt:lpstr>Use the CLI in the pipeline</vt:lpstr>
      <vt:lpstr>Start with your stages array…</vt:lpstr>
      <vt:lpstr>Start with your stages array…</vt:lpstr>
      <vt:lpstr>Start with your stages array…</vt:lpstr>
      <vt:lpstr>Then add jobs…</vt:lpstr>
      <vt:lpstr>Then add jobs…</vt:lpstr>
      <vt:lpstr>Then add jobs…</vt:lpstr>
      <vt:lpstr>Finally, add steps to the job…</vt:lpstr>
      <vt:lpstr>Types of steps</vt:lpstr>
      <vt:lpstr>Finally, add steps to the job…</vt:lpstr>
      <vt:lpstr>Finally, add steps to the job…</vt:lpstr>
      <vt:lpstr>Finally, add steps to the job…</vt:lpstr>
      <vt:lpstr>Finally, add steps to the job…</vt:lpstr>
      <vt:lpstr>Word from the developers…</vt:lpstr>
      <vt:lpstr>Finally, add steps to the job…</vt:lpstr>
      <vt:lpstr>Finally, add steps to the job…</vt:lpstr>
      <vt:lpstr>Word from the developers…</vt:lpstr>
      <vt:lpstr>Finally, add steps to the job…</vt:lpstr>
      <vt:lpstr>Finally, add steps to the job…</vt:lpstr>
      <vt:lpstr>Demo</vt:lpstr>
      <vt:lpstr>Customizing the pipeline</vt:lpstr>
      <vt:lpstr>Sample pipeline</vt:lpstr>
      <vt:lpstr>Sample pipeline with hardcoded names</vt:lpstr>
      <vt:lpstr>Sample pipeline with hardcoded names</vt:lpstr>
      <vt:lpstr>Sample pipeline with friendly names</vt:lpstr>
      <vt:lpstr>Demo</vt:lpstr>
      <vt:lpstr>Once again, the pipeline hierarchy</vt:lpstr>
      <vt:lpstr>YAML schema documentation</vt:lpstr>
      <vt:lpstr>Multiple stages and multiple jobs</vt:lpstr>
      <vt:lpstr>Single-stage pipeline</vt:lpstr>
      <vt:lpstr>Single job pipeline</vt:lpstr>
      <vt:lpstr>Demo</vt:lpstr>
      <vt:lpstr>Word from the developers…</vt:lpstr>
      <vt:lpstr>Word from the developers…</vt:lpstr>
      <vt:lpstr>Demo</vt:lpstr>
      <vt:lpstr>Pipeline agents and containers</vt:lpstr>
      <vt:lpstr>Agents</vt:lpstr>
      <vt:lpstr>Microsoft-hosted agents</vt:lpstr>
      <vt:lpstr>Included software  ubuntu-latest</vt:lpstr>
      <vt:lpstr>YAML schema documentation</vt:lpstr>
      <vt:lpstr>Sample pipeline</vt:lpstr>
      <vt:lpstr>Specifying a Microsoft-hosted agent pool</vt:lpstr>
      <vt:lpstr>Specifying a container</vt:lpstr>
      <vt:lpstr>Field trip to Docker Hub!</vt:lpstr>
      <vt:lpstr>Demo</vt:lpstr>
      <vt:lpstr>Wrapping up</vt:lpstr>
      <vt:lpstr>Lots of links!</vt:lpstr>
      <vt:lpstr>Today's agenda</vt:lpstr>
      <vt:lpstr>Questions and support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2020-02-13T18:22:42Z</dcterms:created>
  <dcterms:modified xsi:type="dcterms:W3CDTF">2020-02-13T20:35:22Z</dcterms:modified>
</cp:coreProperties>
</file>