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79" r:id="rId3"/>
    <p:sldId id="271" r:id="rId4"/>
    <p:sldId id="282" r:id="rId5"/>
    <p:sldId id="284" r:id="rId6"/>
    <p:sldId id="283" r:id="rId7"/>
    <p:sldId id="286" r:id="rId8"/>
    <p:sldId id="285" r:id="rId9"/>
    <p:sldId id="289" r:id="rId10"/>
    <p:sldId id="2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205"/>
    <a:srgbClr val="2C2C2C"/>
    <a:srgbClr val="272727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75" autoAdjust="0"/>
  </p:normalViewPr>
  <p:slideViewPr>
    <p:cSldViewPr snapToGrid="0" snapToObjects="1">
      <p:cViewPr varScale="1">
        <p:scale>
          <a:sx n="114" d="100"/>
          <a:sy n="114" d="100"/>
        </p:scale>
        <p:origin x="-4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E3130-53B8-E24F-96FA-7E945A9487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E6508-CA24-0941-BA0E-7FEDCB08F8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25236" y="6171371"/>
            <a:ext cx="210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pc="2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</a:rPr>
              <a:t>www.do1.com.cn</a:t>
            </a:r>
            <a:endParaRPr kumimoji="1" lang="zh-CN" altLang="en-US" sz="1200" spc="200" dirty="0">
              <a:solidFill>
                <a:schemeClr val="bg1"/>
              </a:solidFill>
              <a:latin typeface="Source Han Sans CN Light" charset="-122"/>
              <a:ea typeface="Source Han Sans CN Light" charset="-122"/>
              <a:cs typeface="Source Han Sans CN Light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25" y="611105"/>
            <a:ext cx="1687723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2324-084F-2C4A-80CC-BACAC3D43E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DDD0-9A16-E745-BC65-7E35A2B4D6B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标题 1"/>
          <p:cNvSpPr txBox="1"/>
          <p:nvPr userDrawn="1"/>
        </p:nvSpPr>
        <p:spPr>
          <a:xfrm>
            <a:off x="951344" y="797931"/>
            <a:ext cx="9144000" cy="1838181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200" b="1" spc="-30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DO1 CLOUD</a:t>
            </a:r>
            <a:br>
              <a:rPr kumimoji="1" lang="en-US" altLang="zh-CN" sz="6200" b="1" spc="-30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</a:br>
            <a:r>
              <a:rPr kumimoji="1" lang="en-US" altLang="zh-CN" sz="6200" b="1" spc="-30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ANNUAL REPORT</a:t>
            </a:r>
            <a:endParaRPr kumimoji="1" lang="zh-CN" altLang="en-US" sz="6200" b="1" spc="-300" dirty="0">
              <a:solidFill>
                <a:schemeClr val="bg1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42108" y="2697515"/>
            <a:ext cx="398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spc="600" dirty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道一云年度报告</a:t>
            </a:r>
            <a:endParaRPr kumimoji="1" lang="zh-CN" altLang="en-US" sz="3600" b="1" spc="600" dirty="0">
              <a:solidFill>
                <a:schemeClr val="bg1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endParaRPr kumimoji="1" lang="zh-CN" altLang="en-US" sz="3600" b="1" spc="600" dirty="0">
              <a:solidFill>
                <a:schemeClr val="bg1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25236" y="6171371"/>
            <a:ext cx="210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pc="2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</a:rPr>
              <a:t>www.do1.com.cn</a:t>
            </a:r>
            <a:endParaRPr kumimoji="1" lang="zh-CN" altLang="en-US" sz="1200" spc="200" dirty="0">
              <a:solidFill>
                <a:schemeClr val="bg1"/>
              </a:solidFill>
              <a:latin typeface="Source Han Sans CN Light" charset="-122"/>
              <a:ea typeface="Source Han Sans CN Light" charset="-122"/>
              <a:cs typeface="Source Han Sans CN Light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25" y="611105"/>
            <a:ext cx="1687723" cy="576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692727" y="6171371"/>
            <a:ext cx="210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Light" charset="-122"/>
                <a:ea typeface="Source Han Sans CN Light" charset="-122"/>
                <a:cs typeface="Source Han Sans CN Light" charset="-122"/>
              </a:rPr>
              <a:t>www.do1.com.cn</a:t>
            </a:r>
            <a:endParaRPr kumimoji="1" lang="zh-CN" altLang="en-US" sz="1200" spc="200" dirty="0">
              <a:solidFill>
                <a:schemeClr val="tx1">
                  <a:lumMod val="50000"/>
                  <a:lumOff val="50000"/>
                </a:schemeClr>
              </a:solidFill>
              <a:latin typeface="Source Han Sans CN Light" charset="-122"/>
              <a:ea typeface="Source Han Sans CN Light" charset="-122"/>
              <a:cs typeface="Source Han Sans CN Light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25" y="611203"/>
            <a:ext cx="1687723" cy="575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990310" y="1194907"/>
            <a:ext cx="2583808" cy="661920"/>
          </a:xfrm>
          <a:prstGeom prst="rect">
            <a:avLst/>
          </a:prstGeom>
        </p:spPr>
        <p:txBody>
          <a:bodyPr vert="horz" lIns="91440" tIns="3600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性能测试指标</a:t>
            </a:r>
            <a:endParaRPr kumimoji="1" lang="zh-CN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322" y="2113619"/>
            <a:ext cx="2202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1.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负载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并发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3.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压力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4.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吞吐量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5.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吞吐率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6.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事务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7.TPS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8.QPS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271" y="2113619"/>
            <a:ext cx="22607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9.PV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10.RT/ART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11.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标准方差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12.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思考时间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13.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连接池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14.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资源使用率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/>
          <p:nvPr/>
        </p:nvSpPr>
        <p:spPr>
          <a:xfrm>
            <a:off x="967345" y="743469"/>
            <a:ext cx="5964929" cy="404047"/>
          </a:xfrm>
          <a:prstGeom prst="rect">
            <a:avLst/>
          </a:prstGeom>
        </p:spPr>
        <p:txBody>
          <a:bodyPr vert="horz" lIns="91440" tIns="3600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负载</a:t>
            </a:r>
            <a:endParaRPr kumimoji="1" lang="en-US" altLang="zh-CN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8" y="661933"/>
            <a:ext cx="574937" cy="574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48039" y="691089"/>
            <a:ext cx="54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8123" y="1194501"/>
            <a:ext cx="87750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18901" y="1628507"/>
            <a:ext cx="926722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含义：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	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对被测系统不断施加压力，直到性能指标超过预期或某项资源使用达到饱和，以验证系统的处理极限，为系统性能调优提供依据。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8900" y="3355596"/>
            <a:ext cx="92672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特点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：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负载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测试主要目的是找到系统处理能力的极限何在。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负载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测试需要在已知的测试环境下进行，通常也需要考虑被测试系统的业务压力量和典型场景、使得测试结果具有业务上的实际意义。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负载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测试一般用来了解系统的性能容量，或是配合性能调优来使用。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/>
          <p:nvPr/>
        </p:nvSpPr>
        <p:spPr>
          <a:xfrm>
            <a:off x="967345" y="743469"/>
            <a:ext cx="5964929" cy="404047"/>
          </a:xfrm>
          <a:prstGeom prst="rect">
            <a:avLst/>
          </a:prstGeom>
        </p:spPr>
        <p:txBody>
          <a:bodyPr vert="horz" lIns="91440" tIns="3600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并发</a:t>
            </a:r>
            <a:endParaRPr kumimoji="1" lang="en-US" altLang="zh-CN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8" y="661933"/>
            <a:ext cx="574937" cy="574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1530" y="714659"/>
            <a:ext cx="646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8123" y="1194501"/>
            <a:ext cx="87750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18901" y="1544617"/>
            <a:ext cx="92672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含义：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	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狭义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上的并发：所有用户在同一时间点进行同样的操作，一般指同一类型的业务场景，比如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1000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个用户同时登陆系统；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广义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上的并发：多个用户与系统发生了交互，这些业务场景可以是相同的也可以是不同的，交叉请求和处理较多；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8901" y="3775046"/>
            <a:ext cx="926722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特点：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并发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测试主要目的是发现系统中可能隐藏并发访问时的问题。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并发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测试主要关注系统可能存在的并发问题，例如系统中的内存泄漏、线程锁和资源并用方面的问题。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并发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测试可以在开发的各个阶段使用，不过是需要相关的测试工具的配合和支持。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/>
          <p:nvPr/>
        </p:nvSpPr>
        <p:spPr>
          <a:xfrm>
            <a:off x="967345" y="743469"/>
            <a:ext cx="5964929" cy="404047"/>
          </a:xfrm>
          <a:prstGeom prst="rect">
            <a:avLst/>
          </a:prstGeom>
        </p:spPr>
        <p:txBody>
          <a:bodyPr vert="horz" lIns="91440" tIns="3600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压力</a:t>
            </a:r>
            <a:endParaRPr kumimoji="1" lang="en-US" altLang="zh-CN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8" y="661933"/>
            <a:ext cx="574937" cy="574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41954" y="732836"/>
            <a:ext cx="646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8123" y="1194501"/>
            <a:ext cx="87750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18901" y="1628507"/>
            <a:ext cx="926722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含义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	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系统在一定饱和状态下，例如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CPU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、内存等饱和情况下，系统能够处理的会话能力，以及系统是否会出现错误现象。也就是说，压力测试是让系统处在很大强度的压力之下，看系统是否稳定，注意观察哪个地方会出现问题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986" y="3380763"/>
            <a:ext cx="916905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特点</a:t>
            </a:r>
            <a:r>
              <a:rPr lang="zh-CN" altLang="en-US" dirty="0"/>
              <a:t>：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压力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测试主要目的是检查系统处于压力性能下时，软件应用的具体表现。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压力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测试一般通过模拟负载测试等方法，使得系统的资源使用达到较高的水平。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压力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测试一般用于测试系统的稳定性。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/>
          <p:nvPr/>
        </p:nvSpPr>
        <p:spPr>
          <a:xfrm>
            <a:off x="967345" y="743469"/>
            <a:ext cx="5964929" cy="404047"/>
          </a:xfrm>
          <a:prstGeom prst="rect">
            <a:avLst/>
          </a:prstGeom>
        </p:spPr>
        <p:txBody>
          <a:bodyPr vert="horz" lIns="91440" tIns="3600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吞吐量</a:t>
            </a:r>
            <a:endParaRPr kumimoji="1" lang="zh-CN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8" y="661933"/>
            <a:ext cx="574937" cy="574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1530" y="732836"/>
            <a:ext cx="646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8123" y="1194501"/>
            <a:ext cx="87750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35678" y="1594951"/>
            <a:ext cx="92672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含义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	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在一次性能测试过程中网络上传输的数据量的总和，也可以这样说在单次业务中，客户端与服务器端进行的数据交互总量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；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交互式应用来说，吞吐量指标反映服务器承受的压力，容量规划的测试中，吞吐量是重点关注的指标，它能够说明系统级别的负载能力，另外，在性能调优过程中，吞吐量指标也有重要的价值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5678" y="3993160"/>
            <a:ext cx="6459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吞吐量和负载之间的关系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：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上升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阶段：吞吐量随着负载的增加而增加，吞吐量和负载成正比；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平稳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阶段：吞吐量随着负载的增加而保持稳定，无太大变化或波动；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下降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阶段：吞吐量随着负载的增加而下降，吞吐量和负载成反比；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00" y="3508830"/>
            <a:ext cx="4175221" cy="246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14582" y="5973022"/>
            <a:ext cx="3855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a1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面积越大，说明系统的性能能力越强，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a2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面积越大，说明系统稳定性越好，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a3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面积越大，说明系统的容错能力越好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/>
          <p:nvPr/>
        </p:nvSpPr>
        <p:spPr>
          <a:xfrm>
            <a:off x="967345" y="743469"/>
            <a:ext cx="5964929" cy="404047"/>
          </a:xfrm>
          <a:prstGeom prst="rect">
            <a:avLst/>
          </a:prstGeom>
        </p:spPr>
        <p:txBody>
          <a:bodyPr vert="horz" lIns="91440" tIns="3600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吞吐率</a:t>
            </a:r>
            <a:endParaRPr kumimoji="1" lang="zh-CN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8" y="661933"/>
            <a:ext cx="574937" cy="574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1530" y="714659"/>
            <a:ext cx="646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8123" y="1194501"/>
            <a:ext cx="87750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18901" y="1527839"/>
            <a:ext cx="92672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含义：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	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吞吐率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=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吞吐量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传输时间，即单位时间内网络上传输的数据量，也可以指单位时间内处理客户请求数量，它是衡量网络性能的重要指标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通常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情况下，吞吐率用“字节数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秒”来衡量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，也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可以用“请求数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秒”和“页面数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秒”来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衡量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其实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不管一个请求还是一个页面，它的本质都是在网络上传输的数据，那么用来表述数据的单位就是字节数。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/>
          <p:nvPr/>
        </p:nvSpPr>
        <p:spPr>
          <a:xfrm>
            <a:off x="967345" y="743469"/>
            <a:ext cx="5964929" cy="404047"/>
          </a:xfrm>
          <a:prstGeom prst="rect">
            <a:avLst/>
          </a:prstGeom>
        </p:spPr>
        <p:txBody>
          <a:bodyPr vert="horz" lIns="91440" tIns="3600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事务</a:t>
            </a:r>
            <a:endParaRPr kumimoji="1" lang="zh-CN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8" y="661933"/>
            <a:ext cx="574937" cy="574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78341" y="685851"/>
            <a:ext cx="418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8123" y="1194501"/>
            <a:ext cx="87750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18901" y="1368449"/>
            <a:ext cx="9267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就是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用户某一步或几步操作的集合。不过，我们要保证它有一个完整意义。比如用户对某一个页面的一次请求，用户对某系统的一次登录，淘宝用户对商品的一次确认支付过程。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这些都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可以看作一个事务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8" y="2682866"/>
            <a:ext cx="579438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4" y="3255953"/>
            <a:ext cx="8778875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5639" y="2735953"/>
            <a:ext cx="3498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624" y="2794288"/>
            <a:ext cx="72286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zh-CN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TPS</a:t>
            </a:r>
            <a:r>
              <a:rPr kumimoji="1" lang="zh-CN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（</a:t>
            </a:r>
            <a:r>
              <a:rPr kumimoji="1" lang="en-US" altLang="zh-CN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Transaction Per Second</a:t>
            </a:r>
            <a:r>
              <a:rPr kumimoji="1" lang="zh-CN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：每秒事务数</a:t>
            </a:r>
            <a:r>
              <a:rPr kumimoji="1" lang="zh-CN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）</a:t>
            </a:r>
            <a:endParaRPr kumimoji="1" lang="zh-CN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8901" y="3380763"/>
            <a:ext cx="9401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服务器在单位时间内（秒）可以处理的事务数量，它是衡量系统处理能力的重要指标，一般以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request/second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为单位。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8" y="4428354"/>
            <a:ext cx="579438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667" y="4484064"/>
            <a:ext cx="39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23" y="4842353"/>
            <a:ext cx="8778875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937" y="4428354"/>
            <a:ext cx="767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QPS</a:t>
            </a:r>
            <a:r>
              <a:rPr kumimoji="1" lang="zh-CN" altLang="en-US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（</a:t>
            </a:r>
            <a:r>
              <a:rPr kumimoji="1" lang="en-US" altLang="zh-CN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Query Per Second</a:t>
            </a:r>
            <a:r>
              <a:rPr kumimoji="1" lang="zh-CN" altLang="en-US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：每秒查询率）</a:t>
            </a:r>
            <a:endParaRPr kumimoji="1" lang="zh-CN" altLang="en-US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937" y="5001441"/>
            <a:ext cx="859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指服务器在单位时间内（秒）处理的查询请求速率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/>
          <p:nvPr/>
        </p:nvSpPr>
        <p:spPr>
          <a:xfrm>
            <a:off x="967345" y="2211543"/>
            <a:ext cx="8835874" cy="404047"/>
          </a:xfrm>
          <a:prstGeom prst="rect">
            <a:avLst/>
          </a:prstGeom>
        </p:spPr>
        <p:txBody>
          <a:bodyPr vert="horz" lIns="91440" tIns="3600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响应时间</a:t>
            </a:r>
            <a:r>
              <a:rPr kumimoji="1" lang="en-US" altLang="zh-CN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/</a:t>
            </a:r>
            <a:r>
              <a:rPr kumimoji="1" lang="zh-CN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平均</a:t>
            </a:r>
            <a:r>
              <a:rPr kumimoji="1" lang="zh-CN" altLang="en-US" sz="24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响应时间（</a:t>
            </a:r>
            <a:r>
              <a:rPr kumimoji="1" lang="en-US" altLang="zh-CN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RT/ART</a:t>
            </a:r>
            <a:r>
              <a:rPr kumimoji="1" lang="zh-CN" altLang="en-US" sz="24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）</a:t>
            </a:r>
            <a:endParaRPr kumimoji="1" lang="zh-CN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8" y="2130007"/>
            <a:ext cx="574937" cy="574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89315" y="2200910"/>
            <a:ext cx="646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31902" y="2662575"/>
            <a:ext cx="87750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31902" y="2861689"/>
            <a:ext cx="92672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响应时间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：指的是用户从发出请求到接收完响应之间的总耗时，它由网络传输耗时、服务处理耗时等多个部分组成。通常以毫秒（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ms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）作为单位。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     与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并发数的关系：一般来说，随着并发数增大，单个用户的响应时间通常会随之增加。这很好理解，餐馆吃饭的人越多，单个顾客等待的时间就越长。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     与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吞吐率的关系：更高的吞吐率通常意味着更低的响应时间。因为吞吐率是以 单位时间 内的请求处理能力来计算的。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2.  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平均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响应时间：平均响应时间指的是所有请求平均花费的时间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3.  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一般来说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，性能测试中平均响应时间更有代表意义。细分的话，还有最小最大响应时间，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50%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90%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用户响应时间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7" y="390073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02" y="949048"/>
            <a:ext cx="8778875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725" y="461688"/>
            <a:ext cx="44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345" y="595618"/>
            <a:ext cx="720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PV</a:t>
            </a:r>
            <a:r>
              <a:rPr kumimoji="1" lang="zh-CN" altLang="en-US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（</a:t>
            </a:r>
            <a:r>
              <a:rPr kumimoji="1" lang="en-US" altLang="zh-CN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Page View</a:t>
            </a:r>
            <a:r>
              <a:rPr kumimoji="1" lang="zh-CN" altLang="en-US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：页面浏览量）</a:t>
            </a:r>
            <a:endParaRPr kumimoji="1" lang="zh-CN" altLang="en-US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1902" y="1073791"/>
            <a:ext cx="9216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通常是衡量一个页面甚至网站流量的重要指标；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细分的话，有独立访问者数量、重复访问者数量、单独页面访问数量、用户停留时间等类型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/>
          <p:nvPr/>
        </p:nvSpPr>
        <p:spPr>
          <a:xfrm>
            <a:off x="967345" y="743469"/>
            <a:ext cx="5964929" cy="404047"/>
          </a:xfrm>
          <a:prstGeom prst="rect">
            <a:avLst/>
          </a:prstGeom>
        </p:spPr>
        <p:txBody>
          <a:bodyPr vert="horz" lIns="91440" tIns="3600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标准</a:t>
            </a:r>
            <a:r>
              <a:rPr kumimoji="1" lang="zh-CN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方差</a:t>
            </a:r>
            <a:endParaRPr kumimoji="1" lang="zh-CN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8" y="661933"/>
            <a:ext cx="574937" cy="574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08989" y="714659"/>
            <a:ext cx="54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8123" y="1194501"/>
            <a:ext cx="87750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28123" y="1512104"/>
            <a:ext cx="926722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各数据偏离平均数的距离（离均差）的平均数，它能反应一个数据集的离散程度。离散程度越大，数据越不可靠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；性能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测试中引入这个术语，是为了对高峰期、平缓期的系统响应时间分布，不同业务场景的响应时间分布，以及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I/o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数在时间段上的分布等情况进行分析，以判断系统的稳定性。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7" y="3349281"/>
            <a:ext cx="579438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22" y="3922368"/>
            <a:ext cx="8778875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661" y="3404991"/>
            <a:ext cx="58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7345" y="3441924"/>
            <a:ext cx="70504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思考时间（</a:t>
            </a:r>
            <a:r>
              <a:rPr kumimoji="1" lang="en-US" altLang="zh-CN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Thinking  </a:t>
            </a:r>
            <a:r>
              <a:rPr kumimoji="1" lang="en-US" altLang="zh-CN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Time</a:t>
            </a:r>
            <a:r>
              <a:rPr kumimoji="1" lang="zh-CN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）</a:t>
            </a:r>
            <a:endParaRPr kumimoji="1" lang="zh-CN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122" y="4103622"/>
            <a:ext cx="9265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思考时间，在性能测试中，模拟用户的真实操作场景。用户操作的事务与事务之间是有一定间隔的，引入这个概念是为了并发测试（有交叉业务场景）时，业务场景比率更符合真实业务场景；（对交互式应用来说，用户在使用系统是，不大可能持续不断地发出请求，更一般的模式应该是用户在发出一个请求后，等待一段时间，再发出下一个请求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Source Han Sans CN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Source Han Sans CN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44" y="3915509"/>
            <a:ext cx="8778875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演示</Application>
  <PresentationFormat>自定义</PresentationFormat>
  <Paragraphs>131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Source Han Sans CN</vt:lpstr>
      <vt:lpstr>Source Han Sans CN Light</vt:lpstr>
      <vt:lpstr>Arial</vt:lpstr>
      <vt:lpstr>微软雅黑</vt:lpstr>
      <vt:lpstr>Source Han Sans CN</vt:lpstr>
      <vt:lpstr>Segoe Print</vt:lpstr>
      <vt:lpstr>等线</vt:lpstr>
      <vt:lpstr>Arial Unicode MS</vt:lpstr>
      <vt:lpstr>等线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</cp:lastModifiedBy>
  <cp:revision>95</cp:revision>
  <dcterms:created xsi:type="dcterms:W3CDTF">2018-11-20T02:55:00Z</dcterms:created>
  <dcterms:modified xsi:type="dcterms:W3CDTF">2020-10-27T08:22:52Z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2052-11.1.0.10000</vt:lpwstr>
  </property>
</Properties>
</file>