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80" r:id="rId5"/>
  </p:sldMasterIdLst>
  <p:notesMasterIdLst>
    <p:notesMasterId r:id="rId12"/>
  </p:notesMasterIdLst>
  <p:handoutMasterIdLst>
    <p:handoutMasterId r:id="rId13"/>
  </p:handoutMasterIdLst>
  <p:sldIdLst>
    <p:sldId id="256" r:id="rId6"/>
    <p:sldId id="257" r:id="rId7"/>
    <p:sldId id="276" r:id="rId8"/>
    <p:sldId id="277" r:id="rId9"/>
    <p:sldId id="278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1" userDrawn="1">
          <p15:clr>
            <a:srgbClr val="A4A3A4"/>
          </p15:clr>
        </p15:guide>
        <p15:guide id="2" pos="2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BCE"/>
    <a:srgbClr val="FAE8E8"/>
    <a:srgbClr val="F3F1F5"/>
    <a:srgbClr val="FEFEFE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81635-C836-4426-BAB6-12B95EEE001E}" v="58" dt="2022-11-15T17:55:06.0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93" autoAdjust="0"/>
    <p:restoredTop sz="95317" autoAdjust="0"/>
  </p:normalViewPr>
  <p:slideViewPr>
    <p:cSldViewPr snapToGrid="0" snapToObjects="1" showGuides="1">
      <p:cViewPr varScale="1">
        <p:scale>
          <a:sx n="79" d="100"/>
          <a:sy n="79" d="100"/>
        </p:scale>
        <p:origin x="536" y="60"/>
      </p:cViewPr>
      <p:guideLst>
        <p:guide orient="horz" pos="2111"/>
        <p:guide pos="2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Fasondini" userId="5dc4241ea68c62ec" providerId="LiveId" clId="{47681635-C836-4426-BAB6-12B95EEE001E}"/>
    <pc:docChg chg="custSel modSld">
      <pc:chgData name="Marco Fasondini" userId="5dc4241ea68c62ec" providerId="LiveId" clId="{47681635-C836-4426-BAB6-12B95EEE001E}" dt="2022-11-15T17:55:12.702" v="61" actId="20577"/>
      <pc:docMkLst>
        <pc:docMk/>
      </pc:docMkLst>
      <pc:sldChg chg="modSp mod">
        <pc:chgData name="Marco Fasondini" userId="5dc4241ea68c62ec" providerId="LiveId" clId="{47681635-C836-4426-BAB6-12B95EEE001E}" dt="2022-11-15T17:55:12.702" v="61" actId="20577"/>
        <pc:sldMkLst>
          <pc:docMk/>
          <pc:sldMk cId="150787901" sldId="276"/>
        </pc:sldMkLst>
        <pc:spChg chg="mod">
          <ac:chgData name="Marco Fasondini" userId="5dc4241ea68c62ec" providerId="LiveId" clId="{47681635-C836-4426-BAB6-12B95EEE001E}" dt="2022-11-15T17:55:12.702" v="61" actId="20577"/>
          <ac:spMkLst>
            <pc:docMk/>
            <pc:sldMk cId="150787901" sldId="276"/>
            <ac:spMk id="3" creationId="{21C23CFE-63EE-844F-8DEA-8B137566A89B}"/>
          </ac:spMkLst>
        </pc:spChg>
      </pc:sldChg>
      <pc:sldChg chg="modSp">
        <pc:chgData name="Marco Fasondini" userId="5dc4241ea68c62ec" providerId="LiveId" clId="{47681635-C836-4426-BAB6-12B95EEE001E}" dt="2022-11-14T14:40:48.865" v="20" actId="20577"/>
        <pc:sldMkLst>
          <pc:docMk/>
          <pc:sldMk cId="425936631" sldId="277"/>
        </pc:sldMkLst>
        <pc:spChg chg="mod">
          <ac:chgData name="Marco Fasondini" userId="5dc4241ea68c62ec" providerId="LiveId" clId="{47681635-C836-4426-BAB6-12B95EEE001E}" dt="2022-11-14T14:40:48.865" v="20" actId="20577"/>
          <ac:spMkLst>
            <pc:docMk/>
            <pc:sldMk cId="425936631" sldId="277"/>
            <ac:spMk id="3" creationId="{F5FDBB97-8C4F-1004-B1CC-04B0102ED69E}"/>
          </ac:spMkLst>
        </pc:spChg>
      </pc:sldChg>
      <pc:sldChg chg="modSp mod">
        <pc:chgData name="Marco Fasondini" userId="5dc4241ea68c62ec" providerId="LiveId" clId="{47681635-C836-4426-BAB6-12B95EEE001E}" dt="2022-11-15T13:53:38.822" v="56" actId="20577"/>
        <pc:sldMkLst>
          <pc:docMk/>
          <pc:sldMk cId="3736299722" sldId="278"/>
        </pc:sldMkLst>
        <pc:spChg chg="mod">
          <ac:chgData name="Marco Fasondini" userId="5dc4241ea68c62ec" providerId="LiveId" clId="{47681635-C836-4426-BAB6-12B95EEE001E}" dt="2022-11-15T13:53:38.822" v="56" actId="20577"/>
          <ac:spMkLst>
            <pc:docMk/>
            <pc:sldMk cId="3736299722" sldId="278"/>
            <ac:spMk id="3" creationId="{85B701FE-E1F3-7112-0C72-28A7A6293AA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BFBE71-5035-4146-AFE9-36F5CE18AF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EC63C-1F62-B94B-A73D-708D71DE7D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B4FBF-BAB0-464A-910D-50A092E2156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EFDFB-6464-D149-A909-972C4057D1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A2FD5-5907-934B-880F-E5DBCC10DA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A49F5-DC7A-1848-B36B-1AFA6915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50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1D7CF-5F4D-5148-AB1A-A05EF0B57D46}" type="datetimeFigureOut">
              <a:rPr lang="en-US" smtClean="0"/>
              <a:t>10/7/2024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2C7E9-CA6E-C945-826B-68C1FAB00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3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4" y="325122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31B08584-E9B4-CC4D-A115-DB37368730A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3300" y="6563824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9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44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09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2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75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0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41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76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3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1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92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2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17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51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680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&quot;&quot;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93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31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124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4362" y="486057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CA8893-AFD2-AF48-B366-2FBBE28BE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142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5779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4BF32F7E-C818-C342-A3EB-36B6EDCFC4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042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188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92F60E-7F8A-374A-AF40-8F3584A4BC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7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331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533D2540-C641-4241-843E-2767689BE9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620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3A1C461-8F2B-964A-A854-646E5BE0AB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0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E16CD505-C6AB-3440-B1AE-EA70BE19F3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30819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4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5" y="372535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47A48E3-3A0F-BD43-9766-4600D0687B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4874" y="6376616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599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886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614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068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769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997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732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4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</a:t>
            </a:r>
            <a:r>
              <a:rPr lang="en-GB"/>
              <a:t>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737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715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492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956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078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0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3693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latin typeface="+mn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</p:spTree>
    <p:extLst>
      <p:ext uri="{BB962C8B-B14F-4D97-AF65-F5344CB8AC3E}">
        <p14:creationId xmlns:p14="http://schemas.microsoft.com/office/powerpoint/2010/main" val="259170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5C16FDBB-635E-4943-B5EF-AC48633404D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5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C1895FB-26D4-0F45-8008-470C1A5DB00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8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DBF49AA9-75F0-4842-8E81-A7CBFC2AA33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6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3C9FD82-3D69-CD4A-BF07-F48878A89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6652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AB7ACE82-840C-894E-A401-E2C19B85E2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03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219760A-70CA-F344-B257-539E482A9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5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728" r:id="rId3"/>
    <p:sldLayoutId id="2147483706" r:id="rId4"/>
    <p:sldLayoutId id="2147483701" r:id="rId5"/>
    <p:sldLayoutId id="2147483661" r:id="rId6"/>
    <p:sldLayoutId id="2147483672" r:id="rId7"/>
    <p:sldLayoutId id="2147483673" r:id="rId8"/>
    <p:sldLayoutId id="2147483649" r:id="rId9"/>
    <p:sldLayoutId id="2147483666" r:id="rId10"/>
    <p:sldLayoutId id="2147483678" r:id="rId11"/>
    <p:sldLayoutId id="2147483679" r:id="rId12"/>
    <p:sldLayoutId id="2147483700" r:id="rId13"/>
    <p:sldLayoutId id="2147483671" r:id="rId14"/>
    <p:sldLayoutId id="2147483660" r:id="rId15"/>
    <p:sldLayoutId id="2147483664" r:id="rId16"/>
    <p:sldLayoutId id="2147483674" r:id="rId17"/>
    <p:sldLayoutId id="2147483677" r:id="rId18"/>
    <p:sldLayoutId id="2147483668" r:id="rId19"/>
    <p:sldLayoutId id="2147483670" r:id="rId20"/>
    <p:sldLayoutId id="2147483675" r:id="rId21"/>
    <p:sldLayoutId id="2147483669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248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29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6CDF-2CB5-C547-967C-386DEF9A92A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EFEFE"/>
          </a:solidFill>
        </p:spPr>
        <p:txBody>
          <a:bodyPr>
            <a:normAutofit/>
          </a:bodyPr>
          <a:lstStyle/>
          <a:p>
            <a:r>
              <a:rPr lang="en-US" sz="1400" b="0" dirty="0"/>
              <a:t>MA3077 (DLI) Operational Research</a:t>
            </a:r>
            <a:br>
              <a:rPr lang="en-US" sz="1400" b="0" dirty="0"/>
            </a:br>
            <a:br>
              <a:rPr lang="en-US" sz="1400" b="0" dirty="0"/>
            </a:br>
            <a:r>
              <a:rPr lang="en-US" sz="2600" b="0" dirty="0"/>
              <a:t>Lecture 21</a:t>
            </a:r>
            <a:r>
              <a:rPr lang="en-US" sz="2600" b="0"/>
              <a:t>: Finite </a:t>
            </a:r>
            <a:r>
              <a:rPr lang="en-US" sz="2600" b="0" dirty="0"/>
              <a:t>calling population</a:t>
            </a:r>
            <a:endParaRPr lang="en-GB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BB64A-5E4C-7E42-9509-D3F5DE96E2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solidFill>
            <a:srgbClr val="FEFEFE"/>
          </a:solidFill>
        </p:spPr>
        <p:txBody>
          <a:bodyPr/>
          <a:lstStyle/>
          <a:p>
            <a:r>
              <a:rPr lang="en-GB" dirty="0"/>
              <a:t>Dr Marco Fasondini</a:t>
            </a:r>
          </a:p>
        </p:txBody>
      </p:sp>
    </p:spTree>
    <p:extLst>
      <p:ext uri="{BB962C8B-B14F-4D97-AF65-F5344CB8AC3E}">
        <p14:creationId xmlns:p14="http://schemas.microsoft.com/office/powerpoint/2010/main" val="120844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9381321-5EDF-4D42-B147-ADA7004C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88953"/>
            <a:ext cx="8445500" cy="430887"/>
          </a:xfrm>
        </p:spPr>
        <p:txBody>
          <a:bodyPr/>
          <a:lstStyle/>
          <a:p>
            <a:r>
              <a:rPr lang="en-CH" dirty="0"/>
              <a:t>Recap</a:t>
            </a:r>
            <a:r>
              <a:rPr lang="en-GB" dirty="0" err="1"/>
              <a:t>itulation</a:t>
            </a:r>
            <a:r>
              <a:rPr lang="en-CH" dirty="0"/>
              <a:t> and </a:t>
            </a:r>
            <a:r>
              <a:rPr lang="en-GB" dirty="0"/>
              <a:t>lecture outline</a:t>
            </a:r>
            <a:endParaRPr lang="en-CH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7544916-EBE4-A840-ABCA-18C4128C3E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Recap: </a:t>
            </a:r>
            <a:r>
              <a:rPr lang="en-US" dirty="0"/>
              <a:t>in the last lecture we studied the M/M/s/K model,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In this lecture:</a:t>
            </a:r>
            <a:r>
              <a:rPr lang="en-US" dirty="0"/>
              <a:t> The M/M/s model with finite calling population, following Ch. 17.6 of the book by Hillier and Lieberman.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06723-615A-9348-B0C2-5844CA978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BAA2-4B23-A149-8ACB-E0C84B31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M/M/s model with finite calling 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C23CFE-63EE-844F-8DEA-8B137566A89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Let’s assume the calling population contains only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customers. This implies that if the system currently contains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customers, then there are only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potential customers remaining in the calling population.</a:t>
                </a:r>
              </a:p>
              <a:p>
                <a:pPr marL="0" indent="0">
                  <a:buNone/>
                </a:pPr>
                <a:r>
                  <a:rPr lang="en-US" dirty="0"/>
                  <a:t>We also assume that customers return to the calling population once they exit the queueing system.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Example:</a:t>
                </a:r>
                <a:r>
                  <a:rPr lang="en-US" dirty="0"/>
                  <a:t> A computer room in the library contains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computers (the calling population). The library employs a technician (that is, one server) that repairs these computers when they stop working. The queueing system comprises all computers that are not working at a given time. Once a computer is repaired, it returns to the calling population of computers that are available to students.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C23CFE-63EE-844F-8DEA-8B137566A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 r="-1082" b="-186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4CB67-5B06-234F-AC9B-E8188CCD6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3CB4A-4F96-9BC0-6173-668ED6A5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Interarrival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FDBB97-8C4F-1004-B1CC-04B0102ED69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Note that each member is either inside or outside the queueing system. That is, if there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customers in the system,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are outside the system.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Assume the outside distribution of each member is exponential with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Idea:</a:t>
                </a:r>
                <a:r>
                  <a:rPr lang="en-US" dirty="0"/>
                  <a:t> For a fixed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if none of them has entered the system it means that the minimum among their interarrival times is bigger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This means that the interarrival time of the calling population is the minimum among the interarrival times of each member outside the system. Property 4 on slide 8 of lecture 17 implies that this distribution is exponential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FDBB97-8C4F-1004-B1CC-04B0102ED6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E76AA-19A7-FF8B-9CC3-8279A1154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513A1-AC0A-2054-DD53-7534C560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birth-and-death processes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B701FE-E1F3-7112-0C72-28A7A6293AA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parameters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 The diagram is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As usual,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where</a:t>
                </a:r>
                <a:br>
                  <a:rPr lang="en-US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  <m:sSup>
                                <m:sSup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num>
                                        <m:den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0≤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den>
                                  </m:f>
                                </m:e>
                              </m:d>
                              <m:sSup>
                                <m:sSup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num>
                                        <m:den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0                     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dirty="0">
                    <a:ea typeface="Cambria Math" panose="02040503050406030204" pitchFamily="18" charset="0"/>
                  </a:rPr>
                </a:br>
                <a:r>
                  <a:rPr lang="en-US" dirty="0"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B701FE-E1F3-7112-0C72-28A7A6293A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515" t="-1046" b="-94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0726C-72CD-7845-FA54-D9E4352BE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 descr="Birth-and-death sketch of M/M/s model with finite calling population.">
            <a:extLst>
              <a:ext uri="{FF2B5EF4-FFF2-40B4-BE49-F238E27FC236}">
                <a16:creationId xmlns:a16="http://schemas.microsoft.com/office/drawing/2014/main" id="{CFD5FB60-E5B7-2096-FA15-61B9159AC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49" y="1557865"/>
            <a:ext cx="7048501" cy="125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9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E408-F539-EF43-8E57-C632A403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Summary and self-study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AD464-6984-5C48-9A2A-D24FEDE37D43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Summary: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today we have studied the M/M/s with finite calling population size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Self-study: </a:t>
                </a:r>
                <a:r>
                  <a:rPr lang="en-US" dirty="0"/>
                  <a:t>Show that for an M/M/s model with finite calling population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the following formula holds: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AD464-6984-5C48-9A2A-D24FEDE37D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EA696-81AC-4840-89C6-58194B1C0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82196"/>
      </p:ext>
    </p:extLst>
  </p:cSld>
  <p:clrMapOvr>
    <a:masterClrMapping/>
  </p:clrMapOvr>
</p:sld>
</file>

<file path=ppt/theme/theme1.xml><?xml version="1.0" encoding="utf-8"?>
<a:theme xmlns:a="http://schemas.openxmlformats.org/drawingml/2006/main" name="UoL Powerpoint Guidelines Accessibility Design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5C3E4FF0-C24E-DA45-B6A5-82A35CF6F652}"/>
    </a:ext>
  </a:extLst>
</a:theme>
</file>

<file path=ppt/theme/theme2.xml><?xml version="1.0" encoding="utf-8"?>
<a:theme xmlns:a="http://schemas.openxmlformats.org/drawingml/2006/main" name="1_Office Theme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0B845206-0906-6545-A189-840B432E562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29F9906F84F04094CE5CD4728D492D" ma:contentTypeVersion="11" ma:contentTypeDescription="Create a new document." ma:contentTypeScope="" ma:versionID="d8405a51cd8e7340846183e6d812064a">
  <xsd:schema xmlns:xsd="http://www.w3.org/2001/XMLSchema" xmlns:xs="http://www.w3.org/2001/XMLSchema" xmlns:p="http://schemas.microsoft.com/office/2006/metadata/properties" xmlns:ns2="67a03111-f570-43e0-9b48-49049b7e86ee" xmlns:ns3="e7a5fc8e-e677-41ca-8019-df913e37547c" targetNamespace="http://schemas.microsoft.com/office/2006/metadata/properties" ma:root="true" ma:fieldsID="3efbf6a554415c45fb1c2221561ca4d5" ns2:_="" ns3:_="">
    <xsd:import namespace="67a03111-f570-43e0-9b48-49049b7e86ee"/>
    <xsd:import namespace="e7a5fc8e-e677-41ca-8019-df913e3754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a03111-f570-43e0-9b48-49049b7e8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a5fc8e-e677-41ca-8019-df913e37547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700D3A-BCF8-41A7-A48F-10BDC5C7EB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a03111-f570-43e0-9b48-49049b7e86ee"/>
    <ds:schemaRef ds:uri="e7a5fc8e-e677-41ca-8019-df913e3754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553772-E2E2-455A-9FE0-DDB6DBE001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8282DC-4851-419D-9CF0-16A2A7D28669}">
  <ds:schemaRefs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e7a5fc8e-e677-41ca-8019-df913e37547c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67a03111-f570-43e0-9b48-49049b7e86e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UoL Powerpoint Guidelines Accessibility Design</Template>
  <TotalTime>20040</TotalTime>
  <Words>452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 Math</vt:lpstr>
      <vt:lpstr>Georgia</vt:lpstr>
      <vt:lpstr>Lucida Grande</vt:lpstr>
      <vt:lpstr>UoL Powerpoint Guidelines Accessibility Design</vt:lpstr>
      <vt:lpstr>1_Office Theme</vt:lpstr>
      <vt:lpstr>MA3077 (DLI) Operational Research  Lecture 21: Finite calling population</vt:lpstr>
      <vt:lpstr>Recapitulation and lecture outline</vt:lpstr>
      <vt:lpstr>The M/M/s model with finite calling population</vt:lpstr>
      <vt:lpstr>Interarrival time</vt:lpstr>
      <vt:lpstr>Using birth-and-death processes</vt:lpstr>
      <vt:lpstr>Summary and self-study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Aylward, Samantha</dc:creator>
  <cp:lastModifiedBy>Marco Fasondini</cp:lastModifiedBy>
  <cp:revision>255</cp:revision>
  <cp:lastPrinted>2020-07-06T08:56:06Z</cp:lastPrinted>
  <dcterms:created xsi:type="dcterms:W3CDTF">2020-07-06T13:17:56Z</dcterms:created>
  <dcterms:modified xsi:type="dcterms:W3CDTF">2024-10-07T10:07:03Z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0x010100CB29F9906F84F04094CE5CD4728D492D</vt:lpwstr>
  </property>
</Properties>
</file>