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76" r:id="rId8"/>
    <p:sldId id="278" r:id="rId9"/>
    <p:sldId id="279" r:id="rId10"/>
    <p:sldId id="280" r:id="rId11"/>
    <p:sldId id="281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BCE"/>
    <a:srgbClr val="FAE8E8"/>
    <a:srgbClr val="F3F1F5"/>
    <a:srgbClr val="FEFEFE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D932E-7A26-4179-B0CF-9EACF6CA241A}" v="248" dt="2022-11-15T17:44:45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 autoAdjust="0"/>
    <p:restoredTop sz="95317" autoAdjust="0"/>
  </p:normalViewPr>
  <p:slideViewPr>
    <p:cSldViewPr snapToGrid="0" snapToObjects="1" showGuides="1">
      <p:cViewPr varScale="1">
        <p:scale>
          <a:sx n="79" d="100"/>
          <a:sy n="79" d="100"/>
        </p:scale>
        <p:origin x="692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43DD932E-7A26-4179-B0CF-9EACF6CA241A}"/>
    <pc:docChg chg="undo custSel modSld">
      <pc:chgData name="Marco Fasondini" userId="5dc4241ea68c62ec" providerId="LiveId" clId="{43DD932E-7A26-4179-B0CF-9EACF6CA241A}" dt="2022-11-15T17:44:45.961" v="364" actId="20577"/>
      <pc:docMkLst>
        <pc:docMk/>
      </pc:docMkLst>
      <pc:sldChg chg="modSp mod">
        <pc:chgData name="Marco Fasondini" userId="5dc4241ea68c62ec" providerId="LiveId" clId="{43DD932E-7A26-4179-B0CF-9EACF6CA241A}" dt="2022-11-12T20:51:53.837" v="59" actId="20577"/>
        <pc:sldMkLst>
          <pc:docMk/>
          <pc:sldMk cId="1208446337" sldId="256"/>
        </pc:sldMkLst>
        <pc:spChg chg="mod">
          <ac:chgData name="Marco Fasondini" userId="5dc4241ea68c62ec" providerId="LiveId" clId="{43DD932E-7A26-4179-B0CF-9EACF6CA241A}" dt="2022-11-12T20:51:41.547" v="28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43DD932E-7A26-4179-B0CF-9EACF6CA241A}" dt="2022-11-12T20:51:53.837" v="59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43DD932E-7A26-4179-B0CF-9EACF6CA241A}" dt="2022-11-12T20:52:16.167" v="108" actId="20577"/>
        <pc:sldMkLst>
          <pc:docMk/>
          <pc:sldMk cId="2569027146" sldId="257"/>
        </pc:sldMkLst>
        <pc:spChg chg="mod">
          <ac:chgData name="Marco Fasondini" userId="5dc4241ea68c62ec" providerId="LiveId" clId="{43DD932E-7A26-4179-B0CF-9EACF6CA241A}" dt="2022-11-12T20:52:16.167" v="108" actId="20577"/>
          <ac:spMkLst>
            <pc:docMk/>
            <pc:sldMk cId="2569027146" sldId="257"/>
            <ac:spMk id="11" creationId="{E9381321-5EDF-4D42-B147-ADA7004CD9E0}"/>
          </ac:spMkLst>
        </pc:spChg>
      </pc:sldChg>
      <pc:sldChg chg="modSp">
        <pc:chgData name="Marco Fasondini" userId="5dc4241ea68c62ec" providerId="LiveId" clId="{43DD932E-7A26-4179-B0CF-9EACF6CA241A}" dt="2022-11-15T17:44:45.961" v="364" actId="20577"/>
        <pc:sldMkLst>
          <pc:docMk/>
          <pc:sldMk cId="2067382196" sldId="275"/>
        </pc:sldMkLst>
        <pc:spChg chg="mod">
          <ac:chgData name="Marco Fasondini" userId="5dc4241ea68c62ec" providerId="LiveId" clId="{43DD932E-7A26-4179-B0CF-9EACF6CA241A}" dt="2022-11-15T17:44:45.961" v="364" actId="20577"/>
          <ac:spMkLst>
            <pc:docMk/>
            <pc:sldMk cId="2067382196" sldId="275"/>
            <ac:spMk id="3" creationId="{2A2AD464-6984-5C48-9A2A-D24FEDE37D43}"/>
          </ac:spMkLst>
        </pc:spChg>
      </pc:sldChg>
      <pc:sldChg chg="modSp mod">
        <pc:chgData name="Marco Fasondini" userId="5dc4241ea68c62ec" providerId="LiveId" clId="{43DD932E-7A26-4179-B0CF-9EACF6CA241A}" dt="2022-11-15T17:42:44.180" v="254" actId="20577"/>
        <pc:sldMkLst>
          <pc:docMk/>
          <pc:sldMk cId="1421238088" sldId="276"/>
        </pc:sldMkLst>
        <pc:spChg chg="mod">
          <ac:chgData name="Marco Fasondini" userId="5dc4241ea68c62ec" providerId="LiveId" clId="{43DD932E-7A26-4179-B0CF-9EACF6CA241A}" dt="2022-11-15T17:42:44.180" v="254" actId="20577"/>
          <ac:spMkLst>
            <pc:docMk/>
            <pc:sldMk cId="1421238088" sldId="276"/>
            <ac:spMk id="3" creationId="{FC89D6AF-1FEF-A06F-B3CE-CA7008A9F6E9}"/>
          </ac:spMkLst>
        </pc:spChg>
      </pc:sldChg>
      <pc:sldChg chg="modSp">
        <pc:chgData name="Marco Fasondini" userId="5dc4241ea68c62ec" providerId="LiveId" clId="{43DD932E-7A26-4179-B0CF-9EACF6CA241A}" dt="2022-11-15T15:46:15.451" v="185" actId="20577"/>
        <pc:sldMkLst>
          <pc:docMk/>
          <pc:sldMk cId="1441343788" sldId="278"/>
        </pc:sldMkLst>
        <pc:spChg chg="mod">
          <ac:chgData name="Marco Fasondini" userId="5dc4241ea68c62ec" providerId="LiveId" clId="{43DD932E-7A26-4179-B0CF-9EACF6CA241A}" dt="2022-11-15T15:46:15.451" v="185" actId="20577"/>
          <ac:spMkLst>
            <pc:docMk/>
            <pc:sldMk cId="1441343788" sldId="278"/>
            <ac:spMk id="3" creationId="{AF6F7101-DBC3-4A32-C78B-882FCE5EEBA9}"/>
          </ac:spMkLst>
        </pc:spChg>
      </pc:sldChg>
      <pc:sldChg chg="modSp">
        <pc:chgData name="Marco Fasondini" userId="5dc4241ea68c62ec" providerId="LiveId" clId="{43DD932E-7A26-4179-B0CF-9EACF6CA241A}" dt="2022-11-15T15:47:16.113" v="189" actId="20577"/>
        <pc:sldMkLst>
          <pc:docMk/>
          <pc:sldMk cId="992217029" sldId="279"/>
        </pc:sldMkLst>
        <pc:spChg chg="mod">
          <ac:chgData name="Marco Fasondini" userId="5dc4241ea68c62ec" providerId="LiveId" clId="{43DD932E-7A26-4179-B0CF-9EACF6CA241A}" dt="2022-11-15T15:47:16.113" v="189" actId="20577"/>
          <ac:spMkLst>
            <pc:docMk/>
            <pc:sldMk cId="992217029" sldId="279"/>
            <ac:spMk id="3" creationId="{185526E2-EB43-0877-FC0B-68DE11C7AE61}"/>
          </ac:spMkLst>
        </pc:spChg>
      </pc:sldChg>
      <pc:sldChg chg="modSp">
        <pc:chgData name="Marco Fasondini" userId="5dc4241ea68c62ec" providerId="LiveId" clId="{43DD932E-7A26-4179-B0CF-9EACF6CA241A}" dt="2022-11-15T15:47:39.809" v="191" actId="20577"/>
        <pc:sldMkLst>
          <pc:docMk/>
          <pc:sldMk cId="1082523303" sldId="280"/>
        </pc:sldMkLst>
        <pc:spChg chg="mod">
          <ac:chgData name="Marco Fasondini" userId="5dc4241ea68c62ec" providerId="LiveId" clId="{43DD932E-7A26-4179-B0CF-9EACF6CA241A}" dt="2022-11-15T15:47:39.809" v="191" actId="20577"/>
          <ac:spMkLst>
            <pc:docMk/>
            <pc:sldMk cId="1082523303" sldId="280"/>
            <ac:spMk id="3" creationId="{185526E2-EB43-0877-FC0B-68DE11C7AE61}"/>
          </ac:spMkLst>
        </pc:spChg>
      </pc:sldChg>
      <pc:sldChg chg="modSp mod">
        <pc:chgData name="Marco Fasondini" userId="5dc4241ea68c62ec" providerId="LiveId" clId="{43DD932E-7A26-4179-B0CF-9EACF6CA241A}" dt="2022-11-15T17:14:54.969" v="252" actId="20577"/>
        <pc:sldMkLst>
          <pc:docMk/>
          <pc:sldMk cId="3686859280" sldId="281"/>
        </pc:sldMkLst>
        <pc:spChg chg="mod">
          <ac:chgData name="Marco Fasondini" userId="5dc4241ea68c62ec" providerId="LiveId" clId="{43DD932E-7A26-4179-B0CF-9EACF6CA241A}" dt="2022-11-15T17:14:54.969" v="252" actId="20577"/>
          <ac:spMkLst>
            <pc:docMk/>
            <pc:sldMk cId="3686859280" sldId="281"/>
            <ac:spMk id="3" creationId="{8BFFDB65-D213-69E7-6AC4-9EA3C7E697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22: Priority-discipline queueing models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</a:t>
            </a:r>
            <a:r>
              <a:rPr lang="en-GB" dirty="0" err="1"/>
              <a:t>itulation</a:t>
            </a:r>
            <a:r>
              <a:rPr lang="en-GB" dirty="0"/>
              <a:t> and lecture outline</a:t>
            </a:r>
            <a:endParaRPr lang="en-CH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Recap: </a:t>
            </a:r>
            <a:r>
              <a:rPr lang="en-CH" dirty="0"/>
              <a:t>so far we have learnt a few variations on the M/M/s models. More precisely, we looked at the:</a:t>
            </a:r>
          </a:p>
          <a:p>
            <a:pPr>
              <a:buFontTx/>
              <a:buChar char="-"/>
            </a:pPr>
            <a:r>
              <a:rPr lang="en-CH" dirty="0"/>
              <a:t>M/M/s/K model</a:t>
            </a:r>
          </a:p>
          <a:p>
            <a:pPr>
              <a:buFontTx/>
              <a:buChar char="-"/>
            </a:pPr>
            <a:r>
              <a:rPr lang="en-CH" dirty="0"/>
              <a:t>M/M/s model with finite calling populations. </a:t>
            </a:r>
            <a:br>
              <a:rPr lang="en-CH" dirty="0"/>
            </a:br>
            <a:endParaRPr lang="en-US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In this lecture:</a:t>
            </a:r>
            <a:r>
              <a:rPr lang="en-CH" dirty="0"/>
              <a:t> The M/M/s model with priority queue disciplines, following closely Ch. 17.8 of the book by Hillier and Lieberman.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5F5F-D291-F087-4F2E-3E1E3F70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Priority-discipline queueing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9D6AF-1FEF-A06F-B3CE-CA7008A9F6E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accent1"/>
                    </a:solidFill>
                    <a:effectLst/>
                    <a:latin typeface="+mn-lt"/>
                  </a:rPr>
                  <a:t>Idea:</a:t>
                </a:r>
                <a:r>
                  <a:rPr lang="en-US" sz="1800" b="1" dirty="0">
                    <a:effectLst/>
                    <a:latin typeface="+mn-lt"/>
                  </a:rPr>
                  <a:t> </a:t>
                </a:r>
                <a:r>
                  <a:rPr lang="en-US" sz="1800" dirty="0">
                    <a:effectLst/>
                    <a:latin typeface="+mn-lt"/>
                  </a:rPr>
                  <a:t>the queue discipline is based on a </a:t>
                </a:r>
                <a:r>
                  <a:rPr lang="en-US" sz="1800" i="1" dirty="0">
                    <a:effectLst/>
                    <a:latin typeface="+mn-lt"/>
                  </a:rPr>
                  <a:t>priority system: </a:t>
                </a:r>
                <a:r>
                  <a:rPr lang="en-US" sz="1800" dirty="0">
                    <a:effectLst/>
                    <a:latin typeface="+mn-lt"/>
                  </a:rPr>
                  <a:t>the order in which members of the queue are selected for service is based on their assigned priorities. </a:t>
                </a:r>
                <a:endParaRPr lang="en-US" dirty="0">
                  <a:latin typeface="+mn-lt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Assumptions: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priority classes.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the highest priority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 lowest. Within each class, customers receive service on a first-in-first-out basis,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The interarrival time distribution of each class is exponential</a:t>
                </a:r>
                <a:br>
                  <a:rPr lang="en-US" dirty="0"/>
                </a:br>
                <a:r>
                  <a:rPr lang="en-US" dirty="0"/>
                  <a:t>(with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),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The service time is exponential and does not depend on the priority class.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The system is </a:t>
                </a:r>
                <a:r>
                  <a:rPr lang="en-US" i="1" dirty="0"/>
                  <a:t>preemptive: </a:t>
                </a:r>
                <a:r>
                  <a:rPr lang="en-US" dirty="0"/>
                  <a:t>a customer being served is immediately bumped back into the queue if a higher-priority customer enters the system. </a:t>
                </a:r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9D6AF-1FEF-A06F-B3CE-CA7008A9F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1227" b="-13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98DC-9046-EACC-03CA-7B925712D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4371-C3B2-FA82-3E99-378C60E6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customers (i.e., if we ignore class)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F7101-DBC3-4A32-C78B-882FCE5EEBA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interarrival time of a generic customer (that is, if we ignore their class) is also a Poisson process (cf. slide 11 on Lecture 17). Since the service time is class independent, the model for generic customers is simply the M/M/s model, and the corresponding formulas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still apply.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the distribution of customer waiting time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not exponential anymore. The variance is larger because the waiting times of high-priority customers is much smaller than the waiting times of lower-priority customers. Also, the total number of customers in the system contains mostly customers in lower-priority classes.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F7101-DBC3-4A32-C78B-882FCE5EE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8B949-48B5-D0CD-0967-3BDD7AAF1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4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38C412-0F41-9CCD-5F71-6A334BD39B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</p:spPr>
            <p:txBody>
              <a:bodyPr/>
              <a:lstStyle/>
              <a:p>
                <a:r>
                  <a:rPr lang="en-US" dirty="0"/>
                  <a:t>Waiting time distribution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1</a:t>
                </a:r>
                <a:r>
                  <a:rPr lang="en-US" baseline="30000" dirty="0"/>
                  <a:t>st</a:t>
                </a:r>
                <a:r>
                  <a:rPr lang="en-US" dirty="0"/>
                  <a:t> class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38C412-0F41-9CCD-5F71-6A334BD39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526E2-EB43-0877-FC0B-68DE11C7AE6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Assuming the system has only one server, for first class customers: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the interarrival time distribution exponential with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service time is exponential with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queue discipline is simply FIFO.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implies that we can just reuse the results for the M/M/1/FIFO model.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random variable describing the first class customer waiting time. Then,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exponential with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(cf. slide 13, Lecture 18),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526E2-EB43-0877-FC0B-68DE11C7A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AA3A0-D253-18A4-1607-07F576174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1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38C412-0F41-9CCD-5F71-6A334BD39B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</p:spPr>
            <p:txBody>
              <a:bodyPr/>
              <a:lstStyle/>
              <a:p>
                <a:r>
                  <a:rPr lang="en-US" dirty="0"/>
                  <a:t>Waiting time distribution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2</a:t>
                </a:r>
                <a:r>
                  <a:rPr lang="en-US" baseline="30000" dirty="0"/>
                  <a:t>nd</a:t>
                </a:r>
                <a:r>
                  <a:rPr lang="en-US" dirty="0"/>
                  <a:t> class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38C412-0F41-9CCD-5F71-6A334BD39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526E2-EB43-0877-FC0B-68DE11C7AE6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random variable describing the waiting time of a generic customer. Then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exponential with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random variable describing the waiting time of a customer of class 2,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Since the probability that a generic customer is in class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in class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(cf. slide 12, Lecture 17), it holds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526E2-EB43-0877-FC0B-68DE11C7A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659" t="-747" r="-12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AA3A0-D253-18A4-1607-07F576174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2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197E-C68F-F8F1-F9E3-D3A8ED8C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US" dirty="0"/>
              <a:t>Waiting time formula in preemptive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DB65-D213-69E7-6AC4-9EA3C7E697C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can generalize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different classes. We obtain the equality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One can show by induction that the solution is</a:t>
                </a:r>
                <a:br>
                  <a:rPr lang="en-US" dirty="0"/>
                </a:br>
                <a:endParaRPr lang="de-CH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i="1" dirty="0"/>
                </a:br>
                <a:br>
                  <a:rPr lang="en-US" i="1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DB65-D213-69E7-6AC4-9EA3C7E69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B5D2-B624-CFD2-DA66-E71788F97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today we have had a look at queueing systems with preemptive priority queue discipline.</a:t>
                </a: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 </a:t>
                </a:r>
                <a:r>
                  <a:rPr lang="en-US" dirty="0"/>
                  <a:t>Consider an M/M/1 model with (preemptive) priority queueing discipline and two classes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/>
                  <a:t>. </a:t>
                </a: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1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282DC-4851-419D-9CF0-16A2A7D28669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e7a5fc8e-e677-41ca-8019-df913e37547c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67a03111-f570-43e0-9b48-49049b7e86e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21806</TotalTime>
  <Words>716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(DLI) Operational Research  Lecture 22: Priority-discipline queueing models</vt:lpstr>
      <vt:lpstr>Recapitulation and lecture outline</vt:lpstr>
      <vt:lpstr>Priority-discipline queueing model</vt:lpstr>
      <vt:lpstr>Generic customers (i.e., if we ignore class)</vt:lpstr>
      <vt:lpstr>Waiting time distribution with s=1 – 1st class</vt:lpstr>
      <vt:lpstr>Waiting time distribution with s=1 – 2nd class</vt:lpstr>
      <vt:lpstr>Waiting time formula in preemptive model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260</cp:revision>
  <cp:lastPrinted>2020-07-06T08:56:06Z</cp:lastPrinted>
  <dcterms:created xsi:type="dcterms:W3CDTF">2020-07-06T13:17:56Z</dcterms:created>
  <dcterms:modified xsi:type="dcterms:W3CDTF">2024-10-18T19:57:18Z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