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CE"/>
    <a:srgbClr val="FAE8E8"/>
    <a:srgbClr val="F3F1F5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0F5CF-22C6-434B-9D3F-7A3A54003ACE}" v="439" dt="2022-11-27T10:54:54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65" autoAdjust="0"/>
    <p:restoredTop sz="95317" autoAdjust="0"/>
  </p:normalViewPr>
  <p:slideViewPr>
    <p:cSldViewPr snapToGrid="0" snapToObjects="1" showGuides="1">
      <p:cViewPr varScale="1">
        <p:scale>
          <a:sx n="79" d="100"/>
          <a:sy n="79" d="100"/>
        </p:scale>
        <p:origin x="368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FB60F5CF-22C6-434B-9D3F-7A3A54003ACE}"/>
    <pc:docChg chg="modSld">
      <pc:chgData name="Marco Fasondini" userId="5dc4241ea68c62ec" providerId="LiveId" clId="{FB60F5CF-22C6-434B-9D3F-7A3A54003ACE}" dt="2022-11-27T10:54:54.338" v="594" actId="20577"/>
      <pc:docMkLst>
        <pc:docMk/>
      </pc:docMkLst>
      <pc:sldChg chg="modSp mod">
        <pc:chgData name="Marco Fasondini" userId="5dc4241ea68c62ec" providerId="LiveId" clId="{FB60F5CF-22C6-434B-9D3F-7A3A54003ACE}" dt="2022-11-19T10:36:29.413" v="50" actId="20577"/>
        <pc:sldMkLst>
          <pc:docMk/>
          <pc:sldMk cId="1208446337" sldId="256"/>
        </pc:sldMkLst>
        <pc:spChg chg="mod">
          <ac:chgData name="Marco Fasondini" userId="5dc4241ea68c62ec" providerId="LiveId" clId="{FB60F5CF-22C6-434B-9D3F-7A3A54003ACE}" dt="2022-11-19T10:36:29.413" v="50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FB60F5CF-22C6-434B-9D3F-7A3A54003ACE}" dt="2022-11-19T10:36:26.720" v="48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FB60F5CF-22C6-434B-9D3F-7A3A54003ACE}" dt="2022-11-26T19:04:44.302" v="93" actId="20577"/>
        <pc:sldMkLst>
          <pc:docMk/>
          <pc:sldMk cId="2569027146" sldId="257"/>
        </pc:sldMkLst>
        <pc:spChg chg="mod">
          <ac:chgData name="Marco Fasondini" userId="5dc4241ea68c62ec" providerId="LiveId" clId="{FB60F5CF-22C6-434B-9D3F-7A3A54003ACE}" dt="2022-11-26T19:04:44.302" v="93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 mod">
        <pc:chgData name="Marco Fasondini" userId="5dc4241ea68c62ec" providerId="LiveId" clId="{FB60F5CF-22C6-434B-9D3F-7A3A54003ACE}" dt="2022-11-26T19:07:03.881" v="121" actId="20577"/>
        <pc:sldMkLst>
          <pc:docMk/>
          <pc:sldMk cId="2067382196" sldId="275"/>
        </pc:sldMkLst>
        <pc:spChg chg="mod">
          <ac:chgData name="Marco Fasondini" userId="5dc4241ea68c62ec" providerId="LiveId" clId="{FB60F5CF-22C6-434B-9D3F-7A3A54003ACE}" dt="2022-11-26T19:07:03.881" v="121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modSp mod">
        <pc:chgData name="Marco Fasondini" userId="5dc4241ea68c62ec" providerId="LiveId" clId="{FB60F5CF-22C6-434B-9D3F-7A3A54003ACE}" dt="2022-11-26T19:09:13.640" v="127" actId="20577"/>
        <pc:sldMkLst>
          <pc:docMk/>
          <pc:sldMk cId="3670224969" sldId="276"/>
        </pc:sldMkLst>
        <pc:spChg chg="mod">
          <ac:chgData name="Marco Fasondini" userId="5dc4241ea68c62ec" providerId="LiveId" clId="{FB60F5CF-22C6-434B-9D3F-7A3A54003ACE}" dt="2022-11-26T15:06:06.279" v="54" actId="20577"/>
          <ac:spMkLst>
            <pc:docMk/>
            <pc:sldMk cId="3670224969" sldId="276"/>
            <ac:spMk id="2" creationId="{4EE1CCBD-5075-1141-8169-D898871D7DA5}"/>
          </ac:spMkLst>
        </pc:spChg>
        <pc:spChg chg="mod">
          <ac:chgData name="Marco Fasondini" userId="5dc4241ea68c62ec" providerId="LiveId" clId="{FB60F5CF-22C6-434B-9D3F-7A3A54003ACE}" dt="2022-11-26T19:09:13.640" v="127" actId="20577"/>
          <ac:spMkLst>
            <pc:docMk/>
            <pc:sldMk cId="3670224969" sldId="276"/>
            <ac:spMk id="3" creationId="{97A6172E-3CAD-2C40-B5C3-B3C3285F91B0}"/>
          </ac:spMkLst>
        </pc:spChg>
      </pc:sldChg>
      <pc:sldChg chg="modSp mod">
        <pc:chgData name="Marco Fasondini" userId="5dc4241ea68c62ec" providerId="LiveId" clId="{FB60F5CF-22C6-434B-9D3F-7A3A54003ACE}" dt="2022-11-27T07:30:25.029" v="200" actId="1076"/>
        <pc:sldMkLst>
          <pc:docMk/>
          <pc:sldMk cId="349600346" sldId="277"/>
        </pc:sldMkLst>
        <pc:spChg chg="mod">
          <ac:chgData name="Marco Fasondini" userId="5dc4241ea68c62ec" providerId="LiveId" clId="{FB60F5CF-22C6-434B-9D3F-7A3A54003ACE}" dt="2022-11-27T07:30:25.029" v="200" actId="1076"/>
          <ac:spMkLst>
            <pc:docMk/>
            <pc:sldMk cId="349600346" sldId="277"/>
            <ac:spMk id="2" creationId="{BB4A8A39-9EC6-5049-A45C-CB9DD7E6A142}"/>
          </ac:spMkLst>
        </pc:spChg>
        <pc:spChg chg="mod">
          <ac:chgData name="Marco Fasondini" userId="5dc4241ea68c62ec" providerId="LiveId" clId="{FB60F5CF-22C6-434B-9D3F-7A3A54003ACE}" dt="2022-11-27T07:25:13.132" v="199" actId="20577"/>
          <ac:spMkLst>
            <pc:docMk/>
            <pc:sldMk cId="349600346" sldId="277"/>
            <ac:spMk id="3" creationId="{19048B8E-FED4-E44D-BDA2-64018031E9A9}"/>
          </ac:spMkLst>
        </pc:spChg>
      </pc:sldChg>
      <pc:sldChg chg="modSp mod">
        <pc:chgData name="Marco Fasondini" userId="5dc4241ea68c62ec" providerId="LiveId" clId="{FB60F5CF-22C6-434B-9D3F-7A3A54003ACE}" dt="2022-11-27T08:14:52.909" v="338" actId="20577"/>
        <pc:sldMkLst>
          <pc:docMk/>
          <pc:sldMk cId="1487687803" sldId="278"/>
        </pc:sldMkLst>
        <pc:spChg chg="mod">
          <ac:chgData name="Marco Fasondini" userId="5dc4241ea68c62ec" providerId="LiveId" clId="{FB60F5CF-22C6-434B-9D3F-7A3A54003ACE}" dt="2022-11-27T08:14:52.909" v="338" actId="20577"/>
          <ac:spMkLst>
            <pc:docMk/>
            <pc:sldMk cId="1487687803" sldId="278"/>
            <ac:spMk id="3" creationId="{53864CEE-2BA3-654C-B00E-5B49BC894DD7}"/>
          </ac:spMkLst>
        </pc:spChg>
      </pc:sldChg>
      <pc:sldChg chg="modSp mod">
        <pc:chgData name="Marco Fasondini" userId="5dc4241ea68c62ec" providerId="LiveId" clId="{FB60F5CF-22C6-434B-9D3F-7A3A54003ACE}" dt="2022-11-27T08:14:59.902" v="341" actId="20577"/>
        <pc:sldMkLst>
          <pc:docMk/>
          <pc:sldMk cId="4139821815" sldId="279"/>
        </pc:sldMkLst>
        <pc:spChg chg="mod">
          <ac:chgData name="Marco Fasondini" userId="5dc4241ea68c62ec" providerId="LiveId" clId="{FB60F5CF-22C6-434B-9D3F-7A3A54003ACE}" dt="2022-11-27T08:14:59.902" v="341" actId="20577"/>
          <ac:spMkLst>
            <pc:docMk/>
            <pc:sldMk cId="4139821815" sldId="279"/>
            <ac:spMk id="3" creationId="{2CA46134-A795-2441-942B-ACAE0CA546E4}"/>
          </ac:spMkLst>
        </pc:spChg>
      </pc:sldChg>
      <pc:sldChg chg="modSp mod">
        <pc:chgData name="Marco Fasondini" userId="5dc4241ea68c62ec" providerId="LiveId" clId="{FB60F5CF-22C6-434B-9D3F-7A3A54003ACE}" dt="2022-11-27T08:29:35.222" v="436" actId="20577"/>
        <pc:sldMkLst>
          <pc:docMk/>
          <pc:sldMk cId="3853855767" sldId="280"/>
        </pc:sldMkLst>
        <pc:spChg chg="mod">
          <ac:chgData name="Marco Fasondini" userId="5dc4241ea68c62ec" providerId="LiveId" clId="{FB60F5CF-22C6-434B-9D3F-7A3A54003ACE}" dt="2022-11-27T08:29:35.222" v="436" actId="20577"/>
          <ac:spMkLst>
            <pc:docMk/>
            <pc:sldMk cId="3853855767" sldId="280"/>
            <ac:spMk id="3" creationId="{2CA46134-A795-2441-942B-ACAE0CA546E4}"/>
          </ac:spMkLst>
        </pc:spChg>
      </pc:sldChg>
      <pc:sldChg chg="modSp mod">
        <pc:chgData name="Marco Fasondini" userId="5dc4241ea68c62ec" providerId="LiveId" clId="{FB60F5CF-22C6-434B-9D3F-7A3A54003ACE}" dt="2022-11-27T10:54:54.338" v="594" actId="20577"/>
        <pc:sldMkLst>
          <pc:docMk/>
          <pc:sldMk cId="3222453733" sldId="281"/>
        </pc:sldMkLst>
        <pc:spChg chg="mod">
          <ac:chgData name="Marco Fasondini" userId="5dc4241ea68c62ec" providerId="LiveId" clId="{FB60F5CF-22C6-434B-9D3F-7A3A54003ACE}" dt="2022-11-27T10:54:54.338" v="594" actId="20577"/>
          <ac:spMkLst>
            <pc:docMk/>
            <pc:sldMk cId="3222453733" sldId="281"/>
            <ac:spMk id="3" creationId="{4143D483-F6D8-1F43-B3AD-0D4DB347B834}"/>
          </ac:spMkLst>
        </pc:spChg>
      </pc:sldChg>
      <pc:sldChg chg="modSp mod">
        <pc:chgData name="Marco Fasondini" userId="5dc4241ea68c62ec" providerId="LiveId" clId="{FB60F5CF-22C6-434B-9D3F-7A3A54003ACE}" dt="2022-11-27T08:39:11.048" v="590" actId="20577"/>
        <pc:sldMkLst>
          <pc:docMk/>
          <pc:sldMk cId="384082984" sldId="282"/>
        </pc:sldMkLst>
        <pc:spChg chg="mod">
          <ac:chgData name="Marco Fasondini" userId="5dc4241ea68c62ec" providerId="LiveId" clId="{FB60F5CF-22C6-434B-9D3F-7A3A54003ACE}" dt="2022-11-27T08:39:11.048" v="590" actId="20577"/>
          <ac:spMkLst>
            <pc:docMk/>
            <pc:sldMk cId="384082984" sldId="282"/>
            <ac:spMk id="3" creationId="{4143D483-F6D8-1F43-B3AD-0D4DB347B8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 fontScale="90000"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23 – Fundamentals of unconstrained </a:t>
            </a:r>
            <a:r>
              <a:rPr lang="en-US" sz="2600" b="0" dirty="0" err="1"/>
              <a:t>optimisation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today we have learnt the fundamentals of nonlinear </a:t>
                </a:r>
                <a:r>
                  <a:rPr lang="en-US" dirty="0" err="1"/>
                  <a:t>optimisation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 </a:t>
                </a:r>
                <a:r>
                  <a:rPr lang="en-US" dirty="0"/>
                  <a:t>Determine all stationary points of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the function </a:t>
                </a: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endParaRPr lang="de-CH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ℝ</m:t>
                      </m:r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CH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func>
                        <m:funcPr>
                          <m:ctrlPr>
                            <a:rPr lang="en-CH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CH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CH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H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function convex?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plan of the day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Recap: </a:t>
            </a:r>
            <a:r>
              <a:rPr lang="en-US" dirty="0"/>
              <a:t>so far, we have learnt:</a:t>
            </a:r>
          </a:p>
          <a:p>
            <a:pPr>
              <a:buFontTx/>
              <a:buChar char="-"/>
            </a:pPr>
            <a:r>
              <a:rPr lang="en-US" dirty="0"/>
              <a:t>the theory and some practice of linear programming,</a:t>
            </a:r>
          </a:p>
          <a:p>
            <a:pPr>
              <a:buFontTx/>
              <a:buChar char="-"/>
            </a:pPr>
            <a:r>
              <a:rPr lang="en-US" dirty="0"/>
              <a:t>how to </a:t>
            </a:r>
            <a:r>
              <a:rPr lang="en-US" dirty="0" err="1"/>
              <a:t>analyse</a:t>
            </a:r>
            <a:r>
              <a:rPr lang="en-US" dirty="0"/>
              <a:t> queues.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 this lecture:</a:t>
            </a:r>
            <a:r>
              <a:rPr lang="en-US" dirty="0"/>
              <a:t> Fundamentals of unconstrained nonlinear </a:t>
            </a:r>
            <a:r>
              <a:rPr lang="en-US" dirty="0" err="1"/>
              <a:t>optimisation</a:t>
            </a:r>
            <a:r>
              <a:rPr lang="en-US" dirty="0"/>
              <a:t>, following closely Ch. 2 of the book </a:t>
            </a:r>
            <a:r>
              <a:rPr lang="en-US" i="1" dirty="0"/>
              <a:t>Numerical Optimization</a:t>
            </a:r>
            <a:r>
              <a:rPr lang="en-US" dirty="0"/>
              <a:t> by Jorge </a:t>
            </a:r>
            <a:r>
              <a:rPr lang="en-US" dirty="0" err="1"/>
              <a:t>Nocedal</a:t>
            </a:r>
            <a:r>
              <a:rPr lang="en-US" dirty="0"/>
              <a:t> and Stephen J. Wright.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CCBD-5075-1141-8169-D898871D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</a:t>
            </a:r>
            <a:r>
              <a:rPr lang="en-US" dirty="0" err="1"/>
              <a:t>minimisers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6172E-3CAD-2C40-B5C3-B3C3285F91B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smooth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Such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global </a:t>
                </a:r>
                <a:r>
                  <a:rPr lang="en-US" i="1" dirty="0" err="1"/>
                  <a:t>minimiser</a:t>
                </a:r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Most often, finding a global </a:t>
                </a:r>
                <a:r>
                  <a:rPr lang="en-US" dirty="0" err="1"/>
                  <a:t>minimiser</a:t>
                </a:r>
                <a:r>
                  <a:rPr lang="en-US" dirty="0"/>
                  <a:t> is just not possible, and we must content ourselves with a </a:t>
                </a:r>
                <a:r>
                  <a:rPr lang="en-US" i="1" dirty="0"/>
                  <a:t>local </a:t>
                </a:r>
                <a:r>
                  <a:rPr lang="en-US" i="1" dirty="0" err="1"/>
                  <a:t>minimiser</a:t>
                </a:r>
                <a:r>
                  <a:rPr lang="en-US" dirty="0"/>
                  <a:t>, that is, an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 </a:t>
                </a:r>
                <a:r>
                  <a:rPr lang="en-US" dirty="0" err="1"/>
                  <a:t>neighbourhood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(e.g., for all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a certain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Global/local </a:t>
                </a:r>
                <a:r>
                  <a:rPr lang="en-US" dirty="0" err="1"/>
                  <a:t>minimisers</a:t>
                </a:r>
                <a:r>
                  <a:rPr lang="en-US" dirty="0"/>
                  <a:t> are called </a:t>
                </a:r>
                <a:r>
                  <a:rPr lang="en-US" i="1" dirty="0"/>
                  <a:t>strict global/local </a:t>
                </a:r>
                <a:r>
                  <a:rPr lang="en-US" i="1" dirty="0" err="1"/>
                  <a:t>minimisers</a:t>
                </a:r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can be replaced by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in their definition.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Example: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global </a:t>
                </a:r>
                <a:r>
                  <a:rPr lang="en-US" dirty="0" err="1"/>
                  <a:t>minimiser</a:t>
                </a:r>
                <a:r>
                  <a:rPr lang="en-US" dirty="0"/>
                  <a:t>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strict global </a:t>
                </a:r>
                <a:r>
                  <a:rPr lang="en-US" dirty="0" err="1"/>
                  <a:t>minimiser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6172E-3CAD-2C40-B5C3-B3C3285F9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72" b="-6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E0F5-DA6C-8C4B-905E-C9EA62EA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2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8A39-9EC6-5049-A45C-CB9DD7E6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1070"/>
            <a:ext cx="8445500" cy="430887"/>
          </a:xfrm>
        </p:spPr>
        <p:txBody>
          <a:bodyPr/>
          <a:lstStyle/>
          <a:p>
            <a:r>
              <a:rPr lang="en-US" dirty="0"/>
              <a:t>Taylor's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48B8E-FED4-E44D-BDA2-64018031E9A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continuously differentiable and let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C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Then,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𝑡𝑝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de-CH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twice continuously differentiable, then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A point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stationary point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48B8E-FED4-E44D-BDA2-64018031E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A0C7B-5CE4-C24C-A4B3-B6D256B86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2346-3140-CB45-BE08-D7AA67F1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necessary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64CEE-2BA3-654C-B00E-5B49BC894DD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continuously differentiable (at least in a </a:t>
                </a:r>
                <a:r>
                  <a:rPr lang="en-US" dirty="0" err="1"/>
                  <a:t>neighbourhood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local </a:t>
                </a:r>
                <a:r>
                  <a:rPr lang="en-US" dirty="0" err="1"/>
                  <a:t>minimiser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(by contrapositive)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≔−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so that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 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so is the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𝑡𝑝</m:t>
                        </m:r>
                      </m:e>
                    </m:d>
                  </m:oMath>
                </a14:m>
                <a:r>
                  <a:rPr lang="en-US" dirty="0"/>
                  <a:t>, and there is a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𝑡𝑝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𝑟𝑝</m:t>
                    </m:r>
                  </m:oMath>
                </a14:m>
                <a:r>
                  <a:rPr lang="en-US" dirty="0"/>
                  <a:t>. Then, by Taylor's theorem, there is an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such that,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de-CH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can be arbitrarily small,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𝑟𝑝</m:t>
                    </m:r>
                  </m:oMath>
                </a14:m>
                <a:r>
                  <a:rPr lang="en-US" dirty="0"/>
                  <a:t> can be arbitrarily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which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cannot be a local </a:t>
                </a:r>
                <a:r>
                  <a:rPr lang="en-US" dirty="0" err="1"/>
                  <a:t>minimiser</a:t>
                </a:r>
                <a:r>
                  <a:rPr lang="en-US" dirty="0"/>
                  <a:t>.</a:t>
                </a:r>
              </a:p>
              <a:p>
                <a:pPr marL="0" indent="0" algn="r">
                  <a:buNone/>
                </a:pPr>
                <a:r>
                  <a:rPr lang="de-CH" dirty="0"/>
                  <a:t>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64CEE-2BA3-654C-B00E-5B49BC894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577" b="-8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90E3-4DD4-7341-8C2A-D88485A9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8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7D38-2792-C14F-ADA9-70D9B19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necessary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6134-A795-2441-942B-ACAE0CA546E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A matrix B is positive 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positive semidefinite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𝐵𝑝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exists and is continuous (at least in a </a:t>
                </a:r>
                <a:r>
                  <a:rPr lang="en-US" dirty="0" err="1"/>
                  <a:t>neighbourhood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local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positive semidefinite.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(by contrapositive)</a:t>
                </a:r>
              </a:p>
              <a:p>
                <a:pPr marL="0" indent="0">
                  <a:buNone/>
                </a:pPr>
                <a:r>
                  <a:rPr lang="en-US" dirty="0"/>
                  <a:t>Assume there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 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so is the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Then, by Taylor's theorem, 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such that,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can be arbitrarily small,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𝑟𝑝</m:t>
                    </m:r>
                  </m:oMath>
                </a14:m>
                <a:r>
                  <a:rPr lang="en-US" dirty="0"/>
                  <a:t> can be arbitrarily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which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cannot be a local </a:t>
                </a:r>
                <a:r>
                  <a:rPr lang="en-US" dirty="0" err="1"/>
                  <a:t>minimiser</a:t>
                </a:r>
                <a:r>
                  <a:rPr lang="en-US" dirty="0"/>
                  <a:t>.</a:t>
                </a:r>
              </a:p>
              <a:p>
                <a:pPr marL="0" indent="0" algn="r">
                  <a:buNone/>
                </a:pPr>
                <a:r>
                  <a:rPr lang="en-US" dirty="0"/>
                  <a:t>◻︎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6134-A795-2441-942B-ACAE0CA54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2453" t="-747" r="-577" b="-14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3F1E-33A8-E24F-A440-21CD5338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2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7D38-2792-C14F-ADA9-70D9B19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sufficient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6134-A795-2441-942B-ACAE0CA546E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twice continuously differentiable (at least in a </a:t>
                </a:r>
                <a:r>
                  <a:rPr lang="en-US" dirty="0" err="1"/>
                  <a:t>neighbourhood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stationary point.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positive definite,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strict local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(direct proof)</a:t>
                </a:r>
              </a:p>
              <a:p>
                <a:pPr marL="0" indent="0">
                  <a:buNone/>
                </a:pPr>
                <a:r>
                  <a:rPr lang="en-US" dirty="0"/>
                  <a:t>By continuity,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positive definite also in a </a:t>
                </a:r>
                <a:r>
                  <a:rPr lang="en-US" dirty="0" err="1"/>
                  <a:t>neighbourhood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any sufficiently short vector,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 Then, by Taylor's theorem, there is a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𝑡𝑝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strict local </a:t>
                </a:r>
                <a:r>
                  <a:rPr lang="en-US" dirty="0" err="1"/>
                  <a:t>minimiser</a:t>
                </a:r>
                <a:r>
                  <a:rPr lang="en-US" dirty="0"/>
                  <a:t>.	      		       					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6134-A795-2441-942B-ACAE0CA54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3F1E-33A8-E24F-A440-21CD5338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AA72-E27A-8049-8F38-B4D5D2A4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3D483-F6D8-1F43-B3AD-0D4DB347B8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convex if, for any distinct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any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it holds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convex, any local </a:t>
                </a:r>
                <a:r>
                  <a:rPr lang="en-US" dirty="0" err="1"/>
                  <a:t>minimiser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also a global </a:t>
                </a:r>
                <a:r>
                  <a:rPr lang="en-US" dirty="0" err="1"/>
                  <a:t>minimiser</a:t>
                </a:r>
                <a:r>
                  <a:rPr lang="en-US" dirty="0"/>
                  <a:t>. In addition,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differentiable, then any stationary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global </a:t>
                </a:r>
                <a:r>
                  <a:rPr lang="en-US" dirty="0" err="1"/>
                  <a:t>minimiser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(by contradiction)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only a local </a:t>
                </a:r>
                <a:r>
                  <a:rPr lang="en-US" dirty="0" err="1"/>
                  <a:t>minimiser</a:t>
                </a:r>
                <a:r>
                  <a:rPr lang="en-US" dirty="0"/>
                  <a:t>, there is a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by convexity, any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it holds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de-CH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cannot be a local </a:t>
                </a:r>
                <a:r>
                  <a:rPr lang="en-US" dirty="0" err="1"/>
                  <a:t>minimiser</a:t>
                </a:r>
                <a:r>
                  <a:rPr lang="en-US" dirty="0"/>
                  <a:t>, because the point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𝑡𝑧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 be arbitrarily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3D483-F6D8-1F43-B3AD-0D4DB347B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7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EA4BC-F158-1E41-BA35-7165E7FC6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AA72-E27A-8049-8F38-B4D5D2A4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3D483-F6D8-1F43-B3AD-0D4DB347B8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convex if, for any distinct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any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it holds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Theorem: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convex, any local </a:t>
                </a:r>
                <a:r>
                  <a:rPr lang="en-US" dirty="0" err="1"/>
                  <a:t>minimiser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also a global </a:t>
                </a:r>
                <a:r>
                  <a:rPr lang="en-US" dirty="0" err="1"/>
                  <a:t>minimiser</a:t>
                </a:r>
                <a:r>
                  <a:rPr lang="en-US" dirty="0"/>
                  <a:t>. In addition,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differentiable, then any stationary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global </a:t>
                </a:r>
                <a:r>
                  <a:rPr lang="en-US" dirty="0" err="1"/>
                  <a:t>minimiser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(by contradiction)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not a global </a:t>
                </a:r>
                <a:r>
                  <a:rPr lang="en-US" dirty="0" err="1"/>
                  <a:t>minimiser</a:t>
                </a:r>
                <a:r>
                  <a:rPr lang="en-US" dirty="0"/>
                  <a:t>, there is a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Then, by convexity and the definition of derivative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𝑡𝑓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contradicts our assumption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stationary point. 			       	 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3D483-F6D8-1F43-B3AD-0D4DB347B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8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EA4BC-F158-1E41-BA35-7165E7FC6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2984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schemas.microsoft.com/office/infopath/2007/PartnerControls"/>
    <ds:schemaRef ds:uri="67a03111-f570-43e0-9b48-49049b7e86ee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e7a5fc8e-e677-41ca-8019-df913e37547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19240</TotalTime>
  <Words>1353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23 – Fundamentals of unconstrained optimisation</vt:lpstr>
      <vt:lpstr>Recap and plan of the day</vt:lpstr>
      <vt:lpstr>Global and local minimisers</vt:lpstr>
      <vt:lpstr>Taylor's theorem</vt:lpstr>
      <vt:lpstr>First-order necessary conditions</vt:lpstr>
      <vt:lpstr>Second-order necessary conditions</vt:lpstr>
      <vt:lpstr>Second-order sufficient conditions</vt:lpstr>
      <vt:lpstr>Convex functions 1/2</vt:lpstr>
      <vt:lpstr>Convex functions 2/2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264</cp:revision>
  <cp:lastPrinted>2020-07-06T08:56:06Z</cp:lastPrinted>
  <dcterms:created xsi:type="dcterms:W3CDTF">2020-07-06T13:17:56Z</dcterms:created>
  <dcterms:modified xsi:type="dcterms:W3CDTF">2024-10-18T20:10:33Z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