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80" r:id="rId5"/>
  </p:sldMasterIdLst>
  <p:notesMasterIdLst>
    <p:notesMasterId r:id="rId17"/>
  </p:notesMasterIdLst>
  <p:handoutMasterIdLst>
    <p:handoutMasterId r:id="rId18"/>
  </p:handoutMasterIdLst>
  <p:sldIdLst>
    <p:sldId id="256" r:id="rId6"/>
    <p:sldId id="257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BCE"/>
    <a:srgbClr val="FAE8E8"/>
    <a:srgbClr val="F3F1F5"/>
    <a:srgbClr val="FEFEFE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CC6907-7490-4E1B-9824-D8BFD6AE7DB0}" v="99" dt="2022-11-29T16:58:47.7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33" autoAdjust="0"/>
    <p:restoredTop sz="95317" autoAdjust="0"/>
  </p:normalViewPr>
  <p:slideViewPr>
    <p:cSldViewPr snapToGrid="0" snapToObjects="1" showGuides="1">
      <p:cViewPr varScale="1">
        <p:scale>
          <a:sx n="79" d="100"/>
          <a:sy n="79" d="100"/>
        </p:scale>
        <p:origin x="604" y="60"/>
      </p:cViewPr>
      <p:guideLst>
        <p:guide orient="horz" pos="2111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Fasondini" userId="5dc4241ea68c62ec" providerId="LiveId" clId="{97CC6907-7490-4E1B-9824-D8BFD6AE7DB0}"/>
    <pc:docChg chg="modSld">
      <pc:chgData name="Marco Fasondini" userId="5dc4241ea68c62ec" providerId="LiveId" clId="{97CC6907-7490-4E1B-9824-D8BFD6AE7DB0}" dt="2022-11-29T16:58:47.712" v="211" actId="20577"/>
      <pc:docMkLst>
        <pc:docMk/>
      </pc:docMkLst>
      <pc:sldChg chg="modSp mod">
        <pc:chgData name="Marco Fasondini" userId="5dc4241ea68c62ec" providerId="LiveId" clId="{97CC6907-7490-4E1B-9824-D8BFD6AE7DB0}" dt="2022-11-19T10:38:27.619" v="48" actId="20577"/>
        <pc:sldMkLst>
          <pc:docMk/>
          <pc:sldMk cId="1208446337" sldId="256"/>
        </pc:sldMkLst>
        <pc:spChg chg="mod">
          <ac:chgData name="Marco Fasondini" userId="5dc4241ea68c62ec" providerId="LiveId" clId="{97CC6907-7490-4E1B-9824-D8BFD6AE7DB0}" dt="2022-11-19T10:38:19.898" v="17" actId="20577"/>
          <ac:spMkLst>
            <pc:docMk/>
            <pc:sldMk cId="1208446337" sldId="256"/>
            <ac:spMk id="2" creationId="{81196CDF-2CB5-C547-967C-386DEF9A92A9}"/>
          </ac:spMkLst>
        </pc:spChg>
        <pc:spChg chg="mod">
          <ac:chgData name="Marco Fasondini" userId="5dc4241ea68c62ec" providerId="LiveId" clId="{97CC6907-7490-4E1B-9824-D8BFD6AE7DB0}" dt="2022-11-19T10:38:27.619" v="48" actId="20577"/>
          <ac:spMkLst>
            <pc:docMk/>
            <pc:sldMk cId="1208446337" sldId="256"/>
            <ac:spMk id="3" creationId="{F83BB64A-5E4C-7E42-9509-D3F5DE96E28A}"/>
          </ac:spMkLst>
        </pc:spChg>
      </pc:sldChg>
      <pc:sldChg chg="modSp mod">
        <pc:chgData name="Marco Fasondini" userId="5dc4241ea68c62ec" providerId="LiveId" clId="{97CC6907-7490-4E1B-9824-D8BFD6AE7DB0}" dt="2022-11-27T11:06:18.905" v="52" actId="20577"/>
        <pc:sldMkLst>
          <pc:docMk/>
          <pc:sldMk cId="2569027146" sldId="257"/>
        </pc:sldMkLst>
        <pc:spChg chg="mod">
          <ac:chgData name="Marco Fasondini" userId="5dc4241ea68c62ec" providerId="LiveId" clId="{97CC6907-7490-4E1B-9824-D8BFD6AE7DB0}" dt="2022-11-27T11:06:18.905" v="52" actId="20577"/>
          <ac:spMkLst>
            <pc:docMk/>
            <pc:sldMk cId="2569027146" sldId="257"/>
            <ac:spMk id="12" creationId="{17544916-EBE4-A840-ABCA-18C4128C3E98}"/>
          </ac:spMkLst>
        </pc:spChg>
      </pc:sldChg>
      <pc:sldChg chg="modSp mod">
        <pc:chgData name="Marco Fasondini" userId="5dc4241ea68c62ec" providerId="LiveId" clId="{97CC6907-7490-4E1B-9824-D8BFD6AE7DB0}" dt="2022-11-29T16:58:47.712" v="211" actId="20577"/>
        <pc:sldMkLst>
          <pc:docMk/>
          <pc:sldMk cId="2067382196" sldId="275"/>
        </pc:sldMkLst>
        <pc:spChg chg="mod">
          <ac:chgData name="Marco Fasondini" userId="5dc4241ea68c62ec" providerId="LiveId" clId="{97CC6907-7490-4E1B-9824-D8BFD6AE7DB0}" dt="2022-11-29T16:58:47.712" v="211" actId="20577"/>
          <ac:spMkLst>
            <pc:docMk/>
            <pc:sldMk cId="2067382196" sldId="275"/>
            <ac:spMk id="3" creationId="{2A2AD464-6984-5C48-9A2A-D24FEDE37D43}"/>
          </ac:spMkLst>
        </pc:spChg>
      </pc:sldChg>
      <pc:sldChg chg="modSp mod">
        <pc:chgData name="Marco Fasondini" userId="5dc4241ea68c62ec" providerId="LiveId" clId="{97CC6907-7490-4E1B-9824-D8BFD6AE7DB0}" dt="2022-11-29T08:41:38.532" v="122" actId="20577"/>
        <pc:sldMkLst>
          <pc:docMk/>
          <pc:sldMk cId="857432761" sldId="276"/>
        </pc:sldMkLst>
        <pc:spChg chg="mod">
          <ac:chgData name="Marco Fasondini" userId="5dc4241ea68c62ec" providerId="LiveId" clId="{97CC6907-7490-4E1B-9824-D8BFD6AE7DB0}" dt="2022-11-29T08:41:38.532" v="122" actId="20577"/>
          <ac:spMkLst>
            <pc:docMk/>
            <pc:sldMk cId="857432761" sldId="276"/>
            <ac:spMk id="3" creationId="{24D3CEEE-E143-DB49-BC39-FA46E83C7BFD}"/>
          </ac:spMkLst>
        </pc:spChg>
      </pc:sldChg>
      <pc:sldChg chg="modSp">
        <pc:chgData name="Marco Fasondini" userId="5dc4241ea68c62ec" providerId="LiveId" clId="{97CC6907-7490-4E1B-9824-D8BFD6AE7DB0}" dt="2022-11-27T11:37:14.252" v="96" actId="20577"/>
        <pc:sldMkLst>
          <pc:docMk/>
          <pc:sldMk cId="1177127504" sldId="278"/>
        </pc:sldMkLst>
        <pc:spChg chg="mod">
          <ac:chgData name="Marco Fasondini" userId="5dc4241ea68c62ec" providerId="LiveId" clId="{97CC6907-7490-4E1B-9824-D8BFD6AE7DB0}" dt="2022-11-27T11:37:14.252" v="96" actId="20577"/>
          <ac:spMkLst>
            <pc:docMk/>
            <pc:sldMk cId="1177127504" sldId="278"/>
            <ac:spMk id="3" creationId="{BBB42120-0B7A-0541-B5A7-F4384B769ED5}"/>
          </ac:spMkLst>
        </pc:spChg>
      </pc:sldChg>
      <pc:sldChg chg="modSp mod">
        <pc:chgData name="Marco Fasondini" userId="5dc4241ea68c62ec" providerId="LiveId" clId="{97CC6907-7490-4E1B-9824-D8BFD6AE7DB0}" dt="2022-11-29T08:15:39.771" v="119" actId="20577"/>
        <pc:sldMkLst>
          <pc:docMk/>
          <pc:sldMk cId="2645092299" sldId="279"/>
        </pc:sldMkLst>
        <pc:spChg chg="mod">
          <ac:chgData name="Marco Fasondini" userId="5dc4241ea68c62ec" providerId="LiveId" clId="{97CC6907-7490-4E1B-9824-D8BFD6AE7DB0}" dt="2022-11-27T11:56:40.919" v="99" actId="1076"/>
          <ac:spMkLst>
            <pc:docMk/>
            <pc:sldMk cId="2645092299" sldId="279"/>
            <ac:spMk id="2" creationId="{C6F5436E-365F-8F4E-9E3A-5968BD5B1F7B}"/>
          </ac:spMkLst>
        </pc:spChg>
        <pc:spChg chg="mod">
          <ac:chgData name="Marco Fasondini" userId="5dc4241ea68c62ec" providerId="LiveId" clId="{97CC6907-7490-4E1B-9824-D8BFD6AE7DB0}" dt="2022-11-29T08:15:39.771" v="119" actId="20577"/>
          <ac:spMkLst>
            <pc:docMk/>
            <pc:sldMk cId="2645092299" sldId="279"/>
            <ac:spMk id="3" creationId="{C04D53B2-9542-C646-B851-FFADE694BAD9}"/>
          </ac:spMkLst>
        </pc:spChg>
      </pc:sldChg>
      <pc:sldChg chg="modSp">
        <pc:chgData name="Marco Fasondini" userId="5dc4241ea68c62ec" providerId="LiveId" clId="{97CC6907-7490-4E1B-9824-D8BFD6AE7DB0}" dt="2022-11-27T11:06:33.584" v="56" actId="20577"/>
        <pc:sldMkLst>
          <pc:docMk/>
          <pc:sldMk cId="1147033687" sldId="280"/>
        </pc:sldMkLst>
        <pc:spChg chg="mod">
          <ac:chgData name="Marco Fasondini" userId="5dc4241ea68c62ec" providerId="LiveId" clId="{97CC6907-7490-4E1B-9824-D8BFD6AE7DB0}" dt="2022-11-27T11:06:33.584" v="56" actId="20577"/>
          <ac:spMkLst>
            <pc:docMk/>
            <pc:sldMk cId="1147033687" sldId="280"/>
            <ac:spMk id="3" creationId="{A6492EFF-AEA9-B14E-8DB3-AD167018823B}"/>
          </ac:spMkLst>
        </pc:spChg>
      </pc:sldChg>
      <pc:sldChg chg="modSp">
        <pc:chgData name="Marco Fasondini" userId="5dc4241ea68c62ec" providerId="LiveId" clId="{97CC6907-7490-4E1B-9824-D8BFD6AE7DB0}" dt="2022-11-27T11:06:39.127" v="58" actId="20577"/>
        <pc:sldMkLst>
          <pc:docMk/>
          <pc:sldMk cId="263146161" sldId="281"/>
        </pc:sldMkLst>
        <pc:spChg chg="mod">
          <ac:chgData name="Marco Fasondini" userId="5dc4241ea68c62ec" providerId="LiveId" clId="{97CC6907-7490-4E1B-9824-D8BFD6AE7DB0}" dt="2022-11-27T11:06:39.127" v="58" actId="20577"/>
          <ac:spMkLst>
            <pc:docMk/>
            <pc:sldMk cId="263146161" sldId="281"/>
            <ac:spMk id="3" creationId="{A6492EFF-AEA9-B14E-8DB3-AD167018823B}"/>
          </ac:spMkLst>
        </pc:spChg>
      </pc:sldChg>
      <pc:sldChg chg="modSp">
        <pc:chgData name="Marco Fasondini" userId="5dc4241ea68c62ec" providerId="LiveId" clId="{97CC6907-7490-4E1B-9824-D8BFD6AE7DB0}" dt="2022-11-29T16:49:28.607" v="124" actId="20577"/>
        <pc:sldMkLst>
          <pc:docMk/>
          <pc:sldMk cId="2176019161" sldId="283"/>
        </pc:sldMkLst>
        <pc:spChg chg="mod">
          <ac:chgData name="Marco Fasondini" userId="5dc4241ea68c62ec" providerId="LiveId" clId="{97CC6907-7490-4E1B-9824-D8BFD6AE7DB0}" dt="2022-11-29T16:49:28.607" v="124" actId="20577"/>
          <ac:spMkLst>
            <pc:docMk/>
            <pc:sldMk cId="2176019161" sldId="283"/>
            <ac:spMk id="3" creationId="{731C4474-08BF-EE4F-99D9-BA4EC11C397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FBE71-5035-4146-AFE9-36F5CE18A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C63C-1F62-B94B-A73D-708D71DE7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4FBF-BAB0-464A-910D-50A092E21568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FB-6464-D149-A909-972C4057D1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FD5-5907-934B-880F-E5DBCC10D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A49F5-DC7A-1848-B36B-1AFA6915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D7CF-5F4D-5148-AB1A-A05EF0B57D4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4" y="325122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31B08584-E9B4-CC4D-A115-DB37368730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3300" y="6563824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2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362" y="486057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CA8893-AFD2-AF48-B366-2FBBE28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779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4BF32F7E-C818-C342-A3EB-36B6EDCFC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42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92F60E-7F8A-374A-AF40-8F3584A4BC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533D2540-C641-4241-843E-2767689BE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2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3A1C461-8F2B-964A-A854-646E5BE0AB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E16CD505-C6AB-3440-B1AE-EA70BE19F3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30819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372535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47A48E3-3A0F-BD43-9766-4600D0687B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874" y="6376616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6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9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</a:t>
            </a:r>
            <a:r>
              <a:rPr lang="en-GB"/>
              <a:t>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1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9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5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3693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5C16FDBB-635E-4943-B5EF-AC48633404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C1895FB-26D4-0F45-8008-470C1A5DB0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DBF49AA9-75F0-4842-8E81-A7CBFC2AA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C9FD82-3D69-CD4A-BF07-F48878A89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6652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AB7ACE82-840C-894E-A401-E2C19B85E2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28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29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CDF-2CB5-C547-967C-386DEF9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EFEFE"/>
          </a:solidFill>
        </p:spPr>
        <p:txBody>
          <a:bodyPr>
            <a:normAutofit/>
          </a:bodyPr>
          <a:lstStyle/>
          <a:p>
            <a:r>
              <a:rPr lang="en-US" sz="1400" b="0" dirty="0"/>
              <a:t>MA3077 (DLI) Operational Research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2600" b="0" dirty="0"/>
              <a:t>Lecture 24 – line search algorithms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B64A-5E4C-7E42-9509-D3F5DE96E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rgbClr val="FEFEFE"/>
          </a:solidFill>
        </p:spPr>
        <p:txBody>
          <a:bodyPr/>
          <a:lstStyle/>
          <a:p>
            <a:r>
              <a:rPr lang="en-GB" dirty="0"/>
              <a:t>Dr Marco Fasondini</a:t>
            </a:r>
          </a:p>
        </p:txBody>
      </p:sp>
    </p:spTree>
    <p:extLst>
      <p:ext uri="{BB962C8B-B14F-4D97-AF65-F5344CB8AC3E}">
        <p14:creationId xmlns:p14="http://schemas.microsoft.com/office/powerpoint/2010/main" val="120844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58E1-B1B3-1843-8D73-F82691AE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Quasi-Newton's methods - BFGS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C4474-08BF-EE4F-99D9-BA4EC11C397D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Idea: use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on previous (and current) iterates to build an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Then,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as in Newton's method, that is,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CH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BFGS 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Remarks: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positive definite,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's are positive definite,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, where</a:t>
                </a:r>
                <a:r>
                  <a:rPr lang="de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It usually converges </a:t>
                </a:r>
                <a:r>
                  <a:rPr lang="en-US" dirty="0" err="1"/>
                  <a:t>superlinearly</a:t>
                </a:r>
                <a:r>
                  <a:rPr lang="en-US" dirty="0"/>
                  <a:t> and only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C4474-08BF-EE4F-99D9-BA4EC11C39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 r="-649" b="-1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7C322-3AA6-9B41-AFE3-A3298A283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1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E408-F539-EF43-8E57-C632A403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 and self-study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D464-6984-5C48-9A2A-D24FEDE37D4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Summary: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today we have learnt:</a:t>
                </a:r>
              </a:p>
              <a:p>
                <a:r>
                  <a:rPr lang="en-US" dirty="0"/>
                  <a:t>the strategy of line search methods</a:t>
                </a:r>
              </a:p>
              <a:p>
                <a:r>
                  <a:rPr lang="en-US" dirty="0"/>
                  <a:t>steepest descent / Newton / Quasi-Newton methods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chemeClr val="accent1"/>
                  </a:solidFill>
                </a:endParaRPr>
              </a:p>
              <a:p>
                <a:pPr marL="0" lvl="1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Self-study: </a:t>
                </a:r>
                <a:endParaRPr lang="en-US" dirty="0"/>
              </a:p>
              <a:p>
                <a:pPr marL="0" lvl="1" indent="0">
                  <a:buNone/>
                </a:pPr>
                <a:r>
                  <a:rPr lang="en-US" dirty="0"/>
                  <a:t>1.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Consider the function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: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ℝ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ℝ</m:t>
                      </m:r>
                      <m:r>
                        <a:rPr lang="de-CH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  </m:t>
                      </m:r>
                      <m:r>
                        <a:rPr lang="de-CH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de-CH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↦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CH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≔</m:t>
                      </m:r>
                      <m:func>
                        <m:funcPr>
                          <m:ctrlPr>
                            <a:rPr lang="en-CH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CH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CH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CH" sz="1800" i="1"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de-CH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br>
                  <a:rPr lang="de-CH" dirty="0"/>
                </a:br>
                <a:endParaRPr lang="en-US" dirty="0"/>
              </a:p>
              <a:p>
                <a:pPr marL="342900" lvl="1" indent="-342900">
                  <a:buFont typeface="+mj-lt"/>
                  <a:buAutoNum type="alphaLcParenR"/>
                </a:pPr>
                <a:r>
                  <a:rPr lang="en-US" dirty="0"/>
                  <a:t>Perform one step of Newton’s method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CH" dirty="0"/>
                  <a:t>,</a:t>
                </a:r>
              </a:p>
              <a:p>
                <a:pPr marL="342900" lvl="1" indent="-342900">
                  <a:buFont typeface="+mj-lt"/>
                  <a:buAutoNum type="alphaLcParenR"/>
                </a:pPr>
                <a:r>
                  <a:rPr lang="en-US" dirty="0"/>
                  <a:t>Perform one step of the steepest descent method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using the smallest positive optimal step size. </a:t>
                </a:r>
              </a:p>
              <a:p>
                <a:pPr marL="0" lvl="1" indent="0">
                  <a:buNone/>
                </a:pPr>
                <a:r>
                  <a:rPr lang="en-US" dirty="0"/>
                  <a:t>2. Compute the gradient and Hessian of the function </a:t>
                </a:r>
                <a14:m>
                  <m:oMath xmlns:m="http://schemas.openxmlformats.org/officeDocument/2006/math">
                    <m:r>
                      <a:rPr lang="de-CH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with</a:t>
                </a:r>
              </a:p>
              <a:p>
                <a:pPr marL="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   </m:t>
                    </m:r>
                    <m:r>
                      <a:rPr lang="de-CH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↦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CH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≔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342900" lvl="1" indent="-342900">
                  <a:buFont typeface="+mj-lt"/>
                  <a:buAutoNum type="alphaLcParenR"/>
                </a:pPr>
                <a:endParaRPr lang="en-US" dirty="0"/>
              </a:p>
              <a:p>
                <a:pPr marL="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D464-6984-5C48-9A2A-D24FEDE37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876" t="-747" b="-44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A696-81AC-4840-89C6-58194B1C0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8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9381321-5EDF-4D42-B147-ADA7004C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CH" dirty="0"/>
              <a:t>Recap and plan of the day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7544916-EBE4-A840-ABCA-18C4128C3E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Recap: </a:t>
            </a:r>
            <a:r>
              <a:rPr lang="en-US" dirty="0"/>
              <a:t>in the previous lecture we studied the fundamentals of unconstrained </a:t>
            </a:r>
            <a:r>
              <a:rPr lang="en-US" dirty="0" err="1"/>
              <a:t>optimisation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In this lecture:</a:t>
            </a:r>
            <a:r>
              <a:rPr lang="en-US" dirty="0"/>
              <a:t> Line search methods to compute approximate </a:t>
            </a:r>
            <a:r>
              <a:rPr lang="en-US" dirty="0" err="1"/>
              <a:t>minimisers</a:t>
            </a:r>
            <a:r>
              <a:rPr lang="en-US" dirty="0"/>
              <a:t>, following Ch. 3 of the book </a:t>
            </a:r>
            <a:r>
              <a:rPr lang="en-US" i="1" dirty="0"/>
              <a:t>Numerical Optimization</a:t>
            </a:r>
            <a:r>
              <a:rPr lang="en-US" dirty="0"/>
              <a:t> by Jorge </a:t>
            </a:r>
            <a:r>
              <a:rPr lang="en-US" dirty="0" err="1"/>
              <a:t>Nocedal</a:t>
            </a:r>
            <a:r>
              <a:rPr lang="en-US" dirty="0"/>
              <a:t> and Stephen J. Wright.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6723-615A-9348-B0C2-5844CA978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3D4C-4384-8A40-96B2-85445535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search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D3CEEE-E143-DB49-BC39-FA46E83C7BFD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smooth function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solve</a:t>
                </a:r>
                <a14:m>
                  <m:oMath xmlns:m="http://schemas.openxmlformats.org/officeDocument/2006/math">
                    <m: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CH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de-CH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Basic idea: </a:t>
                </a:r>
                <a:r>
                  <a:rPr lang="en-US" dirty="0"/>
                  <a:t>given a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create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decreasing. To construct the next iterate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we can use information about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the previously computed iterates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Line search strategy: </a:t>
                </a:r>
                <a:r>
                  <a:rPr lang="en-US" dirty="0"/>
                  <a:t>at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iteration,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choose a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de-CH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determine a </a:t>
                </a:r>
                <a:r>
                  <a:rPr lang="en-US" i="1" dirty="0"/>
                  <a:t>step length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by solving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CH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approximately,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set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repeat until convergence criteria are met.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D3CEEE-E143-DB49-BC39-FA46E83C7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A09AA-B536-3647-B87F-663DA3371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3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05E6-D903-FF44-A9CD-59FFFB0D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Steepest descent direction 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B42120-0B7A-0541-B5A7-F4384B769ED5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most obvious candidate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is the </a:t>
                </a:r>
                <a:r>
                  <a:rPr lang="en-US" i="1" dirty="0"/>
                  <a:t>steepest descent direction</a:t>
                </a:r>
                <a:r>
                  <a:rPr lang="en-US" dirty="0"/>
                  <a:t>. Indeed, assuming that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twice continuously differentiable, for any fixed direction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Taylor's theorem implies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e-CH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𝑡𝑠𝑝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a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 By differentiating with respect to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we obtain</a:t>
                </a:r>
                <a:endParaRPr lang="de-CH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ds</m:t>
                          </m:r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</m:d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that 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rate of change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in the direction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In light of this, the best direction is the one that solves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(the constraint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included because we are only interested in a direction).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B42120-0B7A-0541-B5A7-F4384B769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D1822-B3EE-BC4A-A447-8C79A6E3F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4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05E6-D903-FF44-A9CD-59FFFB0D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Steepest </a:t>
            </a:r>
            <a:r>
              <a:rPr lang="en-US"/>
              <a:t>descent direction 1/2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B42120-0B7A-0541-B5A7-F4384B769ED5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best direction is the one that solves</a:t>
                </a:r>
                <a14:m>
                  <m:oMath xmlns:m="http://schemas.openxmlformats.org/officeDocument/2006/math">
                    <m: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the angle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solving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 is equivalent to solving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de-CH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whose </a:t>
                </a:r>
                <a:r>
                  <a:rPr lang="en-US" dirty="0" err="1"/>
                  <a:t>minimiser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Therefore, the optimal direction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dirty="0"/>
                  <a:t>, as claimed.</a:t>
                </a:r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i="1" dirty="0"/>
                  <a:t>steepest descent method </a:t>
                </a:r>
                <a:r>
                  <a:rPr lang="en-US" dirty="0"/>
                  <a:t>(aka the gradient descent method)</a:t>
                </a:r>
                <a:r>
                  <a:rPr lang="en-US" i="1" dirty="0"/>
                  <a:t> </a:t>
                </a:r>
                <a:r>
                  <a:rPr lang="en-US" dirty="0"/>
                  <a:t>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each iteration. 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may not satisfy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 This will affect the choice of the step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but not the resulting new iterate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B42120-0B7A-0541-B5A7-F4384B769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5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D1822-B3EE-BC4A-A447-8C79A6E3F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2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436E-365F-8F4E-9E3A-5968BD5B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55703"/>
            <a:ext cx="8445500" cy="430887"/>
          </a:xfrm>
        </p:spPr>
        <p:txBody>
          <a:bodyPr/>
          <a:lstStyle/>
          <a:p>
            <a:r>
              <a:rPr lang="en-US" dirty="0"/>
              <a:t>Descent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4D53B2-9542-C646-B851-FFADE694BAD9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You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 don't have to if you don't want to. Any direction that makes an angle strictly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in absolute value with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descent direction as long as the step length is sufficiently small. Indeed, by Taylor's theorem,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𝑡𝑠𝑝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a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sufficiently small, </a:t>
                </a:r>
                <a14:m>
                  <m:oMath xmlns:m="http://schemas.openxmlformats.org/officeDocument/2006/math">
                    <m:r>
                      <a:rPr lang="de-CH" b="0" i="0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|&gt;</m:t>
                    </m:r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de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CH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, and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𝑡𝑠𝑝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𝑡𝑠𝑝</m:t>
                              </m:r>
                            </m:e>
                          </m:d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CH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CH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de-CH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𝑟𝑝</m:t>
                                  </m:r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func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4D53B2-9542-C646-B851-FFADE694B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 r="-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B7A55-02B3-F244-A43F-D74DACFB6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9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BE0E-1BE8-BC4D-9EFD-8A03B839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Newton direction 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492EFF-AEA9-B14E-8DB3-AD167018823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a fixed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onsider the approximation arising by truncating the Taylor series expansion </a:t>
                </a:r>
                <a:r>
                  <a:rPr lang="en-US" dirty="0" err="1"/>
                  <a:t>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after the second order, that is,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=: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positive definite,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as the </a:t>
                </a:r>
                <a:r>
                  <a:rPr lang="en-US" dirty="0" err="1"/>
                  <a:t>minimiser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CH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is convex, we only need to find a stationary point. The gradient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(recall that 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twice differentiable,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symmetric)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the </a:t>
                </a:r>
                <a:r>
                  <a:rPr lang="en-US" i="1" dirty="0"/>
                  <a:t>Newton direction</a:t>
                </a:r>
                <a:r>
                  <a:rPr lang="en-US" dirty="0"/>
                  <a:t>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b="0" i="0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m:rPr>
                        <m:sty m:val="p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 in this case we don't (need to) add the constraint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492EFF-AEA9-B14E-8DB3-AD16701882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00143-D7B3-CE48-B038-9EBD45053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3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BE0E-1BE8-BC4D-9EFD-8A03B839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Newton direction 2/2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492EFF-AEA9-B14E-8DB3-AD167018823B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i="1" dirty="0"/>
                  <a:t>Newton direction</a:t>
                </a:r>
                <a:r>
                  <a:rPr lang="en-US" dirty="0"/>
                  <a:t>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m:rPr>
                        <m:sty m:val="p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Remarks: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When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as the </a:t>
                </a:r>
                <a:r>
                  <a:rPr lang="en-US" dirty="0" err="1"/>
                  <a:t>minimiser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CH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, we don't (need to) add the constraint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de-CH" b="0" dirty="0">
                    <a:ea typeface="Cambria Math" panose="02040503050406030204" pitchFamily="18" charset="0"/>
                  </a:rPr>
                  <a:t>, </a:t>
                </a:r>
                <a:r>
                  <a:rPr lang="en-US" b="0" dirty="0">
                    <a:ea typeface="Cambria Math" panose="02040503050406030204" pitchFamily="18" charset="0"/>
                  </a:rPr>
                  <a:t>and we often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CH" b="0" dirty="0">
                    <a:ea typeface="Cambria Math" panose="02040503050406030204" pitchFamily="18" charset="0"/>
                  </a:rPr>
                  <a:t>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Newton direction is reliable when the approximation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is accurate. In fact, 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tree times continuously differentiable,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CH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of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 and hence accurate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sufficiently small.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positive definite, the newton direction is a descent direction. Indeed,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m:rPr>
                        <m:sty m:val="p"/>
                      </m:rP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de-CH" dirty="0"/>
                </a:br>
                <a:r>
                  <a:rPr lang="en-US" dirty="0"/>
                  <a:t>for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is also positive definite).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492EFF-AEA9-B14E-8DB3-AD16701882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00143-D7B3-CE48-B038-9EBD45053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2FEB-D36B-D440-8C89-12292F0C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Steepest descent vs Newton's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43CE-11EE-3E4F-92F7-784D1C78F68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The steepest descent method: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requires computing a good step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needs only the first derivative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it typically converges linearly, that is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CH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CH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a constant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(but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can be arbitrarily close to 1 in tough problems).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Newton's method: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comes with a natural step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but requires solving linear system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requires first and second derivatives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must be positive definite,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it typically has local quadratic rate of convergence, that is,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close to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CH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CH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 constant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de-CH" dirty="0"/>
                  <a:t>(in </a:t>
                </a:r>
                <a:r>
                  <a:rPr lang="de-CH" dirty="0" err="1"/>
                  <a:t>which</a:t>
                </a:r>
                <a:r>
                  <a:rPr lang="de-CH" dirty="0"/>
                  <a:t> </a:t>
                </a:r>
                <a:r>
                  <a:rPr lang="de-CH" dirty="0" err="1"/>
                  <a:t>case</a:t>
                </a:r>
                <a:r>
                  <a:rPr lang="de-CH" dirty="0"/>
                  <a:t> </a:t>
                </a:r>
                <a:r>
                  <a:rPr lang="de-CH" dirty="0" err="1"/>
                  <a:t>only</a:t>
                </a:r>
                <a:r>
                  <a:rPr lang="de-CH" dirty="0"/>
                  <a:t> </a:t>
                </a:r>
                <a:r>
                  <a:rPr lang="de-CH" dirty="0" err="1"/>
                  <a:t>few</a:t>
                </a:r>
                <a:r>
                  <a:rPr lang="de-CH" dirty="0"/>
                  <a:t> </a:t>
                </a:r>
                <a:r>
                  <a:rPr lang="de-CH" dirty="0" err="1"/>
                  <a:t>steps</a:t>
                </a:r>
                <a:r>
                  <a:rPr lang="de-CH" dirty="0"/>
                  <a:t> </a:t>
                </a:r>
                <a:r>
                  <a:rPr lang="de-CH" dirty="0" err="1"/>
                  <a:t>are</a:t>
                </a:r>
                <a:r>
                  <a:rPr lang="de-CH" dirty="0"/>
                  <a:t> </a:t>
                </a:r>
                <a:r>
                  <a:rPr lang="de-CH" dirty="0" err="1"/>
                  <a:t>needed</a:t>
                </a:r>
                <a:r>
                  <a:rPr lang="de-CH" dirty="0"/>
                  <a:t> </a:t>
                </a:r>
                <a:r>
                  <a:rPr lang="de-CH" dirty="0" err="1"/>
                  <a:t>to</a:t>
                </a:r>
                <a:r>
                  <a:rPr lang="de-CH" dirty="0"/>
                  <a:t> </a:t>
                </a:r>
                <a:r>
                  <a:rPr lang="de-CH" dirty="0" err="1"/>
                  <a:t>achieve</a:t>
                </a:r>
                <a:r>
                  <a:rPr lang="de-CH" dirty="0"/>
                  <a:t> high </a:t>
                </a:r>
                <a:r>
                  <a:rPr lang="de-CH" dirty="0" err="1"/>
                  <a:t>accuracy</a:t>
                </a:r>
                <a:r>
                  <a:rPr lang="de-CH" dirty="0"/>
                  <a:t>.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43CE-11EE-3E4F-92F7-784D1C78F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6897-5C07-5242-9EB1-790962745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55312"/>
      </p:ext>
    </p:extLst>
  </p:cSld>
  <p:clrMapOvr>
    <a:masterClrMapping/>
  </p:clrMapOvr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5C3E4FF0-C24E-DA45-B6A5-82A35CF6F652}"/>
    </a:ext>
  </a:extLst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0B845206-0906-6545-A189-840B432E56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700D3A-BCF8-41A7-A48F-10BDC5C7E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553772-E2E2-455A-9FE0-DDB6DBE001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8282DC-4851-419D-9CF0-16A2A7D28669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e7a5fc8e-e677-41ca-8019-df913e37547c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67a03111-f570-43e0-9b48-49049b7e86e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</Template>
  <TotalTime>17701</TotalTime>
  <Words>1233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Georgia</vt:lpstr>
      <vt:lpstr>Lucida Grande</vt:lpstr>
      <vt:lpstr>UoL Powerpoint Guidelines Accessibility Design</vt:lpstr>
      <vt:lpstr>1_Office Theme</vt:lpstr>
      <vt:lpstr>MA3077 (DLI) Operational Research  Lecture 24 – line search algorithms</vt:lpstr>
      <vt:lpstr>Recap and plan of the day</vt:lpstr>
      <vt:lpstr>Line search methods</vt:lpstr>
      <vt:lpstr>Steepest descent direction 1/2</vt:lpstr>
      <vt:lpstr>Steepest descent direction 1/2</vt:lpstr>
      <vt:lpstr>Descent directions</vt:lpstr>
      <vt:lpstr>The Newton direction 1/2</vt:lpstr>
      <vt:lpstr>The Newton direction 2/2</vt:lpstr>
      <vt:lpstr>Steepest descent vs Newton's method</vt:lpstr>
      <vt:lpstr>Quasi-Newton's methods - BFGS</vt:lpstr>
      <vt:lpstr>Summary and 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Aylward, Samantha</dc:creator>
  <cp:lastModifiedBy>Marco Fasondini</cp:lastModifiedBy>
  <cp:revision>264</cp:revision>
  <cp:lastPrinted>2020-07-06T08:56:06Z</cp:lastPrinted>
  <dcterms:created xsi:type="dcterms:W3CDTF">2020-07-06T13:17:56Z</dcterms:created>
  <dcterms:modified xsi:type="dcterms:W3CDTF">2024-10-18T20:11:43Z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