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80" r:id="rId5"/>
  </p:sldMasterIdLst>
  <p:notesMasterIdLst>
    <p:notesMasterId r:id="rId22"/>
  </p:notesMasterIdLst>
  <p:handoutMasterIdLst>
    <p:handoutMasterId r:id="rId23"/>
  </p:handoutMasterIdLst>
  <p:sldIdLst>
    <p:sldId id="256" r:id="rId6"/>
    <p:sldId id="257" r:id="rId7"/>
    <p:sldId id="276" r:id="rId8"/>
    <p:sldId id="277" r:id="rId9"/>
    <p:sldId id="284" r:id="rId10"/>
    <p:sldId id="286" r:id="rId11"/>
    <p:sldId id="287" r:id="rId12"/>
    <p:sldId id="288" r:id="rId13"/>
    <p:sldId id="289" r:id="rId14"/>
    <p:sldId id="290" r:id="rId15"/>
    <p:sldId id="291" r:id="rId16"/>
    <p:sldId id="292" r:id="rId17"/>
    <p:sldId id="293" r:id="rId18"/>
    <p:sldId id="294" r:id="rId19"/>
    <p:sldId id="295" r:id="rId20"/>
    <p:sldId id="275" r:id="rId21"/>
  </p:sldIdLst>
  <p:sldSz cx="9144000" cy="6858000" type="screen4x3"/>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1" userDrawn="1">
          <p15:clr>
            <a:srgbClr val="A4A3A4"/>
          </p15:clr>
        </p15:guide>
        <p15:guide id="2" pos="275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CBCE"/>
    <a:srgbClr val="FAE8E8"/>
    <a:srgbClr val="F3F1F5"/>
    <a:srgbClr val="FEFEFE"/>
    <a:srgbClr val="ECE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AFF17-729C-46FB-83C4-EE3B099C1C09}" v="45" dt="2022-11-27T18:42:53.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13" autoAdjust="0"/>
    <p:restoredTop sz="95317" autoAdjust="0"/>
  </p:normalViewPr>
  <p:slideViewPr>
    <p:cSldViewPr snapToGrid="0" snapToObjects="1" showGuides="1">
      <p:cViewPr varScale="1">
        <p:scale>
          <a:sx n="77" d="100"/>
          <a:sy n="77" d="100"/>
        </p:scale>
        <p:origin x="328" y="56"/>
      </p:cViewPr>
      <p:guideLst>
        <p:guide orient="horz" pos="2111"/>
        <p:guide pos="2752"/>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showGuides="1">
      <p:cViewPr varScale="1">
        <p:scale>
          <a:sx n="97" d="100"/>
          <a:sy n="97" d="100"/>
        </p:scale>
        <p:origin x="4328"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Fasondini" userId="5dc4241ea68c62ec" providerId="LiveId" clId="{C1EAFF17-729C-46FB-83C4-EE3B099C1C09}"/>
    <pc:docChg chg="modSld">
      <pc:chgData name="Marco Fasondini" userId="5dc4241ea68c62ec" providerId="LiveId" clId="{C1EAFF17-729C-46FB-83C4-EE3B099C1C09}" dt="2022-11-29T08:45:05.865" v="107" actId="20577"/>
      <pc:docMkLst>
        <pc:docMk/>
      </pc:docMkLst>
      <pc:sldChg chg="modSp mod">
        <pc:chgData name="Marco Fasondini" userId="5dc4241ea68c62ec" providerId="LiveId" clId="{C1EAFF17-729C-46FB-83C4-EE3B099C1C09}" dt="2022-11-19T10:42:24.328" v="46" actId="20577"/>
        <pc:sldMkLst>
          <pc:docMk/>
          <pc:sldMk cId="1208446337" sldId="256"/>
        </pc:sldMkLst>
        <pc:spChg chg="mod">
          <ac:chgData name="Marco Fasondini" userId="5dc4241ea68c62ec" providerId="LiveId" clId="{C1EAFF17-729C-46FB-83C4-EE3B099C1C09}" dt="2022-11-19T10:42:15.888" v="15" actId="20577"/>
          <ac:spMkLst>
            <pc:docMk/>
            <pc:sldMk cId="1208446337" sldId="256"/>
            <ac:spMk id="2" creationId="{81196CDF-2CB5-C547-967C-386DEF9A92A9}"/>
          </ac:spMkLst>
        </pc:spChg>
        <pc:spChg chg="mod">
          <ac:chgData name="Marco Fasondini" userId="5dc4241ea68c62ec" providerId="LiveId" clId="{C1EAFF17-729C-46FB-83C4-EE3B099C1C09}" dt="2022-11-19T10:42:24.328" v="46" actId="20577"/>
          <ac:spMkLst>
            <pc:docMk/>
            <pc:sldMk cId="1208446337" sldId="256"/>
            <ac:spMk id="3" creationId="{F83BB64A-5E4C-7E42-9509-D3F5DE96E28A}"/>
          </ac:spMkLst>
        </pc:spChg>
      </pc:sldChg>
      <pc:sldChg chg="modSp mod">
        <pc:chgData name="Marco Fasondini" userId="5dc4241ea68c62ec" providerId="LiveId" clId="{C1EAFF17-729C-46FB-83C4-EE3B099C1C09}" dt="2022-11-27T18:11:30.140" v="50" actId="20577"/>
        <pc:sldMkLst>
          <pc:docMk/>
          <pc:sldMk cId="2569027146" sldId="257"/>
        </pc:sldMkLst>
        <pc:spChg chg="mod">
          <ac:chgData name="Marco Fasondini" userId="5dc4241ea68c62ec" providerId="LiveId" clId="{C1EAFF17-729C-46FB-83C4-EE3B099C1C09}" dt="2022-11-27T18:11:30.140" v="50" actId="20577"/>
          <ac:spMkLst>
            <pc:docMk/>
            <pc:sldMk cId="2569027146" sldId="257"/>
            <ac:spMk id="12" creationId="{17544916-EBE4-A840-ABCA-18C4128C3E98}"/>
          </ac:spMkLst>
        </pc:spChg>
      </pc:sldChg>
      <pc:sldChg chg="modSp mod">
        <pc:chgData name="Marco Fasondini" userId="5dc4241ea68c62ec" providerId="LiveId" clId="{C1EAFF17-729C-46FB-83C4-EE3B099C1C09}" dt="2022-11-27T18:42:53.532" v="100" actId="20577"/>
        <pc:sldMkLst>
          <pc:docMk/>
          <pc:sldMk cId="2067382196" sldId="275"/>
        </pc:sldMkLst>
        <pc:spChg chg="mod">
          <ac:chgData name="Marco Fasondini" userId="5dc4241ea68c62ec" providerId="LiveId" clId="{C1EAFF17-729C-46FB-83C4-EE3B099C1C09}" dt="2022-11-27T18:42:53.532" v="100" actId="20577"/>
          <ac:spMkLst>
            <pc:docMk/>
            <pc:sldMk cId="2067382196" sldId="275"/>
            <ac:spMk id="3" creationId="{2A2AD464-6984-5C48-9A2A-D24FEDE37D43}"/>
          </ac:spMkLst>
        </pc:spChg>
      </pc:sldChg>
      <pc:sldChg chg="modSp mod">
        <pc:chgData name="Marco Fasondini" userId="5dc4241ea68c62ec" providerId="LiveId" clId="{C1EAFF17-729C-46FB-83C4-EE3B099C1C09}" dt="2022-11-29T08:41:51.220" v="103" actId="20577"/>
        <pc:sldMkLst>
          <pc:docMk/>
          <pc:sldMk cId="857432761" sldId="276"/>
        </pc:sldMkLst>
        <pc:spChg chg="mod">
          <ac:chgData name="Marco Fasondini" userId="5dc4241ea68c62ec" providerId="LiveId" clId="{C1EAFF17-729C-46FB-83C4-EE3B099C1C09}" dt="2022-11-29T08:41:51.220" v="103" actId="20577"/>
          <ac:spMkLst>
            <pc:docMk/>
            <pc:sldMk cId="857432761" sldId="276"/>
            <ac:spMk id="3" creationId="{24D3CEEE-E143-DB49-BC39-FA46E83C7BFD}"/>
          </ac:spMkLst>
        </pc:spChg>
      </pc:sldChg>
      <pc:sldChg chg="modSp mod">
        <pc:chgData name="Marco Fasondini" userId="5dc4241ea68c62ec" providerId="LiveId" clId="{C1EAFF17-729C-46FB-83C4-EE3B099C1C09}" dt="2022-11-29T08:45:05.865" v="107" actId="20577"/>
        <pc:sldMkLst>
          <pc:docMk/>
          <pc:sldMk cId="1922371258" sldId="284"/>
        </pc:sldMkLst>
        <pc:spChg chg="mod">
          <ac:chgData name="Marco Fasondini" userId="5dc4241ea68c62ec" providerId="LiveId" clId="{C1EAFF17-729C-46FB-83C4-EE3B099C1C09}" dt="2022-11-29T08:45:05.865" v="107" actId="20577"/>
          <ac:spMkLst>
            <pc:docMk/>
            <pc:sldMk cId="1922371258" sldId="284"/>
            <ac:spMk id="3" creationId="{1869ACC9-0987-1348-B7F7-58A9ED22C552}"/>
          </ac:spMkLst>
        </pc:spChg>
      </pc:sldChg>
      <pc:sldChg chg="modSp mod">
        <pc:chgData name="Marco Fasondini" userId="5dc4241ea68c62ec" providerId="LiveId" clId="{C1EAFF17-729C-46FB-83C4-EE3B099C1C09}" dt="2022-11-27T18:18:43.681" v="57" actId="1076"/>
        <pc:sldMkLst>
          <pc:docMk/>
          <pc:sldMk cId="3706224144" sldId="286"/>
        </pc:sldMkLst>
        <pc:picChg chg="mod">
          <ac:chgData name="Marco Fasondini" userId="5dc4241ea68c62ec" providerId="LiveId" clId="{C1EAFF17-729C-46FB-83C4-EE3B099C1C09}" dt="2022-11-27T18:18:43.681" v="57" actId="1076"/>
          <ac:picMkLst>
            <pc:docMk/>
            <pc:sldMk cId="3706224144" sldId="286"/>
            <ac:picMk id="6" creationId="{859D9F68-A82D-D44E-BCFF-086C5D0A7874}"/>
          </ac:picMkLst>
        </pc:picChg>
      </pc:sldChg>
      <pc:sldChg chg="modSp mod">
        <pc:chgData name="Marco Fasondini" userId="5dc4241ea68c62ec" providerId="LiveId" clId="{C1EAFF17-729C-46FB-83C4-EE3B099C1C09}" dt="2022-11-27T18:21:36.512" v="59" actId="1076"/>
        <pc:sldMkLst>
          <pc:docMk/>
          <pc:sldMk cId="1898501092" sldId="287"/>
        </pc:sldMkLst>
        <pc:picChg chg="mod">
          <ac:chgData name="Marco Fasondini" userId="5dc4241ea68c62ec" providerId="LiveId" clId="{C1EAFF17-729C-46FB-83C4-EE3B099C1C09}" dt="2022-11-27T18:21:36.512" v="59" actId="1076"/>
          <ac:picMkLst>
            <pc:docMk/>
            <pc:sldMk cId="1898501092" sldId="287"/>
            <ac:picMk id="6" creationId="{E29262A9-3992-B94D-A7C3-068607195061}"/>
          </ac:picMkLst>
        </pc:picChg>
      </pc:sldChg>
      <pc:sldChg chg="modSp">
        <pc:chgData name="Marco Fasondini" userId="5dc4241ea68c62ec" providerId="LiveId" clId="{C1EAFF17-729C-46FB-83C4-EE3B099C1C09}" dt="2022-11-27T18:29:51.613" v="77" actId="20577"/>
        <pc:sldMkLst>
          <pc:docMk/>
          <pc:sldMk cId="561492978" sldId="290"/>
        </pc:sldMkLst>
        <pc:spChg chg="mod">
          <ac:chgData name="Marco Fasondini" userId="5dc4241ea68c62ec" providerId="LiveId" clId="{C1EAFF17-729C-46FB-83C4-EE3B099C1C09}" dt="2022-11-27T18:29:51.613" v="77" actId="20577"/>
          <ac:spMkLst>
            <pc:docMk/>
            <pc:sldMk cId="561492978" sldId="290"/>
            <ac:spMk id="3" creationId="{E55236FB-5D7E-7340-9758-498715E45D50}"/>
          </ac:spMkLst>
        </pc:spChg>
      </pc:sldChg>
      <pc:sldChg chg="modSp">
        <pc:chgData name="Marco Fasondini" userId="5dc4241ea68c62ec" providerId="LiveId" clId="{C1EAFF17-729C-46FB-83C4-EE3B099C1C09}" dt="2022-11-27T18:34:11.667" v="98" actId="20577"/>
        <pc:sldMkLst>
          <pc:docMk/>
          <pc:sldMk cId="2367584619" sldId="291"/>
        </pc:sldMkLst>
        <pc:spChg chg="mod">
          <ac:chgData name="Marco Fasondini" userId="5dc4241ea68c62ec" providerId="LiveId" clId="{C1EAFF17-729C-46FB-83C4-EE3B099C1C09}" dt="2022-11-27T18:34:11.667" v="98" actId="20577"/>
          <ac:spMkLst>
            <pc:docMk/>
            <pc:sldMk cId="2367584619" sldId="291"/>
            <ac:spMk id="3" creationId="{1243B5CB-5F4F-2346-8238-F3486FBC108D}"/>
          </ac:spMkLst>
        </pc:spChg>
      </pc:sldChg>
      <pc:sldChg chg="modSp">
        <pc:chgData name="Marco Fasondini" userId="5dc4241ea68c62ec" providerId="LiveId" clId="{C1EAFF17-729C-46FB-83C4-EE3B099C1C09}" dt="2022-11-27T18:11:51.579" v="52" actId="20577"/>
        <pc:sldMkLst>
          <pc:docMk/>
          <pc:sldMk cId="169404537" sldId="294"/>
        </pc:sldMkLst>
        <pc:spChg chg="mod">
          <ac:chgData name="Marco Fasondini" userId="5dc4241ea68c62ec" providerId="LiveId" clId="{C1EAFF17-729C-46FB-83C4-EE3B099C1C09}" dt="2022-11-27T18:11:51.579" v="52" actId="20577"/>
          <ac:spMkLst>
            <pc:docMk/>
            <pc:sldMk cId="169404537" sldId="294"/>
            <ac:spMk id="3" creationId="{7A309D45-5F07-6B4A-A126-92665E38D59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FBE71-5035-4146-AFE9-36F5CE18AF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CCEC63C-1F62-B94B-A73D-708D71DE7D7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DB4FBF-BAB0-464A-910D-50A092E21568}" type="datetimeFigureOut">
              <a:rPr lang="en-US" smtClean="0"/>
              <a:t>11/27/2022</a:t>
            </a:fld>
            <a:endParaRPr lang="en-US"/>
          </a:p>
        </p:txBody>
      </p:sp>
      <p:sp>
        <p:nvSpPr>
          <p:cNvPr id="4" name="Footer Placeholder 3">
            <a:extLst>
              <a:ext uri="{FF2B5EF4-FFF2-40B4-BE49-F238E27FC236}">
                <a16:creationId xmlns:a16="http://schemas.microsoft.com/office/drawing/2014/main" id="{06EEFDFB-6464-D149-A909-972C4057D1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EA2FD5-5907-934B-880F-E5DBCC10DA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3A49F5-DC7A-1848-B36B-1AFA6915A884}" type="slidenum">
              <a:rPr lang="en-US" smtClean="0"/>
              <a:t>‹#›</a:t>
            </a:fld>
            <a:endParaRPr lang="en-US"/>
          </a:p>
        </p:txBody>
      </p:sp>
    </p:spTree>
    <p:extLst>
      <p:ext uri="{BB962C8B-B14F-4D97-AF65-F5344CB8AC3E}">
        <p14:creationId xmlns:p14="http://schemas.microsoft.com/office/powerpoint/2010/main" val="39779500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21D7CF-5F4D-5148-AB1A-A05EF0B57D46}" type="datetimeFigureOut">
              <a:rPr lang="en-US" smtClean="0"/>
              <a:t>11/27/2022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72C7E9-CA6E-C945-826B-68C1FAB00F44}" type="slidenum">
              <a:rPr lang="en-US" smtClean="0"/>
              <a:t>‹#›</a:t>
            </a:fld>
            <a:endParaRPr lang="en-US" dirty="0"/>
          </a:p>
        </p:txBody>
      </p:sp>
    </p:spTree>
    <p:extLst>
      <p:ext uri="{BB962C8B-B14F-4D97-AF65-F5344CB8AC3E}">
        <p14:creationId xmlns:p14="http://schemas.microsoft.com/office/powerpoint/2010/main" val="177922972"/>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163739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4" y="325122"/>
            <a:ext cx="1946275" cy="3380104"/>
          </a:xfrm>
          <a:prstGeom prst="rect">
            <a:avLst/>
          </a:prstGeom>
          <a:solidFill>
            <a:schemeClr val="tx1">
              <a:lumMod val="20000"/>
              <a:lumOff val="80000"/>
            </a:schemeClr>
          </a:solidFill>
        </p:spPr>
        <p:txBody>
          <a:bodyPr/>
          <a:lstStyle>
            <a:lvl1pPr marL="0" indent="0">
              <a:buNone/>
              <a:defRPr sz="1600">
                <a:latin typeface="+mj-lt"/>
              </a:defRPr>
            </a:lvl1pPr>
          </a:lstStyle>
          <a:p>
            <a:r>
              <a:rPr lang="en-GB"/>
              <a:t>Click icon to add picture</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31B08584-E9B4-CC4D-A115-DB37368730AA}"/>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3543300" y="6563824"/>
            <a:ext cx="1358900" cy="148085"/>
          </a:xfrm>
          <a:prstGeom prst="rect">
            <a:avLst/>
          </a:prstGeom>
        </p:spPr>
      </p:pic>
    </p:spTree>
    <p:extLst>
      <p:ext uri="{BB962C8B-B14F-4D97-AF65-F5344CB8AC3E}">
        <p14:creationId xmlns:p14="http://schemas.microsoft.com/office/powerpoint/2010/main" val="185529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600">
                <a:latin typeface="+mj-lt"/>
              </a:defRPr>
            </a:lvl1pPr>
          </a:lstStyle>
          <a:p>
            <a:r>
              <a:rPr lang="en-GB"/>
              <a:t>Click icon to add picture</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93744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a:t>Click icon to add picture</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600">
                <a:latin typeface="+mn-lt"/>
              </a:defRPr>
            </a:lvl1pPr>
          </a:lstStyle>
          <a:p>
            <a:r>
              <a:rPr lang="en-GB" dirty="0"/>
              <a:t>Click icon to add picture</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52009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42672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12375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207904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3887412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072576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000833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0421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51C806-9317-4444-AF29-F6B5A5D8C4D1}"/>
              </a:ext>
              <a:ext uri="{C183D7F6-B498-43B3-948B-1728B52AA6E4}">
                <adec:decorative xmlns:adec="http://schemas.microsoft.com/office/drawing/2017/decorative" val="1"/>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904492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lvl1pPr>
          </a:lstStyle>
          <a:p>
            <a:r>
              <a:rPr lang="en-GB"/>
              <a:t>Click icon to add picture</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a:extLst>
              <a:ext uri="{FF2B5EF4-FFF2-40B4-BE49-F238E27FC236}">
                <a16:creationId xmlns:a16="http://schemas.microsoft.com/office/drawing/2014/main" id="{562FFE9E-B38D-7B42-B2C5-7B32CEF7E51A}"/>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1540205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462417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3405151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ubhead/image fixed">
    <p:bg>
      <p:bgPr>
        <a:blipFill dpi="0" rotWithShape="1">
          <a:blip r:embed="rId2">
            <a:lum/>
          </a:blip>
          <a:srcRect/>
          <a:stretch>
            <a:fillRect l="-6000" r="-14000"/>
          </a:stretch>
        </a:blip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8" name="Text Placeholder 6"/>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576C3944-0362-9D40-9872-49A6CB42DF2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1859680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ubhead/image editable">
    <p:spTree>
      <p:nvGrpSpPr>
        <p:cNvPr id="1" name=""/>
        <p:cNvGrpSpPr/>
        <p:nvPr/>
      </p:nvGrpSpPr>
      <p:grpSpPr>
        <a:xfrm>
          <a:off x="0" y="0"/>
          <a:ext cx="0" cy="0"/>
          <a:chOff x="0" y="0"/>
          <a:chExt cx="0" cy="0"/>
        </a:xfrm>
      </p:grpSpPr>
      <p:sp>
        <p:nvSpPr>
          <p:cNvPr id="4" name="Picture Placeholder 3" descr="&quot;&quot;">
            <a:extLst>
              <a:ext uri="{FF2B5EF4-FFF2-40B4-BE49-F238E27FC236}">
                <a16:creationId xmlns:a16="http://schemas.microsoft.com/office/drawing/2014/main" id="{5A51C806-9317-4444-AF29-F6B5A5D8C4D1}"/>
              </a:ext>
              <a:ext uri="{C183D7F6-B498-43B3-948B-1728B52AA6E4}">
                <adec:decorative xmlns:adec="http://schemas.microsoft.com/office/drawing/2017/decorative" val="0"/>
              </a:ext>
            </a:extLst>
          </p:cNvPr>
          <p:cNvSpPr>
            <a:spLocks noGrp="1"/>
          </p:cNvSpPr>
          <p:nvPr>
            <p:ph type="pic" sz="quarter" idx="14" hasCustomPrompt="1"/>
          </p:nvPr>
        </p:nvSpPr>
        <p:spPr>
          <a:xfrm>
            <a:off x="0" y="0"/>
            <a:ext cx="9144000" cy="6858000"/>
          </a:xfrm>
          <a:prstGeom prst="rect">
            <a:avLst/>
          </a:prstGeom>
        </p:spPr>
        <p:txBody>
          <a:bodyPr/>
          <a:lstStyle>
            <a:lvl1pPr marL="0" indent="0">
              <a:buNone/>
              <a:defRPr sz="1600">
                <a:latin typeface="+mn-lt"/>
              </a:defRPr>
            </a:lvl1pPr>
          </a:lstStyle>
          <a:p>
            <a:r>
              <a:rPr lang="en-GB" dirty="0"/>
              <a:t>Drag picture to placeholder or click icon to add</a:t>
            </a:r>
            <a:endParaRPr lang="en-US" dirty="0"/>
          </a:p>
        </p:txBody>
      </p:sp>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1818493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39288314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2786124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descr="&quot;&quot;">
            <a:extLst>
              <a:ext uri="{C183D7F6-B498-43B3-948B-1728B52AA6E4}">
                <adec:decorative xmlns:adec="http://schemas.microsoft.com/office/drawing/2017/decorative" val="0"/>
              </a:ext>
            </a:extLst>
          </p:cNvPr>
          <p:cNvSpPr>
            <a:spLocks noGrp="1"/>
          </p:cNvSpPr>
          <p:nvPr>
            <p:ph type="pic" sz="quarter" idx="11" hasCustomPrompt="1"/>
          </p:nvPr>
        </p:nvSpPr>
        <p:spPr>
          <a:xfrm>
            <a:off x="0" y="0"/>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800">
                <a:solidFill>
                  <a:schemeClr val="bg1"/>
                </a:solidFill>
                <a:latin typeface="+mj-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4362" y="486057"/>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Slide Number Placeholder 5">
            <a:extLst>
              <a:ext uri="{FF2B5EF4-FFF2-40B4-BE49-F238E27FC236}">
                <a16:creationId xmlns:a16="http://schemas.microsoft.com/office/drawing/2014/main" id="{D6CA8893-AFD2-AF48-B366-2FBBE28BE8B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spTree>
    <p:extLst>
      <p:ext uri="{BB962C8B-B14F-4D97-AF65-F5344CB8AC3E}">
        <p14:creationId xmlns:p14="http://schemas.microsoft.com/office/powerpoint/2010/main" val="20448142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5779"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0" name="Picture 9" descr="&quot;&quot;">
            <a:extLst>
              <a:ext uri="{FF2B5EF4-FFF2-40B4-BE49-F238E27FC236}">
                <a16:creationId xmlns:a16="http://schemas.microsoft.com/office/drawing/2014/main" id="{4BF32F7E-C818-C342-A3EB-36B6EDCFC4D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8042" y="6356351"/>
            <a:ext cx="1558544" cy="387617"/>
          </a:xfrm>
          <a:prstGeom prst="rect">
            <a:avLst/>
          </a:prstGeom>
        </p:spPr>
      </p:pic>
    </p:spTree>
    <p:extLst>
      <p:ext uri="{BB962C8B-B14F-4D97-AF65-F5344CB8AC3E}">
        <p14:creationId xmlns:p14="http://schemas.microsoft.com/office/powerpoint/2010/main" val="42265188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E092F60E-7F8A-374A-AF40-8F3584A4BCD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208447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head/no image">
    <p:spTree>
      <p:nvGrpSpPr>
        <p:cNvPr id="1" name=""/>
        <p:cNvGrpSpPr/>
        <p:nvPr/>
      </p:nvGrpSpPr>
      <p:grpSpPr>
        <a:xfrm>
          <a:off x="0" y="0"/>
          <a:ext cx="0" cy="0"/>
          <a:chOff x="0" y="0"/>
          <a:chExt cx="0" cy="0"/>
        </a:xfrm>
      </p:grpSpPr>
      <p:sp>
        <p:nvSpPr>
          <p:cNvPr id="7" name="Picture Placeholder 11" descr="&quot;&quot;">
            <a:extLst>
              <a:ext uri="{FF2B5EF4-FFF2-40B4-BE49-F238E27FC236}">
                <a16:creationId xmlns:a16="http://schemas.microsoft.com/office/drawing/2014/main" id="{F795AB3A-A90A-F641-B492-BCACC410BAA7}"/>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
        <p:nvSpPr>
          <p:cNvPr id="8" name="Title 3">
            <a:extLst>
              <a:ext uri="{FF2B5EF4-FFF2-40B4-BE49-F238E27FC236}">
                <a16:creationId xmlns:a16="http://schemas.microsoft.com/office/drawing/2014/main" id="{1AF7CCDF-B198-4743-8A2A-20D224244523}"/>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add title</a:t>
            </a:r>
            <a:endParaRPr lang="en-US" dirty="0"/>
          </a:p>
        </p:txBody>
      </p:sp>
      <p:sp>
        <p:nvSpPr>
          <p:cNvPr id="11" name="Text Placeholder 6">
            <a:extLst>
              <a:ext uri="{FF2B5EF4-FFF2-40B4-BE49-F238E27FC236}">
                <a16:creationId xmlns:a16="http://schemas.microsoft.com/office/drawing/2014/main" id="{10684E59-6269-9B49-A479-3AF4130C8390}"/>
              </a:ext>
            </a:extLst>
          </p:cNvPr>
          <p:cNvSpPr>
            <a:spLocks noGrp="1"/>
          </p:cNvSpPr>
          <p:nvPr>
            <p:ph type="body" sz="quarter" idx="12" hasCustomPrompt="1"/>
          </p:nvPr>
        </p:nvSpPr>
        <p:spPr>
          <a:xfrm>
            <a:off x="2349500" y="4037707"/>
            <a:ext cx="4445000" cy="996517"/>
          </a:xfrm>
          <a:prstGeom prst="rect">
            <a:avLst/>
          </a:prstGeom>
          <a:solidFill>
            <a:schemeClr val="bg2"/>
          </a:solidFill>
        </p:spPr>
        <p:txBody>
          <a:bodyPr lIns="360000" tIns="187200" rIns="360000" bIns="187200" anchor="ctr" anchorCtr="0">
            <a:noAutofit/>
          </a:bodyPr>
          <a:lstStyle>
            <a:lvl1pPr marL="0" indent="0">
              <a:buNone/>
              <a:defRPr sz="2000" b="0" i="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2427331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533D2540-C641-4241-843E-2767689BE96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56351"/>
            <a:ext cx="1558544" cy="387617"/>
          </a:xfrm>
          <a:prstGeom prst="rect">
            <a:avLst/>
          </a:prstGeom>
        </p:spPr>
      </p:pic>
    </p:spTree>
    <p:extLst>
      <p:ext uri="{BB962C8B-B14F-4D97-AF65-F5344CB8AC3E}">
        <p14:creationId xmlns:p14="http://schemas.microsoft.com/office/powerpoint/2010/main" val="3809762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3A1C461-8F2B-964A-A854-646E5BE0ABE7}"/>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0"/>
            <a:ext cx="3835400" cy="166793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3" name="Picture 12" descr="&quot;&quot;">
            <a:extLst>
              <a:ext uri="{FF2B5EF4-FFF2-40B4-BE49-F238E27FC236}">
                <a16:creationId xmlns:a16="http://schemas.microsoft.com/office/drawing/2014/main" id="{E16CD505-C6AB-3440-B1AE-EA70BE19F36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226363" y="6330819"/>
            <a:ext cx="1558544" cy="387617"/>
          </a:xfrm>
          <a:prstGeom prst="rect">
            <a:avLst/>
          </a:prstGeom>
        </p:spPr>
      </p:pic>
    </p:spTree>
    <p:extLst>
      <p:ext uri="{BB962C8B-B14F-4D97-AF65-F5344CB8AC3E}">
        <p14:creationId xmlns:p14="http://schemas.microsoft.com/office/powerpoint/2010/main" val="4252744483"/>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multiple images opt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3300" y="1739302"/>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3543300" y="3175598"/>
            <a:ext cx="31496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Subtitle</a:t>
            </a:r>
            <a:endParaRPr lang="en-US" dirty="0"/>
          </a:p>
        </p:txBody>
      </p:sp>
      <p:sp>
        <p:nvSpPr>
          <p:cNvPr id="10" name="Text Placeholder 11"/>
          <p:cNvSpPr>
            <a:spLocks noGrp="1"/>
          </p:cNvSpPr>
          <p:nvPr>
            <p:ph type="body" sz="quarter" idx="18"/>
          </p:nvPr>
        </p:nvSpPr>
        <p:spPr>
          <a:xfrm>
            <a:off x="3543300" y="3905169"/>
            <a:ext cx="31496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3009900" cy="6637867"/>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7" name="Picture Placeholder 5" descr="&quot;&quot;">
            <a:extLst>
              <a:ext uri="{C183D7F6-B498-43B3-948B-1728B52AA6E4}">
                <adec:decorative xmlns:adec="http://schemas.microsoft.com/office/drawing/2017/decorative" val="0"/>
              </a:ext>
            </a:extLst>
          </p:cNvPr>
          <p:cNvSpPr>
            <a:spLocks noGrp="1"/>
          </p:cNvSpPr>
          <p:nvPr>
            <p:ph type="pic" sz="quarter" idx="15"/>
          </p:nvPr>
        </p:nvSpPr>
        <p:spPr>
          <a:xfrm>
            <a:off x="6931025" y="372535"/>
            <a:ext cx="1946275" cy="3380104"/>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8" name="Picture Placeholder 5" descr="&quot;&quot;">
            <a:extLst>
              <a:ext uri="{C183D7F6-B498-43B3-948B-1728B52AA6E4}">
                <adec:decorative xmlns:adec="http://schemas.microsoft.com/office/drawing/2017/decorative" val="0"/>
              </a:ext>
            </a:extLst>
          </p:cNvPr>
          <p:cNvSpPr>
            <a:spLocks noGrp="1"/>
          </p:cNvSpPr>
          <p:nvPr>
            <p:ph type="pic" sz="quarter" idx="16"/>
          </p:nvPr>
        </p:nvSpPr>
        <p:spPr>
          <a:xfrm>
            <a:off x="6931024" y="4070351"/>
            <a:ext cx="2212975" cy="2286000"/>
          </a:xfrm>
          <a:prstGeom prst="rect">
            <a:avLst/>
          </a:prstGeom>
          <a:solidFill>
            <a:schemeClr val="tx1">
              <a:lumMod val="20000"/>
              <a:lumOff val="80000"/>
            </a:schemeClr>
          </a:solidFill>
        </p:spPr>
        <p:txBody>
          <a:bodyPr/>
          <a:lstStyle>
            <a:lvl1pPr marL="0" indent="0">
              <a:buNone/>
              <a:defRPr sz="1600">
                <a:solidFill>
                  <a:schemeClr val="bg1"/>
                </a:solidFill>
                <a:latin typeface="+mj-lt"/>
              </a:defRPr>
            </a:lvl1pPr>
          </a:lstStyle>
          <a:p>
            <a:r>
              <a:rPr lang="en-GB" dirty="0"/>
              <a:t>Drag picture to placeholder or click icon to add</a:t>
            </a:r>
            <a:endParaRPr lang="en-US" dirty="0"/>
          </a:p>
        </p:txBody>
      </p:sp>
      <p:sp>
        <p:nvSpPr>
          <p:cNvPr id="12" name="Slide Number Placeholder 5">
            <a:extLst>
              <a:ext uri="{FF2B5EF4-FFF2-40B4-BE49-F238E27FC236}">
                <a16:creationId xmlns:a16="http://schemas.microsoft.com/office/drawing/2014/main" id="{0AAC969B-9F13-034E-B663-52115B22C24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47A48E3-3A0F-BD43-9766-4600D0687B97}"/>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34874" y="6376616"/>
            <a:ext cx="1558544" cy="387617"/>
          </a:xfrm>
          <a:prstGeom prst="rect">
            <a:avLst/>
          </a:prstGeom>
        </p:spPr>
      </p:pic>
    </p:spTree>
    <p:extLst>
      <p:ext uri="{BB962C8B-B14F-4D97-AF65-F5344CB8AC3E}">
        <p14:creationId xmlns:p14="http://schemas.microsoft.com/office/powerpoint/2010/main" val="3569959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xt/Multiple images opt2">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601414"/>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2"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6"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9"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4445000" y="1601414"/>
            <a:ext cx="4699000" cy="2327121"/>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4"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3657601" y="4182533"/>
            <a:ext cx="2089151"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5"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5956301" y="4182533"/>
            <a:ext cx="2984500" cy="2173818"/>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3" name="Slide Number Placeholder 5">
            <a:extLst>
              <a:ext uri="{FF2B5EF4-FFF2-40B4-BE49-F238E27FC236}">
                <a16:creationId xmlns:a16="http://schemas.microsoft.com/office/drawing/2014/main" id="{E8C1839C-E96C-4544-9ABF-388A484FA962}"/>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8" name="Picture 17" descr="&quot;&quot;">
            <a:extLst>
              <a:ext uri="{FF2B5EF4-FFF2-40B4-BE49-F238E27FC236}">
                <a16:creationId xmlns:a16="http://schemas.microsoft.com/office/drawing/2014/main" id="{0337430E-2091-F040-A6DF-62998C97D102}"/>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40712886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Multiple images opt3">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614172" y="1584786"/>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6" name="Text Placeholder 6"/>
          <p:cNvSpPr>
            <a:spLocks noGrp="1"/>
          </p:cNvSpPr>
          <p:nvPr>
            <p:ph type="body" sz="quarter" idx="19" hasCustomPrompt="1"/>
          </p:nvPr>
        </p:nvSpPr>
        <p:spPr>
          <a:xfrm>
            <a:off x="614173" y="2488998"/>
            <a:ext cx="2916428"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7" name="Text Placeholder 11"/>
          <p:cNvSpPr>
            <a:spLocks noGrp="1"/>
          </p:cNvSpPr>
          <p:nvPr>
            <p:ph type="body" sz="quarter" idx="20"/>
          </p:nvPr>
        </p:nvSpPr>
        <p:spPr>
          <a:xfrm>
            <a:off x="614173" y="3132669"/>
            <a:ext cx="2916428" cy="32660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0"/>
          </p:nvPr>
        </p:nvSpPr>
        <p:spPr>
          <a:xfrm>
            <a:off x="7302501" y="1601412"/>
            <a:ext cx="1841500" cy="4172855"/>
          </a:xfrm>
          <a:prstGeom prst="rect">
            <a:avLst/>
          </a:prstGeom>
          <a:solidFill>
            <a:schemeClr val="tx2">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5" name="Picture Placeholder 4" descr="&quot;&quot;">
            <a:extLst>
              <a:ext uri="{C183D7F6-B498-43B3-948B-1728B52AA6E4}">
                <adec:decorative xmlns:adec="http://schemas.microsoft.com/office/drawing/2017/decorative" val="0"/>
              </a:ext>
            </a:extLst>
          </p:cNvPr>
          <p:cNvSpPr>
            <a:spLocks noGrp="1"/>
          </p:cNvSpPr>
          <p:nvPr>
            <p:ph type="pic" sz="quarter" idx="11"/>
          </p:nvPr>
        </p:nvSpPr>
        <p:spPr>
          <a:xfrm>
            <a:off x="4533900" y="1602317"/>
            <a:ext cx="2540000" cy="26754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12" name="Picture Placeholder 4" descr="&quot;&quot;">
            <a:extLst>
              <a:ext uri="{C183D7F6-B498-43B3-948B-1728B52AA6E4}">
                <adec:decorative xmlns:adec="http://schemas.microsoft.com/office/drawing/2017/decorative" val="0"/>
              </a:ext>
            </a:extLst>
          </p:cNvPr>
          <p:cNvSpPr>
            <a:spLocks noGrp="1"/>
          </p:cNvSpPr>
          <p:nvPr>
            <p:ph type="pic" sz="quarter" idx="18"/>
          </p:nvPr>
        </p:nvSpPr>
        <p:spPr>
          <a:xfrm>
            <a:off x="3860801" y="4588933"/>
            <a:ext cx="3213100" cy="2269067"/>
          </a:xfrm>
          <a:prstGeom prst="rect">
            <a:avLst/>
          </a:prstGeom>
          <a:solidFill>
            <a:schemeClr val="tx1">
              <a:lumMod val="20000"/>
              <a:lumOff val="80000"/>
            </a:schemeClr>
          </a:solidFill>
        </p:spPr>
        <p:txBody>
          <a:bodyPr vert="horz"/>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06CC22BD-2E67-5141-997D-78A8A2FD82DC}"/>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4" name="Picture 13" descr="&quot;&quot;">
            <a:extLst>
              <a:ext uri="{FF2B5EF4-FFF2-40B4-BE49-F238E27FC236}">
                <a16:creationId xmlns:a16="http://schemas.microsoft.com/office/drawing/2014/main" id="{49F866BF-6E90-3349-8FF3-E51EEA5132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8024614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4503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1" name="Text Placeholder 11"/>
          <p:cNvSpPr>
            <a:spLocks noGrp="1"/>
          </p:cNvSpPr>
          <p:nvPr>
            <p:ph type="body" sz="quarter" idx="20" hasCustomPrompt="1"/>
          </p:nvPr>
        </p:nvSpPr>
        <p:spPr>
          <a:xfrm>
            <a:off x="614172" y="2030589"/>
            <a:ext cx="7907528" cy="4452764"/>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9" name="Picture 8" descr="&quot;&quot;">
            <a:extLst>
              <a:ext uri="{FF2B5EF4-FFF2-40B4-BE49-F238E27FC236}">
                <a16:creationId xmlns:a16="http://schemas.microsoft.com/office/drawing/2014/main" id="{6B006644-CEB7-064E-A96C-BE9436DEA414}"/>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803406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Subhead/Bullet list on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9"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1" name="Text Placeholder 11"/>
          <p:cNvSpPr>
            <a:spLocks noGrp="1"/>
          </p:cNvSpPr>
          <p:nvPr>
            <p:ph type="body" sz="quarter" idx="20" hasCustomPrompt="1"/>
          </p:nvPr>
        </p:nvSpPr>
        <p:spPr>
          <a:xfrm>
            <a:off x="614172" y="2673876"/>
            <a:ext cx="7907528" cy="3809478"/>
          </a:xfrm>
          <a:prstGeom prst="rect">
            <a:avLst/>
          </a:prstGeom>
        </p:spPr>
        <p:txBody>
          <a:bodyPr lIns="0">
            <a:noAutofit/>
          </a:bodyPr>
          <a:lstStyle>
            <a:lvl1pPr marL="197995" indent="-197995">
              <a:spcBef>
                <a:spcPts val="300"/>
              </a:spcBef>
              <a:spcAft>
                <a:spcPts val="300"/>
              </a:spcAft>
              <a:buFont typeface="Lucida Grande"/>
              <a:buChar char="-"/>
              <a:defRPr sz="1800" b="0" i="0" baseline="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First level</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9008E442-552C-ED40-8CDA-74FA4F65F66D}"/>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8" name="Picture 7" descr="&quot;&quot;">
            <a:extLst>
              <a:ext uri="{FF2B5EF4-FFF2-40B4-BE49-F238E27FC236}">
                <a16:creationId xmlns:a16="http://schemas.microsoft.com/office/drawing/2014/main" id="{DA7D585D-DE26-7345-818E-620B24C3031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7269769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 list two columns">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2">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two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63F1E7E8-C77B-9449-9C41-C649D6B2CD8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31F0693B-B667-9C4E-9A0E-CA8E69E02119}"/>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26964997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 list thre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282590"/>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Text Placeholder 6"/>
          <p:cNvSpPr>
            <a:spLocks noGrp="1"/>
          </p:cNvSpPr>
          <p:nvPr>
            <p:ph type="body" sz="quarter" idx="19" hasCustomPrompt="1"/>
          </p:nvPr>
        </p:nvSpPr>
        <p:spPr>
          <a:xfrm>
            <a:off x="614172" y="1905708"/>
            <a:ext cx="7907528" cy="575936"/>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20" hasCustomPrompt="1"/>
          </p:nvPr>
        </p:nvSpPr>
        <p:spPr>
          <a:xfrm>
            <a:off x="614172" y="2673875"/>
            <a:ext cx="7907528" cy="3961878"/>
          </a:xfrm>
          <a:prstGeom prst="rect">
            <a:avLst/>
          </a:prstGeom>
        </p:spPr>
        <p:txBody>
          <a:bodyPr lIns="0" numCol="3">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Bullet list three columns</a:t>
            </a:r>
          </a:p>
          <a:p>
            <a:pPr lvl="1"/>
            <a:r>
              <a:rPr lang="en-GB" dirty="0"/>
              <a:t>Second level</a:t>
            </a:r>
          </a:p>
          <a:p>
            <a:pPr lvl="2"/>
            <a:r>
              <a:rPr lang="en-GB" dirty="0"/>
              <a:t>Third level</a:t>
            </a:r>
          </a:p>
        </p:txBody>
      </p:sp>
      <p:sp>
        <p:nvSpPr>
          <p:cNvPr id="7" name="Slide Number Placeholder 5">
            <a:extLst>
              <a:ext uri="{FF2B5EF4-FFF2-40B4-BE49-F238E27FC236}">
                <a16:creationId xmlns:a16="http://schemas.microsoft.com/office/drawing/2014/main" id="{E6527F58-0398-A947-8487-9CAB1F088870}"/>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F6FA3B21-5FCB-3845-9F81-65D0636136D8}"/>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0824732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14172" y="1261998"/>
            <a:ext cx="7915656"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15" name="Text Placeholder 6"/>
          <p:cNvSpPr>
            <a:spLocks noGrp="1"/>
          </p:cNvSpPr>
          <p:nvPr>
            <p:ph type="body" sz="quarter" idx="12" hasCustomPrompt="1"/>
          </p:nvPr>
        </p:nvSpPr>
        <p:spPr>
          <a:xfrm>
            <a:off x="614172"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6" name="Text Placeholder 11"/>
          <p:cNvSpPr>
            <a:spLocks noGrp="1"/>
          </p:cNvSpPr>
          <p:nvPr>
            <p:ph type="body" sz="quarter" idx="18"/>
          </p:nvPr>
        </p:nvSpPr>
        <p:spPr>
          <a:xfrm>
            <a:off x="614172"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17" name="Text Placeholder 6"/>
          <p:cNvSpPr>
            <a:spLocks noGrp="1"/>
          </p:cNvSpPr>
          <p:nvPr>
            <p:ph type="body" sz="quarter" idx="20" hasCustomPrompt="1"/>
          </p:nvPr>
        </p:nvSpPr>
        <p:spPr>
          <a:xfrm>
            <a:off x="4724400" y="18973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8" name="Text Placeholder 11"/>
          <p:cNvSpPr>
            <a:spLocks noGrp="1"/>
          </p:cNvSpPr>
          <p:nvPr>
            <p:ph type="body" sz="quarter" idx="21"/>
          </p:nvPr>
        </p:nvSpPr>
        <p:spPr>
          <a:xfrm>
            <a:off x="4724400" y="2512246"/>
            <a:ext cx="3970528" cy="412350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6697C437-15B1-6B4E-820F-F4B9AC40F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6A8BAA59-A1D6-6F41-92E8-7071C7C29C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53064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image fixed">
    <p:bg>
      <p:bgPr>
        <a:blipFill dpi="0" rotWithShape="1">
          <a:blip r:embed="rId2">
            <a:lum/>
          </a:blip>
          <a:srcRect/>
          <a:stretch>
            <a:fillRect l="-14000" r="-14000"/>
          </a:stretch>
        </a:blipFill>
        <a:effectLst/>
      </p:bgPr>
    </p:bg>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61C8A52F-0B46-D648-8F69-2D51BFBD6929}"/>
              </a:ext>
            </a:extLst>
          </p:cNvPr>
          <p:cNvSpPr>
            <a:spLocks noGrp="1"/>
          </p:cNvSpPr>
          <p:nvPr>
            <p:ph type="title" hasCustomPrompt="1"/>
          </p:nvPr>
        </p:nvSpPr>
        <p:spPr>
          <a:xfrm>
            <a:off x="2349500" y="2203505"/>
            <a:ext cx="4445000" cy="2165295"/>
          </a:xfrm>
          <a:prstGeom prst="rect">
            <a:avLst/>
          </a:prstGeom>
          <a:solidFill>
            <a:schemeClr val="bg1"/>
          </a:solidFill>
        </p:spPr>
        <p:txBody>
          <a:bodyPr vert="horz" lIns="360000" tIns="187200" rIns="360000" bIns="187200">
            <a:normAutofit/>
          </a:bodyPr>
          <a:lstStyle>
            <a:lvl1pPr algn="l">
              <a:defRPr b="1" baseline="0">
                <a:solidFill>
                  <a:schemeClr val="accent1"/>
                </a:solidFill>
              </a:defRPr>
            </a:lvl1pPr>
          </a:lstStyle>
          <a:p>
            <a:r>
              <a:rPr lang="en-GB" dirty="0"/>
              <a:t>Click to </a:t>
            </a:r>
            <a:r>
              <a:rPr lang="en-GB"/>
              <a:t>add section title</a:t>
            </a:r>
            <a:endParaRPr lang="en-US" dirty="0"/>
          </a:p>
        </p:txBody>
      </p:sp>
      <p:sp>
        <p:nvSpPr>
          <p:cNvPr id="5" name="Slide Number Placeholder 5">
            <a:extLst>
              <a:ext uri="{FF2B5EF4-FFF2-40B4-BE49-F238E27FC236}">
                <a16:creationId xmlns:a16="http://schemas.microsoft.com/office/drawing/2014/main" id="{63D7509D-096F-DB43-9709-E0C38A96B35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1" name="Picture 10" descr="&quot;&quot;">
            <a:extLst>
              <a:ext uri="{FF2B5EF4-FFF2-40B4-BE49-F238E27FC236}">
                <a16:creationId xmlns:a16="http://schemas.microsoft.com/office/drawing/2014/main" id="{E0284337-09E0-A449-9478-C88079EF7338}"/>
              </a:ext>
              <a:ext uri="{C183D7F6-B498-43B3-948B-1728B52AA6E4}">
                <adec:decorative xmlns:adec="http://schemas.microsoft.com/office/drawing/2017/decorative" val="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7879737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blank">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16395" y="1269579"/>
            <a:ext cx="7907528"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E2605B3C-76AB-7C44-89B6-69DB9CE354B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DC0B1B77-4112-1A4C-9659-C3BD93BCD13D}"/>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1900071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left/Text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14172" y="131445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3" hasCustomPrompt="1"/>
          </p:nvPr>
        </p:nvSpPr>
        <p:spPr>
          <a:xfrm>
            <a:off x="614172" y="196942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subhead</a:t>
            </a:r>
            <a:endParaRPr lang="en-US" dirty="0"/>
          </a:p>
        </p:txBody>
      </p:sp>
      <p:sp>
        <p:nvSpPr>
          <p:cNvPr id="9" name="Text Placeholder 11"/>
          <p:cNvSpPr>
            <a:spLocks noGrp="1"/>
          </p:cNvSpPr>
          <p:nvPr>
            <p:ph type="body" sz="quarter" idx="21"/>
          </p:nvPr>
        </p:nvSpPr>
        <p:spPr>
          <a:xfrm>
            <a:off x="4559300" y="1314450"/>
            <a:ext cx="4216400" cy="5221817"/>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8" name="Slide Number Placeholder 5">
            <a:extLst>
              <a:ext uri="{FF2B5EF4-FFF2-40B4-BE49-F238E27FC236}">
                <a16:creationId xmlns:a16="http://schemas.microsoft.com/office/drawing/2014/main" id="{9633F8C1-4EA3-184A-9B17-D7331273E90B}"/>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1" name="Picture 10" descr="&quot;&quot;">
            <a:extLst>
              <a:ext uri="{FF2B5EF4-FFF2-40B4-BE49-F238E27FC236}">
                <a16:creationId xmlns:a16="http://schemas.microsoft.com/office/drawing/2014/main" id="{07F991E4-7FF4-A447-B94D-3A2B037A838F}"/>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3686492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left/Image right">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614172" y="1303020"/>
            <a:ext cx="31496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7" name="Text Placeholder 6"/>
          <p:cNvSpPr>
            <a:spLocks noGrp="1"/>
          </p:cNvSpPr>
          <p:nvPr>
            <p:ph type="body" sz="quarter" idx="12" hasCustomPrompt="1"/>
          </p:nvPr>
        </p:nvSpPr>
        <p:spPr>
          <a:xfrm>
            <a:off x="614172" y="1946568"/>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Subhead</a:t>
            </a:r>
            <a:endParaRPr lang="en-US" dirty="0"/>
          </a:p>
        </p:txBody>
      </p:sp>
      <p:sp>
        <p:nvSpPr>
          <p:cNvPr id="11" name="Text Placeholder 11"/>
          <p:cNvSpPr>
            <a:spLocks noGrp="1"/>
          </p:cNvSpPr>
          <p:nvPr>
            <p:ph type="body" sz="quarter" idx="18"/>
          </p:nvPr>
        </p:nvSpPr>
        <p:spPr>
          <a:xfrm>
            <a:off x="614172" y="2569598"/>
            <a:ext cx="3970528" cy="4066155"/>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p:txBody>
      </p:sp>
      <p:sp>
        <p:nvSpPr>
          <p:cNvPr id="3" name="Picture Placeholder 2" descr="&quot;&quot;">
            <a:extLst>
              <a:ext uri="{C183D7F6-B498-43B3-948B-1728B52AA6E4}">
                <adec:decorative xmlns:adec="http://schemas.microsoft.com/office/drawing/2017/decorative" val="0"/>
              </a:ext>
            </a:extLst>
          </p:cNvPr>
          <p:cNvSpPr>
            <a:spLocks noGrp="1"/>
          </p:cNvSpPr>
          <p:nvPr>
            <p:ph type="pic" sz="quarter" idx="13"/>
          </p:nvPr>
        </p:nvSpPr>
        <p:spPr>
          <a:xfrm>
            <a:off x="4572000" y="1303020"/>
            <a:ext cx="4572000" cy="5190913"/>
          </a:xfrm>
          <a:prstGeom prst="rect">
            <a:avLst/>
          </a:prstGeom>
          <a:solidFill>
            <a:schemeClr val="tx2">
              <a:lumMod val="20000"/>
              <a:lumOff val="80000"/>
            </a:schemeClr>
          </a:solidFill>
        </p:spPr>
        <p:txBody>
          <a:bodyPr/>
          <a:lstStyle>
            <a:lvl1pPr marL="0" indent="0">
              <a:buNone/>
              <a:defRPr sz="1800">
                <a:solidFill>
                  <a:schemeClr val="bg1"/>
                </a:solidFill>
                <a:latin typeface="+mj-lt"/>
              </a:defRPr>
            </a:lvl1pPr>
          </a:lstStyle>
          <a:p>
            <a:r>
              <a:rPr lang="en-GB" dirty="0"/>
              <a:t>Drag picture to placeholder or click icon to add</a:t>
            </a:r>
            <a:endParaRPr lang="en-US" dirty="0"/>
          </a:p>
        </p:txBody>
      </p:sp>
      <p:sp>
        <p:nvSpPr>
          <p:cNvPr id="9" name="Slide Number Placeholder 5">
            <a:extLst>
              <a:ext uri="{FF2B5EF4-FFF2-40B4-BE49-F238E27FC236}">
                <a16:creationId xmlns:a16="http://schemas.microsoft.com/office/drawing/2014/main" id="{AD5A5362-FC22-DF4B-9E6F-A0E1C0DD1A8E}"/>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12" name="Picture 11" descr="&quot;&quot;">
            <a:extLst>
              <a:ext uri="{FF2B5EF4-FFF2-40B4-BE49-F238E27FC236}">
                <a16:creationId xmlns:a16="http://schemas.microsoft.com/office/drawing/2014/main" id="{562FFE9E-B38D-7B42-B2C5-7B32CEF7E51A}"/>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14363" y="474663"/>
            <a:ext cx="7909560" cy="615696"/>
          </a:xfrm>
          <a:prstGeom prst="rect">
            <a:avLst/>
          </a:prstGeom>
        </p:spPr>
      </p:pic>
    </p:spTree>
    <p:extLst>
      <p:ext uri="{BB962C8B-B14F-4D97-AF65-F5344CB8AC3E}">
        <p14:creationId xmlns:p14="http://schemas.microsoft.com/office/powerpoint/2010/main" val="34886956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Content/Grey logo band">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8" name="Content Placeholder 7"/>
          <p:cNvSpPr>
            <a:spLocks noGrp="1"/>
          </p:cNvSpPr>
          <p:nvPr>
            <p:ph sz="quarter" idx="11"/>
          </p:nvPr>
        </p:nvSpPr>
        <p:spPr>
          <a:xfrm>
            <a:off x="342901" y="1219202"/>
            <a:ext cx="8445500" cy="4080933"/>
          </a:xfrm>
          <a:prstGeom prst="rect">
            <a:avLst/>
          </a:prstGeom>
        </p:spPr>
        <p:txBody>
          <a:bodyPr lIns="0"/>
          <a:lstStyle>
            <a:lvl1pPr marL="161996" indent="-161996">
              <a:spcBef>
                <a:spcPts val="300"/>
              </a:spcBef>
              <a:spcAft>
                <a:spcPts val="300"/>
              </a:spcAft>
              <a:buFont typeface="Lucida Grande"/>
              <a:buChar char="-"/>
              <a:defRPr sz="1800">
                <a:latin typeface="+mj-lt"/>
              </a:defRPr>
            </a:lvl1pPr>
            <a:lvl2pPr marL="417590" indent="-212395">
              <a:spcBef>
                <a:spcPts val="300"/>
              </a:spcBef>
              <a:spcAft>
                <a:spcPts val="300"/>
              </a:spcAft>
              <a:buFont typeface="Lucida Grande"/>
              <a:buChar char="-"/>
              <a:defRPr sz="1800">
                <a:latin typeface="+mj-lt"/>
              </a:defRPr>
            </a:lvl2pPr>
            <a:lvl3pPr marL="568786" indent="-158396">
              <a:spcBef>
                <a:spcPts val="300"/>
              </a:spcBef>
              <a:spcAft>
                <a:spcPts val="300"/>
              </a:spcAft>
              <a:buFont typeface="Lucida Grande"/>
              <a:buChar char="-"/>
              <a:defRPr sz="1800">
                <a:latin typeface="+mj-lt"/>
              </a:defRPr>
            </a:lvl3pPr>
            <a:lvl4pPr marL="773981" indent="-158396">
              <a:spcBef>
                <a:spcPts val="300"/>
              </a:spcBef>
              <a:spcAft>
                <a:spcPts val="300"/>
              </a:spcAft>
              <a:buFont typeface="Lucida Grande"/>
              <a:buChar char="-"/>
              <a:defRPr sz="1800">
                <a:latin typeface="+mj-lt"/>
              </a:defRPr>
            </a:lvl4pPr>
            <a:lvl5pPr marL="943176" indent="-158396">
              <a:spcBef>
                <a:spcPts val="300"/>
              </a:spcBef>
              <a:spcAft>
                <a:spcPts val="300"/>
              </a:spcAft>
              <a:buFont typeface="Lucida Grande"/>
              <a:buChar char="-"/>
              <a:defRPr sz="1800">
                <a:latin typeface="+mj-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D78585B-3519-EA4C-8EFE-828830A1A9DF}"/>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7" name="Picture 6" descr="&quot;&quot;">
            <a:extLst>
              <a:ext uri="{FF2B5EF4-FFF2-40B4-BE49-F238E27FC236}">
                <a16:creationId xmlns:a16="http://schemas.microsoft.com/office/drawing/2014/main" id="{E3AA376C-53B4-724F-B04D-5CD31E380EC5}"/>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7754078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Grey logo ban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42901" y="488953"/>
            <a:ext cx="8445500" cy="430887"/>
          </a:xfrm>
          <a:prstGeom prst="rect">
            <a:avLst/>
          </a:prstGeom>
        </p:spPr>
        <p:txBody>
          <a:bodyPr vert="horz" wrap="square" lIns="0" tIns="0" rIns="0" bIns="0">
            <a:spAutoFit/>
          </a:bodyPr>
          <a:lstStyle>
            <a:lvl1pPr algn="l">
              <a:defRPr sz="2800" b="1"/>
            </a:lvl1pPr>
          </a:lstStyle>
          <a:p>
            <a:r>
              <a:rPr lang="en-GB" dirty="0"/>
              <a:t>Click to add title</a:t>
            </a:r>
            <a:endParaRPr lang="en-US" dirty="0"/>
          </a:p>
        </p:txBody>
      </p:sp>
      <p:sp>
        <p:nvSpPr>
          <p:cNvPr id="5" name="Slide Number Placeholder 5">
            <a:extLst>
              <a:ext uri="{FF2B5EF4-FFF2-40B4-BE49-F238E27FC236}">
                <a16:creationId xmlns:a16="http://schemas.microsoft.com/office/drawing/2014/main" id="{0C79F5E8-6F33-6448-9D61-25C04DA7CEA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defPPr>
              <a:defRPr lang="en-US"/>
            </a:defPPr>
            <a:lvl1pPr marL="0" algn="r" defTabSz="609585" rtl="0" eaLnBrk="1" latinLnBrk="0" hangingPunct="1">
              <a:defRPr sz="900" kern="1200">
                <a:solidFill>
                  <a:schemeClr val="tx1">
                    <a:tint val="75000"/>
                  </a:schemeClr>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fld id="{05306F20-FBA2-4746-AE9F-DFBA4FFD6FE5}" type="slidenum">
              <a:rPr lang="en-US" smtClean="0"/>
              <a:pPr/>
              <a:t>‹#›</a:t>
            </a:fld>
            <a:endParaRPr lang="en-US" dirty="0"/>
          </a:p>
        </p:txBody>
      </p:sp>
      <p:pic>
        <p:nvPicPr>
          <p:cNvPr id="6" name="Picture 5" descr="&quot;&quot;">
            <a:extLst>
              <a:ext uri="{FF2B5EF4-FFF2-40B4-BE49-F238E27FC236}">
                <a16:creationId xmlns:a16="http://schemas.microsoft.com/office/drawing/2014/main" id="{26EE0950-FB91-4B45-B478-F393A6C6F35B}"/>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2900" y="5890091"/>
            <a:ext cx="8558784" cy="536448"/>
          </a:xfrm>
          <a:prstGeom prst="rect">
            <a:avLst/>
          </a:prstGeom>
        </p:spPr>
      </p:pic>
    </p:spTree>
    <p:extLst>
      <p:ext uri="{BB962C8B-B14F-4D97-AF65-F5344CB8AC3E}">
        <p14:creationId xmlns:p14="http://schemas.microsoft.com/office/powerpoint/2010/main" val="160850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editable">
    <p:spTree>
      <p:nvGrpSpPr>
        <p:cNvPr id="1" name=""/>
        <p:cNvGrpSpPr/>
        <p:nvPr/>
      </p:nvGrpSpPr>
      <p:grpSpPr>
        <a:xfrm>
          <a:off x="0" y="0"/>
          <a:ext cx="0" cy="0"/>
          <a:chOff x="0" y="0"/>
          <a:chExt cx="0" cy="0"/>
        </a:xfrm>
      </p:grpSpPr>
      <p:sp>
        <p:nvSpPr>
          <p:cNvPr id="3" name="Picture Placeholder 2">
            <a:extLst>
              <a:ext uri="{C183D7F6-B498-43B3-948B-1728B52AA6E4}">
                <adec:decorative xmlns:adec="http://schemas.microsoft.com/office/drawing/2017/decorative" val="1"/>
              </a:ext>
            </a:extLst>
          </p:cNvPr>
          <p:cNvSpPr>
            <a:spLocks noGrp="1"/>
          </p:cNvSpPr>
          <p:nvPr>
            <p:ph type="pic" sz="quarter" idx="11" hasCustomPrompt="1"/>
          </p:nvPr>
        </p:nvSpPr>
        <p:spPr>
          <a:xfrm>
            <a:off x="0" y="-73693"/>
            <a:ext cx="9144000" cy="6858000"/>
          </a:xfrm>
          <a:prstGeom prst="rect">
            <a:avLst/>
          </a:prstGeom>
          <a:solidFill>
            <a:schemeClr val="tx2">
              <a:lumMod val="20000"/>
              <a:lumOff val="80000"/>
            </a:schemeClr>
          </a:solidFill>
        </p:spPr>
        <p:txBody>
          <a:bodyPr anchor="t" anchorCtr="0"/>
          <a:lstStyle>
            <a:lvl1pPr marL="0" marR="0" indent="0" algn="l" defTabSz="457189" rtl="0" eaLnBrk="1" fontAlgn="auto" latinLnBrk="0" hangingPunct="1">
              <a:lnSpc>
                <a:spcPct val="100000"/>
              </a:lnSpc>
              <a:spcBef>
                <a:spcPct val="20000"/>
              </a:spcBef>
              <a:spcAft>
                <a:spcPts val="0"/>
              </a:spcAft>
              <a:buClrTx/>
              <a:buSzTx/>
              <a:buFont typeface="Arial"/>
              <a:buNone/>
              <a:tabLst/>
              <a:defRPr sz="1600">
                <a:latin typeface="+mn-lt"/>
              </a:defRPr>
            </a:lvl1pPr>
          </a:lstStyle>
          <a:p>
            <a:pPr marL="0" marR="0" lvl="0" indent="0" algn="l" defTabSz="457189" rtl="0" eaLnBrk="1" fontAlgn="auto" latinLnBrk="0" hangingPunct="1">
              <a:lnSpc>
                <a:spcPct val="100000"/>
              </a:lnSpc>
              <a:spcBef>
                <a:spcPct val="20000"/>
              </a:spcBef>
              <a:spcAft>
                <a:spcPts val="0"/>
              </a:spcAft>
              <a:buClrTx/>
              <a:buSzTx/>
              <a:buFont typeface="Arial"/>
              <a:buNone/>
              <a:tabLst/>
              <a:defRPr/>
            </a:pPr>
            <a:r>
              <a:rPr lang="en-GB" dirty="0"/>
              <a:t>Drag picture to placeholder or click icon to add</a:t>
            </a:r>
            <a:endParaRPr lang="en-US" dirty="0"/>
          </a:p>
        </p:txBody>
      </p:sp>
      <p:sp>
        <p:nvSpPr>
          <p:cNvPr id="6" name="Title 3"/>
          <p:cNvSpPr>
            <a:spLocks noGrp="1"/>
          </p:cNvSpPr>
          <p:nvPr>
            <p:ph type="title" hasCustomPrompt="1"/>
          </p:nvPr>
        </p:nvSpPr>
        <p:spPr>
          <a:xfrm>
            <a:off x="2349500" y="2203505"/>
            <a:ext cx="4445000" cy="2417128"/>
          </a:xfrm>
          <a:prstGeom prst="rect">
            <a:avLst/>
          </a:prstGeom>
          <a:solidFill>
            <a:schemeClr val="bg1"/>
          </a:solidFill>
        </p:spPr>
        <p:txBody>
          <a:bodyPr vert="horz" lIns="360000" tIns="187200" rIns="360000" bIns="187200">
            <a:normAutofit/>
          </a:bodyPr>
          <a:lstStyle>
            <a:lvl1pPr algn="l">
              <a:defRPr b="1" baseline="0">
                <a:solidFill>
                  <a:schemeClr val="tx1"/>
                </a:solidFill>
              </a:defRPr>
            </a:lvl1pPr>
          </a:lstStyle>
          <a:p>
            <a:r>
              <a:rPr lang="en-GB" dirty="0"/>
              <a:t>Click to add section title</a:t>
            </a:r>
            <a:endParaRPr lang="en-US" dirty="0"/>
          </a:p>
        </p:txBody>
      </p:sp>
      <p:sp>
        <p:nvSpPr>
          <p:cNvPr id="5" name="Slide Number Placeholder 5">
            <a:extLst>
              <a:ext uri="{FF2B5EF4-FFF2-40B4-BE49-F238E27FC236}">
                <a16:creationId xmlns:a16="http://schemas.microsoft.com/office/drawing/2014/main" id="{27BFA3A2-9D92-1B4F-B794-2224C000886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
        <p:nvSpPr>
          <p:cNvPr id="7" name="Picture Placeholder 11" descr="&quot;&quot;">
            <a:extLst>
              <a:ext uri="{FF2B5EF4-FFF2-40B4-BE49-F238E27FC236}">
                <a16:creationId xmlns:a16="http://schemas.microsoft.com/office/drawing/2014/main" id="{6BC40D4D-4B25-9A4E-841C-4AD13B50C176}"/>
              </a:ext>
              <a:ext uri="{C183D7F6-B498-43B3-948B-1728B52AA6E4}">
                <adec:decorative xmlns:adec="http://schemas.microsoft.com/office/drawing/2017/decorative" val="0"/>
              </a:ext>
            </a:extLst>
          </p:cNvPr>
          <p:cNvSpPr>
            <a:spLocks noGrp="1"/>
          </p:cNvSpPr>
          <p:nvPr>
            <p:ph type="pic" sz="quarter" idx="13" hasCustomPrompt="1"/>
          </p:nvPr>
        </p:nvSpPr>
        <p:spPr>
          <a:xfrm>
            <a:off x="615603" y="465602"/>
            <a:ext cx="7915275" cy="615696"/>
          </a:xfrm>
          <a:prstGeom prst="rect">
            <a:avLst/>
          </a:prstGeom>
          <a:solidFill>
            <a:schemeClr val="accent1"/>
          </a:solidFill>
        </p:spPr>
        <p:txBody>
          <a:bodyPr/>
          <a:lstStyle>
            <a:lvl1pPr marL="0" indent="0">
              <a:buNone/>
              <a:defRPr sz="1800" baseline="0"/>
            </a:lvl1pPr>
          </a:lstStyle>
          <a:p>
            <a:r>
              <a:rPr lang="en-US" dirty="0"/>
              <a:t>For ‘UoLRedBandlogo_ppt4.3.png’ image only</a:t>
            </a:r>
          </a:p>
        </p:txBody>
      </p:sp>
    </p:spTree>
    <p:extLst>
      <p:ext uri="{BB962C8B-B14F-4D97-AF65-F5344CB8AC3E}">
        <p14:creationId xmlns:p14="http://schemas.microsoft.com/office/powerpoint/2010/main" val="25917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Title (centred)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dirty="0"/>
              <a:t>Click icon to add picture</a:t>
            </a:r>
            <a:endParaRPr lang="en-US" dirty="0"/>
          </a:p>
        </p:txBody>
      </p:sp>
      <p:sp>
        <p:nvSpPr>
          <p:cNvPr id="7" name="Title 3"/>
          <p:cNvSpPr>
            <a:spLocks noGrp="1"/>
          </p:cNvSpPr>
          <p:nvPr>
            <p:ph type="title" hasCustomPrompt="1"/>
          </p:nvPr>
        </p:nvSpPr>
        <p:spPr>
          <a:xfrm>
            <a:off x="1003300" y="2419149"/>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12"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8"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9" name="Slide Number Placeholder 5">
            <a:extLst>
              <a:ext uri="{FF2B5EF4-FFF2-40B4-BE49-F238E27FC236}">
                <a16:creationId xmlns:a16="http://schemas.microsoft.com/office/drawing/2014/main" id="{FD5121BD-3184-7B4E-AF38-5D06A178DB61}"/>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3" name="Picture 12" descr="&quot;&quot;">
            <a:extLst>
              <a:ext uri="{FF2B5EF4-FFF2-40B4-BE49-F238E27FC236}">
                <a16:creationId xmlns:a16="http://schemas.microsoft.com/office/drawing/2014/main" id="{5C16FDBB-635E-4943-B5EF-AC48633404DC}"/>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442750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Title (top)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931131"/>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AFBFCF30-02D1-924A-9CEA-301EA59457D5}"/>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5C1895FB-26D4-0F45-8008-470C1A5DB000}"/>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908081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Title (bottom) text">
    <p:spTree>
      <p:nvGrpSpPr>
        <p:cNvPr id="1" name=""/>
        <p:cNvGrpSpPr/>
        <p:nvPr/>
      </p:nvGrpSpPr>
      <p:grpSpPr>
        <a:xfrm>
          <a:off x="0" y="0"/>
          <a:ext cx="0" cy="0"/>
          <a:chOff x="0" y="0"/>
          <a:chExt cx="0" cy="0"/>
        </a:xfrm>
      </p:grpSpPr>
      <p:sp>
        <p:nvSpPr>
          <p:cNvPr id="6" name="Picture Placeholder 5" descr="&quot;&quot;">
            <a:extLst>
              <a:ext uri="{C183D7F6-B498-43B3-948B-1728B52AA6E4}">
                <adec:decorative xmlns:adec="http://schemas.microsoft.com/office/drawing/2017/decorative" val="0"/>
              </a:ext>
            </a:extLst>
          </p:cNvPr>
          <p:cNvSpPr>
            <a:spLocks noGrp="1"/>
          </p:cNvSpPr>
          <p:nvPr>
            <p:ph type="pic" sz="quarter" idx="11"/>
          </p:nvPr>
        </p:nvSpPr>
        <p:spPr>
          <a:xfrm>
            <a:off x="0" y="0"/>
            <a:ext cx="4572000" cy="6858000"/>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7" name="Title 3"/>
          <p:cNvSpPr>
            <a:spLocks noGrp="1"/>
          </p:cNvSpPr>
          <p:nvPr>
            <p:ph type="title" hasCustomPrompt="1"/>
          </p:nvPr>
        </p:nvSpPr>
        <p:spPr>
          <a:xfrm>
            <a:off x="1003300" y="4180418"/>
            <a:ext cx="3784600" cy="1486052"/>
          </a:xfrm>
          <a:prstGeom prst="rect">
            <a:avLst/>
          </a:prstGeom>
          <a:solidFill>
            <a:schemeClr val="bg1"/>
          </a:solidFill>
        </p:spPr>
        <p:txBody>
          <a:bodyPr vert="horz" lIns="360000" tIns="187200" rIns="360000" bIns="187200">
            <a:spAutoFit/>
          </a:bodyPr>
          <a:lstStyle>
            <a:lvl1pPr algn="l">
              <a:defRPr sz="3600" b="1" baseline="0">
                <a:solidFill>
                  <a:schemeClr val="tx1"/>
                </a:solidFill>
              </a:defRPr>
            </a:lvl1pPr>
          </a:lstStyle>
          <a:p>
            <a:r>
              <a:rPr lang="en-GB" dirty="0"/>
              <a:t>Click to add title</a:t>
            </a:r>
            <a:endParaRPr lang="en-US" dirty="0"/>
          </a:p>
        </p:txBody>
      </p:sp>
      <p:sp>
        <p:nvSpPr>
          <p:cNvPr id="9" name="Text Placeholder 6"/>
          <p:cNvSpPr>
            <a:spLocks noGrp="1"/>
          </p:cNvSpPr>
          <p:nvPr>
            <p:ph type="body" sz="quarter" idx="12" hasCustomPrompt="1"/>
          </p:nvPr>
        </p:nvSpPr>
        <p:spPr>
          <a:xfrm>
            <a:off x="5143500" y="931133"/>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10" name="Text Placeholder 11"/>
          <p:cNvSpPr>
            <a:spLocks noGrp="1"/>
          </p:cNvSpPr>
          <p:nvPr>
            <p:ph type="body" sz="quarter" idx="18"/>
          </p:nvPr>
        </p:nvSpPr>
        <p:spPr>
          <a:xfrm>
            <a:off x="5143500" y="1454009"/>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8" name="Slide Number Placeholder 5">
            <a:extLst>
              <a:ext uri="{FF2B5EF4-FFF2-40B4-BE49-F238E27FC236}">
                <a16:creationId xmlns:a16="http://schemas.microsoft.com/office/drawing/2014/main" id="{1127B17B-3FD5-B64C-B165-99E09B79C499}"/>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DBF49AA9-75F0-4842-8E81-A7CBFC2AA336}"/>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265196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images">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3C9FD82-3D69-CD4A-BF07-F48878A89B6D}"/>
              </a:ext>
            </a:extLst>
          </p:cNvPr>
          <p:cNvSpPr>
            <a:spLocks noGrp="1"/>
          </p:cNvSpPr>
          <p:nvPr>
            <p:ph type="title" hasCustomPrompt="1"/>
          </p:nvPr>
        </p:nvSpPr>
        <p:spPr>
          <a:xfrm>
            <a:off x="1008063" y="1376363"/>
            <a:ext cx="3544025" cy="553998"/>
          </a:xfrm>
          <a:prstGeom prst="rect">
            <a:avLst/>
          </a:prstGeom>
        </p:spPr>
        <p:txBody>
          <a:bodyPr vert="horz" wrap="square" lIns="0" tIns="0" rIns="0" bIns="0">
            <a:spAutoFit/>
          </a:bodyPr>
          <a:lstStyle>
            <a:lvl1pPr algn="l">
              <a:defRPr sz="3600" b="1"/>
            </a:lvl1pPr>
          </a:lstStyle>
          <a:p>
            <a:r>
              <a:rPr lang="en-GB" dirty="0"/>
              <a:t>Click to add title</a:t>
            </a:r>
            <a:endParaRPr lang="en-US" dirty="0"/>
          </a:p>
        </p:txBody>
      </p:sp>
      <p:sp>
        <p:nvSpPr>
          <p:cNvPr id="8" name="Text Placeholder 6"/>
          <p:cNvSpPr>
            <a:spLocks noGrp="1"/>
          </p:cNvSpPr>
          <p:nvPr>
            <p:ph type="body" sz="quarter" idx="14" hasCustomPrompt="1"/>
          </p:nvPr>
        </p:nvSpPr>
        <p:spPr>
          <a:xfrm>
            <a:off x="5143500" y="2794081"/>
            <a:ext cx="3632200" cy="410369"/>
          </a:xfrm>
          <a:prstGeom prst="rect">
            <a:avLst/>
          </a:prstGeom>
          <a:solidFill>
            <a:schemeClr val="bg2">
              <a:alpha val="50000"/>
            </a:schemeClr>
          </a:solidFill>
        </p:spPr>
        <p:txBody>
          <a:bodyPr wrap="square" lIns="0" tIns="0" rIns="0" bIns="0" anchor="t" anchorCtr="0">
            <a:noAutofit/>
          </a:bodyPr>
          <a:lstStyle>
            <a:lvl1pPr marL="0" indent="0">
              <a:buNone/>
              <a:defRPr sz="2400" b="0" i="0" spc="0" baseline="0">
                <a:solidFill>
                  <a:schemeClr val="tx1"/>
                </a:solidFill>
                <a:latin typeface="+mj-lt"/>
                <a:cs typeface="Georgia"/>
              </a:defRPr>
            </a:lvl1pPr>
            <a:lvl2pPr marL="457189" indent="0">
              <a:buNone/>
              <a:defRPr b="1" i="0">
                <a:solidFill>
                  <a:srgbClr val="E4042C"/>
                </a:solidFill>
                <a:latin typeface="Arial"/>
                <a:cs typeface="Arial"/>
              </a:defRPr>
            </a:lvl2pPr>
            <a:lvl3pPr marL="914377" indent="0">
              <a:buNone/>
              <a:defRPr b="1" i="0">
                <a:solidFill>
                  <a:srgbClr val="E4042C"/>
                </a:solidFill>
                <a:latin typeface="Arial"/>
                <a:cs typeface="Arial"/>
              </a:defRPr>
            </a:lvl3pPr>
            <a:lvl4pPr marL="1371566" indent="0">
              <a:buNone/>
              <a:defRPr b="1" i="0">
                <a:solidFill>
                  <a:srgbClr val="E4042C"/>
                </a:solidFill>
                <a:latin typeface="Arial"/>
                <a:cs typeface="Arial"/>
              </a:defRPr>
            </a:lvl4pPr>
            <a:lvl5pPr marL="1828754" indent="0">
              <a:buNone/>
              <a:defRPr b="1" i="0">
                <a:solidFill>
                  <a:srgbClr val="E4042C"/>
                </a:solidFill>
                <a:latin typeface="Arial"/>
                <a:cs typeface="Arial"/>
              </a:defRPr>
            </a:lvl5pPr>
          </a:lstStyle>
          <a:p>
            <a:pPr lvl="0"/>
            <a:r>
              <a:rPr lang="en-GB" dirty="0"/>
              <a:t>Click to add section title</a:t>
            </a:r>
            <a:endParaRPr lang="en-US" dirty="0"/>
          </a:p>
        </p:txBody>
      </p:sp>
      <p:sp>
        <p:nvSpPr>
          <p:cNvPr id="9" name="Text Placeholder 11"/>
          <p:cNvSpPr>
            <a:spLocks noGrp="1"/>
          </p:cNvSpPr>
          <p:nvPr>
            <p:ph type="body" sz="quarter" idx="18"/>
          </p:nvPr>
        </p:nvSpPr>
        <p:spPr>
          <a:xfrm>
            <a:off x="5143500" y="3316957"/>
            <a:ext cx="3632200" cy="2104048"/>
          </a:xfrm>
          <a:prstGeom prst="rect">
            <a:avLst/>
          </a:prstGeom>
        </p:spPr>
        <p:txBody>
          <a:bodyPr lIns="0">
            <a:noAutofit/>
          </a:bodyPr>
          <a:lstStyle>
            <a:lvl1pPr marL="197995" indent="-197995">
              <a:spcBef>
                <a:spcPts val="300"/>
              </a:spcBef>
              <a:spcAft>
                <a:spcPts val="300"/>
              </a:spcAft>
              <a:buFont typeface="Lucida Grande"/>
              <a:buChar char="-"/>
              <a:defRPr sz="1800" b="0" i="0">
                <a:solidFill>
                  <a:schemeClr val="tx1"/>
                </a:solidFill>
                <a:latin typeface="Arial"/>
                <a:cs typeface="Arial"/>
              </a:defRPr>
            </a:lvl1pPr>
            <a:lvl2pPr marL="453589" indent="-212395">
              <a:spcBef>
                <a:spcPts val="300"/>
              </a:spcBef>
              <a:spcAft>
                <a:spcPts val="300"/>
              </a:spcAft>
              <a:buFont typeface="Lucida Grande"/>
              <a:buChar char="-"/>
              <a:defRPr sz="1800" b="0" i="0">
                <a:solidFill>
                  <a:schemeClr val="tx1"/>
                </a:solidFill>
                <a:latin typeface="Arial"/>
                <a:cs typeface="Arial"/>
              </a:defRPr>
            </a:lvl2pPr>
            <a:lvl3pPr marL="640784" indent="-158396">
              <a:spcBef>
                <a:spcPts val="300"/>
              </a:spcBef>
              <a:spcAft>
                <a:spcPts val="300"/>
              </a:spcAft>
              <a:buFont typeface="Lucida Grande"/>
              <a:buChar char="-"/>
              <a:defRPr sz="1800" b="0" i="0">
                <a:solidFill>
                  <a:schemeClr val="tx1"/>
                </a:solidFill>
                <a:latin typeface="Arial"/>
                <a:cs typeface="Arial"/>
              </a:defRPr>
            </a:lvl3pPr>
            <a:lvl4pPr>
              <a:defRPr sz="1800" b="0" i="0">
                <a:solidFill>
                  <a:schemeClr val="tx1"/>
                </a:solidFill>
                <a:latin typeface="Arial"/>
                <a:cs typeface="Arial"/>
              </a:defRPr>
            </a:lvl4pPr>
            <a:lvl5pPr>
              <a:defRPr sz="1800" b="0" i="0">
                <a:solidFill>
                  <a:schemeClr val="tx1"/>
                </a:solidFill>
                <a:latin typeface="Arial"/>
                <a:cs typeface="Arial"/>
              </a:defRPr>
            </a:lvl5pPr>
          </a:lstStyle>
          <a:p>
            <a:pPr lvl="0"/>
            <a:r>
              <a:rPr lang="en-GB"/>
              <a:t>Click to edit Master text styles</a:t>
            </a:r>
          </a:p>
          <a:p>
            <a:pPr lvl="1"/>
            <a:r>
              <a:rPr lang="en-GB"/>
              <a:t>Second level</a:t>
            </a:r>
          </a:p>
          <a:p>
            <a:pPr lvl="2"/>
            <a:r>
              <a:rPr lang="en-GB"/>
              <a:t>Third level</a:t>
            </a:r>
          </a:p>
        </p:txBody>
      </p:sp>
      <p:sp>
        <p:nvSpPr>
          <p:cNvPr id="7" name="Picture Placeholder 6" descr="&quot;&quot;">
            <a:extLst>
              <a:ext uri="{C183D7F6-B498-43B3-948B-1728B52AA6E4}">
                <adec:decorative xmlns:adec="http://schemas.microsoft.com/office/drawing/2017/decorative" val="0"/>
              </a:ext>
            </a:extLst>
          </p:cNvPr>
          <p:cNvSpPr>
            <a:spLocks noGrp="1"/>
          </p:cNvSpPr>
          <p:nvPr>
            <p:ph type="pic" sz="quarter" idx="12"/>
          </p:nvPr>
        </p:nvSpPr>
        <p:spPr>
          <a:xfrm>
            <a:off x="0" y="2794081"/>
            <a:ext cx="4940300" cy="3367617"/>
          </a:xfrm>
          <a:prstGeom prst="rect">
            <a:avLst/>
          </a:prstGeom>
          <a:solidFill>
            <a:schemeClr val="tx1">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0" name="Picture Placeholder 9" descr="&quot;&quot;">
            <a:extLst>
              <a:ext uri="{C183D7F6-B498-43B3-948B-1728B52AA6E4}">
                <adec:decorative xmlns:adec="http://schemas.microsoft.com/office/drawing/2017/decorative" val="0"/>
              </a:ext>
            </a:extLst>
          </p:cNvPr>
          <p:cNvSpPr>
            <a:spLocks noGrp="1"/>
          </p:cNvSpPr>
          <p:nvPr>
            <p:ph type="pic" sz="quarter" idx="13"/>
          </p:nvPr>
        </p:nvSpPr>
        <p:spPr>
          <a:xfrm>
            <a:off x="4940300" y="6652"/>
            <a:ext cx="3835400" cy="1667933"/>
          </a:xfrm>
          <a:prstGeom prst="rect">
            <a:avLst/>
          </a:prstGeom>
          <a:solidFill>
            <a:schemeClr val="tx2">
              <a:lumMod val="20000"/>
              <a:lumOff val="80000"/>
            </a:schemeClr>
          </a:solidFill>
        </p:spPr>
        <p:txBody>
          <a:bodyPr/>
          <a:lstStyle>
            <a:lvl1pPr marL="0" indent="0">
              <a:buNone/>
              <a:defRPr sz="1600">
                <a:latin typeface="+mn-lt"/>
              </a:defRPr>
            </a:lvl1pPr>
          </a:lstStyle>
          <a:p>
            <a:r>
              <a:rPr lang="en-GB"/>
              <a:t>Click icon to add picture</a:t>
            </a:r>
            <a:endParaRPr lang="en-US" dirty="0"/>
          </a:p>
        </p:txBody>
      </p:sp>
      <p:sp>
        <p:nvSpPr>
          <p:cNvPr id="11" name="Slide Number Placeholder 5">
            <a:extLst>
              <a:ext uri="{FF2B5EF4-FFF2-40B4-BE49-F238E27FC236}">
                <a16:creationId xmlns:a16="http://schemas.microsoft.com/office/drawing/2014/main" id="{7509A432-DF92-7E40-BF61-AA6C75E15366}"/>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pic>
        <p:nvPicPr>
          <p:cNvPr id="12" name="Picture 11" descr="&quot;&quot;">
            <a:extLst>
              <a:ext uri="{FF2B5EF4-FFF2-40B4-BE49-F238E27FC236}">
                <a16:creationId xmlns:a16="http://schemas.microsoft.com/office/drawing/2014/main" id="{AB7ACE82-840C-894E-A401-E2C19B85E24F}"/>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7326185" y="6464870"/>
            <a:ext cx="1358900" cy="148085"/>
          </a:xfrm>
          <a:prstGeom prst="rect">
            <a:avLst/>
          </a:prstGeom>
        </p:spPr>
      </p:pic>
    </p:spTree>
    <p:extLst>
      <p:ext uri="{BB962C8B-B14F-4D97-AF65-F5344CB8AC3E}">
        <p14:creationId xmlns:p14="http://schemas.microsoft.com/office/powerpoint/2010/main" val="3232503161"/>
      </p:ext>
    </p:extLst>
  </p:cSld>
  <p:clrMapOvr>
    <a:masterClrMapping/>
  </p:clrMapOvr>
  <p:extLst>
    <p:ext uri="{DCECCB84-F9BA-43D5-87BE-67443E8EF086}">
      <p15:sldGuideLst xmlns:p15="http://schemas.microsoft.com/office/powerpoint/2012/main">
        <p15:guide id="1" orient="horz" pos="867" userDrawn="1">
          <p15:clr>
            <a:srgbClr val="FBAE40"/>
          </p15:clr>
        </p15:guide>
        <p15:guide id="2" pos="63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9219760A-70CA-F344-B257-539E482A9494}"/>
              </a:ext>
            </a:extLst>
          </p:cNvPr>
          <p:cNvSpPr>
            <a:spLocks noGrp="1"/>
          </p:cNvSpPr>
          <p:nvPr>
            <p:ph type="sldNum" sz="quarter" idx="4"/>
          </p:nvPr>
        </p:nvSpPr>
        <p:spPr>
          <a:xfrm>
            <a:off x="6976935"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306F20-FBA2-4746-AE9F-DFBA4FFD6FE5}" type="slidenum">
              <a:rPr lang="en-US" smtClean="0"/>
              <a:t>‹#›</a:t>
            </a:fld>
            <a:endParaRPr lang="en-US" dirty="0"/>
          </a:p>
        </p:txBody>
      </p:sp>
    </p:spTree>
    <p:extLst>
      <p:ext uri="{BB962C8B-B14F-4D97-AF65-F5344CB8AC3E}">
        <p14:creationId xmlns:p14="http://schemas.microsoft.com/office/powerpoint/2010/main" val="1929856652"/>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728" r:id="rId3"/>
    <p:sldLayoutId id="2147483706" r:id="rId4"/>
    <p:sldLayoutId id="2147483701" r:id="rId5"/>
    <p:sldLayoutId id="2147483661" r:id="rId6"/>
    <p:sldLayoutId id="2147483672" r:id="rId7"/>
    <p:sldLayoutId id="2147483673" r:id="rId8"/>
    <p:sldLayoutId id="2147483649" r:id="rId9"/>
    <p:sldLayoutId id="2147483666" r:id="rId10"/>
    <p:sldLayoutId id="2147483678" r:id="rId11"/>
    <p:sldLayoutId id="2147483679" r:id="rId12"/>
    <p:sldLayoutId id="2147483700" r:id="rId13"/>
    <p:sldLayoutId id="2147483671" r:id="rId14"/>
    <p:sldLayoutId id="2147483660" r:id="rId15"/>
    <p:sldLayoutId id="2147483664" r:id="rId16"/>
    <p:sldLayoutId id="2147483674" r:id="rId17"/>
    <p:sldLayoutId id="2147483677" r:id="rId18"/>
    <p:sldLayoutId id="2147483668" r:id="rId19"/>
    <p:sldLayoutId id="2147483670" r:id="rId20"/>
    <p:sldLayoutId id="2147483675" r:id="rId21"/>
    <p:sldLayoutId id="2147483669"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2248286"/>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29"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Lst>
  <p:hf hdr="0" ftr="0" dt="0"/>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Georgia"/>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Georgia"/>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Georgia"/>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Georgia"/>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Georgia"/>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6CDF-2CB5-C547-967C-386DEF9A92A9}"/>
              </a:ext>
            </a:extLst>
          </p:cNvPr>
          <p:cNvSpPr>
            <a:spLocks noGrp="1"/>
          </p:cNvSpPr>
          <p:nvPr>
            <p:ph type="title"/>
          </p:nvPr>
        </p:nvSpPr>
        <p:spPr>
          <a:solidFill>
            <a:srgbClr val="FEFEFE"/>
          </a:solidFill>
        </p:spPr>
        <p:txBody>
          <a:bodyPr>
            <a:normAutofit/>
          </a:bodyPr>
          <a:lstStyle/>
          <a:p>
            <a:r>
              <a:rPr lang="en-US" sz="1400" b="0" dirty="0"/>
              <a:t>MA3077-4077-7077 Operational Research</a:t>
            </a:r>
            <a:br>
              <a:rPr lang="en-US" sz="1400" b="0" dirty="0"/>
            </a:br>
            <a:br>
              <a:rPr lang="en-US" sz="1400" b="0" dirty="0"/>
            </a:br>
            <a:r>
              <a:rPr lang="en-US" sz="2600" b="0" dirty="0"/>
              <a:t>Lecture 24 – line search step selection</a:t>
            </a:r>
            <a:endParaRPr lang="en-GB" sz="1400" dirty="0"/>
          </a:p>
        </p:txBody>
      </p:sp>
      <p:sp>
        <p:nvSpPr>
          <p:cNvPr id="3" name="Text Placeholder 2">
            <a:extLst>
              <a:ext uri="{FF2B5EF4-FFF2-40B4-BE49-F238E27FC236}">
                <a16:creationId xmlns:a16="http://schemas.microsoft.com/office/drawing/2014/main" id="{F83BB64A-5E4C-7E42-9509-D3F5DE96E28A}"/>
              </a:ext>
            </a:extLst>
          </p:cNvPr>
          <p:cNvSpPr>
            <a:spLocks noGrp="1"/>
          </p:cNvSpPr>
          <p:nvPr>
            <p:ph type="body" sz="quarter" idx="12"/>
          </p:nvPr>
        </p:nvSpPr>
        <p:spPr>
          <a:solidFill>
            <a:srgbClr val="FEFEFE"/>
          </a:solidFill>
        </p:spPr>
        <p:txBody>
          <a:bodyPr/>
          <a:lstStyle/>
          <a:p>
            <a:r>
              <a:rPr lang="en-GB" dirty="0"/>
              <a:t>Dr Marco Fasondini</a:t>
            </a:r>
          </a:p>
        </p:txBody>
      </p:sp>
    </p:spTree>
    <p:extLst>
      <p:ext uri="{BB962C8B-B14F-4D97-AF65-F5344CB8AC3E}">
        <p14:creationId xmlns:p14="http://schemas.microsoft.com/office/powerpoint/2010/main" val="1208446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95B3-E789-B444-A882-5C69250D16D7}"/>
              </a:ext>
            </a:extLst>
          </p:cNvPr>
          <p:cNvSpPr>
            <a:spLocks noGrp="1"/>
          </p:cNvSpPr>
          <p:nvPr>
            <p:ph type="title"/>
          </p:nvPr>
        </p:nvSpPr>
        <p:spPr/>
        <p:txBody>
          <a:bodyPr/>
          <a:lstStyle/>
          <a:p>
            <a:r>
              <a:rPr lang="en-US" dirty="0"/>
              <a:t>Backtracking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5236FB-5D7E-7340-9758-498715E45D50}"/>
                  </a:ext>
                </a:extLst>
              </p:cNvPr>
              <p:cNvSpPr>
                <a:spLocks noGrp="1"/>
              </p:cNvSpPr>
              <p:nvPr>
                <p:ph sz="quarter" idx="11"/>
              </p:nvPr>
            </p:nvSpPr>
            <p:spPr/>
            <p:txBody>
              <a:bodyPr/>
              <a:lstStyle/>
              <a:p>
                <a:pPr marL="0" indent="0">
                  <a:buNone/>
                </a:pPr>
                <a:r>
                  <a:rPr lang="en-US" dirty="0"/>
                  <a:t>In practice, the curvature condition is not required if one implements a backtracking strategy.</a:t>
                </a:r>
              </a:p>
              <a:p>
                <a:pPr marL="0" indent="0">
                  <a:buNone/>
                </a:pPr>
                <a:endParaRPr lang="en-US" dirty="0"/>
              </a:p>
              <a:p>
                <a:pPr marL="0" indent="0">
                  <a:buNone/>
                </a:pPr>
                <a:r>
                  <a:rPr lang="en-US" b="1" dirty="0">
                    <a:solidFill>
                      <a:schemeClr val="accent1"/>
                    </a:solidFill>
                  </a:rPr>
                  <a:t>Backtracking algorithm: </a:t>
                </a:r>
                <a:br>
                  <a:rPr lang="en-US" b="1" dirty="0">
                    <a:solidFill>
                      <a:schemeClr val="accent1"/>
                    </a:solidFill>
                  </a:rPr>
                </a:br>
                <a:r>
                  <a:rPr lang="en-US" dirty="0"/>
                  <a:t>Choose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&gt;0, </m:t>
                    </m:r>
                    <m:r>
                      <a:rPr lang="en-US" i="1" dirty="0" smtClean="0">
                        <a:latin typeface="Cambria Math" panose="02040503050406030204" pitchFamily="18" charset="0"/>
                      </a:rPr>
                      <m:t>𝑟</m:t>
                    </m:r>
                    <m:r>
                      <a:rPr lang="en-US" i="1" dirty="0" smtClean="0">
                        <a:latin typeface="Cambria Math" panose="02040503050406030204" pitchFamily="18" charset="0"/>
                        <a:ea typeface="Cambria Math" panose="02040503050406030204" pitchFamily="18" charset="0"/>
                      </a:rPr>
                      <m:t>∈</m:t>
                    </m:r>
                    <m:d>
                      <m:dPr>
                        <m:ctrlPr>
                          <a:rPr lang="de-CH" b="0" i="1" dirty="0" smtClean="0">
                            <a:latin typeface="Cambria Math" panose="02040503050406030204" pitchFamily="18" charset="0"/>
                            <a:ea typeface="Cambria Math" panose="02040503050406030204" pitchFamily="18" charset="0"/>
                          </a:rPr>
                        </m:ctrlPr>
                      </m:dPr>
                      <m:e>
                        <m:r>
                          <a:rPr lang="de-CH" b="0" i="1" dirty="0" smtClean="0">
                            <a:latin typeface="Cambria Math" panose="02040503050406030204" pitchFamily="18" charset="0"/>
                            <a:ea typeface="Cambria Math" panose="02040503050406030204" pitchFamily="18" charset="0"/>
                          </a:rPr>
                          <m:t>0,1</m:t>
                        </m:r>
                      </m:e>
                    </m:d>
                    <m:r>
                      <a:rPr lang="de-CH" b="0" i="1" dirty="0" smtClean="0">
                        <a:latin typeface="Cambria Math" panose="02040503050406030204" pitchFamily="18" charset="0"/>
                        <a:ea typeface="Cambria Math" panose="02040503050406030204" pitchFamily="18" charset="0"/>
                      </a:rPr>
                      <m:t>,</m:t>
                    </m:r>
                    <m:r>
                      <a:rPr lang="en-GB" b="0" i="1" dirty="0" smtClean="0">
                        <a:latin typeface="Cambria Math" panose="02040503050406030204" pitchFamily="18" charset="0"/>
                        <a:ea typeface="Cambria Math" panose="02040503050406030204" pitchFamily="18" charset="0"/>
                      </a:rPr>
                      <m:t>  </m:t>
                    </m:r>
                    <m:sSub>
                      <m:sSubPr>
                        <m:ctrlPr>
                          <a:rPr lang="de-CH" i="1">
                            <a:latin typeface="Cambria Math" panose="02040503050406030204" pitchFamily="18" charset="0"/>
                          </a:rPr>
                        </m:ctrlPr>
                      </m:sSubPr>
                      <m:e>
                        <m:r>
                          <a:rPr lang="de-CH" i="1">
                            <a:latin typeface="Cambria Math" panose="02040503050406030204" pitchFamily="18" charset="0"/>
                          </a:rPr>
                          <m:t>𝑐</m:t>
                        </m:r>
                      </m:e>
                      <m:sub>
                        <m:r>
                          <a:rPr lang="de-CH" i="1">
                            <a:latin typeface="Cambria Math" panose="02040503050406030204" pitchFamily="18" charset="0"/>
                          </a:rPr>
                          <m:t>1</m:t>
                        </m:r>
                      </m:sub>
                    </m:sSub>
                    <m:r>
                      <a:rPr lang="en-US" i="1" dirty="0">
                        <a:latin typeface="Cambria Math" panose="02040503050406030204" pitchFamily="18" charset="0"/>
                        <a:ea typeface="Cambria Math" panose="02040503050406030204" pitchFamily="18" charset="0"/>
                      </a:rPr>
                      <m:t>∈</m:t>
                    </m:r>
                    <m:d>
                      <m:dPr>
                        <m:ctrlPr>
                          <a:rPr lang="de-CH" i="1" dirty="0">
                            <a:latin typeface="Cambria Math" panose="02040503050406030204" pitchFamily="18" charset="0"/>
                            <a:ea typeface="Cambria Math" panose="02040503050406030204" pitchFamily="18" charset="0"/>
                          </a:rPr>
                        </m:ctrlPr>
                      </m:dPr>
                      <m:e>
                        <m:r>
                          <a:rPr lang="de-CH" i="1" dirty="0">
                            <a:latin typeface="Cambria Math" panose="02040503050406030204" pitchFamily="18" charset="0"/>
                            <a:ea typeface="Cambria Math" panose="02040503050406030204" pitchFamily="18" charset="0"/>
                          </a:rPr>
                          <m:t>0,1</m:t>
                        </m:r>
                      </m:e>
                    </m:d>
                  </m:oMath>
                </a14:m>
                <a:r>
                  <a:rPr lang="en-US" dirty="0"/>
                  <a:t>. Then, at each iteration </a:t>
                </a:r>
                <a14:m>
                  <m:oMath xmlns:m="http://schemas.openxmlformats.org/officeDocument/2006/math">
                    <m:r>
                      <a:rPr lang="en-US" i="1" dirty="0">
                        <a:latin typeface="Cambria Math" panose="02040503050406030204" pitchFamily="18" charset="0"/>
                      </a:rPr>
                      <m:t>𝑘</m:t>
                    </m:r>
                  </m:oMath>
                </a14:m>
                <a:endParaRPr lang="en-US" dirty="0"/>
              </a:p>
              <a:p>
                <a:pPr>
                  <a:buFont typeface="Arial" panose="020B0604020202020204" pitchFamily="34" charset="0"/>
                  <a:buChar char="•"/>
                </a:pPr>
                <a:r>
                  <a:rPr lang="en-US" dirty="0"/>
                  <a:t>Set </a:t>
                </a:r>
                <a14:m>
                  <m:oMath xmlns:m="http://schemas.openxmlformats.org/officeDocument/2006/math">
                    <m:sSub>
                      <m:sSubPr>
                        <m:ctrlPr>
                          <a:rPr lang="de-CH" b="0" i="1" dirty="0" smtClean="0">
                            <a:latin typeface="Cambria Math" panose="02040503050406030204" pitchFamily="18" charset="0"/>
                          </a:rPr>
                        </m:ctrlPr>
                      </m:sSubPr>
                      <m:e>
                        <m:r>
                          <a:rPr lang="en-US" i="1" dirty="0" smtClean="0">
                            <a:latin typeface="Cambria Math" panose="02040503050406030204" pitchFamily="18" charset="0"/>
                          </a:rPr>
                          <m:t>𝑠</m:t>
                        </m:r>
                      </m:e>
                      <m:sub>
                        <m:r>
                          <a:rPr lang="de-CH" b="0" i="1" dirty="0" smtClean="0">
                            <a:latin typeface="Cambria Math" panose="02040503050406030204" pitchFamily="18" charset="0"/>
                          </a:rPr>
                          <m:t>𝑘</m:t>
                        </m:r>
                      </m:sub>
                    </m:sSub>
                    <m:r>
                      <a:rPr lang="en-US" i="1" dirty="0" smtClean="0">
                        <a:latin typeface="Cambria Math" panose="02040503050406030204" pitchFamily="18" charset="0"/>
                      </a:rPr>
                      <m:t>=</m:t>
                    </m:r>
                    <m:r>
                      <a:rPr lang="en-US" i="1" dirty="0" smtClean="0">
                        <a:latin typeface="Cambria Math" panose="02040503050406030204" pitchFamily="18" charset="0"/>
                      </a:rPr>
                      <m:t>𝑣</m:t>
                    </m:r>
                  </m:oMath>
                </a14:m>
                <a:endParaRPr lang="en-US" dirty="0"/>
              </a:p>
              <a:p>
                <a:pPr>
                  <a:buFont typeface="Arial" panose="020B0604020202020204" pitchFamily="34" charset="0"/>
                  <a:buChar char="•"/>
                </a:pPr>
                <a:r>
                  <a:rPr lang="en-US" dirty="0"/>
                  <a:t>While </a:t>
                </a:r>
                <a14:m>
                  <m:oMath xmlns:m="http://schemas.openxmlformats.org/officeDocument/2006/math">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𝑠</m:t>
                            </m:r>
                          </m:e>
                          <m:sub>
                            <m:r>
                              <a:rPr lang="de-CH" b="0" i="1" smtClean="0">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r>
                      <a:rPr lang="de-CH" b="0" i="0" smtClean="0">
                        <a:latin typeface="Cambria Math" panose="02040503050406030204" pitchFamily="18" charset="0"/>
                      </a:rPr>
                      <m:t>&gt;</m:t>
                    </m:r>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r>
                      <a:rPr lang="de-CH" b="0" i="1" smtClean="0">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𝑐</m:t>
                        </m:r>
                      </m:e>
                      <m:sub>
                        <m:r>
                          <a:rPr lang="de-CH" i="1">
                            <a:latin typeface="Cambria Math" panose="02040503050406030204" pitchFamily="18" charset="0"/>
                          </a:rPr>
                          <m:t>1</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oMath>
                </a14:m>
                <a:br>
                  <a:rPr lang="de-CH" dirty="0"/>
                </a:br>
                <a:r>
                  <a:rPr lang="de-CH" dirty="0"/>
                  <a:t>	update </a:t>
                </a:r>
                <a14:m>
                  <m:oMath xmlns:m="http://schemas.openxmlformats.org/officeDocument/2006/math">
                    <m:sSub>
                      <m:sSubPr>
                        <m:ctrlPr>
                          <a:rPr lang="de-CH" b="0" i="1" dirty="0" smtClean="0">
                            <a:latin typeface="Cambria Math" panose="02040503050406030204" pitchFamily="18" charset="0"/>
                          </a:rPr>
                        </m:ctrlPr>
                      </m:sSubPr>
                      <m:e>
                        <m:r>
                          <a:rPr lang="en-US" i="1" dirty="0">
                            <a:latin typeface="Cambria Math" panose="02040503050406030204" pitchFamily="18" charset="0"/>
                          </a:rPr>
                          <m:t>𝑠</m:t>
                        </m:r>
                      </m:e>
                      <m:sub>
                        <m:r>
                          <a:rPr lang="de-CH" b="0" i="1" dirty="0" smtClean="0">
                            <a:latin typeface="Cambria Math" panose="02040503050406030204" pitchFamily="18" charset="0"/>
                          </a:rPr>
                          <m:t>𝑘</m:t>
                        </m:r>
                      </m:sub>
                    </m:sSub>
                    <m:r>
                      <a:rPr lang="en-US" i="1" dirty="0">
                        <a:latin typeface="Cambria Math" panose="02040503050406030204" pitchFamily="18" charset="0"/>
                      </a:rPr>
                      <m:t>=</m:t>
                    </m:r>
                    <m:r>
                      <a:rPr lang="de-CH" b="0" i="1" dirty="0" smtClean="0">
                        <a:latin typeface="Cambria Math" panose="02040503050406030204" pitchFamily="18" charset="0"/>
                      </a:rPr>
                      <m:t>𝑟</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𝑠</m:t>
                        </m:r>
                      </m:e>
                      <m:sub>
                        <m:r>
                          <a:rPr lang="de-CH" b="0" i="1" dirty="0" smtClean="0">
                            <a:latin typeface="Cambria Math" panose="02040503050406030204" pitchFamily="18" charset="0"/>
                          </a:rPr>
                          <m:t>𝑘</m:t>
                        </m:r>
                      </m:sub>
                    </m:sSub>
                  </m:oMath>
                </a14:m>
                <a:endParaRPr lang="en-US" dirty="0"/>
              </a:p>
              <a:p>
                <a:pPr marL="0" indent="0">
                  <a:buNone/>
                </a:pPr>
                <a:endParaRPr lang="en-US" dirty="0"/>
              </a:p>
              <a:p>
                <a:pPr marL="0" indent="0">
                  <a:buNone/>
                </a:pPr>
                <a:r>
                  <a:rPr lang="en-US" dirty="0"/>
                  <a:t>The backtracking strategy ensures that the chosen step </a:t>
                </a:r>
                <a14:m>
                  <m:oMath xmlns:m="http://schemas.openxmlformats.org/officeDocument/2006/math">
                    <m:sSub>
                      <m:sSubPr>
                        <m:ctrlPr>
                          <a:rPr lang="de-CH" i="1" dirty="0">
                            <a:latin typeface="Cambria Math" panose="02040503050406030204" pitchFamily="18" charset="0"/>
                          </a:rPr>
                        </m:ctrlPr>
                      </m:sSubPr>
                      <m:e>
                        <m:r>
                          <a:rPr lang="en-US" i="1" dirty="0">
                            <a:latin typeface="Cambria Math" panose="02040503050406030204" pitchFamily="18" charset="0"/>
                          </a:rPr>
                          <m:t>𝑠</m:t>
                        </m:r>
                      </m:e>
                      <m:sub>
                        <m:r>
                          <a:rPr lang="de-CH" i="1" dirty="0">
                            <a:latin typeface="Cambria Math" panose="02040503050406030204" pitchFamily="18" charset="0"/>
                          </a:rPr>
                          <m:t>𝑘</m:t>
                        </m:r>
                      </m:sub>
                    </m:sSub>
                  </m:oMath>
                </a14:m>
                <a:r>
                  <a:rPr lang="en-US" dirty="0"/>
                  <a:t> is the biggest step in the sequence </a:t>
                </a:r>
                <a14:m>
                  <m:oMath xmlns:m="http://schemas.openxmlformats.org/officeDocument/2006/math">
                    <m:sSub>
                      <m:sSubPr>
                        <m:ctrlPr>
                          <a:rPr lang="de-CH" b="0" i="1" smtClean="0">
                            <a:latin typeface="Cambria Math" panose="02040503050406030204" pitchFamily="18" charset="0"/>
                          </a:rPr>
                        </m:ctrlPr>
                      </m:sSubPr>
                      <m:e>
                        <m:d>
                          <m:dPr>
                            <m:begChr m:val="{"/>
                            <m:endChr m:val="}"/>
                            <m:ctrlPr>
                              <a:rPr lang="de-CH" b="0" i="1" smtClean="0">
                                <a:latin typeface="Cambria Math" panose="02040503050406030204" pitchFamily="18" charset="0"/>
                              </a:rPr>
                            </m:ctrlPr>
                          </m:dPr>
                          <m:e>
                            <m:sSup>
                              <m:sSupPr>
                                <m:ctrlPr>
                                  <a:rPr lang="de-CH" i="1">
                                    <a:latin typeface="Cambria Math" panose="02040503050406030204" pitchFamily="18" charset="0"/>
                                  </a:rPr>
                                </m:ctrlPr>
                              </m:sSupPr>
                              <m:e>
                                <m:r>
                                  <a:rPr lang="de-CH" i="1">
                                    <a:latin typeface="Cambria Math" panose="02040503050406030204" pitchFamily="18" charset="0"/>
                                  </a:rPr>
                                  <m:t>𝑟</m:t>
                                </m:r>
                              </m:e>
                              <m:sup>
                                <m:r>
                                  <a:rPr lang="de-CH" i="1">
                                    <a:latin typeface="Cambria Math" panose="02040503050406030204" pitchFamily="18" charset="0"/>
                                  </a:rPr>
                                  <m:t>𝑘</m:t>
                                </m:r>
                              </m:sup>
                            </m:sSup>
                            <m:r>
                              <a:rPr lang="de-CH" i="1">
                                <a:latin typeface="Cambria Math" panose="02040503050406030204" pitchFamily="18" charset="0"/>
                              </a:rPr>
                              <m:t>𝑣</m:t>
                            </m:r>
                          </m:e>
                        </m:d>
                      </m:e>
                      <m:sub>
                        <m:r>
                          <a:rPr lang="de-CH" b="0" i="1" smtClean="0">
                            <a:latin typeface="Cambria Math" panose="02040503050406030204" pitchFamily="18" charset="0"/>
                          </a:rPr>
                          <m:t>𝑘</m:t>
                        </m:r>
                        <m:r>
                          <a:rPr lang="de-CH" b="0" i="1" smtClean="0">
                            <a:latin typeface="Cambria Math" panose="02040503050406030204" pitchFamily="18" charset="0"/>
                          </a:rPr>
                          <m:t>≥0</m:t>
                        </m:r>
                      </m:sub>
                    </m:sSub>
                    <m:r>
                      <a:rPr lang="de-CH" b="0" i="1" smtClean="0">
                        <a:latin typeface="Cambria Math" panose="02040503050406030204" pitchFamily="18" charset="0"/>
                      </a:rPr>
                      <m:t> </m:t>
                    </m:r>
                  </m:oMath>
                </a14:m>
                <a:r>
                  <a:rPr lang="en-US" dirty="0"/>
                  <a:t>that satisfies Armijo rule. More sophisticated step selections algorithms are described in Ch. 3.5 of the book by </a:t>
                </a:r>
                <a:r>
                  <a:rPr lang="en-US" dirty="0" err="1"/>
                  <a:t>Nocedal</a:t>
                </a:r>
                <a:r>
                  <a:rPr lang="en-US" dirty="0"/>
                  <a:t> and Wright.</a:t>
                </a:r>
              </a:p>
            </p:txBody>
          </p:sp>
        </mc:Choice>
        <mc:Fallback>
          <p:sp>
            <p:nvSpPr>
              <p:cNvPr id="3" name="Content Placeholder 2">
                <a:extLst>
                  <a:ext uri="{FF2B5EF4-FFF2-40B4-BE49-F238E27FC236}">
                    <a16:creationId xmlns:a16="http://schemas.microsoft.com/office/drawing/2014/main" id="{E55236FB-5D7E-7340-9758-498715E45D50}"/>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BC47713-8053-1F40-BFF3-9E324B64E7E4}"/>
              </a:ext>
            </a:extLst>
          </p:cNvPr>
          <p:cNvSpPr>
            <a:spLocks noGrp="1"/>
          </p:cNvSpPr>
          <p:nvPr>
            <p:ph type="sldNum" sz="quarter" idx="4"/>
          </p:nvPr>
        </p:nvSpPr>
        <p:spPr/>
        <p:txBody>
          <a:bodyPr/>
          <a:lstStyle/>
          <a:p>
            <a:fld id="{05306F20-FBA2-4746-AE9F-DFBA4FFD6FE5}" type="slidenum">
              <a:rPr lang="en-US" smtClean="0"/>
              <a:t>10</a:t>
            </a:fld>
            <a:endParaRPr lang="en-US" dirty="0"/>
          </a:p>
        </p:txBody>
      </p:sp>
    </p:spTree>
    <p:extLst>
      <p:ext uri="{BB962C8B-B14F-4D97-AF65-F5344CB8AC3E}">
        <p14:creationId xmlns:p14="http://schemas.microsoft.com/office/powerpoint/2010/main" val="56149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593B-80A0-A84E-886B-168B5482CFFA}"/>
              </a:ext>
            </a:extLst>
          </p:cNvPr>
          <p:cNvSpPr>
            <a:spLocks noGrp="1"/>
          </p:cNvSpPr>
          <p:nvPr>
            <p:ph type="title"/>
          </p:nvPr>
        </p:nvSpPr>
        <p:spPr/>
        <p:txBody>
          <a:bodyPr/>
          <a:lstStyle/>
          <a:p>
            <a:r>
              <a:rPr lang="en-US" dirty="0"/>
              <a:t>Convergence of line search methods 1/2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243B5CB-5F4F-2346-8238-F3486FBC108D}"/>
                  </a:ext>
                </a:extLst>
              </p:cNvPr>
              <p:cNvSpPr>
                <a:spLocks noGrp="1"/>
              </p:cNvSpPr>
              <p:nvPr>
                <p:ph sz="quarter" idx="11"/>
              </p:nvPr>
            </p:nvSpPr>
            <p:spPr/>
            <p:txBody>
              <a:bodyPr/>
              <a:lstStyle/>
              <a:p>
                <a:pPr marL="0" indent="0">
                  <a:buNone/>
                </a:pPr>
                <a:r>
                  <a:rPr lang="en-US" b="1" dirty="0">
                    <a:solidFill>
                      <a:schemeClr val="accent1"/>
                    </a:solidFill>
                  </a:rPr>
                  <a:t>Theorem [</a:t>
                </a:r>
                <a:r>
                  <a:rPr lang="en-US" b="1" dirty="0" err="1">
                    <a:solidFill>
                      <a:schemeClr val="accent1"/>
                    </a:solidFill>
                  </a:rPr>
                  <a:t>Zoutendijk</a:t>
                </a:r>
                <a:r>
                  <a:rPr lang="en-US" b="1" dirty="0">
                    <a:solidFill>
                      <a:schemeClr val="accent1"/>
                    </a:solidFill>
                  </a:rPr>
                  <a:t>]:</a:t>
                </a:r>
                <a:r>
                  <a:rPr lang="en-US" dirty="0"/>
                  <a:t> Let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be a sequence generated by a line search method based on descent directions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b="0" i="1" smtClean="0">
                                    <a:latin typeface="Cambria Math" panose="02040503050406030204" pitchFamily="18" charset="0"/>
                                  </a:rPr>
                                  <m:t>𝑝</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and step lengths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b="0" i="1" smtClean="0">
                                    <a:latin typeface="Cambria Math" panose="02040503050406030204" pitchFamily="18" charset="0"/>
                                  </a:rPr>
                                  <m:t>𝑠</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that satisfy the Wolfe conditions. Assume that </a:t>
                </a: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is (at least locally) Lipschitz-continuously differentiable. Let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smtClean="0">
                                    <a:latin typeface="Cambria Math" panose="02040503050406030204" pitchFamily="18" charset="0"/>
                                    <a:ea typeface="Cambria Math" panose="02040503050406030204" pitchFamily="18" charset="0"/>
                                  </a:rPr>
                                  <m:t>𝛼</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denote the sequence of angles between the descent directions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oMath>
                </a14:m>
                <a:r>
                  <a:rPr lang="en-US" dirty="0"/>
                  <a:t> and the negative gradient vectors </a:t>
                </a:r>
                <a14:m>
                  <m:oMath xmlns:m="http://schemas.openxmlformats.org/officeDocument/2006/math">
                    <m:r>
                      <a:rPr lang="en-GB" b="0" i="0" smtClean="0">
                        <a:latin typeface="Cambria Math" panose="02040503050406030204" pitchFamily="18" charset="0"/>
                        <a:ea typeface="Cambria Math" panose="02040503050406030204" pitchFamily="18" charset="0"/>
                      </a:rPr>
                      <m:t>−</m:t>
                    </m:r>
                    <m:r>
                      <m:rPr>
                        <m:sty m:val="p"/>
                      </m:rPr>
                      <a:rPr lang="en-US"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𝑓</m:t>
                    </m:r>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oMath>
                </a14:m>
                <a:r>
                  <a:rPr lang="en-US" dirty="0"/>
                  <a:t>. Then,</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de-CH" b="0" i="1" smtClean="0">
                              <a:latin typeface="Cambria Math" panose="02040503050406030204" pitchFamily="18" charset="0"/>
                            </a:rPr>
                            <m:t>𝑘</m:t>
                          </m:r>
                          <m:r>
                            <a:rPr lang="de-CH" b="0" i="1" smtClean="0">
                              <a:latin typeface="Cambria Math" panose="02040503050406030204" pitchFamily="18" charset="0"/>
                            </a:rPr>
                            <m:t>≥0</m:t>
                          </m:r>
                        </m:sub>
                        <m:sup/>
                        <m:e>
                          <m:func>
                            <m:funcPr>
                              <m:ctrlPr>
                                <a:rPr lang="de-CH" b="0" i="1" smtClean="0">
                                  <a:latin typeface="Cambria Math" panose="02040503050406030204" pitchFamily="18" charset="0"/>
                                </a:rPr>
                              </m:ctrlPr>
                            </m:funcPr>
                            <m:fName>
                              <m:sSup>
                                <m:sSupPr>
                                  <m:ctrlPr>
                                    <a:rPr lang="de-CH" b="0" i="1" smtClean="0">
                                      <a:latin typeface="Cambria Math" panose="02040503050406030204" pitchFamily="18" charset="0"/>
                                    </a:rPr>
                                  </m:ctrlPr>
                                </m:sSupPr>
                                <m:e>
                                  <m:r>
                                    <m:rPr>
                                      <m:sty m:val="p"/>
                                    </m:rPr>
                                    <a:rPr lang="de-CH" b="0" i="0" smtClean="0">
                                      <a:latin typeface="Cambria Math" panose="02040503050406030204" pitchFamily="18" charset="0"/>
                                    </a:rPr>
                                    <m:t>cos</m:t>
                                  </m:r>
                                </m:e>
                                <m:sup>
                                  <m:r>
                                    <a:rPr lang="de-CH" b="0" i="1" smtClean="0">
                                      <a:latin typeface="Cambria Math" panose="02040503050406030204" pitchFamily="18" charset="0"/>
                                    </a:rPr>
                                    <m:t>2</m:t>
                                  </m:r>
                                </m:sup>
                              </m:sSup>
                            </m:fName>
                            <m:e>
                              <m:r>
                                <a:rPr lang="de-CH" b="0" i="1" smtClean="0">
                                  <a:latin typeface="Cambria Math" panose="02040503050406030204" pitchFamily="18" charset="0"/>
                                </a:rPr>
                                <m:t>(</m:t>
                              </m:r>
                            </m:e>
                          </m:func>
                        </m:e>
                      </m:nary>
                      <m:sSub>
                        <m:sSubPr>
                          <m:ctrlPr>
                            <a:rPr lang="de-CH" i="1">
                              <a:latin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rPr>
                            <m:t>𝑘</m:t>
                          </m:r>
                        </m:sub>
                      </m:sSub>
                      <m:r>
                        <a:rPr lang="de-CH" b="0" i="1" smtClean="0">
                          <a:latin typeface="Cambria Math" panose="02040503050406030204" pitchFamily="18" charset="0"/>
                        </a:rPr>
                        <m:t>)</m:t>
                      </m:r>
                      <m:d>
                        <m:dPr>
                          <m:begChr m:val="‖"/>
                          <m:endChr m:val="‖"/>
                          <m:ctrlPr>
                            <a:rPr lang="de-CH" b="0" i="1" smtClean="0">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d>
                      <m:r>
                        <a:rPr lang="de-CH" b="0" i="1" smtClean="0">
                          <a:latin typeface="Cambria Math" panose="02040503050406030204" pitchFamily="18" charset="0"/>
                        </a:rPr>
                        <m:t>&lt;</m:t>
                      </m:r>
                      <m:r>
                        <a:rPr lang="de-CH"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In particular, if there is a constant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&gt;0</m:t>
                    </m:r>
                  </m:oMath>
                </a14:m>
                <a:r>
                  <a:rPr lang="en-US" dirty="0"/>
                  <a:t> such that </a:t>
                </a:r>
                <a14:m>
                  <m:oMath xmlns:m="http://schemas.openxmlformats.org/officeDocument/2006/math">
                    <m:r>
                      <m:rPr>
                        <m:sty m:val="p"/>
                      </m:rPr>
                      <a:rPr lang="de-CH" b="0" i="0" smtClean="0">
                        <a:latin typeface="Cambria Math" panose="02040503050406030204" pitchFamily="18" charset="0"/>
                      </a:rPr>
                      <m:t>cos</m:t>
                    </m:r>
                    <m:d>
                      <m:dPr>
                        <m:ctrlPr>
                          <a:rPr lang="de-CH" b="0" i="1" smtClean="0">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rPr>
                              <m:t>𝑘</m:t>
                            </m:r>
                          </m:sub>
                        </m:sSub>
                      </m:e>
                    </m:d>
                    <m:r>
                      <a:rPr lang="de-CH" b="0" i="1" smtClean="0">
                        <a:latin typeface="Cambria Math" panose="02040503050406030204" pitchFamily="18" charset="0"/>
                      </a:rPr>
                      <m:t>&gt;</m:t>
                    </m:r>
                    <m:r>
                      <a:rPr lang="de-CH" b="0" i="1" smtClean="0">
                        <a:latin typeface="Cambria Math" panose="02040503050406030204" pitchFamily="18" charset="0"/>
                      </a:rPr>
                      <m:t>𝑐</m:t>
                    </m:r>
                  </m:oMath>
                </a14:m>
                <a:r>
                  <a:rPr lang="en-US" dirty="0"/>
                  <a:t> for every </a:t>
                </a:r>
                <a14:m>
                  <m:oMath xmlns:m="http://schemas.openxmlformats.org/officeDocument/2006/math">
                    <m:r>
                      <a:rPr lang="de-CH" b="0" i="1" dirty="0" smtClean="0">
                        <a:latin typeface="Cambria Math" panose="02040503050406030204" pitchFamily="18" charset="0"/>
                      </a:rPr>
                      <m:t>𝑘</m:t>
                    </m:r>
                    <m:r>
                      <a:rPr lang="de-CH" b="0" i="1" dirty="0" smtClean="0">
                        <a:latin typeface="Cambria Math" panose="02040503050406030204" pitchFamily="18" charset="0"/>
                      </a:rPr>
                      <m:t>≥0</m:t>
                    </m:r>
                  </m:oMath>
                </a14:m>
                <a:r>
                  <a:rPr lang="en-US" dirty="0"/>
                  <a:t>, then</a:t>
                </a:r>
              </a:p>
              <a:p>
                <a:pPr marL="0" indent="0">
                  <a:buNone/>
                </a:pPr>
                <a14:m>
                  <m:oMathPara xmlns:m="http://schemas.openxmlformats.org/officeDocument/2006/math">
                    <m:oMathParaPr>
                      <m:jc m:val="centerGroup"/>
                    </m:oMathParaPr>
                    <m:oMath xmlns:m="http://schemas.openxmlformats.org/officeDocument/2006/math">
                      <m:func>
                        <m:funcPr>
                          <m:ctrlPr>
                            <a:rPr lang="de-CH" b="0" i="1" smtClean="0">
                              <a:latin typeface="Cambria Math" panose="02040503050406030204" pitchFamily="18" charset="0"/>
                            </a:rPr>
                          </m:ctrlPr>
                        </m:funcPr>
                        <m:fName>
                          <m:limLow>
                            <m:limLowPr>
                              <m:ctrlPr>
                                <a:rPr lang="de-CH" b="0" i="1" smtClean="0">
                                  <a:latin typeface="Cambria Math" panose="02040503050406030204" pitchFamily="18" charset="0"/>
                                </a:rPr>
                              </m:ctrlPr>
                            </m:limLowPr>
                            <m:e>
                              <m:r>
                                <m:rPr>
                                  <m:sty m:val="p"/>
                                </m:rPr>
                                <a:rPr lang="de-CH" b="0" i="0" smtClean="0">
                                  <a:latin typeface="Cambria Math" panose="02040503050406030204" pitchFamily="18" charset="0"/>
                                </a:rPr>
                                <m:t>lim</m:t>
                              </m:r>
                            </m:e>
                            <m:lim>
                              <m:r>
                                <a:rPr lang="de-CH" b="0" i="1" smtClean="0">
                                  <a:latin typeface="Cambria Math" panose="02040503050406030204" pitchFamily="18" charset="0"/>
                                </a:rPr>
                                <m:t>𝑘</m:t>
                              </m:r>
                              <m:r>
                                <a:rPr lang="de-CH" b="0" i="1" smtClean="0">
                                  <a:latin typeface="Cambria Math" panose="02040503050406030204" pitchFamily="18" charset="0"/>
                                </a:rPr>
                                <m:t>→∞</m:t>
                              </m:r>
                            </m:lim>
                          </m:limLow>
                        </m:fName>
                        <m:e>
                          <m:d>
                            <m:dPr>
                              <m:begChr m:val="‖"/>
                              <m:endChr m:val="‖"/>
                              <m:ctrlPr>
                                <a:rPr lang="de-CH"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d>
                        </m:e>
                      </m:func>
                      <m:r>
                        <a:rPr lang="de-CH" b="0" i="1" smtClean="0">
                          <a:latin typeface="Cambria Math" panose="02040503050406030204" pitchFamily="18" charset="0"/>
                        </a:rPr>
                        <m:t>=0,</m:t>
                      </m:r>
                    </m:oMath>
                  </m:oMathPara>
                </a14:m>
                <a:endParaRPr lang="en-US" dirty="0"/>
              </a:p>
              <a:p>
                <a:pPr marL="0" indent="0">
                  <a:buNone/>
                </a:pPr>
                <a:r>
                  <a:rPr lang="en-US" dirty="0"/>
                  <a:t>that is,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converges to a stationary point.</a:t>
                </a:r>
              </a:p>
            </p:txBody>
          </p:sp>
        </mc:Choice>
        <mc:Fallback>
          <p:sp>
            <p:nvSpPr>
              <p:cNvPr id="3" name="Content Placeholder 2">
                <a:extLst>
                  <a:ext uri="{FF2B5EF4-FFF2-40B4-BE49-F238E27FC236}">
                    <a16:creationId xmlns:a16="http://schemas.microsoft.com/office/drawing/2014/main" id="{1243B5CB-5F4F-2346-8238-F3486FBC108D}"/>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1010"/>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37538B1-0C1E-774E-8436-ED9B33956A9B}"/>
              </a:ext>
            </a:extLst>
          </p:cNvPr>
          <p:cNvSpPr>
            <a:spLocks noGrp="1"/>
          </p:cNvSpPr>
          <p:nvPr>
            <p:ph type="sldNum" sz="quarter" idx="4"/>
          </p:nvPr>
        </p:nvSpPr>
        <p:spPr/>
        <p:txBody>
          <a:bodyPr/>
          <a:lstStyle/>
          <a:p>
            <a:fld id="{05306F20-FBA2-4746-AE9F-DFBA4FFD6FE5}" type="slidenum">
              <a:rPr lang="en-US" smtClean="0"/>
              <a:t>11</a:t>
            </a:fld>
            <a:endParaRPr lang="en-US" dirty="0"/>
          </a:p>
        </p:txBody>
      </p:sp>
    </p:spTree>
    <p:extLst>
      <p:ext uri="{BB962C8B-B14F-4D97-AF65-F5344CB8AC3E}">
        <p14:creationId xmlns:p14="http://schemas.microsoft.com/office/powerpoint/2010/main" val="2367584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E5E8-93A9-6F4C-A33D-C7E0EF774B4F}"/>
              </a:ext>
            </a:extLst>
          </p:cNvPr>
          <p:cNvSpPr>
            <a:spLocks noGrp="1"/>
          </p:cNvSpPr>
          <p:nvPr>
            <p:ph type="title"/>
          </p:nvPr>
        </p:nvSpPr>
        <p:spPr/>
        <p:txBody>
          <a:bodyPr/>
          <a:lstStyle/>
          <a:p>
            <a:r>
              <a:rPr lang="en-US" dirty="0"/>
              <a:t>Convergence of line search methods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6092A3-5A24-A443-985B-C71390423002}"/>
                  </a:ext>
                </a:extLst>
              </p:cNvPr>
              <p:cNvSpPr>
                <a:spLocks noGrp="1"/>
              </p:cNvSpPr>
              <p:nvPr>
                <p:ph sz="quarter" idx="11"/>
              </p:nvPr>
            </p:nvSpPr>
            <p:spPr/>
            <p:txBody>
              <a:bodyPr/>
              <a:lstStyle/>
              <a:p>
                <a:pPr marL="0" indent="0">
                  <a:buNone/>
                </a:pPr>
                <a:r>
                  <a:rPr lang="en-US" b="1" dirty="0">
                    <a:solidFill>
                      <a:schemeClr val="accent1"/>
                    </a:solidFill>
                  </a:rPr>
                  <a:t>Corollary: </a:t>
                </a:r>
                <a:r>
                  <a:rPr lang="en-US" dirty="0"/>
                  <a:t>If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i="1">
                        <a:latin typeface="Cambria Math" panose="02040503050406030204" pitchFamily="18" charset="0"/>
                      </a:rPr>
                      <m:t>=−</m:t>
                    </m:r>
                    <m:sSubSup>
                      <m:sSubSupPr>
                        <m:ctrlPr>
                          <a:rPr lang="de-CH" i="1">
                            <a:latin typeface="Cambria Math" panose="02040503050406030204" pitchFamily="18" charset="0"/>
                          </a:rPr>
                        </m:ctrlPr>
                      </m:sSubSupPr>
                      <m:e>
                        <m:r>
                          <a:rPr lang="de-CH" i="1">
                            <a:latin typeface="Cambria Math" panose="02040503050406030204" pitchFamily="18" charset="0"/>
                          </a:rPr>
                          <m:t>𝐵</m:t>
                        </m:r>
                      </m:e>
                      <m:sub>
                        <m:r>
                          <a:rPr lang="de-CH" i="1">
                            <a:latin typeface="Cambria Math" panose="02040503050406030204" pitchFamily="18" charset="0"/>
                          </a:rPr>
                          <m:t>𝑘</m:t>
                        </m:r>
                      </m:sub>
                      <m:sup>
                        <m:r>
                          <a:rPr lang="de-CH" i="1">
                            <a:latin typeface="Cambria Math" panose="02040503050406030204" pitchFamily="18" charset="0"/>
                          </a:rPr>
                          <m:t>−1</m:t>
                        </m:r>
                      </m:sup>
                    </m:sSubSup>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oMath>
                </a14:m>
                <a:r>
                  <a:rPr lang="en-US" dirty="0"/>
                  <a:t> and the matrices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are positive definite and their condition number is </a:t>
                </a:r>
                <a:r>
                  <a:rPr lang="de-CH" dirty="0" err="1"/>
                  <a:t>bounded</a:t>
                </a:r>
                <a:r>
                  <a:rPr lang="de-CH" dirty="0"/>
                  <a:t> </a:t>
                </a:r>
                <a:r>
                  <a:rPr lang="de-CH" dirty="0" err="1"/>
                  <a:t>uniformly</a:t>
                </a:r>
                <a:r>
                  <a:rPr lang="de-CH" dirty="0"/>
                  <a:t>, </a:t>
                </a:r>
                <a:r>
                  <a:rPr lang="de-CH" dirty="0" err="1"/>
                  <a:t>that</a:t>
                </a:r>
                <a:r>
                  <a:rPr lang="de-CH" dirty="0"/>
                  <a:t> </a:t>
                </a:r>
                <a:r>
                  <a:rPr lang="de-CH" dirty="0" err="1"/>
                  <a:t>is</a:t>
                </a:r>
                <a:r>
                  <a:rPr lang="de-CH" dirty="0"/>
                  <a:t>, </a:t>
                </a:r>
                <a:r>
                  <a:rPr lang="de-CH" dirty="0" err="1"/>
                  <a:t>if</a:t>
                </a:r>
                <a:r>
                  <a:rPr lang="de-CH" dirty="0"/>
                  <a:t> </a:t>
                </a:r>
                <a:r>
                  <a:rPr lang="de-CH" dirty="0" err="1"/>
                  <a:t>there</a:t>
                </a:r>
                <a:r>
                  <a:rPr lang="de-CH" dirty="0"/>
                  <a:t> </a:t>
                </a:r>
                <a:r>
                  <a:rPr lang="de-CH" dirty="0" err="1"/>
                  <a:t>is</a:t>
                </a:r>
                <a:r>
                  <a:rPr lang="de-CH" dirty="0"/>
                  <a:t> a </a:t>
                </a:r>
                <a:r>
                  <a:rPr lang="de-CH" dirty="0" err="1"/>
                  <a:t>constant</a:t>
                </a:r>
                <a:r>
                  <a:rPr lang="de-CH" dirty="0"/>
                  <a:t> </a:t>
                </a:r>
                <a14:m>
                  <m:oMath xmlns:m="http://schemas.openxmlformats.org/officeDocument/2006/math">
                    <m:r>
                      <a:rPr lang="de-CH" b="0" i="1" smtClean="0">
                        <a:latin typeface="Cambria Math" panose="02040503050406030204" pitchFamily="18" charset="0"/>
                      </a:rPr>
                      <m:t>𝑀</m:t>
                    </m:r>
                    <m:r>
                      <a:rPr lang="de-CH" b="0" i="1" smtClean="0">
                        <a:latin typeface="Cambria Math" panose="02040503050406030204" pitchFamily="18" charset="0"/>
                      </a:rPr>
                      <m:t>&gt;0</m:t>
                    </m:r>
                  </m:oMath>
                </a14:m>
                <a:r>
                  <a:rPr lang="en-US" i="1" dirty="0"/>
                  <a:t> </a:t>
                </a:r>
                <a:r>
                  <a:rPr lang="en-US" dirty="0"/>
                  <a:t>such that</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𝐵</m:t>
                              </m:r>
                            </m:e>
                            <m:sub>
                              <m:r>
                                <a:rPr lang="de-CH" b="0" i="1" smtClean="0">
                                  <a:latin typeface="Cambria Math" panose="02040503050406030204" pitchFamily="18" charset="0"/>
                                </a:rPr>
                                <m:t>𝑘</m:t>
                              </m:r>
                            </m:sub>
                          </m:sSub>
                        </m:e>
                      </m:d>
                      <m:d>
                        <m:dPr>
                          <m:begChr m:val="‖"/>
                          <m:endChr m:val="‖"/>
                          <m:ctrlPr>
                            <a:rPr lang="en-US" i="1">
                              <a:latin typeface="Cambria Math" panose="02040503050406030204" pitchFamily="18" charset="0"/>
                            </a:rPr>
                          </m:ctrlPr>
                        </m:dPr>
                        <m:e>
                          <m:sSubSup>
                            <m:sSubSupPr>
                              <m:ctrlPr>
                                <a:rPr lang="de-CH" i="1" smtClean="0">
                                  <a:latin typeface="Cambria Math" panose="02040503050406030204" pitchFamily="18" charset="0"/>
                                </a:rPr>
                              </m:ctrlPr>
                            </m:sSubSupPr>
                            <m:e>
                              <m:r>
                                <a:rPr lang="de-CH" i="1">
                                  <a:latin typeface="Cambria Math" panose="02040503050406030204" pitchFamily="18" charset="0"/>
                                </a:rPr>
                                <m:t>𝐵</m:t>
                              </m:r>
                            </m:e>
                            <m:sub>
                              <m:r>
                                <a:rPr lang="de-CH" i="1">
                                  <a:latin typeface="Cambria Math" panose="02040503050406030204" pitchFamily="18" charset="0"/>
                                </a:rPr>
                                <m:t>𝑘</m:t>
                              </m:r>
                            </m:sub>
                            <m:sup>
                              <m:r>
                                <a:rPr lang="de-CH" b="0" i="1" smtClean="0">
                                  <a:latin typeface="Cambria Math" panose="02040503050406030204" pitchFamily="18" charset="0"/>
                                </a:rPr>
                                <m:t>−1</m:t>
                              </m:r>
                            </m:sup>
                          </m:sSubSup>
                        </m:e>
                      </m:d>
                      <m:r>
                        <a:rPr lang="de-CH" b="0" i="1" smtClean="0">
                          <a:latin typeface="Cambria Math" panose="02040503050406030204" pitchFamily="18" charset="0"/>
                        </a:rPr>
                        <m:t>≤</m:t>
                      </m:r>
                      <m:r>
                        <a:rPr lang="de-CH" b="0" i="1" smtClean="0">
                          <a:latin typeface="Cambria Math" panose="02040503050406030204" pitchFamily="18" charset="0"/>
                        </a:rPr>
                        <m:t>𝑀</m:t>
                      </m:r>
                      <m:r>
                        <a:rPr lang="de-CH" b="0" i="1" smtClean="0">
                          <a:latin typeface="Cambria Math" panose="02040503050406030204" pitchFamily="18" charset="0"/>
                        </a:rPr>
                        <m:t>     </m:t>
                      </m:r>
                      <m:r>
                        <m:rPr>
                          <m:sty m:val="p"/>
                        </m:rPr>
                        <a:rPr lang="de-CH" b="0" i="0" smtClean="0">
                          <a:latin typeface="Cambria Math" panose="02040503050406030204" pitchFamily="18" charset="0"/>
                        </a:rPr>
                        <m:t>for</m:t>
                      </m:r>
                      <m:r>
                        <a:rPr lang="de-CH" b="0" i="0" smtClean="0">
                          <a:latin typeface="Cambria Math" panose="02040503050406030204" pitchFamily="18" charset="0"/>
                        </a:rPr>
                        <m:t> </m:t>
                      </m:r>
                      <m:r>
                        <m:rPr>
                          <m:sty m:val="p"/>
                        </m:rPr>
                        <a:rPr lang="de-CH" b="0" i="0" smtClean="0">
                          <a:latin typeface="Cambria Math" panose="02040503050406030204" pitchFamily="18" charset="0"/>
                        </a:rPr>
                        <m:t>all</m:t>
                      </m:r>
                      <m:r>
                        <a:rPr lang="de-CH" b="0" i="1" smtClean="0">
                          <a:latin typeface="Cambria Math" panose="02040503050406030204" pitchFamily="18" charset="0"/>
                        </a:rPr>
                        <m:t> </m:t>
                      </m:r>
                      <m:r>
                        <a:rPr lang="de-CH" b="0" i="1" smtClean="0">
                          <a:latin typeface="Cambria Math" panose="02040503050406030204" pitchFamily="18" charset="0"/>
                        </a:rPr>
                        <m:t>𝑘</m:t>
                      </m:r>
                      <m:r>
                        <a:rPr lang="de-CH" b="0" i="1" smtClean="0">
                          <a:latin typeface="Cambria Math" panose="02040503050406030204" pitchFamily="18" charset="0"/>
                        </a:rPr>
                        <m:t>≥0,</m:t>
                      </m:r>
                    </m:oMath>
                  </m:oMathPara>
                </a14:m>
                <a:endParaRPr lang="en-US" dirty="0"/>
              </a:p>
              <a:p>
                <a:pPr marL="0" indent="0">
                  <a:buNone/>
                </a:pPr>
                <a:br>
                  <a:rPr lang="en-US" dirty="0"/>
                </a:br>
                <a:r>
                  <a:rPr lang="en-US" dirty="0"/>
                  <a:t>then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ea typeface="Cambria Math" panose="02040503050406030204" pitchFamily="18" charset="0"/>
                          </a:rPr>
                          <m:t>𝛼</m:t>
                        </m:r>
                      </m:e>
                      <m:sub>
                        <m:r>
                          <a:rPr lang="de-CH" i="1">
                            <a:latin typeface="Cambria Math" panose="02040503050406030204" pitchFamily="18" charset="0"/>
                          </a:rPr>
                          <m:t>𝑘</m:t>
                        </m:r>
                      </m:sub>
                    </m:sSub>
                    <m:r>
                      <a:rPr lang="de-CH" i="1">
                        <a:latin typeface="Cambria Math" panose="02040503050406030204" pitchFamily="18" charset="0"/>
                      </a:rPr>
                      <m:t>&gt;</m:t>
                    </m:r>
                    <m:func>
                      <m:funcPr>
                        <m:ctrlPr>
                          <a:rPr lang="de-CH" b="0" i="1" smtClean="0">
                            <a:latin typeface="Cambria Math" panose="02040503050406030204" pitchFamily="18" charset="0"/>
                          </a:rPr>
                        </m:ctrlPr>
                      </m:funcPr>
                      <m:fName>
                        <m:r>
                          <m:rPr>
                            <m:sty m:val="p"/>
                          </m:rPr>
                          <a:rPr lang="de-CH" b="0" i="0" smtClean="0">
                            <a:latin typeface="Cambria Math" panose="02040503050406030204" pitchFamily="18" charset="0"/>
                          </a:rPr>
                          <m:t>arccos</m:t>
                        </m:r>
                      </m:fName>
                      <m:e>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𝑀</m:t>
                                </m:r>
                              </m:e>
                              <m:sup>
                                <m:r>
                                  <a:rPr lang="de-CH" b="0" i="1" smtClean="0">
                                    <a:latin typeface="Cambria Math" panose="02040503050406030204" pitchFamily="18" charset="0"/>
                                  </a:rPr>
                                  <m:t>−1</m:t>
                                </m:r>
                              </m:sup>
                            </m:sSup>
                          </m:e>
                        </m:d>
                      </m:e>
                    </m:func>
                  </m:oMath>
                </a14:m>
                <a:r>
                  <a:rPr lang="en-US" dirty="0"/>
                  <a:t> for every </a:t>
                </a:r>
                <a14:m>
                  <m:oMath xmlns:m="http://schemas.openxmlformats.org/officeDocument/2006/math">
                    <m:r>
                      <a:rPr lang="de-CH" i="1" dirty="0">
                        <a:latin typeface="Cambria Math" panose="02040503050406030204" pitchFamily="18" charset="0"/>
                      </a:rPr>
                      <m:t>𝑘</m:t>
                    </m:r>
                    <m:r>
                      <a:rPr lang="de-CH" i="1" dirty="0">
                        <a:latin typeface="Cambria Math" panose="02040503050406030204" pitchFamily="18" charset="0"/>
                      </a:rPr>
                      <m:t>≥0</m:t>
                    </m:r>
                  </m:oMath>
                </a14:m>
                <a:r>
                  <a:rPr lang="en-US" dirty="0"/>
                  <a:t>, and </a:t>
                </a:r>
                <a14:m>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lim</m:t>
                            </m:r>
                          </m:e>
                          <m:lim>
                            <m:r>
                              <a:rPr lang="de-CH" i="1">
                                <a:latin typeface="Cambria Math" panose="02040503050406030204" pitchFamily="18" charset="0"/>
                              </a:rPr>
                              <m:t>𝑘</m:t>
                            </m:r>
                            <m:r>
                              <a:rPr lang="de-CH" i="1">
                                <a:latin typeface="Cambria Math" panose="02040503050406030204" pitchFamily="18" charset="0"/>
                              </a:rPr>
                              <m:t>→∞</m:t>
                            </m:r>
                          </m:lim>
                        </m:limLow>
                      </m:fName>
                      <m:e>
                        <m:d>
                          <m:dPr>
                            <m:begChr m:val="‖"/>
                            <m:endChr m:val="‖"/>
                            <m:ctrlPr>
                              <a:rPr lang="de-CH" i="1">
                                <a:latin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d>
                      </m:e>
                    </m:func>
                    <m:r>
                      <a:rPr lang="de-CH" i="1">
                        <a:latin typeface="Cambria Math" panose="02040503050406030204" pitchFamily="18" charset="0"/>
                      </a:rPr>
                      <m:t>=0</m:t>
                    </m:r>
                    <m:r>
                      <a:rPr lang="de-CH" b="0" i="0"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D86092A3-5A24-A443-985B-C71390423002}"/>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68855D3-9559-174C-A2E3-E74306CAADB5}"/>
              </a:ext>
            </a:extLst>
          </p:cNvPr>
          <p:cNvSpPr>
            <a:spLocks noGrp="1"/>
          </p:cNvSpPr>
          <p:nvPr>
            <p:ph type="sldNum" sz="quarter" idx="4"/>
          </p:nvPr>
        </p:nvSpPr>
        <p:spPr/>
        <p:txBody>
          <a:bodyPr/>
          <a:lstStyle/>
          <a:p>
            <a:fld id="{05306F20-FBA2-4746-AE9F-DFBA4FFD6FE5}" type="slidenum">
              <a:rPr lang="en-US" smtClean="0"/>
              <a:t>12</a:t>
            </a:fld>
            <a:endParaRPr lang="en-US" dirty="0"/>
          </a:p>
        </p:txBody>
      </p:sp>
    </p:spTree>
    <p:extLst>
      <p:ext uri="{BB962C8B-B14F-4D97-AF65-F5344CB8AC3E}">
        <p14:creationId xmlns:p14="http://schemas.microsoft.com/office/powerpoint/2010/main" val="1314621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D187-9A41-1144-BDC7-194558E4067A}"/>
              </a:ext>
            </a:extLst>
          </p:cNvPr>
          <p:cNvSpPr>
            <a:spLocks noGrp="1"/>
          </p:cNvSpPr>
          <p:nvPr>
            <p:ph type="title"/>
          </p:nvPr>
        </p:nvSpPr>
        <p:spPr>
          <a:xfrm>
            <a:off x="342901" y="488953"/>
            <a:ext cx="8445500" cy="430887"/>
          </a:xfrm>
        </p:spPr>
        <p:txBody>
          <a:bodyPr/>
          <a:lstStyle/>
          <a:p>
            <a:r>
              <a:rPr lang="en-US" dirty="0"/>
              <a:t>Steepest descent's rate of convergence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A587-E8FD-2946-B22B-93955F9F83FD}"/>
                  </a:ext>
                </a:extLst>
              </p:cNvPr>
              <p:cNvSpPr>
                <a:spLocks noGrp="1"/>
              </p:cNvSpPr>
              <p:nvPr>
                <p:ph sz="quarter" idx="11"/>
              </p:nvPr>
            </p:nvSpPr>
            <p:spPr/>
            <p:txBody>
              <a:bodyPr/>
              <a:lstStyle/>
              <a:p>
                <a:pPr marL="0" indent="0">
                  <a:buNone/>
                </a:pPr>
                <a:r>
                  <a:rPr lang="en-US" b="1" dirty="0">
                    <a:solidFill>
                      <a:schemeClr val="accent1"/>
                    </a:solidFill>
                  </a:rPr>
                  <a:t>Theorem:</a:t>
                </a:r>
                <a:r>
                  <a:rPr lang="en-US" dirty="0">
                    <a:solidFill>
                      <a:schemeClr val="accent1"/>
                    </a:solidFill>
                  </a:rPr>
                  <a:t> </a:t>
                </a:r>
                <a:r>
                  <a:rPr lang="en-US" dirty="0"/>
                  <a:t>Let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be a sequence generated by a line search method based on steepest descent directions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with optimal step lengths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a:t>
                </a:r>
                <a:br>
                  <a:rPr lang="en-US" dirty="0"/>
                </a:br>
                <a:br>
                  <a:rPr lang="en-US" dirty="0"/>
                </a:br>
                <a:r>
                  <a:rPr lang="en-US" dirty="0"/>
                  <a:t>Assume that:</a:t>
                </a:r>
                <a:endParaRPr lang="de-CH" i="1" dirty="0">
                  <a:latin typeface="Cambria Math" panose="02040503050406030204" pitchFamily="18" charset="0"/>
                </a:endParaRPr>
              </a:p>
              <a:p>
                <a:pPr>
                  <a:buFont typeface="Arial" panose="020B0604020202020204" pitchFamily="34" charset="0"/>
                  <a:buChar char="•"/>
                </a:pP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is continuously differentiable,</a:t>
                </a:r>
              </a:p>
              <a:p>
                <a:pPr>
                  <a:buFont typeface="Arial" panose="020B0604020202020204" pitchFamily="34" charset="0"/>
                  <a:buChar char="•"/>
                </a:pPr>
                <a:r>
                  <a:rPr lang="en-US" dirty="0"/>
                  <a:t>that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converges to a point </a:t>
                </a:r>
                <a14:m>
                  <m:oMath xmlns:m="http://schemas.openxmlformats.org/officeDocument/2006/math">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m:t>
                        </m:r>
                      </m:sup>
                    </m:sSup>
                    <m:r>
                      <a:rPr lang="de-CH" b="0" i="1" smtClean="0">
                        <a:latin typeface="Cambria Math" panose="02040503050406030204" pitchFamily="18" charset="0"/>
                      </a:rPr>
                      <m:t> </m:t>
                    </m:r>
                    <m:r>
                      <a:rPr lang="de-CH" b="0" i="0" smtClean="0">
                        <a:latin typeface="Cambria Math" panose="02040503050406030204" pitchFamily="18" charset="0"/>
                      </a:rPr>
                      <m:t>,</m:t>
                    </m:r>
                  </m:oMath>
                </a14:m>
                <a:endParaRPr lang="de-CH" b="0" dirty="0"/>
              </a:p>
              <a:p>
                <a:pPr>
                  <a:buFont typeface="Arial" panose="020B0604020202020204" pitchFamily="34" charset="0"/>
                  <a:buChar char="•"/>
                </a:pPr>
                <a:r>
                  <a:rPr lang="en-US" dirty="0"/>
                  <a:t>and that </a:t>
                </a:r>
                <a14:m>
                  <m:oMath xmlns:m="http://schemas.openxmlformats.org/officeDocument/2006/math">
                    <m:sSup>
                      <m:sSupPr>
                        <m:ctrlPr>
                          <a:rPr lang="de-CH" i="1" smtClean="0">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m:t>
                        </m:r>
                      </m:e>
                      <m:sup>
                        <m:r>
                          <a:rPr lang="de-CH" b="0" i="1" smtClean="0">
                            <a:latin typeface="Cambria Math" panose="02040503050406030204" pitchFamily="18" charset="0"/>
                            <a:ea typeface="Cambria Math" panose="02040503050406030204" pitchFamily="18" charset="0"/>
                          </a:rPr>
                          <m:t>2</m:t>
                        </m:r>
                      </m:sup>
                    </m:sSup>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p>
                          <m:sSupPr>
                            <m:ctrlPr>
                              <a:rPr lang="de-CH" i="1">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𝑥</m:t>
                            </m:r>
                          </m:e>
                          <m:sup>
                            <m:r>
                              <a:rPr lang="de-CH" b="0" i="1" smtClean="0">
                                <a:latin typeface="Cambria Math" panose="02040503050406030204" pitchFamily="18" charset="0"/>
                                <a:ea typeface="Cambria Math" panose="02040503050406030204" pitchFamily="18" charset="0"/>
                              </a:rPr>
                              <m:t>∗</m:t>
                            </m:r>
                          </m:sup>
                        </m:sSup>
                      </m:e>
                    </m:d>
                  </m:oMath>
                </a14:m>
                <a:r>
                  <a:rPr lang="en-US" dirty="0"/>
                  <a:t> is positive definite.</a:t>
                </a:r>
              </a:p>
              <a:p>
                <a:pPr>
                  <a:buFont typeface="Arial" panose="020B0604020202020204" pitchFamily="34" charset="0"/>
                  <a:buChar char="•"/>
                </a:pPr>
                <a:endParaRPr lang="en-US" dirty="0"/>
              </a:p>
              <a:p>
                <a:pPr marL="0" indent="0">
                  <a:buNone/>
                </a:pPr>
                <a:r>
                  <a:rPr lang="en-US" dirty="0"/>
                  <a:t>Let</a:t>
                </a:r>
                <a:r>
                  <a:rPr lang="de-CH" dirty="0"/>
                  <a:t> </a:t>
                </a:r>
                <a14:m>
                  <m:oMath xmlns:m="http://schemas.openxmlformats.org/officeDocument/2006/math">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0&lt;</m:t>
                        </m:r>
                        <m:r>
                          <a:rPr lang="de-CH" i="1" smtClean="0">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e>
                      <m:sub>
                        <m:r>
                          <a:rPr lang="de-CH" b="0" i="0" smtClean="0">
                            <a:latin typeface="Cambria Math" panose="02040503050406030204" pitchFamily="18" charset="0"/>
                            <a:ea typeface="Cambria Math" panose="02040503050406030204" pitchFamily="18" charset="0"/>
                          </a:rPr>
                          <m:t>2</m:t>
                        </m:r>
                      </m:sub>
                    </m:sSub>
                    <m:r>
                      <a:rPr lang="de-CH" b="0" i="0" smtClean="0">
                        <a:latin typeface="Cambria Math" panose="02040503050406030204" pitchFamily="18" charset="0"/>
                        <a:ea typeface="Cambria Math" panose="02040503050406030204" pitchFamily="18" charset="0"/>
                      </a:rPr>
                      <m:t>≤ …≤</m:t>
                    </m:r>
                    <m:sSub>
                      <m:sSubPr>
                        <m:ctrlPr>
                          <a:rPr lang="de-CH" b="0" i="1" smtClean="0">
                            <a:latin typeface="Cambria Math" panose="02040503050406030204" pitchFamily="18" charset="0"/>
                            <a:ea typeface="Cambria Math" panose="02040503050406030204" pitchFamily="18" charset="0"/>
                          </a:rPr>
                        </m:ctrlPr>
                      </m:sSubPr>
                      <m:e>
                        <m:r>
                          <a:rPr lang="de-CH" i="1" smtClean="0">
                            <a:latin typeface="Cambria Math" panose="02040503050406030204" pitchFamily="18" charset="0"/>
                            <a:ea typeface="Cambria Math" panose="02040503050406030204" pitchFamily="18" charset="0"/>
                          </a:rPr>
                          <m:t>𝜆</m:t>
                        </m:r>
                      </m:e>
                      <m:sub>
                        <m:r>
                          <a:rPr lang="de-CH" b="0" i="1" smtClean="0">
                            <a:latin typeface="Cambria Math" panose="02040503050406030204" pitchFamily="18" charset="0"/>
                            <a:ea typeface="Cambria Math" panose="02040503050406030204" pitchFamily="18" charset="0"/>
                          </a:rPr>
                          <m:t>𝑛</m:t>
                        </m:r>
                      </m:sub>
                    </m:sSub>
                  </m:oMath>
                </a14:m>
                <a:r>
                  <a:rPr lang="en-US" dirty="0"/>
                  <a:t> be the eigenvalues of </a:t>
                </a:r>
                <a14:m>
                  <m:oMath xmlns:m="http://schemas.openxmlformats.org/officeDocument/2006/math">
                    <m:sSup>
                      <m:sSupPr>
                        <m:ctrlPr>
                          <a:rPr lang="de-CH" i="1">
                            <a:latin typeface="Cambria Math" panose="02040503050406030204" pitchFamily="18" charset="0"/>
                            <a:ea typeface="Cambria Math" panose="02040503050406030204" pitchFamily="18" charset="0"/>
                          </a:rPr>
                        </m:ctrlPr>
                      </m:sSupPr>
                      <m:e>
                        <m:r>
                          <m:rPr>
                            <m:sty m:val="p"/>
                          </m:rPr>
                          <a:rPr lang="en-US" i="1">
                            <a:latin typeface="Cambria Math" panose="02040503050406030204" pitchFamily="18" charset="0"/>
                            <a:ea typeface="Cambria Math" panose="02040503050406030204" pitchFamily="18" charset="0"/>
                          </a:rPr>
                          <m:t>∇</m:t>
                        </m:r>
                      </m:e>
                      <m:sup>
                        <m:r>
                          <a:rPr lang="de-CH" i="1">
                            <a:latin typeface="Cambria Math" panose="02040503050406030204" pitchFamily="18" charset="0"/>
                            <a:ea typeface="Cambria Math" panose="02040503050406030204" pitchFamily="18" charset="0"/>
                          </a:rPr>
                          <m:t>2</m:t>
                        </m:r>
                      </m:sup>
                    </m:sSup>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𝑥</m:t>
                            </m:r>
                          </m:e>
                          <m:sup>
                            <m:r>
                              <a:rPr lang="de-CH" i="1">
                                <a:latin typeface="Cambria Math" panose="02040503050406030204" pitchFamily="18" charset="0"/>
                                <a:ea typeface="Cambria Math" panose="02040503050406030204" pitchFamily="18" charset="0"/>
                              </a:rPr>
                              <m:t>∗</m:t>
                            </m:r>
                          </m:sup>
                        </m:sSup>
                      </m:e>
                    </m:d>
                    <m:r>
                      <a:rPr lang="de-CH" b="0" i="0" smtClean="0">
                        <a:latin typeface="Cambria Math" panose="02040503050406030204" pitchFamily="18" charset="0"/>
                        <a:ea typeface="Cambria Math" panose="02040503050406030204" pitchFamily="18" charset="0"/>
                      </a:rPr>
                      <m:t>.</m:t>
                    </m:r>
                  </m:oMath>
                </a14:m>
                <a:r>
                  <a:rPr lang="en-US" dirty="0"/>
                  <a:t> Then, for any </a:t>
                </a:r>
                <a14:m>
                  <m:oMath xmlns:m="http://schemas.openxmlformats.org/officeDocument/2006/math">
                    <m:r>
                      <a:rPr lang="de-CH" b="0" i="1" smtClean="0">
                        <a:latin typeface="Cambria Math" panose="02040503050406030204" pitchFamily="18" charset="0"/>
                      </a:rPr>
                      <m:t>𝑘</m:t>
                    </m:r>
                  </m:oMath>
                </a14:m>
                <a:r>
                  <a:rPr lang="en-US" dirty="0"/>
                  <a:t> sufficiently large,</a:t>
                </a:r>
              </a:p>
              <a:p>
                <a:pPr marL="0" indent="0">
                  <a:buNone/>
                </a:pPr>
                <a14:m>
                  <m:oMathPara xmlns:m="http://schemas.openxmlformats.org/officeDocument/2006/math">
                    <m:oMathParaPr>
                      <m:jc m:val="centerGroup"/>
                    </m:oMathParaPr>
                    <m:oMath xmlns:m="http://schemas.openxmlformats.org/officeDocument/2006/math">
                      <m:r>
                        <a:rPr lang="de-CH" b="0" i="1" smtClean="0">
                          <a:latin typeface="Cambria Math" panose="02040503050406030204" pitchFamily="18" charset="0"/>
                        </a:rPr>
                        <m:t>𝑓</m:t>
                      </m:r>
                      <m:d>
                        <m:dPr>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𝑘</m:t>
                              </m:r>
                              <m:r>
                                <a:rPr lang="de-CH" b="0" i="1" smtClean="0">
                                  <a:latin typeface="Cambria Math" panose="02040503050406030204" pitchFamily="18" charset="0"/>
                                </a:rPr>
                                <m:t>+1</m:t>
                              </m:r>
                            </m:sub>
                          </m:sSub>
                        </m:e>
                      </m:d>
                      <m:r>
                        <a:rPr lang="de-CH" b="0" i="1" smtClean="0">
                          <a:latin typeface="Cambria Math" panose="02040503050406030204" pitchFamily="18" charset="0"/>
                        </a:rPr>
                        <m:t>−</m:t>
                      </m:r>
                      <m:r>
                        <a:rPr lang="de-CH" b="0" i="1" smtClean="0">
                          <a:latin typeface="Cambria Math" panose="02040503050406030204" pitchFamily="18" charset="0"/>
                        </a:rPr>
                        <m:t>𝑓</m:t>
                      </m:r>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m:t>
                              </m:r>
                            </m:sup>
                          </m:sSup>
                        </m:e>
                      </m:d>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𝑟</m:t>
                          </m:r>
                        </m:e>
                        <m:sup>
                          <m:r>
                            <a:rPr lang="de-CH" b="0" i="1" smtClean="0">
                              <a:latin typeface="Cambria Math" panose="02040503050406030204" pitchFamily="18" charset="0"/>
                            </a:rPr>
                            <m:t>2</m:t>
                          </m:r>
                        </m:sup>
                      </m:sSup>
                      <m:d>
                        <m:dPr>
                          <m:ctrlPr>
                            <a:rPr lang="de-CH" b="0" i="1" smtClean="0">
                              <a:latin typeface="Cambria Math" panose="02040503050406030204" pitchFamily="18" charset="0"/>
                            </a:rPr>
                          </m:ctrlPr>
                        </m:dPr>
                        <m:e>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r>
                            <a:rPr lang="de-CH" i="1">
                              <a:latin typeface="Cambria Math" panose="02040503050406030204" pitchFamily="18" charset="0"/>
                            </a:rPr>
                            <m:t>−</m:t>
                          </m:r>
                          <m:r>
                            <a:rPr lang="de-CH" i="1">
                              <a:latin typeface="Cambria Math" panose="02040503050406030204" pitchFamily="18" charset="0"/>
                            </a:rPr>
                            <m:t>𝑓</m:t>
                          </m:r>
                          <m:d>
                            <m:dPr>
                              <m:ctrlPr>
                                <a:rPr lang="de-CH" i="1">
                                  <a:latin typeface="Cambria Math" panose="02040503050406030204" pitchFamily="18" charset="0"/>
                                </a:rPr>
                              </m:ctrlPr>
                            </m:dPr>
                            <m:e>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e>
                          </m:d>
                        </m:e>
                      </m:d>
                      <m:r>
                        <a:rPr lang="de-CH" b="0" i="1" smtClean="0">
                          <a:latin typeface="Cambria Math" panose="02040503050406030204" pitchFamily="18" charset="0"/>
                        </a:rPr>
                        <m:t>                </m:t>
                      </m:r>
                      <m:r>
                        <m:rPr>
                          <m:nor/>
                        </m:rPr>
                        <a:rPr lang="en-US" dirty="0"/>
                        <m:t>for</m:t>
                      </m:r>
                      <m:r>
                        <m:rPr>
                          <m:nor/>
                        </m:rPr>
                        <a:rPr lang="en-US" dirty="0"/>
                        <m:t> </m:t>
                      </m:r>
                      <m:r>
                        <m:rPr>
                          <m:nor/>
                        </m:rPr>
                        <a:rPr lang="en-US" dirty="0"/>
                        <m:t>any</m:t>
                      </m:r>
                      <m:r>
                        <m:rPr>
                          <m:nor/>
                        </m:rPr>
                        <a:rPr lang="en-US" dirty="0"/>
                        <m:t> </m:t>
                      </m:r>
                      <m:r>
                        <a:rPr lang="de-CH" i="1">
                          <a:latin typeface="Cambria Math" panose="02040503050406030204" pitchFamily="18" charset="0"/>
                        </a:rPr>
                        <m:t>𝑟</m:t>
                      </m:r>
                      <m:r>
                        <a:rPr lang="de-CH" i="1">
                          <a:latin typeface="Cambria Math" panose="02040503050406030204" pitchFamily="18" charset="0"/>
                          <a:ea typeface="Cambria Math" panose="02040503050406030204" pitchFamily="18" charset="0"/>
                        </a:rPr>
                        <m:t>∈</m:t>
                      </m:r>
                      <m:d>
                        <m:dPr>
                          <m:ctrlPr>
                            <a:rPr lang="de-CH" i="1">
                              <a:latin typeface="Cambria Math" panose="02040503050406030204" pitchFamily="18" charset="0"/>
                              <a:ea typeface="Cambria Math" panose="02040503050406030204" pitchFamily="18" charset="0"/>
                            </a:rPr>
                          </m:ctrlPr>
                        </m:dPr>
                        <m:e>
                          <m:f>
                            <m:fPr>
                              <m:ctrlPr>
                                <a:rPr lang="de-CH" i="1">
                                  <a:latin typeface="Cambria Math" panose="02040503050406030204" pitchFamily="18" charset="0"/>
                                  <a:ea typeface="Cambria Math" panose="02040503050406030204" pitchFamily="18" charset="0"/>
                                </a:rPr>
                              </m:ctrlPr>
                            </m:fPr>
                            <m:num>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1</m:t>
                                  </m:r>
                                </m:sub>
                              </m:sSub>
                            </m:num>
                            <m:den>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𝑛</m:t>
                                  </m:r>
                                </m:sub>
                              </m:sSub>
                              <m:r>
                                <a:rPr lang="de-CH">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𝜆</m:t>
                                  </m:r>
                                </m:e>
                                <m:sub>
                                  <m:r>
                                    <a:rPr lang="de-CH" i="1">
                                      <a:latin typeface="Cambria Math" panose="02040503050406030204" pitchFamily="18" charset="0"/>
                                      <a:ea typeface="Cambria Math" panose="02040503050406030204" pitchFamily="18" charset="0"/>
                                    </a:rPr>
                                    <m:t>1</m:t>
                                  </m:r>
                                </m:sub>
                              </m:sSub>
                            </m:den>
                          </m:f>
                          <m:r>
                            <a:rPr lang="de-CH">
                              <a:latin typeface="Cambria Math" panose="02040503050406030204" pitchFamily="18" charset="0"/>
                              <a:ea typeface="Cambria Math" panose="02040503050406030204" pitchFamily="18" charset="0"/>
                            </a:rPr>
                            <m:t>,1</m:t>
                          </m:r>
                        </m:e>
                      </m:d>
                      <m:r>
                        <m:rPr>
                          <m:nor/>
                        </m:rPr>
                        <a:rPr lang="en-US" dirty="0"/>
                        <m:t>. </m:t>
                      </m:r>
                    </m:oMath>
                  </m:oMathPara>
                </a14:m>
                <a:endParaRPr lang="en-US" dirty="0"/>
              </a:p>
            </p:txBody>
          </p:sp>
        </mc:Choice>
        <mc:Fallback xmlns="">
          <p:sp>
            <p:nvSpPr>
              <p:cNvPr id="3" name="Content Placeholder 2">
                <a:extLst>
                  <a:ext uri="{FF2B5EF4-FFF2-40B4-BE49-F238E27FC236}">
                    <a16:creationId xmlns:a16="http://schemas.microsoft.com/office/drawing/2014/main" id="{55CCA587-E8FD-2946-B22B-93955F9F83FD}"/>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ED0DCA-1956-FD46-A62D-F79FCB503207}"/>
              </a:ext>
            </a:extLst>
          </p:cNvPr>
          <p:cNvSpPr>
            <a:spLocks noGrp="1"/>
          </p:cNvSpPr>
          <p:nvPr>
            <p:ph type="sldNum" sz="quarter" idx="4"/>
          </p:nvPr>
        </p:nvSpPr>
        <p:spPr/>
        <p:txBody>
          <a:bodyPr/>
          <a:lstStyle/>
          <a:p>
            <a:fld id="{05306F20-FBA2-4746-AE9F-DFBA4FFD6FE5}" type="slidenum">
              <a:rPr lang="en-US" smtClean="0"/>
              <a:t>13</a:t>
            </a:fld>
            <a:endParaRPr lang="en-US" dirty="0"/>
          </a:p>
        </p:txBody>
      </p:sp>
    </p:spTree>
    <p:extLst>
      <p:ext uri="{BB962C8B-B14F-4D97-AF65-F5344CB8AC3E}">
        <p14:creationId xmlns:p14="http://schemas.microsoft.com/office/powerpoint/2010/main" val="208517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B767E-D066-8740-BA67-0703AFEB26BC}"/>
              </a:ext>
            </a:extLst>
          </p:cNvPr>
          <p:cNvSpPr>
            <a:spLocks noGrp="1"/>
          </p:cNvSpPr>
          <p:nvPr>
            <p:ph type="title"/>
          </p:nvPr>
        </p:nvSpPr>
        <p:spPr/>
        <p:txBody>
          <a:bodyPr/>
          <a:lstStyle/>
          <a:p>
            <a:r>
              <a:rPr lang="en-US" dirty="0"/>
              <a:t>Newton's method's local rate of convergence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A309D45-5F07-6B4A-A126-92665E38D592}"/>
                  </a:ext>
                </a:extLst>
              </p:cNvPr>
              <p:cNvSpPr>
                <a:spLocks noGrp="1"/>
              </p:cNvSpPr>
              <p:nvPr>
                <p:ph sz="quarter" idx="11"/>
              </p:nvPr>
            </p:nvSpPr>
            <p:spPr/>
            <p:txBody>
              <a:bodyPr/>
              <a:lstStyle/>
              <a:p>
                <a:pPr marL="0" indent="0">
                  <a:buNone/>
                </a:pPr>
                <a:r>
                  <a:rPr lang="en-US" b="1" dirty="0">
                    <a:solidFill>
                      <a:schemeClr val="accent1"/>
                    </a:solidFill>
                  </a:rPr>
                  <a:t>Theorem:</a:t>
                </a:r>
                <a:r>
                  <a:rPr lang="en-US" dirty="0">
                    <a:solidFill>
                      <a:schemeClr val="accent1"/>
                    </a:solidFill>
                  </a:rPr>
                  <a:t> </a:t>
                </a:r>
                <a:r>
                  <a:rPr lang="en-US" dirty="0"/>
                  <a:t>Let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be a sequence generated by Newton's method with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b="0" i="1" smtClean="0">
                        <a:latin typeface="Cambria Math" panose="02040503050406030204" pitchFamily="18" charset="0"/>
                      </a:rPr>
                      <m:t>=1</m:t>
                    </m:r>
                  </m:oMath>
                </a14:m>
                <a:r>
                  <a:rPr lang="en-US" dirty="0"/>
                  <a:t>.</a:t>
                </a:r>
                <a:br>
                  <a:rPr lang="en-US" dirty="0"/>
                </a:br>
                <a:endParaRPr lang="en-US" dirty="0"/>
              </a:p>
              <a:p>
                <a:pPr marL="0" indent="0">
                  <a:buNone/>
                </a:pPr>
                <a:r>
                  <a:rPr lang="en-US" dirty="0"/>
                  <a:t>Assume that:</a:t>
                </a:r>
                <a:endParaRPr lang="de-CH" i="1" dirty="0">
                  <a:latin typeface="Cambria Math" panose="02040503050406030204" pitchFamily="18" charset="0"/>
                </a:endParaRPr>
              </a:p>
              <a:p>
                <a:pPr>
                  <a:buFont typeface="Arial" panose="020B0604020202020204" pitchFamily="34" charset="0"/>
                  <a:buChar char="•"/>
                </a:pP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is (at least locally) twice Lipschitz-continuously differentiable,</a:t>
                </a:r>
              </a:p>
              <a:p>
                <a:pPr>
                  <a:buFont typeface="Arial" panose="020B0604020202020204" pitchFamily="34" charset="0"/>
                  <a:buChar char="•"/>
                </a:pPr>
                <a14:m>
                  <m:oMath xmlns:m="http://schemas.openxmlformats.org/officeDocument/2006/math">
                    <m:sSup>
                      <m:sSupPr>
                        <m:ctrlPr>
                          <a:rPr lang="de-CH" b="0" i="1" smtClean="0">
                            <a:latin typeface="Cambria Math" panose="02040503050406030204" pitchFamily="18" charset="0"/>
                            <a:ea typeface="Cambria Math" panose="02040503050406030204" pitchFamily="18" charset="0"/>
                          </a:rPr>
                        </m:ctrlPr>
                      </m:sSupPr>
                      <m:e>
                        <m:r>
                          <m:rPr>
                            <m:sty m:val="p"/>
                          </m:rPr>
                          <a:rPr lang="de-CH" b="0" i="1" smtClean="0">
                            <a:latin typeface="Cambria Math" panose="02040503050406030204" pitchFamily="18" charset="0"/>
                            <a:ea typeface="Cambria Math" panose="02040503050406030204" pitchFamily="18" charset="0"/>
                          </a:rPr>
                          <m:t>∇</m:t>
                        </m:r>
                      </m:e>
                      <m:sup>
                        <m:r>
                          <a:rPr lang="de-CH" b="0" i="1" smtClean="0">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rPr>
                      <m:t>𝑓</m:t>
                    </m:r>
                    <m:d>
                      <m:dPr>
                        <m:ctrlPr>
                          <a:rPr lang="de-CH" b="0" i="1" smtClean="0">
                            <a:latin typeface="Cambria Math" panose="02040503050406030204" pitchFamily="18" charset="0"/>
                          </a:rPr>
                        </m:ctrlPr>
                      </m:dPr>
                      <m:e>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m:t>
                            </m:r>
                          </m:sup>
                        </m:sSup>
                      </m:e>
                    </m:d>
                  </m:oMath>
                </a14:m>
                <a:r>
                  <a:rPr lang="en-US" dirty="0"/>
                  <a:t> is positive definite on a stationary point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oMath>
                </a14:m>
                <a:r>
                  <a:rPr lang="en-US" dirty="0"/>
                  <a:t> (</a:t>
                </a:r>
                <a:r>
                  <a:rPr lang="de-CH" dirty="0"/>
                  <a:t>⇒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oMath>
                </a14:m>
                <a:r>
                  <a:rPr lang="en-US" dirty="0"/>
                  <a:t> a strict local </a:t>
                </a:r>
                <a:r>
                  <a:rPr lang="en-US" dirty="0" err="1"/>
                  <a:t>minimiser</a:t>
                </a:r>
                <a:r>
                  <a:rPr lang="en-US" dirty="0"/>
                  <a:t>).</a:t>
                </a:r>
              </a:p>
              <a:p>
                <a:pPr marL="0" indent="0">
                  <a:buNone/>
                </a:pPr>
                <a:endParaRPr lang="en-US" dirty="0"/>
              </a:p>
              <a:p>
                <a:pPr marL="0" indent="0">
                  <a:buNone/>
                </a:pPr>
                <a:r>
                  <a:rPr lang="en-US" dirty="0"/>
                  <a:t>Then,</a:t>
                </a:r>
              </a:p>
              <a:p>
                <a:pPr>
                  <a:buFont typeface="Arial" panose="020B0604020202020204" pitchFamily="34" charset="0"/>
                  <a:buChar char="•"/>
                </a:pPr>
                <a:r>
                  <a:rPr lang="en-US" dirty="0"/>
                  <a:t>if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0</m:t>
                        </m:r>
                      </m:sub>
                    </m:sSub>
                  </m:oMath>
                </a14:m>
                <a:r>
                  <a:rPr lang="en-US" dirty="0"/>
                  <a:t> is sufficiently close to </a:t>
                </a:r>
                <a14:m>
                  <m:oMath xmlns:m="http://schemas.openxmlformats.org/officeDocument/2006/math">
                    <m:sSup>
                      <m:sSupPr>
                        <m:ctrlPr>
                          <a:rPr lang="de-CH" i="1">
                            <a:latin typeface="Cambria Math" panose="02040503050406030204" pitchFamily="18" charset="0"/>
                          </a:rPr>
                        </m:ctrlPr>
                      </m:sSupPr>
                      <m:e>
                        <m:r>
                          <a:rPr lang="de-CH" i="1">
                            <a:latin typeface="Cambria Math" panose="02040503050406030204" pitchFamily="18" charset="0"/>
                          </a:rPr>
                          <m:t>𝑥</m:t>
                        </m:r>
                      </m:e>
                      <m:sup>
                        <m:r>
                          <a:rPr lang="de-CH" i="1">
                            <a:latin typeface="Cambria Math" panose="02040503050406030204" pitchFamily="18" charset="0"/>
                          </a:rPr>
                          <m:t>∗</m:t>
                        </m:r>
                      </m:sup>
                    </m:sSup>
                  </m:oMath>
                </a14:m>
                <a:r>
                  <a:rPr lang="en-US" dirty="0"/>
                  <a:t>, then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b="0" i="0"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m:t>
                        </m:r>
                      </m:sup>
                    </m:sSup>
                  </m:oMath>
                </a14:m>
                <a:r>
                  <a:rPr lang="de-CH" b="0" dirty="0"/>
                  <a:t> </a:t>
                </a:r>
                <a:r>
                  <a:rPr lang="en-US" b="0" dirty="0"/>
                  <a:t>with quadratic rate of convergence</a:t>
                </a:r>
                <a:r>
                  <a:rPr lang="de-CH" b="0" dirty="0"/>
                  <a:t>,</a:t>
                </a:r>
              </a:p>
              <a:p>
                <a:pPr>
                  <a:buFont typeface="Arial" panose="020B0604020202020204" pitchFamily="34" charset="0"/>
                  <a:buChar char="•"/>
                </a:pPr>
                <a14:m>
                  <m:oMath xmlns:m="http://schemas.openxmlformats.org/officeDocument/2006/math">
                    <m:d>
                      <m:dPr>
                        <m:begChr m:val="‖"/>
                        <m:endChr m:val="‖"/>
                        <m:ctrlPr>
                          <a:rPr lang="de-CH" i="1" smtClean="0">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sub>
                            </m:sSub>
                          </m:e>
                        </m:d>
                      </m:e>
                    </m:d>
                    <m:r>
                      <a:rPr lang="de-CH" b="0" i="1" smtClean="0">
                        <a:latin typeface="Cambria Math" panose="02040503050406030204" pitchFamily="18" charset="0"/>
                        <a:ea typeface="Cambria Math" panose="02040503050406030204" pitchFamily="18" charset="0"/>
                      </a:rPr>
                      <m:t>→0 </m:t>
                    </m:r>
                  </m:oMath>
                </a14:m>
                <a:r>
                  <a:rPr lang="en-US" dirty="0"/>
                  <a:t>with quadratic rate of convergence.</a:t>
                </a:r>
              </a:p>
              <a:p>
                <a:pPr marL="0" indent="0">
                  <a:buNone/>
                </a:pPr>
                <a:endParaRPr lang="en-US" dirty="0"/>
              </a:p>
            </p:txBody>
          </p:sp>
        </mc:Choice>
        <mc:Fallback>
          <p:sp>
            <p:nvSpPr>
              <p:cNvPr id="3" name="Content Placeholder 2">
                <a:extLst>
                  <a:ext uri="{FF2B5EF4-FFF2-40B4-BE49-F238E27FC236}">
                    <a16:creationId xmlns:a16="http://schemas.microsoft.com/office/drawing/2014/main" id="{7A309D45-5F07-6B4A-A126-92665E38D592}"/>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r="-36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1A6662-2FF3-2D4C-8618-3A96D3EC4DE9}"/>
              </a:ext>
            </a:extLst>
          </p:cNvPr>
          <p:cNvSpPr>
            <a:spLocks noGrp="1"/>
          </p:cNvSpPr>
          <p:nvPr>
            <p:ph type="sldNum" sz="quarter" idx="4"/>
          </p:nvPr>
        </p:nvSpPr>
        <p:spPr/>
        <p:txBody>
          <a:bodyPr/>
          <a:lstStyle/>
          <a:p>
            <a:fld id="{05306F20-FBA2-4746-AE9F-DFBA4FFD6FE5}" type="slidenum">
              <a:rPr lang="en-US" smtClean="0"/>
              <a:t>14</a:t>
            </a:fld>
            <a:endParaRPr lang="en-US" dirty="0"/>
          </a:p>
        </p:txBody>
      </p:sp>
    </p:spTree>
    <p:extLst>
      <p:ext uri="{BB962C8B-B14F-4D97-AF65-F5344CB8AC3E}">
        <p14:creationId xmlns:p14="http://schemas.microsoft.com/office/powerpoint/2010/main" val="169404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0DD0-216A-7F42-95CA-99A1FE722536}"/>
              </a:ext>
            </a:extLst>
          </p:cNvPr>
          <p:cNvSpPr>
            <a:spLocks noGrp="1"/>
          </p:cNvSpPr>
          <p:nvPr>
            <p:ph type="title"/>
          </p:nvPr>
        </p:nvSpPr>
        <p:spPr/>
        <p:txBody>
          <a:bodyPr/>
          <a:lstStyle/>
          <a:p>
            <a:r>
              <a:rPr lang="en-US" dirty="0"/>
              <a:t>Stopping criteria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78634B-278C-9F49-8977-7E05215891EC}"/>
                  </a:ext>
                </a:extLst>
              </p:cNvPr>
              <p:cNvSpPr>
                <a:spLocks noGrp="1"/>
              </p:cNvSpPr>
              <p:nvPr>
                <p:ph sz="quarter" idx="11"/>
              </p:nvPr>
            </p:nvSpPr>
            <p:spPr/>
            <p:txBody>
              <a:bodyPr/>
              <a:lstStyle/>
              <a:p>
                <a:pPr marL="0" indent="0">
                  <a:buNone/>
                </a:pPr>
                <a:r>
                  <a:rPr lang="en-US" b="1" dirty="0">
                    <a:solidFill>
                      <a:schemeClr val="accent1"/>
                    </a:solidFill>
                  </a:rPr>
                  <a:t>Line search strategy: </a:t>
                </a:r>
                <a:r>
                  <a:rPr lang="en-US" dirty="0"/>
                  <a:t>at the </a:t>
                </a:r>
                <a14:m>
                  <m:oMath xmlns:m="http://schemas.openxmlformats.org/officeDocument/2006/math">
                    <m:r>
                      <a:rPr lang="en-US" i="1" dirty="0">
                        <a:latin typeface="Cambria Math" panose="02040503050406030204" pitchFamily="18" charset="0"/>
                      </a:rPr>
                      <m:t>𝑘</m:t>
                    </m:r>
                  </m:oMath>
                </a14:m>
                <a:r>
                  <a:rPr lang="en-US" dirty="0"/>
                  <a:t>-</a:t>
                </a:r>
                <a:r>
                  <a:rPr lang="en-US" dirty="0" err="1"/>
                  <a:t>th</a:t>
                </a:r>
                <a:r>
                  <a:rPr lang="en-US" dirty="0"/>
                  <a:t> iteration,</a:t>
                </a:r>
              </a:p>
              <a:p>
                <a:pPr>
                  <a:buFont typeface="Arial" panose="020B0604020202020204" pitchFamily="34" charset="0"/>
                  <a:buChar char="•"/>
                </a:pPr>
                <a:r>
                  <a:rPr lang="en-US" dirty="0"/>
                  <a:t>choose a direction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rPr>
                      <m:t>,</m:t>
                    </m:r>
                  </m:oMath>
                </a14:m>
                <a:endParaRPr lang="de-CH" dirty="0"/>
              </a:p>
              <a:p>
                <a:pPr>
                  <a:buFont typeface="Arial" panose="020B0604020202020204" pitchFamily="34" charset="0"/>
                  <a:buChar char="•"/>
                </a:pPr>
                <a:r>
                  <a:rPr lang="en-US" dirty="0"/>
                  <a:t>determine a </a:t>
                </a:r>
                <a:r>
                  <a:rPr lang="en-US" i="1" dirty="0"/>
                  <a:t>step length</a:t>
                </a:r>
                <a:r>
                  <a:rPr lang="en-US" dirty="0"/>
                  <a: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i="1">
                        <a:latin typeface="Cambria Math" panose="02040503050406030204" pitchFamily="18" charset="0"/>
                      </a:rPr>
                      <m:t> </m:t>
                    </m:r>
                  </m:oMath>
                </a14:m>
                <a:r>
                  <a:rPr lang="en-US" dirty="0"/>
                  <a:t> by solving </a:t>
                </a:r>
                <a14:m>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min</m:t>
                            </m:r>
                          </m:e>
                          <m:lim>
                            <m:r>
                              <a:rPr lang="de-CH" i="1">
                                <a:latin typeface="Cambria Math" panose="02040503050406030204" pitchFamily="18" charset="0"/>
                              </a:rPr>
                              <m:t>𝑠</m:t>
                            </m:r>
                            <m:r>
                              <a:rPr lang="de-CH" i="1">
                                <a:latin typeface="Cambria Math" panose="02040503050406030204" pitchFamily="18" charset="0"/>
                              </a:rPr>
                              <m:t>&gt;0</m:t>
                            </m:r>
                          </m:lim>
                        </m:limLow>
                      </m:fName>
                      <m:e>
                        <m:r>
                          <a:rPr lang="de-CH" i="1">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𝑠</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i="1">
                            <a:latin typeface="Cambria Math" panose="02040503050406030204" pitchFamily="18" charset="0"/>
                          </a:rPr>
                          <m:t>)</m:t>
                        </m:r>
                      </m:e>
                    </m:func>
                  </m:oMath>
                </a14:m>
                <a:r>
                  <a:rPr lang="en-US" dirty="0"/>
                  <a:t> approximately,</a:t>
                </a:r>
              </a:p>
              <a:p>
                <a:pPr>
                  <a:buFont typeface="Arial" panose="020B0604020202020204" pitchFamily="34" charset="0"/>
                  <a:buChar char="•"/>
                </a:pPr>
                <a:r>
                  <a:rPr lang="en-US" dirty="0"/>
                  <a:t>set</a:t>
                </a:r>
                <a:r>
                  <a:rPr lang="de-CH" dirty="0"/>
                  <a: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oMath>
                </a14:m>
                <a:endParaRPr lang="en-US" dirty="0"/>
              </a:p>
              <a:p>
                <a:pPr>
                  <a:buFont typeface="Arial" panose="020B0604020202020204" pitchFamily="34" charset="0"/>
                  <a:buChar char="•"/>
                </a:pPr>
                <a:r>
                  <a:rPr lang="en-US" dirty="0"/>
                  <a:t>repeat until converge criteria are met.</a:t>
                </a:r>
              </a:p>
              <a:p>
                <a:pPr>
                  <a:buFont typeface="Arial" panose="020B0604020202020204" pitchFamily="34" charset="0"/>
                  <a:buChar char="•"/>
                </a:pPr>
                <a:endParaRPr lang="en-US" dirty="0"/>
              </a:p>
              <a:p>
                <a:pPr marL="0" indent="0">
                  <a:buNone/>
                </a:pPr>
                <a:r>
                  <a:rPr lang="en-US" b="1" dirty="0">
                    <a:solidFill>
                      <a:schemeClr val="accent1"/>
                    </a:solidFill>
                  </a:rPr>
                  <a:t>Possible convergence criteria: </a:t>
                </a:r>
                <a:r>
                  <a:rPr lang="en-US" dirty="0"/>
                  <a:t>pick small constants </a:t>
                </a:r>
                <a14:m>
                  <m:oMath xmlns:m="http://schemas.openxmlformats.org/officeDocument/2006/math">
                    <m:sSub>
                      <m:sSubPr>
                        <m:ctrlPr>
                          <a:rPr lang="de-CH" b="0" i="1" dirty="0" smtClean="0">
                            <a:latin typeface="Cambria Math" panose="02040503050406030204" pitchFamily="18" charset="0"/>
                          </a:rPr>
                        </m:ctrlPr>
                      </m:sSubPr>
                      <m:e>
                        <m:r>
                          <a:rPr lang="en-US" i="1" dirty="0" smtClean="0">
                            <a:latin typeface="Cambria Math" panose="02040503050406030204" pitchFamily="18" charset="0"/>
                          </a:rPr>
                          <m:t>𝐶</m:t>
                        </m:r>
                      </m:e>
                      <m:sub>
                        <m:r>
                          <a:rPr lang="de-CH" b="0" i="1" dirty="0" smtClean="0">
                            <a:latin typeface="Cambria Math" panose="02040503050406030204" pitchFamily="18" charset="0"/>
                          </a:rPr>
                          <m:t>1</m:t>
                        </m:r>
                      </m:sub>
                    </m:sSub>
                    <m:r>
                      <a:rPr lang="de-CH" b="0" i="1" dirty="0" smtClean="0">
                        <a:latin typeface="Cambria Math" panose="02040503050406030204" pitchFamily="18" charset="0"/>
                      </a:rPr>
                      <m:t>,</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𝐶</m:t>
                        </m:r>
                      </m:e>
                      <m:sub>
                        <m:r>
                          <a:rPr lang="de-CH" b="0" i="1" dirty="0" smtClean="0">
                            <a:latin typeface="Cambria Math" panose="02040503050406030204" pitchFamily="18" charset="0"/>
                          </a:rPr>
                          <m:t>2</m:t>
                        </m:r>
                      </m:sub>
                    </m:sSub>
                    <m:r>
                      <a:rPr lang="de-CH" b="0" i="1" dirty="0" smtClean="0">
                        <a:latin typeface="Cambria Math" panose="02040503050406030204" pitchFamily="18" charset="0"/>
                      </a:rPr>
                      <m:t>,</m:t>
                    </m:r>
                    <m:sSub>
                      <m:sSubPr>
                        <m:ctrlPr>
                          <a:rPr lang="de-CH" b="0" i="1" dirty="0" smtClean="0">
                            <a:latin typeface="Cambria Math" panose="02040503050406030204" pitchFamily="18" charset="0"/>
                          </a:rPr>
                        </m:ctrlPr>
                      </m:sSubPr>
                      <m:e>
                        <m:r>
                          <a:rPr lang="de-CH" b="0" i="1" dirty="0" smtClean="0">
                            <a:latin typeface="Cambria Math" panose="02040503050406030204" pitchFamily="18" charset="0"/>
                          </a:rPr>
                          <m:t>𝐶</m:t>
                        </m:r>
                      </m:e>
                      <m:sub>
                        <m:r>
                          <a:rPr lang="de-CH" b="0" i="1" dirty="0" smtClean="0">
                            <a:latin typeface="Cambria Math" panose="02040503050406030204" pitchFamily="18" charset="0"/>
                          </a:rPr>
                          <m:t>3</m:t>
                        </m:r>
                      </m:sub>
                    </m:sSub>
                    <m:r>
                      <a:rPr lang="en-US" i="1" dirty="0" smtClean="0">
                        <a:latin typeface="Cambria Math" panose="02040503050406030204" pitchFamily="18" charset="0"/>
                      </a:rPr>
                      <m:t>&gt;0</m:t>
                    </m:r>
                  </m:oMath>
                </a14:m>
                <a:r>
                  <a:rPr lang="en-US" dirty="0"/>
                  <a:t> and</a:t>
                </a:r>
              </a:p>
              <a:p>
                <a:pPr>
                  <a:buFont typeface="Arial" panose="020B0604020202020204" pitchFamily="34" charset="0"/>
                  <a:buChar char="•"/>
                </a:pPr>
                <a:r>
                  <a:rPr lang="en-US" dirty="0"/>
                  <a:t>stop if </a:t>
                </a:r>
                <a14:m>
                  <m:oMath xmlns:m="http://schemas.openxmlformats.org/officeDocument/2006/math">
                    <m:d>
                      <m:dPr>
                        <m:begChr m:val="‖"/>
                        <m:endChr m:val="‖"/>
                        <m:ctrlPr>
                          <a:rPr lang="de-CH" i="1">
                            <a:latin typeface="Cambria Math" panose="02040503050406030204" pitchFamily="18" charset="0"/>
                            <a:ea typeface="Cambria Math" panose="02040503050406030204" pitchFamily="18" charset="0"/>
                          </a:rPr>
                        </m:ctrlPr>
                      </m:dPr>
                      <m:e>
                        <m:r>
                          <m:rPr>
                            <m:sty m:val="p"/>
                          </m:rPr>
                          <a:rPr lang="en-US"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d>
                    <m:r>
                      <a:rPr lang="de-CH" b="0" i="1" smtClean="0">
                        <a:latin typeface="Cambria Math" panose="02040503050406030204" pitchFamily="18" charset="0"/>
                        <a:ea typeface="Cambria Math" panose="02040503050406030204" pitchFamily="18" charset="0"/>
                      </a:rPr>
                      <m:t>&lt;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𝐶</m:t>
                        </m:r>
                      </m:e>
                      <m:sub>
                        <m:r>
                          <a:rPr lang="de-CH" b="0" i="1" smtClean="0">
                            <a:latin typeface="Cambria Math" panose="02040503050406030204" pitchFamily="18" charset="0"/>
                            <a:ea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oMath>
                </a14:m>
                <a:r>
                  <a:rPr lang="en-US" dirty="0"/>
                  <a:t> or </a:t>
                </a:r>
                <a:endParaRPr lang="de-CH" b="0" dirty="0">
                  <a:ea typeface="Cambria Math" panose="02040503050406030204" pitchFamily="18" charset="0"/>
                </a:endParaRPr>
              </a:p>
              <a:p>
                <a:pPr>
                  <a:buFont typeface="Arial" panose="020B0604020202020204" pitchFamily="34" charset="0"/>
                  <a:buChar char="•"/>
                </a:pPr>
                <a:r>
                  <a:rPr lang="en-US" dirty="0"/>
                  <a:t>stop if </a:t>
                </a:r>
                <a14:m>
                  <m:oMath xmlns:m="http://schemas.openxmlformats.org/officeDocument/2006/math">
                    <m:d>
                      <m:dPr>
                        <m:begChr m:val="|"/>
                        <m:endChr m:val="|"/>
                        <m:ctrlPr>
                          <a:rPr lang="de-CH" i="1" smtClean="0">
                            <a:latin typeface="Cambria Math" panose="02040503050406030204" pitchFamily="18" charset="0"/>
                            <a:ea typeface="Cambria Math" panose="02040503050406030204" pitchFamily="18" charset="0"/>
                          </a:rPr>
                        </m:ctrlPr>
                      </m:dPr>
                      <m:e>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−1</m:t>
                                </m:r>
                              </m:sub>
                            </m:sSub>
                          </m:e>
                        </m:d>
                      </m:e>
                    </m:d>
                    <m:r>
                      <a:rPr lang="de-CH" b="0" i="1" smtClean="0">
                        <a:latin typeface="Cambria Math" panose="02040503050406030204" pitchFamily="18" charset="0"/>
                        <a:ea typeface="Cambria Math" panose="02040503050406030204" pitchFamily="18" charset="0"/>
                      </a:rPr>
                      <m:t>&lt;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𝐶</m:t>
                        </m:r>
                      </m:e>
                      <m:sub>
                        <m:r>
                          <a:rPr lang="de-CH" b="0" i="1" smtClean="0">
                            <a:latin typeface="Cambria Math" panose="02040503050406030204" pitchFamily="18" charset="0"/>
                            <a:ea typeface="Cambria Math" panose="02040503050406030204" pitchFamily="18" charset="0"/>
                          </a:rPr>
                          <m:t>2</m:t>
                        </m:r>
                      </m:sub>
                    </m:sSub>
                  </m:oMath>
                </a14:m>
                <a:r>
                  <a:rPr lang="en-US" dirty="0"/>
                  <a:t>, or </a:t>
                </a:r>
                <a:endParaRPr lang="de-CH" b="0" dirty="0">
                  <a:ea typeface="Cambria Math" panose="02040503050406030204" pitchFamily="18" charset="0"/>
                </a:endParaRPr>
              </a:p>
              <a:p>
                <a:pPr>
                  <a:buFont typeface="Arial" panose="020B0604020202020204" pitchFamily="34" charset="0"/>
                  <a:buChar char="•"/>
                </a:pPr>
                <a:r>
                  <a:rPr lang="en-US" dirty="0"/>
                  <a:t>stop if </a:t>
                </a:r>
                <a14:m>
                  <m:oMath xmlns:m="http://schemas.openxmlformats.org/officeDocument/2006/math">
                    <m:d>
                      <m:dPr>
                        <m:begChr m:val="‖"/>
                        <m:endChr m:val="‖"/>
                        <m:ctrlPr>
                          <a:rPr lang="de-CH" i="1">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−1</m:t>
                            </m:r>
                          </m:sub>
                        </m:sSub>
                      </m:e>
                    </m:d>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𝑠</m:t>
                        </m:r>
                      </m:e>
                      <m:sub>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−1</m:t>
                        </m:r>
                      </m:sub>
                    </m:sSub>
                    <m:d>
                      <m:dPr>
                        <m:begChr m:val="‖"/>
                        <m:endChr m:val="‖"/>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r>
                              <a:rPr lang="de-CH" i="1">
                                <a:latin typeface="Cambria Math" panose="02040503050406030204" pitchFamily="18" charset="0"/>
                                <a:ea typeface="Cambria Math" panose="02040503050406030204" pitchFamily="18" charset="0"/>
                              </a:rPr>
                              <m:t>−1</m:t>
                            </m:r>
                          </m:sub>
                        </m:sSub>
                      </m:e>
                    </m:d>
                    <m:r>
                      <a:rPr lang="de-CH" i="1">
                        <a:latin typeface="Cambria Math" panose="02040503050406030204" pitchFamily="18" charset="0"/>
                        <a:ea typeface="Cambria Math" panose="02040503050406030204" pitchFamily="18" charset="0"/>
                      </a:rPr>
                      <m:t>&lt;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𝐶</m:t>
                        </m:r>
                      </m:e>
                      <m:sub>
                        <m:r>
                          <a:rPr lang="de-CH" b="0" i="1" smtClean="0">
                            <a:latin typeface="Cambria Math" panose="02040503050406030204" pitchFamily="18" charset="0"/>
                            <a:ea typeface="Cambria Math" panose="02040503050406030204" pitchFamily="18" charset="0"/>
                          </a:rPr>
                          <m:t>3</m:t>
                        </m:r>
                      </m:sub>
                    </m:sSub>
                  </m:oMath>
                </a14:m>
                <a:r>
                  <a:rPr lang="en-US" dirty="0"/>
                  <a:t>, or </a:t>
                </a:r>
              </a:p>
              <a:p>
                <a:pPr marL="0" indent="0">
                  <a:buNone/>
                </a:pPr>
                <a:r>
                  <a:rPr lang="en-US" dirty="0">
                    <a:ea typeface="Cambria Math" panose="02040503050406030204" pitchFamily="18" charset="0"/>
                  </a:rPr>
                  <a:t>any </a:t>
                </a:r>
                <a:r>
                  <a:rPr lang="en-US" i="1" dirty="0">
                    <a:ea typeface="Cambria Math" panose="02040503050406030204" pitchFamily="18" charset="0"/>
                  </a:rPr>
                  <a:t>relative tolerance </a:t>
                </a:r>
                <a:r>
                  <a:rPr lang="en-US" dirty="0">
                    <a:ea typeface="Cambria Math" panose="02040503050406030204" pitchFamily="18" charset="0"/>
                  </a:rPr>
                  <a:t>counterpart. Alternatively, stop after </a:t>
                </a:r>
                <a14:m>
                  <m:oMath xmlns:m="http://schemas.openxmlformats.org/officeDocument/2006/math">
                    <m:r>
                      <a:rPr lang="en-US" i="1" dirty="0" smtClean="0">
                        <a:latin typeface="Cambria Math" panose="02040503050406030204" pitchFamily="18" charset="0"/>
                        <a:ea typeface="Cambria Math" panose="02040503050406030204" pitchFamily="18" charset="0"/>
                      </a:rPr>
                      <m:t>𝑁</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ℕ</m:t>
                    </m:r>
                  </m:oMath>
                </a14:m>
                <a:r>
                  <a:rPr lang="en-US" dirty="0">
                    <a:ea typeface="Cambria Math" panose="02040503050406030204" pitchFamily="18" charset="0"/>
                  </a:rPr>
                  <a:t> iterations.</a:t>
                </a:r>
                <a:endParaRPr lang="de-CH" dirty="0">
                  <a:ea typeface="Cambria Math" panose="02040503050406030204" pitchFamily="18" charset="0"/>
                </a:endParaRPr>
              </a:p>
              <a:p>
                <a:pPr>
                  <a:buFont typeface="Arial" panose="020B0604020202020204" pitchFamily="34" charset="0"/>
                  <a:buChar char="•"/>
                </a:pPr>
                <a:endParaRPr lang="en-US" dirty="0"/>
              </a:p>
            </p:txBody>
          </p:sp>
        </mc:Choice>
        <mc:Fallback xmlns="">
          <p:sp>
            <p:nvSpPr>
              <p:cNvPr id="3" name="Content Placeholder 2">
                <a:extLst>
                  <a:ext uri="{FF2B5EF4-FFF2-40B4-BE49-F238E27FC236}">
                    <a16:creationId xmlns:a16="http://schemas.microsoft.com/office/drawing/2014/main" id="{1978634B-278C-9F49-8977-7E05215891EC}"/>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80B94E7-E3D9-5C46-8E7A-7815A5B073CD}"/>
              </a:ext>
            </a:extLst>
          </p:cNvPr>
          <p:cNvSpPr>
            <a:spLocks noGrp="1"/>
          </p:cNvSpPr>
          <p:nvPr>
            <p:ph type="sldNum" sz="quarter" idx="4"/>
          </p:nvPr>
        </p:nvSpPr>
        <p:spPr/>
        <p:txBody>
          <a:bodyPr/>
          <a:lstStyle/>
          <a:p>
            <a:fld id="{05306F20-FBA2-4746-AE9F-DFBA4FFD6FE5}" type="slidenum">
              <a:rPr lang="en-US" smtClean="0"/>
              <a:t>15</a:t>
            </a:fld>
            <a:endParaRPr lang="en-US" dirty="0"/>
          </a:p>
        </p:txBody>
      </p:sp>
    </p:spTree>
    <p:extLst>
      <p:ext uri="{BB962C8B-B14F-4D97-AF65-F5344CB8AC3E}">
        <p14:creationId xmlns:p14="http://schemas.microsoft.com/office/powerpoint/2010/main" val="335002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6E408-F539-EF43-8E57-C632A403ADD4}"/>
              </a:ext>
            </a:extLst>
          </p:cNvPr>
          <p:cNvSpPr>
            <a:spLocks noGrp="1"/>
          </p:cNvSpPr>
          <p:nvPr>
            <p:ph type="title"/>
          </p:nvPr>
        </p:nvSpPr>
        <p:spPr/>
        <p:txBody>
          <a:bodyPr/>
          <a:lstStyle/>
          <a:p>
            <a:r>
              <a:rPr lang="en-CH" dirty="0"/>
              <a:t>Summary and self-study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2AD464-6984-5C48-9A2A-D24FEDE37D43}"/>
                  </a:ext>
                </a:extLst>
              </p:cNvPr>
              <p:cNvSpPr>
                <a:spLocks noGrp="1"/>
              </p:cNvSpPr>
              <p:nvPr>
                <p:ph sz="quarter" idx="11"/>
              </p:nvPr>
            </p:nvSpPr>
            <p:spPr/>
            <p:txBody>
              <a:bodyPr/>
              <a:lstStyle/>
              <a:p>
                <a:pPr marL="0" indent="0">
                  <a:buNone/>
                </a:pPr>
                <a:r>
                  <a:rPr lang="en-US" b="1" dirty="0">
                    <a:solidFill>
                      <a:schemeClr val="accent1"/>
                    </a:solidFill>
                  </a:rPr>
                  <a:t>Summary:</a:t>
                </a:r>
                <a:r>
                  <a:rPr lang="en-US" dirty="0">
                    <a:solidFill>
                      <a:schemeClr val="accent1"/>
                    </a:solidFill>
                  </a:rPr>
                  <a:t> </a:t>
                </a:r>
                <a:r>
                  <a:rPr lang="en-US" dirty="0"/>
                  <a:t>this week we have learnt:</a:t>
                </a:r>
              </a:p>
              <a:p>
                <a:r>
                  <a:rPr lang="en-US" dirty="0"/>
                  <a:t>the fundamentals of nonlinear </a:t>
                </a:r>
                <a:r>
                  <a:rPr lang="en-US" dirty="0" err="1"/>
                  <a:t>optimisation</a:t>
                </a:r>
                <a:endParaRPr lang="en-US" dirty="0"/>
              </a:p>
              <a:p>
                <a:r>
                  <a:rPr lang="en-US" dirty="0"/>
                  <a:t>the strategy of line search methods</a:t>
                </a:r>
              </a:p>
              <a:p>
                <a:r>
                  <a:rPr lang="en-US" dirty="0"/>
                  <a:t>steepest descent / Newton / Quasi-Newton methods</a:t>
                </a:r>
              </a:p>
              <a:p>
                <a:r>
                  <a:rPr lang="en-US" dirty="0"/>
                  <a:t>step selection criteria and rates of convergence.</a:t>
                </a:r>
              </a:p>
              <a:p>
                <a:pPr marL="0" indent="0">
                  <a:buNone/>
                </a:pPr>
                <a:endParaRPr lang="en-US" b="1" dirty="0">
                  <a:solidFill>
                    <a:schemeClr val="accent1"/>
                  </a:solidFill>
                </a:endParaRPr>
              </a:p>
              <a:p>
                <a:pPr marL="0" indent="0">
                  <a:buNone/>
                </a:pPr>
                <a:r>
                  <a:rPr lang="en-US" b="1" dirty="0">
                    <a:solidFill>
                      <a:schemeClr val="accent1"/>
                    </a:solidFill>
                  </a:rPr>
                  <a:t>Self-study: </a:t>
                </a:r>
                <a:r>
                  <a:rPr lang="en-US" dirty="0"/>
                  <a:t>Play with the </a:t>
                </a:r>
                <a:r>
                  <a:rPr lang="en-US" dirty="0">
                    <a:latin typeface="American Typewriter" panose="02090604020004020304" pitchFamily="18" charset="77"/>
                  </a:rPr>
                  <a:t>OR24_Rosenbrock.m </a:t>
                </a:r>
                <a:r>
                  <a:rPr lang="en-US" dirty="0"/>
                  <a:t>file and modify it to </a:t>
                </a:r>
                <a:r>
                  <a:rPr lang="en-US" dirty="0" err="1"/>
                  <a:t>minimise</a:t>
                </a:r>
                <a:r>
                  <a:rPr lang="en-US" dirty="0"/>
                  <a:t> the function</a:t>
                </a:r>
                <a:br>
                  <a:rPr lang="en-US" dirty="0"/>
                </a:b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𝑓</m:t>
                      </m:r>
                      <m:r>
                        <a:rPr lang="de-CH" b="0" i="1" smtClean="0">
                          <a:latin typeface="Cambria Math" panose="02040503050406030204" pitchFamily="18" charset="0"/>
                        </a:rPr>
                        <m:t>:</m:t>
                      </m:r>
                      <m:sSup>
                        <m:sSupPr>
                          <m:ctrlPr>
                            <a:rPr lang="de-CH" b="0" i="1" smtClean="0">
                              <a:latin typeface="Cambria Math" panose="02040503050406030204" pitchFamily="18" charset="0"/>
                              <a:ea typeface="Cambria Math" panose="02040503050406030204" pitchFamily="18" charset="0"/>
                            </a:rPr>
                          </m:ctrlPr>
                        </m:sSupPr>
                        <m:e>
                          <m:r>
                            <a:rPr lang="de-CH" b="0" i="1" smtClean="0">
                              <a:latin typeface="Cambria Math" panose="02040503050406030204" pitchFamily="18" charset="0"/>
                              <a:ea typeface="Cambria Math" panose="02040503050406030204" pitchFamily="18" charset="0"/>
                            </a:rPr>
                            <m:t>ℝ</m:t>
                          </m:r>
                        </m:e>
                        <m:sup>
                          <m:r>
                            <a:rPr lang="de-CH" b="0" i="1" smtClean="0">
                              <a:latin typeface="Cambria Math" panose="02040503050406030204" pitchFamily="18" charset="0"/>
                              <a:ea typeface="Cambria Math" panose="02040503050406030204" pitchFamily="18" charset="0"/>
                            </a:rPr>
                            <m:t>2</m:t>
                          </m:r>
                        </m:sup>
                      </m:sSup>
                      <m: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ℝ</m:t>
                      </m:r>
                      <m:r>
                        <a:rPr lang="de-CH" b="0" i="1" smtClean="0">
                          <a:latin typeface="Cambria Math" panose="02040503050406030204" pitchFamily="18" charset="0"/>
                          <a:ea typeface="Cambria Math" panose="02040503050406030204" pitchFamily="18" charset="0"/>
                        </a:rPr>
                        <m:t>,  </m:t>
                      </m:r>
                      <m:r>
                        <a:rPr lang="de-CH" b="0" i="1" smtClean="0">
                          <a:latin typeface="Cambria Math" panose="02040503050406030204" pitchFamily="18" charset="0"/>
                        </a:rPr>
                        <m:t>𝑓</m:t>
                      </m:r>
                      <m:d>
                        <m:dPr>
                          <m:ctrlPr>
                            <a:rPr lang="de-CH" b="0" i="1" smtClean="0">
                              <a:latin typeface="Cambria Math" panose="02040503050406030204" pitchFamily="18" charset="0"/>
                            </a:rPr>
                          </m:ctrlPr>
                        </m:dPr>
                        <m:e>
                          <m:r>
                            <a:rPr lang="de-CH" b="0" i="1" smtClean="0">
                              <a:latin typeface="Cambria Math" panose="02040503050406030204" pitchFamily="18" charset="0"/>
                            </a:rPr>
                            <m:t>𝑥</m:t>
                          </m:r>
                        </m:e>
                      </m:d>
                      <m:r>
                        <a:rPr lang="de-CH" b="0" i="1" smtClean="0">
                          <a:latin typeface="Cambria Math" panose="02040503050406030204" pitchFamily="18" charset="0"/>
                        </a:rPr>
                        <m:t>=</m:t>
                      </m:r>
                      <m:f>
                        <m:fPr>
                          <m:ctrlPr>
                            <a:rPr lang="de-CH" b="0" i="1" smtClean="0">
                              <a:latin typeface="Cambria Math" panose="02040503050406030204" pitchFamily="18" charset="0"/>
                            </a:rPr>
                          </m:ctrlPr>
                        </m:fPr>
                        <m:num>
                          <m:r>
                            <a:rPr lang="de-CH" b="0" i="1" smtClean="0">
                              <a:latin typeface="Cambria Math" panose="02040503050406030204" pitchFamily="18" charset="0"/>
                            </a:rPr>
                            <m:t>1</m:t>
                          </m:r>
                        </m:num>
                        <m:den>
                          <m:r>
                            <a:rPr lang="de-CH" b="0" i="1" smtClean="0">
                              <a:latin typeface="Cambria Math" panose="02040503050406030204" pitchFamily="18" charset="0"/>
                            </a:rPr>
                            <m:t>2</m:t>
                          </m:r>
                        </m:den>
                      </m:f>
                      <m:sSup>
                        <m:sSupPr>
                          <m:ctrlPr>
                            <a:rPr lang="de-CH" b="0" i="1" smtClean="0">
                              <a:latin typeface="Cambria Math" panose="02040503050406030204" pitchFamily="18" charset="0"/>
                            </a:rPr>
                          </m:ctrlPr>
                        </m:sSupPr>
                        <m:e>
                          <m:r>
                            <a:rPr lang="de-CH" b="0" i="1" smtClean="0">
                              <a:latin typeface="Cambria Math" panose="02040503050406030204" pitchFamily="18" charset="0"/>
                            </a:rPr>
                            <m:t>𝑥</m:t>
                          </m:r>
                        </m:e>
                        <m:sup>
                          <m:r>
                            <a:rPr lang="de-CH" b="0" i="1" smtClean="0">
                              <a:latin typeface="Cambria Math" panose="02040503050406030204" pitchFamily="18" charset="0"/>
                            </a:rPr>
                            <m:t>𝑇</m:t>
                          </m:r>
                        </m:sup>
                      </m:sSup>
                      <m:r>
                        <a:rPr lang="de-CH" b="0" i="1" smtClean="0">
                          <a:latin typeface="Cambria Math" panose="02040503050406030204" pitchFamily="18" charset="0"/>
                        </a:rPr>
                        <m:t>𝑄𝑥</m:t>
                      </m:r>
                      <m:r>
                        <a:rPr lang="de-CH" b="0" i="1" smtClean="0">
                          <a:latin typeface="Cambria Math" panose="02040503050406030204" pitchFamily="18" charset="0"/>
                        </a:rPr>
                        <m:t>−</m:t>
                      </m:r>
                      <m:sSup>
                        <m:sSupPr>
                          <m:ctrlPr>
                            <a:rPr lang="de-CH" b="0" i="1" smtClean="0">
                              <a:latin typeface="Cambria Math" panose="02040503050406030204" pitchFamily="18" charset="0"/>
                            </a:rPr>
                          </m:ctrlPr>
                        </m:sSupPr>
                        <m:e>
                          <m:r>
                            <a:rPr lang="de-CH" b="0" i="1" smtClean="0">
                              <a:latin typeface="Cambria Math" panose="02040503050406030204" pitchFamily="18" charset="0"/>
                            </a:rPr>
                            <m:t>𝑏</m:t>
                          </m:r>
                        </m:e>
                        <m:sup>
                          <m:r>
                            <a:rPr lang="de-CH" b="0" i="1" smtClean="0">
                              <a:latin typeface="Cambria Math" panose="02040503050406030204" pitchFamily="18" charset="0"/>
                            </a:rPr>
                            <m:t>𝑇</m:t>
                          </m:r>
                        </m:sup>
                      </m:sSup>
                      <m:r>
                        <a:rPr lang="de-CH" b="0" i="1" smtClean="0">
                          <a:latin typeface="Cambria Math" panose="02040503050406030204" pitchFamily="18" charset="0"/>
                        </a:rPr>
                        <m:t>𝑥</m:t>
                      </m:r>
                    </m:oMath>
                  </m:oMathPara>
                </a14:m>
                <a:endParaRPr lang="en-US" dirty="0"/>
              </a:p>
              <a:p>
                <a:pPr marL="0" indent="0">
                  <a:buNone/>
                </a:pPr>
                <a:r>
                  <a:rPr lang="en-US" dirty="0"/>
                  <a:t>for various matrixes </a:t>
                </a:r>
                <a14:m>
                  <m:oMath xmlns:m="http://schemas.openxmlformats.org/officeDocument/2006/math">
                    <m:r>
                      <a:rPr lang="de-CH" i="1">
                        <a:latin typeface="Cambria Math" panose="02040503050406030204" pitchFamily="18" charset="0"/>
                      </a:rPr>
                      <m:t>𝑄</m:t>
                    </m:r>
                  </m:oMath>
                </a14:m>
                <a:r>
                  <a:rPr lang="en-US" dirty="0"/>
                  <a:t> with different condition numbers (see page 42 in the book of </a:t>
                </a:r>
                <a:r>
                  <a:rPr lang="en-US" dirty="0" err="1"/>
                  <a:t>Nocedal</a:t>
                </a:r>
                <a:r>
                  <a:rPr lang="en-US" dirty="0"/>
                  <a:t> and Wright).</a:t>
                </a:r>
              </a:p>
            </p:txBody>
          </p:sp>
        </mc:Choice>
        <mc:Fallback>
          <p:sp>
            <p:nvSpPr>
              <p:cNvPr id="3" name="Content Placeholder 2">
                <a:extLst>
                  <a:ext uri="{FF2B5EF4-FFF2-40B4-BE49-F238E27FC236}">
                    <a16:creationId xmlns:a16="http://schemas.microsoft.com/office/drawing/2014/main" id="{2A2AD464-6984-5C48-9A2A-D24FEDE37D43}"/>
                  </a:ext>
                </a:extLst>
              </p:cNvPr>
              <p:cNvSpPr>
                <a:spLocks noGrp="1" noRot="1" noChangeAspect="1" noMove="1" noResize="1" noEditPoints="1" noAdjustHandles="1" noChangeArrowheads="1" noChangeShapeType="1" noTextEdit="1"/>
              </p:cNvSpPr>
              <p:nvPr>
                <p:ph sz="quarter" idx="11"/>
              </p:nvPr>
            </p:nvSpPr>
            <p:spPr>
              <a:blipFill>
                <a:blip r:embed="rId2"/>
                <a:stretch>
                  <a:fillRect l="-1876" t="-747" r="-108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A8EA696-81AC-4840-89C6-58194B1C0642}"/>
              </a:ext>
            </a:extLst>
          </p:cNvPr>
          <p:cNvSpPr>
            <a:spLocks noGrp="1"/>
          </p:cNvSpPr>
          <p:nvPr>
            <p:ph type="sldNum" sz="quarter" idx="4"/>
          </p:nvPr>
        </p:nvSpPr>
        <p:spPr/>
        <p:txBody>
          <a:bodyPr/>
          <a:lstStyle/>
          <a:p>
            <a:fld id="{05306F20-FBA2-4746-AE9F-DFBA4FFD6FE5}" type="slidenum">
              <a:rPr lang="en-US" smtClean="0"/>
              <a:t>16</a:t>
            </a:fld>
            <a:endParaRPr lang="en-US" dirty="0"/>
          </a:p>
        </p:txBody>
      </p:sp>
    </p:spTree>
    <p:extLst>
      <p:ext uri="{BB962C8B-B14F-4D97-AF65-F5344CB8AC3E}">
        <p14:creationId xmlns:p14="http://schemas.microsoft.com/office/powerpoint/2010/main" val="206738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9381321-5EDF-4D42-B147-ADA7004CD9E0}"/>
              </a:ext>
            </a:extLst>
          </p:cNvPr>
          <p:cNvSpPr>
            <a:spLocks noGrp="1"/>
          </p:cNvSpPr>
          <p:nvPr>
            <p:ph type="title"/>
          </p:nvPr>
        </p:nvSpPr>
        <p:spPr>
          <a:xfrm>
            <a:off x="342901" y="488953"/>
            <a:ext cx="8445500" cy="430887"/>
          </a:xfrm>
        </p:spPr>
        <p:txBody>
          <a:bodyPr/>
          <a:lstStyle/>
          <a:p>
            <a:r>
              <a:rPr lang="en-CH" dirty="0"/>
              <a:t>Recap and plan of the day</a:t>
            </a:r>
          </a:p>
        </p:txBody>
      </p:sp>
      <p:sp>
        <p:nvSpPr>
          <p:cNvPr id="12" name="Content Placeholder 11">
            <a:extLst>
              <a:ext uri="{FF2B5EF4-FFF2-40B4-BE49-F238E27FC236}">
                <a16:creationId xmlns:a16="http://schemas.microsoft.com/office/drawing/2014/main" id="{17544916-EBE4-A840-ABCA-18C4128C3E98}"/>
              </a:ext>
            </a:extLst>
          </p:cNvPr>
          <p:cNvSpPr>
            <a:spLocks noGrp="1"/>
          </p:cNvSpPr>
          <p:nvPr>
            <p:ph sz="quarter" idx="11"/>
          </p:nvPr>
        </p:nvSpPr>
        <p:spPr/>
        <p:txBody>
          <a:bodyPr/>
          <a:lstStyle/>
          <a:p>
            <a:pPr marL="0" indent="0">
              <a:buNone/>
            </a:pPr>
            <a:endParaRPr lang="en-US" dirty="0"/>
          </a:p>
          <a:p>
            <a:pPr marL="0" indent="0">
              <a:buNone/>
            </a:pPr>
            <a:r>
              <a:rPr lang="en-US" b="1" dirty="0">
                <a:solidFill>
                  <a:schemeClr val="accent1"/>
                </a:solidFill>
              </a:rPr>
              <a:t>Recap: </a:t>
            </a:r>
            <a:r>
              <a:rPr lang="en-US" dirty="0"/>
              <a:t>so far, we have learnt:</a:t>
            </a:r>
          </a:p>
          <a:p>
            <a:r>
              <a:rPr lang="en-US" dirty="0"/>
              <a:t>the fundamentals of nonlinear </a:t>
            </a:r>
            <a:r>
              <a:rPr lang="en-US" dirty="0" err="1"/>
              <a:t>optimisation</a:t>
            </a:r>
            <a:endParaRPr lang="en-US" dirty="0"/>
          </a:p>
          <a:p>
            <a:r>
              <a:rPr lang="en-US" dirty="0"/>
              <a:t>the strategy of line search methods</a:t>
            </a:r>
          </a:p>
          <a:p>
            <a:r>
              <a:rPr lang="en-US" dirty="0"/>
              <a:t>steepest descent / Newton / Quasi-Newton methods</a:t>
            </a:r>
          </a:p>
          <a:p>
            <a:pPr marL="0" indent="0">
              <a:buNone/>
            </a:pPr>
            <a:endParaRPr lang="en-US" dirty="0"/>
          </a:p>
          <a:p>
            <a:pPr marL="0" indent="0">
              <a:buNone/>
            </a:pPr>
            <a:r>
              <a:rPr lang="en-US" b="1" dirty="0">
                <a:solidFill>
                  <a:schemeClr val="accent1"/>
                </a:solidFill>
              </a:rPr>
              <a:t>In this lecture:</a:t>
            </a:r>
            <a:r>
              <a:rPr lang="en-US" dirty="0"/>
              <a:t> Step length selection and convergence rates, following closely Ch. 3 of the book </a:t>
            </a:r>
            <a:r>
              <a:rPr lang="en-US" i="1" dirty="0"/>
              <a:t>Numerical Optimization</a:t>
            </a:r>
            <a:r>
              <a:rPr lang="en-US" dirty="0"/>
              <a:t> by Jorge </a:t>
            </a:r>
            <a:r>
              <a:rPr lang="en-US" dirty="0" err="1"/>
              <a:t>Nocedal</a:t>
            </a:r>
            <a:r>
              <a:rPr lang="en-US" dirty="0"/>
              <a:t> and Stephen J. Wright.</a:t>
            </a:r>
          </a:p>
        </p:txBody>
      </p:sp>
      <p:sp>
        <p:nvSpPr>
          <p:cNvPr id="6" name="Slide Number Placeholder 5">
            <a:extLst>
              <a:ext uri="{FF2B5EF4-FFF2-40B4-BE49-F238E27FC236}">
                <a16:creationId xmlns:a16="http://schemas.microsoft.com/office/drawing/2014/main" id="{CF506723-615A-9348-B0C2-5844CA97831E}"/>
              </a:ext>
            </a:extLst>
          </p:cNvPr>
          <p:cNvSpPr>
            <a:spLocks noGrp="1"/>
          </p:cNvSpPr>
          <p:nvPr>
            <p:ph type="sldNum" sz="quarter" idx="4"/>
          </p:nvPr>
        </p:nvSpPr>
        <p:spPr/>
        <p:txBody>
          <a:bodyPr/>
          <a:lstStyle/>
          <a:p>
            <a:fld id="{05306F20-FBA2-4746-AE9F-DFBA4FFD6FE5}" type="slidenum">
              <a:rPr lang="en-US" smtClean="0"/>
              <a:t>2</a:t>
            </a:fld>
            <a:endParaRPr lang="en-US" dirty="0"/>
          </a:p>
        </p:txBody>
      </p:sp>
    </p:spTree>
    <p:extLst>
      <p:ext uri="{BB962C8B-B14F-4D97-AF65-F5344CB8AC3E}">
        <p14:creationId xmlns:p14="http://schemas.microsoft.com/office/powerpoint/2010/main" val="2569027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A3D4C-4384-8A40-96B2-85445535123D}"/>
              </a:ext>
            </a:extLst>
          </p:cNvPr>
          <p:cNvSpPr>
            <a:spLocks noGrp="1"/>
          </p:cNvSpPr>
          <p:nvPr>
            <p:ph type="title"/>
          </p:nvPr>
        </p:nvSpPr>
        <p:spPr/>
        <p:txBody>
          <a:bodyPr/>
          <a:lstStyle/>
          <a:p>
            <a:r>
              <a:rPr lang="en-US" dirty="0"/>
              <a:t>Line search methods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D3CEEE-E143-DB49-BC39-FA46E83C7BFD}"/>
                  </a:ext>
                </a:extLst>
              </p:cNvPr>
              <p:cNvSpPr>
                <a:spLocks noGrp="1"/>
              </p:cNvSpPr>
              <p:nvPr>
                <p:ph sz="quarter" idx="11"/>
              </p:nvPr>
            </p:nvSpPr>
            <p:spPr/>
            <p:txBody>
              <a:bodyPr/>
              <a:lstStyle/>
              <a:p>
                <a:pPr marL="0" indent="0">
                  <a:buNone/>
                </a:pPr>
                <a:r>
                  <a:rPr lang="en-US" dirty="0"/>
                  <a:t>Given a smooth function </a:t>
                </a: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solve</a:t>
                </a:r>
                <a14:m>
                  <m:oMath xmlns:m="http://schemas.openxmlformats.org/officeDocument/2006/math">
                    <m:r>
                      <a:rPr lang="de-CH" b="0" i="0" smtClean="0">
                        <a:latin typeface="Cambria Math" panose="02040503050406030204" pitchFamily="18" charset="0"/>
                      </a:rPr>
                      <m:t> </m:t>
                    </m:r>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min</m:t>
                            </m:r>
                          </m:e>
                          <m:lim>
                            <m:r>
                              <a:rPr lang="de-CH" i="1">
                                <a:latin typeface="Cambria Math" panose="02040503050406030204" pitchFamily="18" charset="0"/>
                              </a:rPr>
                              <m:t>𝑥</m:t>
                            </m:r>
                          </m:lim>
                        </m:limLow>
                      </m:fName>
                      <m:e>
                        <m:r>
                          <a:rPr lang="de-CH" i="1">
                            <a:latin typeface="Cambria Math" panose="02040503050406030204" pitchFamily="18" charset="0"/>
                          </a:rPr>
                          <m:t>𝑓</m:t>
                        </m:r>
                        <m:r>
                          <a:rPr lang="de-CH" i="1">
                            <a:latin typeface="Cambria Math" panose="02040503050406030204" pitchFamily="18" charset="0"/>
                          </a:rPr>
                          <m:t>(</m:t>
                        </m:r>
                        <m:r>
                          <a:rPr lang="de-CH" i="1">
                            <a:latin typeface="Cambria Math" panose="02040503050406030204" pitchFamily="18" charset="0"/>
                          </a:rPr>
                          <m:t>𝑥</m:t>
                        </m:r>
                        <m:r>
                          <a:rPr lang="de-CH" i="1">
                            <a:latin typeface="Cambria Math" panose="02040503050406030204" pitchFamily="18" charset="0"/>
                          </a:rPr>
                          <m:t>)</m:t>
                        </m:r>
                      </m:e>
                    </m:func>
                    <m:r>
                      <a:rPr lang="de-CH" b="0" i="1" smtClean="0">
                        <a:latin typeface="Cambria Math" panose="02040503050406030204" pitchFamily="18" charset="0"/>
                      </a:rPr>
                      <m:t>.</m:t>
                    </m:r>
                  </m:oMath>
                </a14:m>
                <a:endParaRPr lang="en-US" dirty="0"/>
              </a:p>
              <a:p>
                <a:pPr marL="0" indent="0">
                  <a:buNone/>
                </a:pPr>
                <a:endParaRPr lang="en-US" dirty="0"/>
              </a:p>
              <a:p>
                <a:pPr marL="0" indent="0">
                  <a:buNone/>
                </a:pPr>
                <a:r>
                  <a:rPr lang="en-US" b="1" dirty="0">
                    <a:solidFill>
                      <a:schemeClr val="accent1"/>
                    </a:solidFill>
                  </a:rPr>
                  <a:t>Basic idea: </a:t>
                </a:r>
                <a:r>
                  <a:rPr lang="en-US" dirty="0"/>
                  <a:t>given a starting point </a:t>
                </a:r>
                <a14:m>
                  <m:oMath xmlns:m="http://schemas.openxmlformats.org/officeDocument/2006/math">
                    <m:sSub>
                      <m:sSubPr>
                        <m:ctrlPr>
                          <a:rPr lang="de-CH" b="0" i="1" smtClean="0">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0</m:t>
                        </m:r>
                      </m:sub>
                    </m:sSub>
                    <m:r>
                      <a:rPr lang="de-CH" b="0" i="1" smtClean="0">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oMath>
                </a14:m>
                <a:r>
                  <a:rPr lang="en-US" dirty="0"/>
                  <a:t>, create a sequence </a:t>
                </a:r>
                <a14:m>
                  <m:oMath xmlns:m="http://schemas.openxmlformats.org/officeDocument/2006/math">
                    <m:sSub>
                      <m:sSubPr>
                        <m:ctrlPr>
                          <a:rPr lang="de-CH" b="0" i="1" smtClean="0">
                            <a:latin typeface="Cambria Math" panose="02040503050406030204" pitchFamily="18" charset="0"/>
                          </a:rPr>
                        </m:ctrlPr>
                      </m:sSubPr>
                      <m:e>
                        <m:d>
                          <m:dPr>
                            <m:begChr m:val="{"/>
                            <m:endChr m:val="}"/>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𝑘</m:t>
                                </m:r>
                              </m:sub>
                            </m:sSub>
                          </m:e>
                        </m:d>
                      </m:e>
                      <m:sub>
                        <m:r>
                          <a:rPr lang="de-CH" b="0" i="1" smtClean="0">
                            <a:latin typeface="Cambria Math" panose="02040503050406030204" pitchFamily="18" charset="0"/>
                          </a:rPr>
                          <m:t>𝑘</m:t>
                        </m:r>
                        <m:r>
                          <a:rPr lang="de-CH" b="0" i="1" smtClean="0">
                            <a:latin typeface="Cambria Math" panose="02040503050406030204" pitchFamily="18" charset="0"/>
                          </a:rPr>
                          <m:t>≥0</m:t>
                        </m:r>
                      </m:sub>
                    </m:sSub>
                  </m:oMath>
                </a14:m>
                <a:r>
                  <a:rPr lang="en-US" dirty="0"/>
                  <a:t> so that </a:t>
                </a:r>
                <a14:m>
                  <m:oMath xmlns:m="http://schemas.openxmlformats.org/officeDocument/2006/math">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b="0" i="1" smtClean="0">
                                    <a:latin typeface="Cambria Math" panose="02040503050406030204" pitchFamily="18" charset="0"/>
                                  </a:rPr>
                                  <m:t>𝑓</m:t>
                                </m:r>
                                <m:r>
                                  <a:rPr lang="de-CH" b="0" i="1" smtClean="0">
                                    <a:latin typeface="Cambria Math" panose="02040503050406030204" pitchFamily="18" charset="0"/>
                                  </a:rPr>
                                  <m:t>(</m:t>
                                </m:r>
                                <m:r>
                                  <a:rPr lang="de-CH" i="1">
                                    <a:latin typeface="Cambria Math" panose="02040503050406030204" pitchFamily="18" charset="0"/>
                                  </a:rPr>
                                  <m:t>𝑥</m:t>
                                </m:r>
                              </m:e>
                              <m:sub>
                                <m:r>
                                  <a:rPr lang="de-CH" i="1">
                                    <a:latin typeface="Cambria Math" panose="02040503050406030204" pitchFamily="18" charset="0"/>
                                  </a:rPr>
                                  <m:t>𝑘</m:t>
                                </m:r>
                              </m:sub>
                            </m:sSub>
                            <m:r>
                              <a:rPr lang="de-CH" b="0" i="1" smtClean="0">
                                <a:latin typeface="Cambria Math" panose="02040503050406030204" pitchFamily="18" charset="0"/>
                              </a:rPr>
                              <m:t>)</m:t>
                            </m:r>
                          </m:e>
                        </m:d>
                      </m:e>
                      <m:sub>
                        <m:r>
                          <a:rPr lang="de-CH" i="1">
                            <a:latin typeface="Cambria Math" panose="02040503050406030204" pitchFamily="18" charset="0"/>
                          </a:rPr>
                          <m:t>𝑘</m:t>
                        </m:r>
                        <m:r>
                          <a:rPr lang="de-CH" i="1">
                            <a:latin typeface="Cambria Math" panose="02040503050406030204" pitchFamily="18" charset="0"/>
                          </a:rPr>
                          <m:t>≥0</m:t>
                        </m:r>
                      </m:sub>
                    </m:sSub>
                  </m:oMath>
                </a14:m>
                <a:r>
                  <a:rPr lang="en-US" dirty="0"/>
                  <a:t> is decreasing. To construct the next iterate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r>
                          <a:rPr lang="de-CH" b="0" i="1" smtClean="0">
                            <a:latin typeface="Cambria Math" panose="02040503050406030204" pitchFamily="18" charset="0"/>
                          </a:rPr>
                          <m:t>+1</m:t>
                        </m:r>
                      </m:sub>
                    </m:sSub>
                  </m:oMath>
                </a14:m>
                <a:r>
                  <a:rPr lang="en-US" dirty="0"/>
                  <a:t>, we can use information about</a:t>
                </a:r>
                <a:r>
                  <a:rPr lang="de-CH" dirty="0"/>
                  <a:t> </a:t>
                </a:r>
                <a14:m>
                  <m:oMath xmlns:m="http://schemas.openxmlformats.org/officeDocument/2006/math">
                    <m:r>
                      <a:rPr lang="de-CH" i="1">
                        <a:latin typeface="Cambria Math" panose="02040503050406030204" pitchFamily="18" charset="0"/>
                      </a:rPr>
                      <m:t>𝑓</m:t>
                    </m:r>
                  </m:oMath>
                </a14:m>
                <a:r>
                  <a:rPr lang="en-US" dirty="0"/>
                  <a:t> and the previously computed iterates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0</m:t>
                        </m:r>
                      </m:sub>
                    </m:sSub>
                    <m:r>
                      <a:rPr lang="de-CH" b="0" i="1" smtClean="0">
                        <a:latin typeface="Cambria Math" panose="02040503050406030204" pitchFamily="18" charset="0"/>
                      </a:rPr>
                      <m:t>,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1</m:t>
                        </m:r>
                      </m:sub>
                    </m:sSub>
                    <m:r>
                      <a:rPr lang="de-CH" b="0" i="1" smtClean="0">
                        <a:latin typeface="Cambria Math" panose="02040503050406030204" pitchFamily="18" charset="0"/>
                      </a:rPr>
                      <m:t>, …, </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𝑘</m:t>
                        </m:r>
                      </m:sub>
                    </m:sSub>
                  </m:oMath>
                </a14:m>
                <a:r>
                  <a:rPr lang="en-US" dirty="0"/>
                  <a:t>.</a:t>
                </a:r>
              </a:p>
              <a:p>
                <a:pPr marL="0" indent="0">
                  <a:buNone/>
                </a:pPr>
                <a:endParaRPr lang="en-US" dirty="0"/>
              </a:p>
              <a:p>
                <a:pPr marL="0" indent="0">
                  <a:buNone/>
                </a:pPr>
                <a:r>
                  <a:rPr lang="en-US" b="1" dirty="0">
                    <a:solidFill>
                      <a:schemeClr val="accent1"/>
                    </a:solidFill>
                  </a:rPr>
                  <a:t>Line search strategy: </a:t>
                </a:r>
                <a:r>
                  <a:rPr lang="en-US" dirty="0"/>
                  <a:t>at the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𝑘</m:t>
                        </m:r>
                      </m:e>
                      <m:sup>
                        <m:r>
                          <a:rPr lang="de-CH" b="0" i="1" dirty="0" smtClean="0">
                            <a:latin typeface="Cambria Math" panose="02040503050406030204" pitchFamily="18" charset="0"/>
                          </a:rPr>
                          <m:t>𝑡h</m:t>
                        </m:r>
                      </m:sup>
                    </m:sSup>
                  </m:oMath>
                </a14:m>
                <a:r>
                  <a:rPr lang="en-US" dirty="0"/>
                  <a:t> iteration,</a:t>
                </a:r>
              </a:p>
              <a:p>
                <a:pPr>
                  <a:buFont typeface="Arial" panose="020B0604020202020204" pitchFamily="34" charset="0"/>
                  <a:buChar char="•"/>
                </a:pPr>
                <a:r>
                  <a:rPr lang="en-US" dirty="0"/>
                  <a:t>choose a direction </a:t>
                </a:r>
                <a14:m>
                  <m:oMath xmlns:m="http://schemas.openxmlformats.org/officeDocument/2006/math">
                    <m:sSub>
                      <m:sSubPr>
                        <m:ctrlPr>
                          <a:rPr lang="de-CH" i="1">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𝑘</m:t>
                        </m:r>
                      </m:sub>
                    </m:sSub>
                    <m:r>
                      <a:rPr lang="de-CH" i="1" smtClean="0">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b="0" i="1" smtClean="0">
                        <a:latin typeface="Cambria Math" panose="02040503050406030204" pitchFamily="18" charset="0"/>
                      </a:rPr>
                      <m:t>,</m:t>
                    </m:r>
                  </m:oMath>
                </a14:m>
                <a:endParaRPr lang="de-CH" dirty="0"/>
              </a:p>
              <a:p>
                <a:pPr>
                  <a:buFont typeface="Arial" panose="020B0604020202020204" pitchFamily="34" charset="0"/>
                  <a:buChar char="•"/>
                </a:pPr>
                <a:r>
                  <a:rPr lang="en-US" dirty="0"/>
                  <a:t>determine a </a:t>
                </a:r>
                <a:r>
                  <a:rPr lang="en-US" i="1" dirty="0"/>
                  <a:t>step length</a:t>
                </a:r>
                <a:r>
                  <a:rPr lang="en-US" dirty="0"/>
                  <a:t>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𝑠</m:t>
                        </m:r>
                      </m:e>
                      <m:sub>
                        <m:r>
                          <a:rPr lang="de-CH" b="0" i="1" smtClean="0">
                            <a:latin typeface="Cambria Math" panose="02040503050406030204" pitchFamily="18" charset="0"/>
                          </a:rPr>
                          <m:t>𝑘</m:t>
                        </m:r>
                      </m:sub>
                    </m:sSub>
                    <m:r>
                      <a:rPr lang="de-CH" i="1">
                        <a:latin typeface="Cambria Math" panose="02040503050406030204" pitchFamily="18" charset="0"/>
                      </a:rPr>
                      <m:t> </m:t>
                    </m:r>
                  </m:oMath>
                </a14:m>
                <a:r>
                  <a:rPr lang="en-US" dirty="0"/>
                  <a:t> by solving </a:t>
                </a:r>
                <a14:m>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min</m:t>
                            </m:r>
                          </m:e>
                          <m:lim>
                            <m:r>
                              <a:rPr lang="de-CH" b="0" i="1" smtClean="0">
                                <a:latin typeface="Cambria Math" panose="02040503050406030204" pitchFamily="18" charset="0"/>
                              </a:rPr>
                              <m:t>𝑠</m:t>
                            </m:r>
                            <m:r>
                              <a:rPr lang="de-CH" b="0" i="1" smtClean="0">
                                <a:latin typeface="Cambria Math" panose="02040503050406030204" pitchFamily="18" charset="0"/>
                              </a:rPr>
                              <m:t>&gt;0</m:t>
                            </m:r>
                          </m:lim>
                        </m:limLow>
                      </m:fName>
                      <m:e>
                        <m:r>
                          <a:rPr lang="de-CH" i="1">
                            <a:latin typeface="Cambria Math" panose="02040503050406030204" pitchFamily="18" charset="0"/>
                          </a:rPr>
                          <m:t>𝑓</m:t>
                        </m:r>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i="1">
                                <a:latin typeface="Cambria Math" panose="02040503050406030204" pitchFamily="18" charset="0"/>
                              </a:rPr>
                              <m:t>𝑥</m:t>
                            </m:r>
                          </m:e>
                          <m:sub>
                            <m:r>
                              <a:rPr lang="de-CH" b="0" i="1" smtClean="0">
                                <a:latin typeface="Cambria Math" panose="02040503050406030204" pitchFamily="18" charset="0"/>
                              </a:rPr>
                              <m:t>𝑘</m:t>
                            </m:r>
                          </m:sub>
                        </m:sSub>
                        <m:r>
                          <a:rPr lang="de-CH" b="0" i="1" smtClean="0">
                            <a:latin typeface="Cambria Math" panose="02040503050406030204" pitchFamily="18" charset="0"/>
                          </a:rPr>
                          <m:t>+</m:t>
                        </m:r>
                        <m:r>
                          <a:rPr lang="de-CH" b="0" i="1" smtClean="0">
                            <a:latin typeface="Cambria Math" panose="02040503050406030204" pitchFamily="18" charset="0"/>
                          </a:rPr>
                          <m:t>𝑠</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𝑘</m:t>
                            </m:r>
                          </m:sub>
                        </m:sSub>
                        <m:r>
                          <a:rPr lang="de-CH" i="1">
                            <a:latin typeface="Cambria Math" panose="02040503050406030204" pitchFamily="18" charset="0"/>
                          </a:rPr>
                          <m:t>)</m:t>
                        </m:r>
                      </m:e>
                    </m:func>
                  </m:oMath>
                </a14:m>
                <a:r>
                  <a:rPr lang="en-US" dirty="0"/>
                  <a:t> approximately,</a:t>
                </a:r>
              </a:p>
              <a:p>
                <a:pPr>
                  <a:buFont typeface="Arial" panose="020B0604020202020204" pitchFamily="34" charset="0"/>
                  <a:buChar char="•"/>
                </a:pPr>
                <a:r>
                  <a:rPr lang="en-US" dirty="0"/>
                  <a:t>set</a:t>
                </a:r>
                <a:r>
                  <a:rPr lang="de-CH" dirty="0"/>
                  <a: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r>
                          <a:rPr lang="de-CH" i="1">
                            <a:latin typeface="Cambria Math" panose="02040503050406030204" pitchFamily="18" charset="0"/>
                          </a:rPr>
                          <m:t>+1</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𝑠</m:t>
                        </m:r>
                      </m:e>
                      <m:sub>
                        <m:r>
                          <a:rPr lang="de-CH" b="0" i="1" smtClean="0">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oMath>
                </a14:m>
                <a:endParaRPr lang="en-US" dirty="0"/>
              </a:p>
              <a:p>
                <a:pPr>
                  <a:buFont typeface="Arial" panose="020B0604020202020204" pitchFamily="34" charset="0"/>
                  <a:buChar char="•"/>
                </a:pPr>
                <a:r>
                  <a:rPr lang="en-US" dirty="0"/>
                  <a:t>repeat until convergence criteria are met.</a:t>
                </a:r>
                <a:br>
                  <a:rPr lang="en-US" dirty="0"/>
                </a:br>
                <a:endParaRPr lang="en-US" dirty="0"/>
              </a:p>
            </p:txBody>
          </p:sp>
        </mc:Choice>
        <mc:Fallback>
          <p:sp>
            <p:nvSpPr>
              <p:cNvPr id="3" name="Content Placeholder 2">
                <a:extLst>
                  <a:ext uri="{FF2B5EF4-FFF2-40B4-BE49-F238E27FC236}">
                    <a16:creationId xmlns:a16="http://schemas.microsoft.com/office/drawing/2014/main" id="{24D3CEEE-E143-DB49-BC39-FA46E83C7BFD}"/>
                  </a:ext>
                </a:extLst>
              </p:cNvPr>
              <p:cNvSpPr>
                <a:spLocks noGrp="1" noRot="1" noChangeAspect="1" noMove="1" noResize="1" noEditPoints="1" noAdjustHandles="1" noChangeArrowheads="1" noChangeShapeType="1" noTextEdit="1"/>
              </p:cNvSpPr>
              <p:nvPr>
                <p:ph sz="quarter" idx="11"/>
              </p:nvPr>
            </p:nvSpPr>
            <p:spPr>
              <a:blipFill>
                <a:blip r:embed="rId2"/>
                <a:stretch>
                  <a:fillRect l="-1659"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F62A09AA-B536-3647-B87F-663DA33718BA}"/>
              </a:ext>
            </a:extLst>
          </p:cNvPr>
          <p:cNvSpPr>
            <a:spLocks noGrp="1"/>
          </p:cNvSpPr>
          <p:nvPr>
            <p:ph type="sldNum" sz="quarter" idx="4"/>
          </p:nvPr>
        </p:nvSpPr>
        <p:spPr/>
        <p:txBody>
          <a:bodyPr/>
          <a:lstStyle/>
          <a:p>
            <a:fld id="{05306F20-FBA2-4746-AE9F-DFBA4FFD6FE5}" type="slidenum">
              <a:rPr lang="en-US" smtClean="0"/>
              <a:t>3</a:t>
            </a:fld>
            <a:endParaRPr lang="en-US" dirty="0"/>
          </a:p>
        </p:txBody>
      </p:sp>
    </p:spTree>
    <p:extLst>
      <p:ext uri="{BB962C8B-B14F-4D97-AF65-F5344CB8AC3E}">
        <p14:creationId xmlns:p14="http://schemas.microsoft.com/office/powerpoint/2010/main" val="8574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05E6-D903-FF44-A9CD-59FFFB0D5717}"/>
              </a:ext>
            </a:extLst>
          </p:cNvPr>
          <p:cNvSpPr>
            <a:spLocks noGrp="1"/>
          </p:cNvSpPr>
          <p:nvPr>
            <p:ph type="title"/>
          </p:nvPr>
        </p:nvSpPr>
        <p:spPr/>
        <p:txBody>
          <a:bodyPr/>
          <a:lstStyle/>
          <a:p>
            <a:r>
              <a:rPr lang="en-US" dirty="0"/>
              <a:t>Descent direction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B42120-0B7A-0541-B5A7-F4384B769ED5}"/>
                  </a:ext>
                </a:extLst>
              </p:cNvPr>
              <p:cNvSpPr>
                <a:spLocks noGrp="1"/>
              </p:cNvSpPr>
              <p:nvPr>
                <p:ph sz="quarter" idx="11"/>
              </p:nvPr>
            </p:nvSpPr>
            <p:spPr/>
            <p:txBody>
              <a:bodyPr/>
              <a:lstStyle/>
              <a:p>
                <a:pPr marL="0" indent="0">
                  <a:buNone/>
                </a:pPr>
                <a:r>
                  <a:rPr lang="en-US" dirty="0"/>
                  <a:t>The descent direction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oMath>
                </a14:m>
                <a:r>
                  <a:rPr lang="en-US" dirty="0"/>
                  <a:t> should satisfy </a:t>
                </a:r>
                <a14:m>
                  <m:oMath xmlns:m="http://schemas.openxmlformats.org/officeDocument/2006/math">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𝑝</m:t>
                        </m:r>
                      </m:e>
                      <m:sub>
                        <m:r>
                          <a:rPr lang="de-CH" b="0" i="1" smtClean="0">
                            <a:latin typeface="Cambria Math" panose="02040503050406030204" pitchFamily="18" charset="0"/>
                          </a:rPr>
                          <m:t>𝑘</m:t>
                        </m:r>
                      </m:sub>
                      <m:sup>
                        <m:r>
                          <a:rPr lang="de-CH" b="0" i="1" smtClean="0">
                            <a:latin typeface="Cambria Math" panose="02040503050406030204" pitchFamily="18" charset="0"/>
                          </a:rPr>
                          <m:t>𝑇</m:t>
                        </m:r>
                      </m:sup>
                    </m:sSubSup>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r>
                      <a:rPr lang="de-CH" b="0" i="1" smtClean="0">
                        <a:latin typeface="Cambria Math" panose="02040503050406030204" pitchFamily="18" charset="0"/>
                        <a:ea typeface="Cambria Math" panose="02040503050406030204" pitchFamily="18" charset="0"/>
                      </a:rPr>
                      <m:t>&lt;0</m:t>
                    </m:r>
                  </m:oMath>
                </a14:m>
                <a:r>
                  <a:rPr lang="en-US" dirty="0"/>
                  <a:t>. It often has the form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𝑘</m:t>
                          </m:r>
                        </m:sub>
                      </m:sSub>
                      <m:r>
                        <a:rPr lang="de-CH" b="0" i="1" smtClean="0">
                          <a:latin typeface="Cambria Math" panose="02040503050406030204" pitchFamily="18" charset="0"/>
                        </a:rPr>
                        <m:t>=−</m:t>
                      </m:r>
                      <m:sSubSup>
                        <m:sSubSupPr>
                          <m:ctrlPr>
                            <a:rPr lang="de-CH" b="0" i="1" smtClean="0">
                              <a:latin typeface="Cambria Math" panose="02040503050406030204" pitchFamily="18" charset="0"/>
                            </a:rPr>
                          </m:ctrlPr>
                        </m:sSubSupPr>
                        <m:e>
                          <m:r>
                            <a:rPr lang="de-CH" b="0" i="1" smtClean="0">
                              <a:latin typeface="Cambria Math" panose="02040503050406030204" pitchFamily="18" charset="0"/>
                            </a:rPr>
                            <m:t>𝐵</m:t>
                          </m:r>
                        </m:e>
                        <m:sub>
                          <m:r>
                            <a:rPr lang="de-CH" b="0" i="1" smtClean="0">
                              <a:latin typeface="Cambria Math" panose="02040503050406030204" pitchFamily="18" charset="0"/>
                            </a:rPr>
                            <m:t>𝑘</m:t>
                          </m:r>
                        </m:sub>
                        <m:sup>
                          <m:r>
                            <a:rPr lang="de-CH" b="0" i="1" smtClean="0">
                              <a:latin typeface="Cambria Math" panose="02040503050406030204" pitchFamily="18" charset="0"/>
                            </a:rPr>
                            <m:t>−1</m:t>
                          </m:r>
                        </m:sup>
                      </m:sSubSup>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oMath>
                  </m:oMathPara>
                </a14:m>
                <a:endParaRPr lang="en-US" dirty="0"/>
              </a:p>
              <a:p>
                <a:pPr marL="0" indent="0">
                  <a:buNone/>
                </a:pPr>
                <a:endParaRPr lang="en-US" dirty="0"/>
              </a:p>
              <a:p>
                <a:pPr marL="0" indent="0">
                  <a:buNone/>
                </a:pPr>
                <a:r>
                  <a:rPr lang="en-US" dirty="0"/>
                  <a:t>where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𝑘</m:t>
                        </m:r>
                      </m:sub>
                    </m:sSub>
                  </m:oMath>
                </a14:m>
                <a:r>
                  <a:rPr lang="en-US" dirty="0"/>
                  <a:t> is a symmetric and nonsingular matrix (often positive definite).</a:t>
                </a:r>
              </a:p>
              <a:p>
                <a:pPr marL="0" indent="0">
                  <a:buNone/>
                </a:pPr>
                <a:endParaRPr lang="en-US" dirty="0"/>
              </a:p>
              <a:p>
                <a:pPr marL="0" indent="0">
                  <a:buNone/>
                </a:pPr>
                <a:r>
                  <a:rPr lang="en-US" b="1" dirty="0">
                    <a:solidFill>
                      <a:schemeClr val="accent1"/>
                    </a:solidFill>
                  </a:rPr>
                  <a:t>Example:</a:t>
                </a:r>
                <a:r>
                  <a:rPr lang="en-US" dirty="0"/>
                  <a:t> </a:t>
                </a:r>
              </a:p>
              <a:p>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𝐵</m:t>
                        </m:r>
                      </m:e>
                      <m:sub>
                        <m:r>
                          <a:rPr lang="de-CH" b="0" i="1" smtClean="0">
                            <a:latin typeface="Cambria Math" panose="02040503050406030204" pitchFamily="18" charset="0"/>
                          </a:rPr>
                          <m:t>𝑘</m:t>
                        </m:r>
                      </m:sub>
                    </m:sSub>
                    <m:r>
                      <a:rPr lang="de-CH" b="0" i="1" smtClean="0">
                        <a:latin typeface="Cambria Math" panose="02040503050406030204" pitchFamily="18" charset="0"/>
                      </a:rPr>
                      <m:t>=</m:t>
                    </m:r>
                    <m:r>
                      <a:rPr lang="de-CH" b="0" i="1" smtClean="0">
                        <a:latin typeface="Cambria Math" panose="02040503050406030204" pitchFamily="18" charset="0"/>
                      </a:rPr>
                      <m:t>𝐼</m:t>
                    </m:r>
                  </m:oMath>
                </a14:m>
                <a:r>
                  <a:rPr lang="en-US" dirty="0"/>
                  <a:t> for a steepest descent direction, </a:t>
                </a:r>
              </a:p>
              <a:p>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𝑘</m:t>
                        </m:r>
                      </m:sub>
                    </m:sSub>
                    <m:r>
                      <a:rPr lang="de-CH" b="0" i="1" smtClean="0">
                        <a:latin typeface="Cambria Math" panose="02040503050406030204" pitchFamily="18" charset="0"/>
                      </a:rPr>
                      <m:t>=</m:t>
                    </m:r>
                    <m:r>
                      <m:rPr>
                        <m:sty m:val="p"/>
                      </m:rPr>
                      <a:rPr lang="de-CH" i="1">
                        <a:latin typeface="Cambria Math" panose="02040503050406030204" pitchFamily="18" charset="0"/>
                        <a:ea typeface="Cambria Math" panose="02040503050406030204" pitchFamily="18" charset="0"/>
                      </a:rPr>
                      <m:t>∇</m:t>
                    </m:r>
                    <m:sSup>
                      <m:sSupPr>
                        <m:ctrlPr>
                          <a:rPr lang="de-CH" i="1" smtClean="0">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𝑓</m:t>
                        </m:r>
                      </m:e>
                      <m:sup>
                        <m:r>
                          <a:rPr lang="de-CH" b="0" i="1" smtClean="0">
                            <a:latin typeface="Cambria Math" panose="02040503050406030204" pitchFamily="18" charset="0"/>
                            <a:ea typeface="Cambria Math" panose="02040503050406030204" pitchFamily="18" charset="0"/>
                          </a:rPr>
                          <m:t>2</m:t>
                        </m:r>
                      </m:sup>
                    </m:sSup>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oMath>
                </a14:m>
                <a:r>
                  <a:rPr lang="en-US" dirty="0"/>
                  <a:t> for a Newton's direction, </a:t>
                </a:r>
              </a:p>
              <a:p>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𝐵</m:t>
                        </m:r>
                      </m:e>
                      <m:sub>
                        <m:r>
                          <a:rPr lang="de-CH" i="1">
                            <a:latin typeface="Cambria Math" panose="02040503050406030204" pitchFamily="18" charset="0"/>
                          </a:rPr>
                          <m:t>𝑘</m:t>
                        </m:r>
                      </m:sub>
                    </m:sSub>
                    <m:r>
                      <a:rPr lang="de-CH" i="1" smtClean="0">
                        <a:latin typeface="Cambria Math" panose="02040503050406030204" pitchFamily="18" charset="0"/>
                        <a:ea typeface="Cambria Math" panose="02040503050406030204" pitchFamily="18" charset="0"/>
                      </a:rPr>
                      <m:t>≈</m:t>
                    </m:r>
                    <m:r>
                      <m:rPr>
                        <m:sty m:val="p"/>
                      </m:rPr>
                      <a:rPr lang="de-CH" i="1">
                        <a:latin typeface="Cambria Math" panose="02040503050406030204" pitchFamily="18" charset="0"/>
                        <a:ea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𝑓</m:t>
                        </m:r>
                      </m:e>
                      <m:sup>
                        <m:r>
                          <a:rPr lang="de-CH" i="1">
                            <a:latin typeface="Cambria Math" panose="02040503050406030204" pitchFamily="18" charset="0"/>
                            <a:ea typeface="Cambria Math" panose="02040503050406030204" pitchFamily="18" charset="0"/>
                          </a:rPr>
                          <m:t>2</m:t>
                        </m:r>
                      </m:sup>
                    </m:sSup>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oMath>
                </a14:m>
                <a:r>
                  <a:rPr lang="en-US" dirty="0"/>
                  <a:t> for a BFGS direction.</a:t>
                </a:r>
              </a:p>
            </p:txBody>
          </p:sp>
        </mc:Choice>
        <mc:Fallback xmlns="">
          <p:sp>
            <p:nvSpPr>
              <p:cNvPr id="3" name="Content Placeholder 2">
                <a:extLst>
                  <a:ext uri="{FF2B5EF4-FFF2-40B4-BE49-F238E27FC236}">
                    <a16:creationId xmlns:a16="http://schemas.microsoft.com/office/drawing/2014/main" id="{BBB42120-0B7A-0541-B5A7-F4384B769ED5}"/>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53D1822-B3EE-BC4A-A447-8C79A6E3FAB5}"/>
              </a:ext>
            </a:extLst>
          </p:cNvPr>
          <p:cNvSpPr>
            <a:spLocks noGrp="1"/>
          </p:cNvSpPr>
          <p:nvPr>
            <p:ph type="sldNum" sz="quarter" idx="4"/>
          </p:nvPr>
        </p:nvSpPr>
        <p:spPr/>
        <p:txBody>
          <a:bodyPr/>
          <a:lstStyle/>
          <a:p>
            <a:fld id="{05306F20-FBA2-4746-AE9F-DFBA4FFD6FE5}" type="slidenum">
              <a:rPr lang="en-US" smtClean="0"/>
              <a:t>4</a:t>
            </a:fld>
            <a:endParaRPr lang="en-US" dirty="0"/>
          </a:p>
        </p:txBody>
      </p:sp>
    </p:spTree>
    <p:extLst>
      <p:ext uri="{BB962C8B-B14F-4D97-AF65-F5344CB8AC3E}">
        <p14:creationId xmlns:p14="http://schemas.microsoft.com/office/powerpoint/2010/main" val="801447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2335-E51B-3E46-AADE-1A9CF5131902}"/>
              </a:ext>
            </a:extLst>
          </p:cNvPr>
          <p:cNvSpPr>
            <a:spLocks noGrp="1"/>
          </p:cNvSpPr>
          <p:nvPr>
            <p:ph type="title"/>
          </p:nvPr>
        </p:nvSpPr>
        <p:spPr/>
        <p:txBody>
          <a:bodyPr/>
          <a:lstStyle/>
          <a:p>
            <a:r>
              <a:rPr lang="en-US" dirty="0"/>
              <a:t>Step length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69ACC9-0987-1348-B7F7-58A9ED22C552}"/>
                  </a:ext>
                </a:extLst>
              </p:cNvPr>
              <p:cNvSpPr>
                <a:spLocks noGrp="1"/>
              </p:cNvSpPr>
              <p:nvPr>
                <p:ph sz="quarter" idx="11"/>
              </p:nvPr>
            </p:nvSpPr>
            <p:spPr/>
            <p:txBody>
              <a:bodyPr/>
              <a:lstStyle/>
              <a:p>
                <a:pPr marL="0" indent="0">
                  <a:buNone/>
                </a:pPr>
                <a:r>
                  <a:rPr lang="en-US" dirty="0"/>
                  <a:t>The step length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i="1">
                        <a:latin typeface="Cambria Math" panose="02040503050406030204" pitchFamily="18" charset="0"/>
                      </a:rPr>
                      <m:t> </m:t>
                    </m:r>
                  </m:oMath>
                </a14:m>
                <a:r>
                  <a:rPr lang="en-US" dirty="0"/>
                  <a:t>solves </a:t>
                </a:r>
                <a14:m>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i="0">
                                <a:latin typeface="Cambria Math" panose="02040503050406030204" pitchFamily="18" charset="0"/>
                              </a:rPr>
                              <m:t>min</m:t>
                            </m:r>
                          </m:e>
                          <m:lim>
                            <m:r>
                              <a:rPr lang="de-CH" i="1">
                                <a:latin typeface="Cambria Math" panose="02040503050406030204" pitchFamily="18" charset="0"/>
                              </a:rPr>
                              <m:t>𝑠</m:t>
                            </m:r>
                            <m:r>
                              <a:rPr lang="de-CH" i="0">
                                <a:latin typeface="Cambria Math" panose="02040503050406030204" pitchFamily="18" charset="0"/>
                              </a:rPr>
                              <m:t>&gt;0</m:t>
                            </m:r>
                          </m:lim>
                        </m:limLow>
                      </m:fName>
                      <m:e>
                        <m:r>
                          <a:rPr lang="de-CH" i="1">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𝑠</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i="1">
                            <a:latin typeface="Cambria Math" panose="02040503050406030204" pitchFamily="18" charset="0"/>
                          </a:rPr>
                          <m:t>)</m:t>
                        </m:r>
                      </m:e>
                    </m:func>
                  </m:oMath>
                </a14:m>
                <a:r>
                  <a:rPr lang="en-US" dirty="0"/>
                  <a:t> approximately.</a:t>
                </a:r>
              </a:p>
              <a:p>
                <a:pPr marL="0" indent="0">
                  <a:buNone/>
                </a:pPr>
                <a:r>
                  <a:rPr lang="en-US" dirty="0"/>
                  <a:t>Ideally, we would like to achieve a substantial reduction in </a:t>
                </a:r>
                <a14:m>
                  <m:oMath xmlns:m="http://schemas.openxmlformats.org/officeDocument/2006/math">
                    <m:r>
                      <a:rPr lang="de-CH" i="1">
                        <a:latin typeface="Cambria Math" panose="02040503050406030204" pitchFamily="18" charset="0"/>
                      </a:rPr>
                      <m:t>𝑓</m:t>
                    </m:r>
                  </m:oMath>
                </a14:m>
                <a:r>
                  <a:rPr lang="en-US" dirty="0"/>
                  <a:t> without investing too many resources in determining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oMath>
                </a14:m>
                <a:r>
                  <a:rPr lang="en-US" dirty="0"/>
                  <a:t>.</a:t>
                </a:r>
              </a:p>
              <a:p>
                <a:pPr marL="0" indent="0">
                  <a:buNone/>
                </a:pPr>
                <a:endParaRPr lang="en-US" dirty="0"/>
              </a:p>
              <a:p>
                <a:pPr marL="0" indent="0">
                  <a:buNone/>
                </a:pPr>
                <a:r>
                  <a:rPr lang="en-US" dirty="0"/>
                  <a:t>Solving </a:t>
                </a:r>
                <a14:m>
                  <m:oMath xmlns:m="http://schemas.openxmlformats.org/officeDocument/2006/math">
                    <m:func>
                      <m:funcPr>
                        <m:ctrlPr>
                          <a:rPr lang="de-CH" i="1">
                            <a:latin typeface="Cambria Math" panose="02040503050406030204" pitchFamily="18" charset="0"/>
                          </a:rPr>
                        </m:ctrlPr>
                      </m:funcPr>
                      <m:fName>
                        <m:limLow>
                          <m:limLowPr>
                            <m:ctrlPr>
                              <a:rPr lang="de-CH" i="1">
                                <a:latin typeface="Cambria Math" panose="02040503050406030204" pitchFamily="18" charset="0"/>
                              </a:rPr>
                            </m:ctrlPr>
                          </m:limLowPr>
                          <m:e>
                            <m:r>
                              <m:rPr>
                                <m:sty m:val="p"/>
                              </m:rPr>
                              <a:rPr lang="de-CH">
                                <a:latin typeface="Cambria Math" panose="02040503050406030204" pitchFamily="18" charset="0"/>
                              </a:rPr>
                              <m:t>min</m:t>
                            </m:r>
                          </m:e>
                          <m:lim>
                            <m:r>
                              <a:rPr lang="de-CH" i="1">
                                <a:latin typeface="Cambria Math" panose="02040503050406030204" pitchFamily="18" charset="0"/>
                              </a:rPr>
                              <m:t>𝑠</m:t>
                            </m:r>
                            <m:r>
                              <a:rPr lang="de-CH">
                                <a:latin typeface="Cambria Math" panose="02040503050406030204" pitchFamily="18" charset="0"/>
                              </a:rPr>
                              <m:t>&gt;0</m:t>
                            </m:r>
                          </m:lim>
                        </m:limLow>
                      </m:fName>
                      <m:e>
                        <m:r>
                          <a:rPr lang="de-CH" i="1">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𝑠</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i="1">
                            <a:latin typeface="Cambria Math" panose="02040503050406030204" pitchFamily="18" charset="0"/>
                          </a:rPr>
                          <m:t>)</m:t>
                        </m:r>
                      </m:e>
                    </m:func>
                  </m:oMath>
                </a14:m>
                <a:r>
                  <a:rPr lang="en-US" dirty="0"/>
                  <a:t> exactly is usually too expensive, because it may require many evaluations of </a:t>
                </a:r>
                <a14:m>
                  <m:oMath xmlns:m="http://schemas.openxmlformats.org/officeDocument/2006/math">
                    <m:r>
                      <a:rPr lang="de-CH" i="1">
                        <a:latin typeface="Cambria Math" panose="02040503050406030204" pitchFamily="18" charset="0"/>
                      </a:rPr>
                      <m:t>𝑓</m:t>
                    </m:r>
                  </m:oMath>
                </a14:m>
                <a:r>
                  <a:rPr lang="en-US" dirty="0"/>
                  <a:t> and </a:t>
                </a:r>
                <a14:m>
                  <m:oMath xmlns:m="http://schemas.openxmlformats.org/officeDocument/2006/math">
                    <m:r>
                      <m:rPr>
                        <m:sty m:val="p"/>
                      </m:rPr>
                      <a:rPr lang="de-CH" i="1" smtClean="0">
                        <a:latin typeface="Cambria Math" panose="02040503050406030204" pitchFamily="18" charset="0"/>
                        <a:ea typeface="Cambria Math" panose="02040503050406030204" pitchFamily="18" charset="0"/>
                      </a:rPr>
                      <m:t>∇</m:t>
                    </m:r>
                    <m:r>
                      <a:rPr lang="de-CH" i="1">
                        <a:latin typeface="Cambria Math" panose="02040503050406030204" pitchFamily="18" charset="0"/>
                      </a:rPr>
                      <m:t>𝑓</m:t>
                    </m:r>
                  </m:oMath>
                </a14:m>
                <a:r>
                  <a:rPr lang="en-US" dirty="0"/>
                  <a:t>. </a:t>
                </a:r>
              </a:p>
              <a:p>
                <a:pPr marL="0" indent="0">
                  <a:buNone/>
                </a:pPr>
                <a:endParaRPr lang="en-US" dirty="0"/>
              </a:p>
              <a:p>
                <a:pPr marL="0" indent="0">
                  <a:buNone/>
                </a:pPr>
                <a:r>
                  <a:rPr lang="en-US" dirty="0"/>
                  <a:t>To find an approximate solution, a popular strategy is to:</a:t>
                </a:r>
              </a:p>
              <a:p>
                <a:r>
                  <a:rPr lang="en-US" dirty="0"/>
                  <a:t>first find an interval of desirable step lengths,</a:t>
                </a:r>
              </a:p>
              <a:p>
                <a:r>
                  <a:rPr lang="en-US" dirty="0"/>
                  <a:t>and </a:t>
                </a:r>
                <a:r>
                  <a:rPr lang="en-US"/>
                  <a:t>then apply </a:t>
                </a:r>
                <a:r>
                  <a:rPr lang="en-US" dirty="0"/>
                  <a:t>a bisection or interpolation strategy to determine a good step length within this interval. </a:t>
                </a:r>
              </a:p>
              <a:p>
                <a:pPr marL="0" indent="0">
                  <a:buNone/>
                </a:pPr>
                <a:endParaRPr lang="en-US" u="sng" dirty="0"/>
              </a:p>
            </p:txBody>
          </p:sp>
        </mc:Choice>
        <mc:Fallback>
          <p:sp>
            <p:nvSpPr>
              <p:cNvPr id="3" name="Content Placeholder 2">
                <a:extLst>
                  <a:ext uri="{FF2B5EF4-FFF2-40B4-BE49-F238E27FC236}">
                    <a16:creationId xmlns:a16="http://schemas.microsoft.com/office/drawing/2014/main" id="{1869ACC9-0987-1348-B7F7-58A9ED22C552}"/>
                  </a:ext>
                </a:extLst>
              </p:cNvPr>
              <p:cNvSpPr>
                <a:spLocks noGrp="1" noRot="1" noChangeAspect="1" noMove="1" noResize="1" noEditPoints="1" noAdjustHandles="1" noChangeArrowheads="1" noChangeShapeType="1" noTextEdit="1"/>
              </p:cNvSpPr>
              <p:nvPr>
                <p:ph sz="quarter" idx="11"/>
              </p:nvPr>
            </p:nvSpPr>
            <p:spPr>
              <a:blipFill>
                <a:blip r:embed="rId2"/>
                <a:stretch>
                  <a:fillRect l="-1876" t="-7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33EBC1A-53C3-2142-B286-0075CFA964F4}"/>
              </a:ext>
            </a:extLst>
          </p:cNvPr>
          <p:cNvSpPr>
            <a:spLocks noGrp="1"/>
          </p:cNvSpPr>
          <p:nvPr>
            <p:ph type="sldNum" sz="quarter" idx="4"/>
          </p:nvPr>
        </p:nvSpPr>
        <p:spPr/>
        <p:txBody>
          <a:bodyPr/>
          <a:lstStyle/>
          <a:p>
            <a:fld id="{05306F20-FBA2-4746-AE9F-DFBA4FFD6FE5}" type="slidenum">
              <a:rPr lang="en-US" smtClean="0"/>
              <a:t>5</a:t>
            </a:fld>
            <a:endParaRPr lang="en-US" dirty="0"/>
          </a:p>
        </p:txBody>
      </p:sp>
    </p:spTree>
    <p:extLst>
      <p:ext uri="{BB962C8B-B14F-4D97-AF65-F5344CB8AC3E}">
        <p14:creationId xmlns:p14="http://schemas.microsoft.com/office/powerpoint/2010/main" val="192237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35438-AD0F-3944-95B8-B8F80502BA10}"/>
              </a:ext>
            </a:extLst>
          </p:cNvPr>
          <p:cNvSpPr>
            <a:spLocks noGrp="1"/>
          </p:cNvSpPr>
          <p:nvPr>
            <p:ph type="title"/>
          </p:nvPr>
        </p:nvSpPr>
        <p:spPr/>
        <p:txBody>
          <a:bodyPr/>
          <a:lstStyle/>
          <a:p>
            <a:r>
              <a:rPr lang="en-US" dirty="0"/>
              <a:t>Armijo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768602-67C2-0B4A-9675-11CA30893064}"/>
                  </a:ext>
                </a:extLst>
              </p:cNvPr>
              <p:cNvSpPr>
                <a:spLocks noGrp="1"/>
              </p:cNvSpPr>
              <p:nvPr>
                <p:ph sz="quarter" idx="11"/>
              </p:nvPr>
            </p:nvSpPr>
            <p:spPr/>
            <p:txBody>
              <a:bodyPr/>
              <a:lstStyle/>
              <a:p>
                <a:pPr marL="0" indent="0">
                  <a:buNone/>
                </a:pPr>
                <a:r>
                  <a:rPr lang="en-US" dirty="0"/>
                  <a:t>We may be tempted to accept a step length as soon as </a:t>
                </a: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r>
                      <a:rPr lang="de-CH" b="0" i="1" smtClean="0">
                        <a:latin typeface="Cambria Math" panose="02040503050406030204" pitchFamily="18" charset="0"/>
                      </a:rPr>
                      <m:t>)</m:t>
                    </m:r>
                    <m:r>
                      <a:rPr lang="de-CH" b="0" i="0" smtClean="0">
                        <a:latin typeface="Cambria Math" panose="02040503050406030204" pitchFamily="18" charset="0"/>
                      </a:rPr>
                      <m:t>&lt;</m:t>
                    </m:r>
                    <m:r>
                      <a:rPr lang="de-CH" b="0" i="1" smtClean="0">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b="0" i="1" smtClean="0">
                        <a:latin typeface="Cambria Math" panose="02040503050406030204" pitchFamily="18" charset="0"/>
                      </a:rPr>
                      <m:t>)</m:t>
                    </m:r>
                  </m:oMath>
                </a14:m>
                <a:r>
                  <a:rPr lang="en-US" dirty="0"/>
                  <a:t>. Unfortunately, this is not sufficient to guarantee convergence: </a:t>
                </a: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 </m:t>
                    </m:r>
                  </m:oMath>
                </a14:m>
                <a:r>
                  <a:rPr lang="en-US" dirty="0"/>
                  <a:t>may stagnate before reaching the minimum. We need to enforce a sufficient decrease condition!</a:t>
                </a:r>
              </a:p>
              <a:p>
                <a:pPr marL="0" indent="0">
                  <a:buNone/>
                </a:pPr>
                <a:r>
                  <a:rPr lang="en-US" b="1" dirty="0">
                    <a:solidFill>
                      <a:schemeClr val="accent1"/>
                    </a:solidFill>
                  </a:rPr>
                  <a:t>Armijo condition:</a:t>
                </a:r>
                <a:r>
                  <a:rPr lang="en-US" dirty="0"/>
                  <a:t> for a fixed </a:t>
                </a:r>
                <a14:m>
                  <m:oMath xmlns:m="http://schemas.openxmlformats.org/officeDocument/2006/math">
                    <m:sSub>
                      <m:sSubPr>
                        <m:ctrlPr>
                          <a:rPr lang="de-CH" b="0" i="1" smtClean="0">
                            <a:latin typeface="Cambria Math" panose="02040503050406030204" pitchFamily="18" charset="0"/>
                          </a:rPr>
                        </m:ctrlPr>
                      </m:sSubPr>
                      <m:e>
                        <m:r>
                          <a:rPr lang="de-CH" b="0" i="1" smtClean="0">
                            <a:latin typeface="Cambria Math" panose="02040503050406030204" pitchFamily="18" charset="0"/>
                          </a:rPr>
                          <m:t>𝑐</m:t>
                        </m:r>
                      </m:e>
                      <m:sub>
                        <m:r>
                          <a:rPr lang="de-CH" b="0" i="1" smtClean="0">
                            <a:latin typeface="Cambria Math" panose="02040503050406030204" pitchFamily="18" charset="0"/>
                          </a:rPr>
                          <m:t>1</m:t>
                        </m:r>
                      </m:sub>
                    </m:sSub>
                    <m:r>
                      <a:rPr lang="de-CH" b="0" i="1" smtClean="0">
                        <a:latin typeface="Cambria Math" panose="02040503050406030204" pitchFamily="18" charset="0"/>
                        <a:ea typeface="Cambria Math" panose="02040503050406030204" pitchFamily="18" charset="0"/>
                      </a:rPr>
                      <m:t>∈</m:t>
                    </m:r>
                    <m:d>
                      <m:dPr>
                        <m:ctrlPr>
                          <a:rPr lang="de-CH" b="0" i="1" smtClean="0">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0,1</m:t>
                        </m:r>
                      </m:e>
                    </m:d>
                  </m:oMath>
                </a14:m>
                <a:r>
                  <a:rPr lang="en-US" dirty="0"/>
                  <a:t>, do not accept</a:t>
                </a:r>
                <a:r>
                  <a:rPr lang="de-CH" dirty="0"/>
                  <a: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oMath>
                </a14:m>
                <a:r>
                  <a:rPr lang="en-US" dirty="0"/>
                  <a:t> if it does not satisfy the following inequality.</a:t>
                </a: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r>
                        <a:rPr lang="de-CH" b="0" i="0" smtClean="0">
                          <a:latin typeface="Cambria Math" panose="02040503050406030204" pitchFamily="18" charset="0"/>
                        </a:rPr>
                        <m:t>≤</m:t>
                      </m:r>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b="0" i="1" smtClean="0">
                              <a:latin typeface="Cambria Math" panose="02040503050406030204" pitchFamily="18" charset="0"/>
                            </a:rPr>
                            <m:t>(</m:t>
                          </m:r>
                          <m:r>
                            <a:rPr lang="de-CH" b="0" i="1" smtClean="0">
                              <a:latin typeface="Cambria Math" panose="02040503050406030204" pitchFamily="18" charset="0"/>
                            </a:rPr>
                            <m:t>𝑐</m:t>
                          </m:r>
                        </m:e>
                        <m:sub>
                          <m:r>
                            <a:rPr lang="de-CH" b="0" i="1" smtClean="0">
                              <a:latin typeface="Cambria Math" panose="02040503050406030204" pitchFamily="18" charset="0"/>
                            </a:rPr>
                            <m:t>1</m:t>
                          </m:r>
                        </m:sub>
                      </m:sSub>
                      <m:r>
                        <m:rPr>
                          <m:sty m:val="p"/>
                        </m:rP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𝑓</m:t>
                      </m:r>
                      <m:sSup>
                        <m:sSupPr>
                          <m:ctrlPr>
                            <a:rPr lang="de-CH" b="0" i="1" smtClean="0">
                              <a:latin typeface="Cambria Math" panose="02040503050406030204" pitchFamily="18" charset="0"/>
                              <a:ea typeface="Cambria Math" panose="02040503050406030204" pitchFamily="18" charset="0"/>
                            </a:rPr>
                          </m:ctrlPr>
                        </m:sSupPr>
                        <m:e>
                          <m:d>
                            <m:dPr>
                              <m:ctrlPr>
                                <a:rPr lang="de-CH" b="0" i="1" smtClean="0">
                                  <a:latin typeface="Cambria Math" panose="02040503050406030204" pitchFamily="18" charset="0"/>
                                  <a:ea typeface="Cambria Math" panose="02040503050406030204" pitchFamily="18" charset="0"/>
                                </a:rPr>
                              </m:ctrlPr>
                            </m:dPr>
                            <m:e>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sub>
                              </m:sSub>
                            </m:e>
                          </m:d>
                        </m:e>
                        <m:sup>
                          <m:r>
                            <a:rPr lang="de-CH" b="0" i="1" smtClean="0">
                              <a:latin typeface="Cambria Math" panose="02040503050406030204" pitchFamily="18" charset="0"/>
                              <a:ea typeface="Cambria Math" panose="02040503050406030204" pitchFamily="18" charset="0"/>
                            </a:rPr>
                            <m:t>𝑇</m:t>
                          </m:r>
                        </m:sup>
                      </m:sSup>
                      <m:r>
                        <a:rPr lang="de-CH" b="0" i="1" smtClean="0">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4C768602-67C2-0B4A-9675-11CA30893064}"/>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930C8FA-0201-3047-86BF-33739E6EBC85}"/>
              </a:ext>
            </a:extLst>
          </p:cNvPr>
          <p:cNvSpPr>
            <a:spLocks noGrp="1"/>
          </p:cNvSpPr>
          <p:nvPr>
            <p:ph type="sldNum" sz="quarter" idx="4"/>
          </p:nvPr>
        </p:nvSpPr>
        <p:spPr/>
        <p:txBody>
          <a:bodyPr/>
          <a:lstStyle/>
          <a:p>
            <a:fld id="{05306F20-FBA2-4746-AE9F-DFBA4FFD6FE5}" type="slidenum">
              <a:rPr lang="en-US" smtClean="0"/>
              <a:t>6</a:t>
            </a:fld>
            <a:endParaRPr lang="en-US" dirty="0"/>
          </a:p>
        </p:txBody>
      </p:sp>
      <p:pic>
        <p:nvPicPr>
          <p:cNvPr id="6" name="Picture 5" descr="Sketch to illustrate visually which steps fulfil or do not fulfil the Armijo condition">
            <a:extLst>
              <a:ext uri="{FF2B5EF4-FFF2-40B4-BE49-F238E27FC236}">
                <a16:creationId xmlns:a16="http://schemas.microsoft.com/office/drawing/2014/main" id="{859D9F68-A82D-D44E-BCFF-086C5D0A78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8509" y="3259667"/>
            <a:ext cx="3732249" cy="2506569"/>
          </a:xfrm>
          <a:prstGeom prst="rect">
            <a:avLst/>
          </a:prstGeom>
        </p:spPr>
      </p:pic>
    </p:spTree>
    <p:extLst>
      <p:ext uri="{BB962C8B-B14F-4D97-AF65-F5344CB8AC3E}">
        <p14:creationId xmlns:p14="http://schemas.microsoft.com/office/powerpoint/2010/main" val="370622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4B1CF-B4B3-9C48-8432-8691FCB67BF7}"/>
              </a:ext>
            </a:extLst>
          </p:cNvPr>
          <p:cNvSpPr>
            <a:spLocks noGrp="1"/>
          </p:cNvSpPr>
          <p:nvPr>
            <p:ph type="title"/>
          </p:nvPr>
        </p:nvSpPr>
        <p:spPr/>
        <p:txBody>
          <a:bodyPr/>
          <a:lstStyle/>
          <a:p>
            <a:r>
              <a:rPr lang="en-US" dirty="0"/>
              <a:t>The curvature condition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94FBE3-9197-9A49-84D4-C30DA4B7DF9B}"/>
                  </a:ext>
                </a:extLst>
              </p:cNvPr>
              <p:cNvSpPr>
                <a:spLocks noGrp="1"/>
              </p:cNvSpPr>
              <p:nvPr>
                <p:ph sz="quarter" idx="11"/>
              </p:nvPr>
            </p:nvSpPr>
            <p:spPr/>
            <p:txBody>
              <a:bodyPr/>
              <a:lstStyle/>
              <a:p>
                <a:pPr marL="0" indent="0">
                  <a:buNone/>
                </a:pPr>
                <a:r>
                  <a:rPr lang="en-US" dirty="0"/>
                  <a:t>Armijo rule is a good start, but is not enough to guarantee substantial decrease at each iteration, because it is satisfied by any sufficiently small step size (you can prove this using Taylor's theorem). To rule this out, we add an extra requirement, the </a:t>
                </a:r>
                <a:r>
                  <a:rPr lang="en-US" i="1" dirty="0"/>
                  <a:t>curvature condition</a:t>
                </a:r>
                <a:r>
                  <a:rPr lang="en-US" dirty="0"/>
                  <a:t>: for a fixed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𝑐</m:t>
                        </m:r>
                      </m:e>
                      <m:sub>
                        <m:r>
                          <a:rPr lang="de-CH" b="0" i="1" smtClean="0">
                            <a:latin typeface="Cambria Math" panose="02040503050406030204" pitchFamily="18" charset="0"/>
                          </a:rPr>
                          <m:t>2</m:t>
                        </m:r>
                      </m:sub>
                    </m:sSub>
                    <m:r>
                      <a:rPr lang="de-CH" i="1">
                        <a:latin typeface="Cambria Math" panose="02040503050406030204" pitchFamily="18" charset="0"/>
                        <a:ea typeface="Cambria Math" panose="02040503050406030204" pitchFamily="18" charset="0"/>
                      </a:rPr>
                      <m:t>∈</m:t>
                    </m:r>
                    <m:d>
                      <m:dPr>
                        <m:ctrlPr>
                          <a:rPr lang="de-CH" i="1">
                            <a:latin typeface="Cambria Math" panose="02040503050406030204" pitchFamily="18" charset="0"/>
                            <a:ea typeface="Cambria Math" panose="02040503050406030204" pitchFamily="18" charset="0"/>
                          </a:rPr>
                        </m:ctrlPr>
                      </m:dPr>
                      <m:e>
                        <m:r>
                          <a:rPr lang="de-CH" b="0" i="1" smtClean="0">
                            <a:latin typeface="Cambria Math" panose="02040503050406030204" pitchFamily="18" charset="0"/>
                            <a:ea typeface="Cambria Math" panose="02040503050406030204" pitchFamily="18" charset="0"/>
                          </a:rPr>
                          <m:t>0</m:t>
                        </m:r>
                        <m:r>
                          <a:rPr lang="de-CH" i="1">
                            <a:latin typeface="Cambria Math" panose="02040503050406030204" pitchFamily="18" charset="0"/>
                            <a:ea typeface="Cambria Math" panose="02040503050406030204" pitchFamily="18" charset="0"/>
                          </a:rPr>
                          <m:t>,1</m:t>
                        </m:r>
                      </m:e>
                    </m:d>
                  </m:oMath>
                </a14:m>
                <a:r>
                  <a:rPr lang="en-US" dirty="0"/>
                  <a:t> the step length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𝑠</m:t>
                        </m:r>
                      </m:e>
                      <m:sub>
                        <m:r>
                          <a:rPr lang="de-CH" i="1">
                            <a:latin typeface="Cambria Math" panose="02040503050406030204" pitchFamily="18" charset="0"/>
                            <a:ea typeface="Cambria Math" panose="02040503050406030204" pitchFamily="18" charset="0"/>
                          </a:rPr>
                          <m:t>𝑘</m:t>
                        </m:r>
                      </m:sub>
                    </m:sSub>
                  </m:oMath>
                </a14:m>
                <a:r>
                  <a:rPr lang="en-US" i="1" dirty="0"/>
                  <a:t> </a:t>
                </a:r>
                <a:r>
                  <a:rPr lang="en-US" dirty="0"/>
                  <a:t>must satisfy</a:t>
                </a:r>
                <a:endParaRPr lang="en-US" i="1" dirty="0"/>
              </a:p>
              <a:p>
                <a:pPr marL="0" indent="0">
                  <a:buNone/>
                </a:pPr>
                <a14:m>
                  <m:oMathPara xmlns:m="http://schemas.openxmlformats.org/officeDocument/2006/math">
                    <m:oMathParaPr>
                      <m:jc m:val="centerGroup"/>
                    </m:oMathParaPr>
                    <m:oMath xmlns:m="http://schemas.openxmlformats.org/officeDocument/2006/math">
                      <m:f>
                        <m:fPr>
                          <m:ctrlPr>
                            <a:rPr lang="de-CH" b="0" i="1" smtClean="0">
                              <a:latin typeface="Cambria Math" panose="02040503050406030204" pitchFamily="18" charset="0"/>
                            </a:rPr>
                          </m:ctrlPr>
                        </m:fPr>
                        <m:num>
                          <m:r>
                            <a:rPr lang="de-CH" b="0" i="1" smtClean="0">
                              <a:latin typeface="Cambria Math" panose="02040503050406030204" pitchFamily="18" charset="0"/>
                            </a:rPr>
                            <m:t>𝑑</m:t>
                          </m:r>
                        </m:num>
                        <m:den>
                          <m:r>
                            <a:rPr lang="de-CH" b="0" i="1" smtClean="0">
                              <a:latin typeface="Cambria Math" panose="02040503050406030204" pitchFamily="18" charset="0"/>
                            </a:rPr>
                            <m:t>𝑑𝑠</m:t>
                          </m:r>
                        </m:den>
                      </m:f>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𝑠</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sSub>
                        <m:sSubPr>
                          <m:ctrlPr>
                            <a:rPr lang="de-CH" b="0" i="1" smtClean="0">
                              <a:latin typeface="Cambria Math" panose="02040503050406030204" pitchFamily="18" charset="0"/>
                            </a:rPr>
                          </m:ctrlPr>
                        </m:sSubPr>
                        <m:e>
                          <m:d>
                            <m:dPr>
                              <m:begChr m:val=""/>
                              <m:endChr m:val="|"/>
                              <m:ctrlPr>
                                <a:rPr lang="de-CH" b="0" i="1" smtClean="0">
                                  <a:latin typeface="Cambria Math" panose="02040503050406030204" pitchFamily="18" charset="0"/>
                                </a:rPr>
                              </m:ctrlPr>
                            </m:dPr>
                            <m:e>
                              <m:r>
                                <a:rPr lang="en-US">
                                  <a:latin typeface="Cambria Math" panose="02040503050406030204" pitchFamily="18" charset="0"/>
                                </a:rPr>
                                <m:t>​</m:t>
                              </m:r>
                            </m:e>
                          </m:d>
                        </m:e>
                        <m:sub>
                          <m:r>
                            <a:rPr lang="de-CH" b="0" i="1" smtClean="0">
                              <a:latin typeface="Cambria Math" panose="02040503050406030204" pitchFamily="18" charset="0"/>
                            </a:rPr>
                            <m:t>𝑠</m:t>
                          </m:r>
                          <m:r>
                            <a:rPr lang="de-CH" b="0" i="1" smtClean="0">
                              <a:latin typeface="Cambria Math" panose="02040503050406030204" pitchFamily="18" charset="0"/>
                            </a:rPr>
                            <m: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𝑠</m:t>
                              </m:r>
                            </m:e>
                            <m:sub>
                              <m:r>
                                <a:rPr lang="de-CH" b="0" i="1" smtClean="0">
                                  <a:latin typeface="Cambria Math" panose="02040503050406030204" pitchFamily="18" charset="0"/>
                                </a:rPr>
                                <m:t>𝑘</m:t>
                              </m:r>
                            </m:sub>
                          </m:sSub>
                        </m:sub>
                      </m:sSub>
                      <m:r>
                        <a:rPr lang="de-CH" b="0" i="1" smtClean="0">
                          <a:latin typeface="Cambria Math" panose="02040503050406030204" pitchFamily="18" charset="0"/>
                        </a:rPr>
                        <m:t>=</m:t>
                      </m:r>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𝑠</m:t>
                                  </m:r>
                                </m:e>
                                <m:sub>
                                  <m:r>
                                    <a:rPr lang="de-CH" b="0" i="1" smtClean="0">
                                      <a:latin typeface="Cambria Math" panose="02040503050406030204" pitchFamily="18" charset="0"/>
                                      <a:ea typeface="Cambria Math" panose="02040503050406030204" pitchFamily="18" charset="0"/>
                                    </a:rPr>
                                    <m:t>𝑘</m:t>
                                  </m:r>
                                </m:sub>
                              </m:sSub>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𝑝</m:t>
                          </m:r>
                        </m:e>
                        <m:sub>
                          <m:r>
                            <a:rPr lang="de-CH" b="0" i="1" smtClean="0">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2</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r>
                        <a:rPr lang="de-CH" b="0" i="1" smtClean="0">
                          <a:latin typeface="Cambria Math" panose="02040503050406030204" pitchFamily="18" charset="0"/>
                          <a:ea typeface="Cambria Math" panose="02040503050406030204" pitchFamily="18" charset="0"/>
                        </a:rPr>
                        <m:t>=</m:t>
                      </m:r>
                      <m:sSub>
                        <m:sSubPr>
                          <m:ctrlPr>
                            <a:rPr lang="de-CH" b="0" i="1" smtClean="0">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𝑐</m:t>
                          </m:r>
                        </m:e>
                        <m:sub>
                          <m:r>
                            <a:rPr lang="de-CH" b="0" i="1" smtClean="0">
                              <a:latin typeface="Cambria Math" panose="02040503050406030204" pitchFamily="18" charset="0"/>
                              <a:ea typeface="Cambria Math" panose="02040503050406030204" pitchFamily="18" charset="0"/>
                            </a:rPr>
                            <m:t>2</m:t>
                          </m:r>
                        </m:sub>
                      </m:sSub>
                      <m:f>
                        <m:fPr>
                          <m:ctrlPr>
                            <a:rPr lang="de-CH" i="1">
                              <a:latin typeface="Cambria Math" panose="02040503050406030204" pitchFamily="18" charset="0"/>
                            </a:rPr>
                          </m:ctrlPr>
                        </m:fPr>
                        <m:num>
                          <m:r>
                            <a:rPr lang="de-CH" i="1">
                              <a:latin typeface="Cambria Math" panose="02040503050406030204" pitchFamily="18" charset="0"/>
                            </a:rPr>
                            <m:t>𝑑</m:t>
                          </m:r>
                        </m:num>
                        <m:den>
                          <m:r>
                            <a:rPr lang="de-CH" i="1">
                              <a:latin typeface="Cambria Math" panose="02040503050406030204" pitchFamily="18" charset="0"/>
                            </a:rPr>
                            <m:t>𝑑𝑠</m:t>
                          </m:r>
                        </m:den>
                      </m:f>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𝑠</m:t>
                          </m:r>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sSub>
                        <m:sSubPr>
                          <m:ctrlPr>
                            <a:rPr lang="de-CH" i="1">
                              <a:latin typeface="Cambria Math" panose="02040503050406030204" pitchFamily="18" charset="0"/>
                            </a:rPr>
                          </m:ctrlPr>
                        </m:sSubPr>
                        <m:e>
                          <m:d>
                            <m:dPr>
                              <m:begChr m:val=""/>
                              <m:endChr m:val="|"/>
                              <m:ctrlPr>
                                <a:rPr lang="de-CH" i="1">
                                  <a:latin typeface="Cambria Math" panose="02040503050406030204" pitchFamily="18" charset="0"/>
                                </a:rPr>
                              </m:ctrlPr>
                            </m:dPr>
                            <m:e>
                              <m:r>
                                <a:rPr lang="en-US">
                                  <a:latin typeface="Cambria Math" panose="02040503050406030204" pitchFamily="18" charset="0"/>
                                </a:rPr>
                                <m:t>​</m:t>
                              </m:r>
                            </m:e>
                          </m:d>
                        </m:e>
                        <m:sub>
                          <m:r>
                            <a:rPr lang="de-CH" i="1">
                              <a:latin typeface="Cambria Math" panose="02040503050406030204" pitchFamily="18" charset="0"/>
                            </a:rPr>
                            <m:t>𝑠</m:t>
                          </m:r>
                          <m:r>
                            <a:rPr lang="de-CH" i="1">
                              <a:latin typeface="Cambria Math" panose="02040503050406030204" pitchFamily="18" charset="0"/>
                            </a:rPr>
                            <m:t>=0</m:t>
                          </m:r>
                        </m:sub>
                      </m:sSub>
                    </m:oMath>
                  </m:oMathPara>
                </a14:m>
                <a:endParaRPr lang="en-US" i="1" dirty="0"/>
              </a:p>
            </p:txBody>
          </p:sp>
        </mc:Choice>
        <mc:Fallback xmlns="">
          <p:sp>
            <p:nvSpPr>
              <p:cNvPr id="3" name="Content Placeholder 2">
                <a:extLst>
                  <a:ext uri="{FF2B5EF4-FFF2-40B4-BE49-F238E27FC236}">
                    <a16:creationId xmlns:a16="http://schemas.microsoft.com/office/drawing/2014/main" id="{6794FBE3-9197-9A49-84D4-C30DA4B7DF9B}"/>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r="-119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62EAC3-2F0D-8E4A-9A69-4F6636871AEA}"/>
              </a:ext>
            </a:extLst>
          </p:cNvPr>
          <p:cNvSpPr>
            <a:spLocks noGrp="1"/>
          </p:cNvSpPr>
          <p:nvPr>
            <p:ph type="sldNum" sz="quarter" idx="4"/>
          </p:nvPr>
        </p:nvSpPr>
        <p:spPr/>
        <p:txBody>
          <a:bodyPr/>
          <a:lstStyle/>
          <a:p>
            <a:fld id="{05306F20-FBA2-4746-AE9F-DFBA4FFD6FE5}" type="slidenum">
              <a:rPr lang="en-US" smtClean="0"/>
              <a:t>7</a:t>
            </a:fld>
            <a:endParaRPr lang="en-US" dirty="0"/>
          </a:p>
        </p:txBody>
      </p:sp>
      <p:pic>
        <p:nvPicPr>
          <p:cNvPr id="6" name="Picture 5" descr="Sketch to illustrate visually which steps fulfil or do not fulful the curvature condition">
            <a:extLst>
              <a:ext uri="{FF2B5EF4-FFF2-40B4-BE49-F238E27FC236}">
                <a16:creationId xmlns:a16="http://schemas.microsoft.com/office/drawing/2014/main" id="{E29262A9-3992-B94D-A7C3-068607195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6346" y="3036781"/>
            <a:ext cx="4273292" cy="2832004"/>
          </a:xfrm>
          <a:prstGeom prst="rect">
            <a:avLst/>
          </a:prstGeom>
        </p:spPr>
      </p:pic>
    </p:spTree>
    <p:extLst>
      <p:ext uri="{BB962C8B-B14F-4D97-AF65-F5344CB8AC3E}">
        <p14:creationId xmlns:p14="http://schemas.microsoft.com/office/powerpoint/2010/main" val="1898501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A63A-E96E-114E-86D4-80CFE22FA179}"/>
              </a:ext>
            </a:extLst>
          </p:cNvPr>
          <p:cNvSpPr>
            <a:spLocks noGrp="1"/>
          </p:cNvSpPr>
          <p:nvPr>
            <p:ph type="title"/>
          </p:nvPr>
        </p:nvSpPr>
        <p:spPr/>
        <p:txBody>
          <a:bodyPr/>
          <a:lstStyle/>
          <a:p>
            <a:r>
              <a:rPr lang="en-US" dirty="0"/>
              <a:t>The Wolfe conditions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E3161B-1978-E84A-AA1E-A30C264FCF5E}"/>
                  </a:ext>
                </a:extLst>
              </p:cNvPr>
              <p:cNvSpPr>
                <a:spLocks noGrp="1"/>
              </p:cNvSpPr>
              <p:nvPr>
                <p:ph sz="quarter" idx="11"/>
              </p:nvPr>
            </p:nvSpPr>
            <p:spPr/>
            <p:txBody>
              <a:bodyPr/>
              <a:lstStyle/>
              <a:p>
                <a:pPr marL="0" indent="0">
                  <a:buNone/>
                </a:pPr>
                <a:r>
                  <a:rPr lang="en-US" dirty="0"/>
                  <a:t>Armijo rule and the curvature condition are known as the </a:t>
                </a:r>
                <a:r>
                  <a:rPr lang="en-US" i="1" dirty="0"/>
                  <a:t>Wolfe conditions</a:t>
                </a:r>
                <a:r>
                  <a:rPr lang="en-US" dirty="0"/>
                  <a:t>:</a:t>
                </a: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r>
                        <m:rPr>
                          <m:aln/>
                        </m:rPr>
                        <a:rPr lang="de-CH">
                          <a:latin typeface="Cambria Math" panose="02040503050406030204" pitchFamily="18" charset="0"/>
                        </a:rPr>
                        <m:t>≤</m:t>
                      </m:r>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r>
                        <a:rPr lang="de-CH" b="0" i="1" smtClean="0">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𝑐</m:t>
                          </m:r>
                        </m:e>
                        <m:sub>
                          <m:r>
                            <a:rPr lang="de-CH" i="1">
                              <a:latin typeface="Cambria Math" panose="02040503050406030204" pitchFamily="18" charset="0"/>
                            </a:rPr>
                            <m:t>1</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oMath>
                    <m:oMath xmlns:m="http://schemas.openxmlformats.org/officeDocument/2006/math">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𝑠</m:t>
                                  </m:r>
                                </m:e>
                                <m:sub>
                                  <m:r>
                                    <a:rPr lang="de-CH" i="1">
                                      <a:latin typeface="Cambria Math" panose="02040503050406030204" pitchFamily="18" charset="0"/>
                                      <a:ea typeface="Cambria Math" panose="02040503050406030204" pitchFamily="18" charset="0"/>
                                    </a:rPr>
                                    <m:t>𝑘</m:t>
                                  </m:r>
                                </m:sub>
                              </m:sSub>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r>
                        <m:rPr>
                          <m:aln/>
                        </m:rP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2</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oMath>
                  </m:oMathPara>
                </a14:m>
                <a:endParaRPr lang="en-US" dirty="0"/>
              </a:p>
              <a:p>
                <a:pPr marL="0" indent="0">
                  <a:buNone/>
                </a:pPr>
                <a:r>
                  <a:rPr lang="en-US" dirty="0"/>
                  <a:t>for fixed constants</a:t>
                </a:r>
                <a:r>
                  <a:rPr lang="de-CH" dirty="0"/>
                  <a:t> </a:t>
                </a:r>
                <a14:m>
                  <m:oMath xmlns:m="http://schemas.openxmlformats.org/officeDocument/2006/math">
                    <m:sSub>
                      <m:sSubPr>
                        <m:ctrlPr>
                          <a:rPr lang="de-CH" i="1">
                            <a:latin typeface="Cambria Math" panose="02040503050406030204" pitchFamily="18" charset="0"/>
                          </a:rPr>
                        </m:ctrlPr>
                      </m:sSubPr>
                      <m:e>
                        <m:r>
                          <a:rPr lang="de-CH" b="0" i="1" smtClean="0">
                            <a:latin typeface="Cambria Math" panose="02040503050406030204" pitchFamily="18" charset="0"/>
                          </a:rPr>
                          <m:t>0&lt;</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𝑐</m:t>
                            </m:r>
                          </m:e>
                          <m:sub>
                            <m:r>
                              <a:rPr lang="de-CH" b="0" i="1" smtClean="0">
                                <a:latin typeface="Cambria Math" panose="02040503050406030204" pitchFamily="18" charset="0"/>
                              </a:rPr>
                              <m:t>1</m:t>
                            </m:r>
                          </m:sub>
                        </m:sSub>
                        <m:r>
                          <a:rPr lang="de-CH" b="0" i="1" smtClean="0">
                            <a:latin typeface="Cambria Math" panose="02040503050406030204" pitchFamily="18" charset="0"/>
                          </a:rPr>
                          <m:t>&lt;</m:t>
                        </m:r>
                        <m:r>
                          <a:rPr lang="de-CH" i="1">
                            <a:latin typeface="Cambria Math" panose="02040503050406030204" pitchFamily="18" charset="0"/>
                          </a:rPr>
                          <m:t>𝑐</m:t>
                        </m:r>
                      </m:e>
                      <m:sub>
                        <m:r>
                          <a:rPr lang="de-CH" i="1">
                            <a:latin typeface="Cambria Math" panose="02040503050406030204" pitchFamily="18" charset="0"/>
                          </a:rPr>
                          <m:t>2</m:t>
                        </m:r>
                      </m:sub>
                    </m:sSub>
                    <m:r>
                      <a:rPr lang="de-CH" b="0" i="1" smtClean="0">
                        <a:latin typeface="Cambria Math" panose="02040503050406030204" pitchFamily="18" charset="0"/>
                      </a:rPr>
                      <m:t>&lt;1</m:t>
                    </m:r>
                  </m:oMath>
                </a14:m>
                <a:r>
                  <a:rPr lang="en-US" dirty="0"/>
                  <a:t>.</a:t>
                </a:r>
              </a:p>
              <a:p>
                <a:pPr marL="0" indent="0">
                  <a:buNone/>
                </a:pPr>
                <a:endParaRPr lang="en-US" dirty="0"/>
              </a:p>
              <a:p>
                <a:pPr marL="0" indent="0">
                  <a:buNone/>
                </a:pPr>
                <a:r>
                  <a:rPr lang="en-US" dirty="0"/>
                  <a:t>To avoid too positive derivatives at </a:t>
                </a:r>
                <a14:m>
                  <m:oMath xmlns:m="http://schemas.openxmlformats.org/officeDocument/2006/math">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b="0" i="1" smtClean="0">
                            <a:latin typeface="Cambria Math" panose="02040503050406030204" pitchFamily="18" charset="0"/>
                            <a:ea typeface="Cambria Math" panose="02040503050406030204" pitchFamily="18" charset="0"/>
                          </a:rPr>
                          <m:t>𝑘</m:t>
                        </m:r>
                        <m:r>
                          <a:rPr lang="de-CH" b="0" i="1" smtClean="0">
                            <a:latin typeface="Cambria Math" panose="02040503050406030204" pitchFamily="18" charset="0"/>
                            <a:ea typeface="Cambria Math" panose="02040503050406030204" pitchFamily="18" charset="0"/>
                          </a:rPr>
                          <m:t>+1</m:t>
                        </m:r>
                      </m:sub>
                    </m:sSub>
                  </m:oMath>
                </a14:m>
                <a:r>
                  <a:rPr lang="en-US" dirty="0"/>
                  <a:t>, one can consider the strong Wolve conditions instead:</a:t>
                </a:r>
              </a:p>
              <a:p>
                <a:pPr marL="0" indent="0">
                  <a:buNone/>
                </a:pPr>
                <a14:m>
                  <m:oMathPara xmlns:m="http://schemas.openxmlformats.org/officeDocument/2006/math">
                    <m:oMathParaPr>
                      <m:jc m:val="centerGroup"/>
                    </m:oMathParaPr>
                    <m:oMath xmlns:m="http://schemas.openxmlformats.org/officeDocument/2006/math">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r>
                            <a:rPr lang="de-CH" i="1">
                              <a:latin typeface="Cambria Math" panose="02040503050406030204" pitchFamily="18" charset="0"/>
                            </a:rPr>
                            <m:t>+</m:t>
                          </m:r>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e>
                      </m:d>
                      <m:r>
                        <m:rPr>
                          <m:aln/>
                        </m:rPr>
                        <a:rPr lang="de-CH">
                          <a:latin typeface="Cambria Math" panose="02040503050406030204" pitchFamily="18" charset="0"/>
                        </a:rPr>
                        <m:t>≤</m:t>
                      </m:r>
                      <m:r>
                        <a:rPr lang="de-CH" i="1">
                          <a:latin typeface="Cambria Math" panose="02040503050406030204" pitchFamily="18" charset="0"/>
                        </a:rPr>
                        <m:t>𝑓</m:t>
                      </m:r>
                      <m:d>
                        <m:dPr>
                          <m:ctrlPr>
                            <a:rPr lang="de-CH" i="1">
                              <a:latin typeface="Cambria Math" panose="02040503050406030204" pitchFamily="18" charset="0"/>
                            </a:rPr>
                          </m:ctrlPr>
                        </m:dPr>
                        <m:e>
                          <m:sSub>
                            <m:sSubPr>
                              <m:ctrlPr>
                                <a:rPr lang="de-CH" i="1">
                                  <a:latin typeface="Cambria Math" panose="02040503050406030204" pitchFamily="18" charset="0"/>
                                </a:rPr>
                              </m:ctrlPr>
                            </m:sSubPr>
                            <m:e>
                              <m:r>
                                <a:rPr lang="de-CH" i="1">
                                  <a:latin typeface="Cambria Math" panose="02040503050406030204" pitchFamily="18" charset="0"/>
                                </a:rPr>
                                <m:t>𝑥</m:t>
                              </m:r>
                            </m:e>
                            <m:sub>
                              <m:r>
                                <a:rPr lang="de-CH" i="1">
                                  <a:latin typeface="Cambria Math" panose="02040503050406030204" pitchFamily="18" charset="0"/>
                                </a:rPr>
                                <m:t>𝑘</m:t>
                              </m:r>
                            </m:sub>
                          </m:sSub>
                        </m:e>
                      </m:d>
                      <m:r>
                        <a:rPr lang="de-CH" b="0" i="1" smtClean="0">
                          <a:latin typeface="Cambria Math" panose="02040503050406030204" pitchFamily="18" charset="0"/>
                        </a:rPr>
                        <m:t>+</m:t>
                      </m:r>
                      <m:sSub>
                        <m:sSubPr>
                          <m:ctrlPr>
                            <a:rPr lang="de-CH" i="1">
                              <a:latin typeface="Cambria Math" panose="02040503050406030204" pitchFamily="18" charset="0"/>
                            </a:rPr>
                          </m:ctrlPr>
                        </m:sSubPr>
                        <m:e>
                          <m:sSub>
                            <m:sSubPr>
                              <m:ctrlPr>
                                <a:rPr lang="de-CH" i="1">
                                  <a:latin typeface="Cambria Math" panose="02040503050406030204" pitchFamily="18" charset="0"/>
                                </a:rPr>
                              </m:ctrlPr>
                            </m:sSubPr>
                            <m:e>
                              <m:r>
                                <a:rPr lang="de-CH" i="1">
                                  <a:latin typeface="Cambria Math" panose="02040503050406030204" pitchFamily="18" charset="0"/>
                                </a:rPr>
                                <m:t>𝑠</m:t>
                              </m:r>
                            </m:e>
                            <m:sub>
                              <m:r>
                                <a:rPr lang="de-CH" i="1">
                                  <a:latin typeface="Cambria Math" panose="02040503050406030204" pitchFamily="18" charset="0"/>
                                </a:rPr>
                                <m:t>𝑘</m:t>
                              </m:r>
                            </m:sub>
                          </m:sSub>
                          <m:r>
                            <a:rPr lang="de-CH" i="1">
                              <a:latin typeface="Cambria Math" panose="02040503050406030204" pitchFamily="18" charset="0"/>
                            </a:rPr>
                            <m:t>(</m:t>
                          </m:r>
                          <m:r>
                            <a:rPr lang="de-CH" i="1">
                              <a:latin typeface="Cambria Math" panose="02040503050406030204" pitchFamily="18" charset="0"/>
                            </a:rPr>
                            <m:t>𝑐</m:t>
                          </m:r>
                        </m:e>
                        <m:sub>
                          <m:r>
                            <a:rPr lang="de-CH" i="1">
                              <a:latin typeface="Cambria Math" panose="02040503050406030204" pitchFamily="18" charset="0"/>
                            </a:rPr>
                            <m:t>1</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oMath>
                    <m:oMath xmlns:m="http://schemas.openxmlformats.org/officeDocument/2006/math">
                      <m:d>
                        <m:dPr>
                          <m:begChr m:val="|"/>
                          <m:endChr m:val="|"/>
                          <m:ctrlPr>
                            <a:rPr lang="de-CH" b="0" i="1" smtClean="0">
                              <a:latin typeface="Cambria Math" panose="02040503050406030204" pitchFamily="18" charset="0"/>
                              <a:ea typeface="Cambria Math" panose="02040503050406030204" pitchFamily="18" charset="0"/>
                            </a:rPr>
                          </m:ctrlPr>
                        </m:dPr>
                        <m:e>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r>
                                    <a:rPr lang="de-CH" i="1">
                                      <a:latin typeface="Cambria Math" panose="02040503050406030204" pitchFamily="18" charset="0"/>
                                      <a:ea typeface="Cambria Math" panose="02040503050406030204" pitchFamily="18" charset="0"/>
                                    </a:rPr>
                                    <m:t>+</m:t>
                                  </m:r>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𝑠</m:t>
                                      </m:r>
                                    </m:e>
                                    <m:sub>
                                      <m:r>
                                        <a:rPr lang="de-CH" i="1">
                                          <a:latin typeface="Cambria Math" panose="02040503050406030204" pitchFamily="18" charset="0"/>
                                          <a:ea typeface="Cambria Math" panose="02040503050406030204" pitchFamily="18" charset="0"/>
                                        </a:rPr>
                                        <m:t>𝑘</m:t>
                                      </m:r>
                                    </m:sub>
                                  </m:sSub>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e>
                      </m:d>
                      <m:r>
                        <m:rPr>
                          <m:aln/>
                        </m:rPr>
                        <a:rPr lang="de-CH" b="0" i="1" smtClean="0">
                          <a:latin typeface="Cambria Math" panose="02040503050406030204" pitchFamily="18" charset="0"/>
                          <a:ea typeface="Cambria Math" panose="02040503050406030204" pitchFamily="18" charset="0"/>
                        </a:rPr>
                        <m:t>≤</m:t>
                      </m:r>
                      <m:r>
                        <a:rPr lang="de-CH" b="0" i="1" smtClean="0">
                          <a:latin typeface="Cambria Math" panose="02040503050406030204" pitchFamily="18" charset="0"/>
                          <a:ea typeface="Cambria Math" panose="02040503050406030204" pitchFamily="18" charset="0"/>
                        </a:rPr>
                        <m:t> </m:t>
                      </m:r>
                      <m:sSub>
                        <m:sSubPr>
                          <m:ctrlPr>
                            <a:rPr lang="de-CH" i="1">
                              <a:latin typeface="Cambria Math" panose="02040503050406030204" pitchFamily="18" charset="0"/>
                              <a:ea typeface="Cambria Math" panose="02040503050406030204" pitchFamily="18" charset="0"/>
                            </a:rPr>
                          </m:ctrlPr>
                        </m:sSubPr>
                        <m:e>
                          <m:r>
                            <a:rPr lang="de-CH" b="0" i="1" smtClean="0">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𝑐</m:t>
                          </m:r>
                        </m:e>
                        <m:sub>
                          <m:r>
                            <a:rPr lang="de-CH" i="1">
                              <a:latin typeface="Cambria Math" panose="02040503050406030204" pitchFamily="18" charset="0"/>
                              <a:ea typeface="Cambria Math" panose="02040503050406030204" pitchFamily="18" charset="0"/>
                            </a:rPr>
                            <m:t>2</m:t>
                          </m:r>
                        </m:sub>
                      </m:sSub>
                      <m:r>
                        <m:rPr>
                          <m:sty m:val="p"/>
                        </m:rPr>
                        <a:rPr lang="de-CH" i="1">
                          <a:latin typeface="Cambria Math" panose="02040503050406030204" pitchFamily="18" charset="0"/>
                          <a:ea typeface="Cambria Math" panose="02040503050406030204" pitchFamily="18" charset="0"/>
                        </a:rPr>
                        <m:t>∇</m:t>
                      </m:r>
                      <m:r>
                        <a:rPr lang="de-CH" i="1">
                          <a:latin typeface="Cambria Math" panose="02040503050406030204" pitchFamily="18" charset="0"/>
                          <a:ea typeface="Cambria Math" panose="02040503050406030204" pitchFamily="18" charset="0"/>
                        </a:rPr>
                        <m:t>𝑓</m:t>
                      </m:r>
                      <m:sSup>
                        <m:sSupPr>
                          <m:ctrlPr>
                            <a:rPr lang="de-CH" i="1">
                              <a:latin typeface="Cambria Math" panose="02040503050406030204" pitchFamily="18" charset="0"/>
                              <a:ea typeface="Cambria Math" panose="02040503050406030204" pitchFamily="18" charset="0"/>
                            </a:rPr>
                          </m:ctrlPr>
                        </m:sSupPr>
                        <m:e>
                          <m:d>
                            <m:dPr>
                              <m:ctrlPr>
                                <a:rPr lang="de-CH" i="1">
                                  <a:latin typeface="Cambria Math" panose="02040503050406030204" pitchFamily="18" charset="0"/>
                                  <a:ea typeface="Cambria Math" panose="02040503050406030204" pitchFamily="18" charset="0"/>
                                </a:rPr>
                              </m:ctrlPr>
                            </m:dPr>
                            <m:e>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𝑥</m:t>
                                  </m:r>
                                </m:e>
                                <m:sub>
                                  <m:r>
                                    <a:rPr lang="de-CH" i="1">
                                      <a:latin typeface="Cambria Math" panose="02040503050406030204" pitchFamily="18" charset="0"/>
                                      <a:ea typeface="Cambria Math" panose="02040503050406030204" pitchFamily="18" charset="0"/>
                                    </a:rPr>
                                    <m:t>𝑘</m:t>
                                  </m:r>
                                </m:sub>
                              </m:sSub>
                            </m:e>
                          </m:d>
                        </m:e>
                        <m:sup>
                          <m:r>
                            <a:rPr lang="de-CH" i="1">
                              <a:latin typeface="Cambria Math" panose="02040503050406030204" pitchFamily="18" charset="0"/>
                              <a:ea typeface="Cambria Math" panose="02040503050406030204" pitchFamily="18" charset="0"/>
                            </a:rPr>
                            <m:t>𝑇</m:t>
                          </m:r>
                        </m:sup>
                      </m:sSup>
                      <m:sSub>
                        <m:sSubPr>
                          <m:ctrlPr>
                            <a:rPr lang="de-CH" i="1">
                              <a:latin typeface="Cambria Math" panose="02040503050406030204" pitchFamily="18" charset="0"/>
                              <a:ea typeface="Cambria Math" panose="02040503050406030204" pitchFamily="18" charset="0"/>
                            </a:rPr>
                          </m:ctrlPr>
                        </m:sSubPr>
                        <m:e>
                          <m:r>
                            <a:rPr lang="de-CH" i="1">
                              <a:latin typeface="Cambria Math" panose="02040503050406030204" pitchFamily="18" charset="0"/>
                              <a:ea typeface="Cambria Math" panose="02040503050406030204" pitchFamily="18" charset="0"/>
                            </a:rPr>
                            <m:t>𝑝</m:t>
                          </m:r>
                        </m:e>
                        <m:sub>
                          <m:r>
                            <a:rPr lang="de-CH" i="1">
                              <a:latin typeface="Cambria Math" panose="02040503050406030204" pitchFamily="18" charset="0"/>
                              <a:ea typeface="Cambria Math" panose="02040503050406030204" pitchFamily="18" charset="0"/>
                            </a:rPr>
                            <m:t>𝑘</m:t>
                          </m:r>
                        </m:sub>
                      </m:sSub>
                      <m:r>
                        <a:rPr lang="de-CH" b="0" i="0"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for fixed constants</a:t>
                </a:r>
                <a:r>
                  <a:rPr lang="de-CH" dirty="0"/>
                  <a: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0&lt;</m:t>
                        </m:r>
                        <m:sSub>
                          <m:sSubPr>
                            <m:ctrlPr>
                              <a:rPr lang="de-CH" i="1">
                                <a:latin typeface="Cambria Math" panose="02040503050406030204" pitchFamily="18" charset="0"/>
                              </a:rPr>
                            </m:ctrlPr>
                          </m:sSubPr>
                          <m:e>
                            <m:r>
                              <a:rPr lang="de-CH" i="1">
                                <a:latin typeface="Cambria Math" panose="02040503050406030204" pitchFamily="18" charset="0"/>
                              </a:rPr>
                              <m:t>𝑐</m:t>
                            </m:r>
                          </m:e>
                          <m:sub>
                            <m:r>
                              <a:rPr lang="de-CH" i="1">
                                <a:latin typeface="Cambria Math" panose="02040503050406030204" pitchFamily="18" charset="0"/>
                              </a:rPr>
                              <m:t>1</m:t>
                            </m:r>
                          </m:sub>
                        </m:sSub>
                        <m:r>
                          <a:rPr lang="de-CH" i="1">
                            <a:latin typeface="Cambria Math" panose="02040503050406030204" pitchFamily="18" charset="0"/>
                          </a:rPr>
                          <m:t>&lt;</m:t>
                        </m:r>
                        <m:r>
                          <a:rPr lang="de-CH" i="1">
                            <a:latin typeface="Cambria Math" panose="02040503050406030204" pitchFamily="18" charset="0"/>
                          </a:rPr>
                          <m:t>𝑐</m:t>
                        </m:r>
                      </m:e>
                      <m:sub>
                        <m:r>
                          <a:rPr lang="de-CH" i="1">
                            <a:latin typeface="Cambria Math" panose="02040503050406030204" pitchFamily="18" charset="0"/>
                          </a:rPr>
                          <m:t>2</m:t>
                        </m:r>
                      </m:sub>
                    </m:sSub>
                    <m:r>
                      <a:rPr lang="de-CH" i="1">
                        <a:latin typeface="Cambria Math" panose="02040503050406030204" pitchFamily="18" charset="0"/>
                      </a:rPr>
                      <m:t>&lt;1</m:t>
                    </m:r>
                  </m:oMath>
                </a14:m>
                <a:r>
                  <a:rPr lang="en-US" dirty="0"/>
                  <a:t>.</a:t>
                </a:r>
              </a:p>
            </p:txBody>
          </p:sp>
        </mc:Choice>
        <mc:Fallback xmlns="">
          <p:sp>
            <p:nvSpPr>
              <p:cNvPr id="3" name="Content Placeholder 2">
                <a:extLst>
                  <a:ext uri="{FF2B5EF4-FFF2-40B4-BE49-F238E27FC236}">
                    <a16:creationId xmlns:a16="http://schemas.microsoft.com/office/drawing/2014/main" id="{99E3161B-1978-E84A-AA1E-A30C264FCF5E}"/>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E435F3-EA2A-5445-AF0C-5EBD3F3FEB7C}"/>
              </a:ext>
            </a:extLst>
          </p:cNvPr>
          <p:cNvSpPr>
            <a:spLocks noGrp="1"/>
          </p:cNvSpPr>
          <p:nvPr>
            <p:ph type="sldNum" sz="quarter" idx="4"/>
          </p:nvPr>
        </p:nvSpPr>
        <p:spPr/>
        <p:txBody>
          <a:bodyPr/>
          <a:lstStyle/>
          <a:p>
            <a:fld id="{05306F20-FBA2-4746-AE9F-DFBA4FFD6FE5}" type="slidenum">
              <a:rPr lang="en-US" smtClean="0"/>
              <a:t>8</a:t>
            </a:fld>
            <a:endParaRPr lang="en-US" dirty="0"/>
          </a:p>
        </p:txBody>
      </p:sp>
    </p:spTree>
    <p:extLst>
      <p:ext uri="{BB962C8B-B14F-4D97-AF65-F5344CB8AC3E}">
        <p14:creationId xmlns:p14="http://schemas.microsoft.com/office/powerpoint/2010/main" val="376863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14D5-60B2-664D-AB28-5FEFCB78C0D5}"/>
              </a:ext>
            </a:extLst>
          </p:cNvPr>
          <p:cNvSpPr>
            <a:spLocks noGrp="1"/>
          </p:cNvSpPr>
          <p:nvPr>
            <p:ph type="title"/>
          </p:nvPr>
        </p:nvSpPr>
        <p:spPr/>
        <p:txBody>
          <a:bodyPr/>
          <a:lstStyle/>
          <a:p>
            <a:r>
              <a:rPr lang="en-US" dirty="0"/>
              <a:t>Existence of step sizes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5189A1-2FE0-394C-93CA-092A51F04265}"/>
                  </a:ext>
                </a:extLst>
              </p:cNvPr>
              <p:cNvSpPr>
                <a:spLocks noGrp="1"/>
              </p:cNvSpPr>
              <p:nvPr>
                <p:ph sz="quarter" idx="11"/>
              </p:nvPr>
            </p:nvSpPr>
            <p:spPr/>
            <p:txBody>
              <a:bodyPr/>
              <a:lstStyle/>
              <a:p>
                <a:pPr marL="0" indent="0">
                  <a:buNone/>
                </a:pPr>
                <a:r>
                  <a:rPr lang="en-US" b="1" dirty="0">
                    <a:solidFill>
                      <a:schemeClr val="accent1"/>
                    </a:solidFill>
                  </a:rPr>
                  <a:t>Lemma: </a:t>
                </a:r>
                <a:r>
                  <a:rPr lang="en-US" dirty="0"/>
                  <a:t>Let </a:t>
                </a:r>
                <a14:m>
                  <m:oMath xmlns:m="http://schemas.openxmlformats.org/officeDocument/2006/math">
                    <m:r>
                      <a:rPr lang="de-CH" i="1">
                        <a:latin typeface="Cambria Math" panose="02040503050406030204" pitchFamily="18" charset="0"/>
                      </a:rPr>
                      <m:t>𝑓</m:t>
                    </m:r>
                    <m:r>
                      <a:rPr lang="de-CH" i="1">
                        <a:latin typeface="Cambria Math" panose="02040503050406030204" pitchFamily="18" charset="0"/>
                      </a:rPr>
                      <m:t>:</m:t>
                    </m:r>
                    <m:sSup>
                      <m:sSupPr>
                        <m:ctrlPr>
                          <a:rPr lang="de-CH" i="1">
                            <a:latin typeface="Cambria Math" panose="02040503050406030204" pitchFamily="18" charset="0"/>
                            <a:ea typeface="Cambria Math" panose="02040503050406030204" pitchFamily="18" charset="0"/>
                          </a:rPr>
                        </m:ctrlPr>
                      </m:sSupPr>
                      <m:e>
                        <m:r>
                          <a:rPr lang="de-CH" i="1">
                            <a:latin typeface="Cambria Math" panose="02040503050406030204" pitchFamily="18" charset="0"/>
                            <a:ea typeface="Cambria Math" panose="02040503050406030204" pitchFamily="18" charset="0"/>
                          </a:rPr>
                          <m:t>ℝ</m:t>
                        </m:r>
                      </m:e>
                      <m:sup>
                        <m:r>
                          <a:rPr lang="de-CH" i="1">
                            <a:latin typeface="Cambria Math" panose="02040503050406030204" pitchFamily="18" charset="0"/>
                            <a:ea typeface="Cambria Math" panose="02040503050406030204" pitchFamily="18" charset="0"/>
                          </a:rPr>
                          <m:t>𝑛</m:t>
                        </m:r>
                      </m:sup>
                    </m:sSup>
                    <m:r>
                      <a:rPr lang="de-CH" i="1">
                        <a:latin typeface="Cambria Math" panose="02040503050406030204" pitchFamily="18" charset="0"/>
                        <a:ea typeface="Cambria Math" panose="02040503050406030204" pitchFamily="18" charset="0"/>
                      </a:rPr>
                      <m:t>→ </m:t>
                    </m:r>
                    <m:r>
                      <a:rPr lang="de-CH" i="1">
                        <a:latin typeface="Cambria Math" panose="02040503050406030204" pitchFamily="18" charset="0"/>
                        <a:ea typeface="Cambria Math" panose="02040503050406030204" pitchFamily="18" charset="0"/>
                      </a:rPr>
                      <m:t>ℝ</m:t>
                    </m:r>
                  </m:oMath>
                </a14:m>
                <a:r>
                  <a:rPr lang="en-US" dirty="0"/>
                  <a:t> be continuously differentiable, and let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𝑝</m:t>
                        </m:r>
                      </m:e>
                      <m:sub>
                        <m:r>
                          <a:rPr lang="de-CH" i="1">
                            <a:latin typeface="Cambria Math" panose="02040503050406030204" pitchFamily="18" charset="0"/>
                          </a:rPr>
                          <m:t>𝑘</m:t>
                        </m:r>
                      </m:sub>
                    </m:sSub>
                  </m:oMath>
                </a14:m>
                <a:r>
                  <a:rPr lang="en-US" dirty="0"/>
                  <a:t> be a descent direction at </a:t>
                </a:r>
                <a14:m>
                  <m:oMath xmlns:m="http://schemas.openxmlformats.org/officeDocument/2006/math">
                    <m:sSub>
                      <m:sSubPr>
                        <m:ctrlPr>
                          <a:rPr lang="de-CH" i="1">
                            <a:latin typeface="Cambria Math" panose="02040503050406030204" pitchFamily="18" charset="0"/>
                          </a:rPr>
                        </m:ctrlPr>
                      </m:sSubPr>
                      <m:e>
                        <m:r>
                          <a:rPr lang="de-CH" b="0" i="1" smtClean="0">
                            <a:latin typeface="Cambria Math" panose="02040503050406030204" pitchFamily="18" charset="0"/>
                          </a:rPr>
                          <m:t>𝑥</m:t>
                        </m:r>
                      </m:e>
                      <m:sub>
                        <m:r>
                          <a:rPr lang="de-CH" i="1">
                            <a:latin typeface="Cambria Math" panose="02040503050406030204" pitchFamily="18" charset="0"/>
                          </a:rPr>
                          <m:t>𝑘</m:t>
                        </m:r>
                      </m:sub>
                    </m:sSub>
                  </m:oMath>
                </a14:m>
                <a:r>
                  <a:rPr lang="en-US" dirty="0"/>
                  <a:t>, and let </a:t>
                </a:r>
                <a14:m>
                  <m:oMath xmlns:m="http://schemas.openxmlformats.org/officeDocument/2006/math">
                    <m:sSub>
                      <m:sSubPr>
                        <m:ctrlPr>
                          <a:rPr lang="de-CH" i="1">
                            <a:latin typeface="Cambria Math" panose="02040503050406030204" pitchFamily="18" charset="0"/>
                          </a:rPr>
                        </m:ctrlPr>
                      </m:sSubPr>
                      <m:e>
                        <m:r>
                          <a:rPr lang="de-CH" i="1">
                            <a:latin typeface="Cambria Math" panose="02040503050406030204" pitchFamily="18" charset="0"/>
                          </a:rPr>
                          <m:t>0&lt;</m:t>
                        </m:r>
                        <m:sSub>
                          <m:sSubPr>
                            <m:ctrlPr>
                              <a:rPr lang="de-CH" i="1">
                                <a:latin typeface="Cambria Math" panose="02040503050406030204" pitchFamily="18" charset="0"/>
                              </a:rPr>
                            </m:ctrlPr>
                          </m:sSubPr>
                          <m:e>
                            <m:r>
                              <a:rPr lang="de-CH" i="1">
                                <a:latin typeface="Cambria Math" panose="02040503050406030204" pitchFamily="18" charset="0"/>
                              </a:rPr>
                              <m:t>𝑐</m:t>
                            </m:r>
                          </m:e>
                          <m:sub>
                            <m:r>
                              <a:rPr lang="de-CH" i="1">
                                <a:latin typeface="Cambria Math" panose="02040503050406030204" pitchFamily="18" charset="0"/>
                              </a:rPr>
                              <m:t>1</m:t>
                            </m:r>
                          </m:sub>
                        </m:sSub>
                        <m:r>
                          <a:rPr lang="de-CH" i="1">
                            <a:latin typeface="Cambria Math" panose="02040503050406030204" pitchFamily="18" charset="0"/>
                          </a:rPr>
                          <m:t>&lt;</m:t>
                        </m:r>
                        <m:r>
                          <a:rPr lang="de-CH" i="1">
                            <a:latin typeface="Cambria Math" panose="02040503050406030204" pitchFamily="18" charset="0"/>
                          </a:rPr>
                          <m:t>𝑐</m:t>
                        </m:r>
                      </m:e>
                      <m:sub>
                        <m:r>
                          <a:rPr lang="de-CH" i="1">
                            <a:latin typeface="Cambria Math" panose="02040503050406030204" pitchFamily="18" charset="0"/>
                          </a:rPr>
                          <m:t>2</m:t>
                        </m:r>
                      </m:sub>
                    </m:sSub>
                    <m:r>
                      <a:rPr lang="de-CH" i="1">
                        <a:latin typeface="Cambria Math" panose="02040503050406030204" pitchFamily="18" charset="0"/>
                      </a:rPr>
                      <m:t>&lt;1</m:t>
                    </m:r>
                  </m:oMath>
                </a14:m>
                <a:r>
                  <a:rPr lang="en-US" dirty="0"/>
                  <a:t>. If </a:t>
                </a:r>
                <a14:m>
                  <m:oMath xmlns:m="http://schemas.openxmlformats.org/officeDocument/2006/math">
                    <m:r>
                      <a:rPr lang="de-CH" i="1">
                        <a:latin typeface="Cambria Math" panose="02040503050406030204" pitchFamily="18" charset="0"/>
                      </a:rPr>
                      <m:t>𝑓</m:t>
                    </m:r>
                    <m:d>
                      <m:dPr>
                        <m:ctrlPr>
                          <a:rPr lang="de-CH" b="0" i="1" smtClean="0">
                            <a:latin typeface="Cambria Math" panose="02040503050406030204" pitchFamily="18" charset="0"/>
                          </a:rPr>
                        </m:ctrlPr>
                      </m:dPr>
                      <m:e>
                        <m:sSub>
                          <m:sSubPr>
                            <m:ctrlPr>
                              <a:rPr lang="de-CH" b="0" i="1" smtClean="0">
                                <a:latin typeface="Cambria Math" panose="02040503050406030204" pitchFamily="18" charset="0"/>
                              </a:rPr>
                            </m:ctrlPr>
                          </m:sSubPr>
                          <m:e>
                            <m:r>
                              <a:rPr lang="de-CH" b="0" i="1" smtClean="0">
                                <a:latin typeface="Cambria Math" panose="02040503050406030204" pitchFamily="18" charset="0"/>
                              </a:rPr>
                              <m:t>𝑥</m:t>
                            </m:r>
                          </m:e>
                          <m:sub>
                            <m:r>
                              <a:rPr lang="de-CH" b="0" i="1" smtClean="0">
                                <a:latin typeface="Cambria Math" panose="02040503050406030204" pitchFamily="18" charset="0"/>
                              </a:rPr>
                              <m:t>𝑘</m:t>
                            </m:r>
                          </m:sub>
                        </m:sSub>
                        <m:r>
                          <a:rPr lang="de-CH" b="0" i="1" smtClean="0">
                            <a:latin typeface="Cambria Math" panose="02040503050406030204" pitchFamily="18" charset="0"/>
                          </a:rPr>
                          <m:t>+</m:t>
                        </m:r>
                        <m:r>
                          <a:rPr lang="de-CH" b="0" i="1" smtClean="0">
                            <a:latin typeface="Cambria Math" panose="02040503050406030204" pitchFamily="18" charset="0"/>
                          </a:rPr>
                          <m:t>𝑠</m:t>
                        </m:r>
                        <m:sSub>
                          <m:sSubPr>
                            <m:ctrlPr>
                              <a:rPr lang="de-CH" b="0" i="1" smtClean="0">
                                <a:latin typeface="Cambria Math" panose="02040503050406030204" pitchFamily="18" charset="0"/>
                              </a:rPr>
                            </m:ctrlPr>
                          </m:sSubPr>
                          <m:e>
                            <m:r>
                              <a:rPr lang="de-CH" b="0" i="1" smtClean="0">
                                <a:latin typeface="Cambria Math" panose="02040503050406030204" pitchFamily="18" charset="0"/>
                              </a:rPr>
                              <m:t>𝑝</m:t>
                            </m:r>
                          </m:e>
                          <m:sub>
                            <m:r>
                              <a:rPr lang="de-CH" b="0" i="1" smtClean="0">
                                <a:latin typeface="Cambria Math" panose="02040503050406030204" pitchFamily="18" charset="0"/>
                              </a:rPr>
                              <m:t>𝑘</m:t>
                            </m:r>
                          </m:sub>
                        </m:sSub>
                      </m:e>
                    </m:d>
                    <m:r>
                      <a:rPr lang="de-CH" b="0" i="1" smtClean="0">
                        <a:latin typeface="Cambria Math" panose="02040503050406030204" pitchFamily="18" charset="0"/>
                      </a:rPr>
                      <m:t>&gt;−</m:t>
                    </m:r>
                    <m:r>
                      <a:rPr lang="de-CH" b="0" i="1" smtClean="0">
                        <a:latin typeface="Cambria Math" panose="02040503050406030204" pitchFamily="18" charset="0"/>
                        <a:ea typeface="Cambria Math" panose="02040503050406030204" pitchFamily="18" charset="0"/>
                      </a:rPr>
                      <m:t>∞</m:t>
                    </m:r>
                  </m:oMath>
                </a14:m>
                <a:r>
                  <a:rPr lang="en-US" dirty="0"/>
                  <a:t> for any </a:t>
                </a:r>
                <a14:m>
                  <m:oMath xmlns:m="http://schemas.openxmlformats.org/officeDocument/2006/math">
                    <m:r>
                      <a:rPr lang="de-CH" i="1">
                        <a:latin typeface="Cambria Math" panose="02040503050406030204" pitchFamily="18" charset="0"/>
                      </a:rPr>
                      <m:t>𝑠</m:t>
                    </m:r>
                    <m:r>
                      <a:rPr lang="de-CH" b="0" i="1" smtClean="0">
                        <a:latin typeface="Cambria Math" panose="02040503050406030204" pitchFamily="18" charset="0"/>
                      </a:rPr>
                      <m:t>&gt;0</m:t>
                    </m:r>
                  </m:oMath>
                </a14:m>
                <a:r>
                  <a:rPr lang="en-US" dirty="0"/>
                  <a:t>, then there exists step lengths satisfying the Wolfe conditions and the strong Wolfe conditions.</a:t>
                </a:r>
              </a:p>
              <a:p>
                <a:pPr marL="0" indent="0">
                  <a:buNone/>
                </a:pPr>
                <a:endParaRPr lang="en-US" dirty="0"/>
              </a:p>
              <a:p>
                <a:pPr marL="0" indent="0">
                  <a:buNone/>
                </a:pPr>
                <a:r>
                  <a:rPr lang="en-US" b="1" dirty="0">
                    <a:solidFill>
                      <a:schemeClr val="accent1"/>
                    </a:solidFill>
                  </a:rPr>
                  <a:t>Remark:</a:t>
                </a:r>
                <a:r>
                  <a:rPr lang="en-US" dirty="0"/>
                  <a:t> The Wolfe conditions are invariant to linear scaling of the objective function as well as to affine change of variables. They are widely applicable.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D5189A1-2FE0-394C-93CA-092A51F04265}"/>
                  </a:ext>
                </a:extLst>
              </p:cNvPr>
              <p:cNvSpPr>
                <a:spLocks noGrp="1" noRot="1" noChangeAspect="1" noMove="1" noResize="1" noEditPoints="1" noAdjustHandles="1" noChangeArrowheads="1" noChangeShapeType="1" noTextEdit="1"/>
              </p:cNvSpPr>
              <p:nvPr>
                <p:ph sz="quarter" idx="11"/>
              </p:nvPr>
            </p:nvSpPr>
            <p:spPr>
              <a:blipFill>
                <a:blip r:embed="rId2"/>
                <a:stretch>
                  <a:fillRect l="-1649" t="-6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E91162B-2730-C348-9757-EA32F1571FB1}"/>
              </a:ext>
            </a:extLst>
          </p:cNvPr>
          <p:cNvSpPr>
            <a:spLocks noGrp="1"/>
          </p:cNvSpPr>
          <p:nvPr>
            <p:ph type="sldNum" sz="quarter" idx="4"/>
          </p:nvPr>
        </p:nvSpPr>
        <p:spPr/>
        <p:txBody>
          <a:bodyPr/>
          <a:lstStyle/>
          <a:p>
            <a:fld id="{05306F20-FBA2-4746-AE9F-DFBA4FFD6FE5}" type="slidenum">
              <a:rPr lang="en-US" smtClean="0"/>
              <a:t>9</a:t>
            </a:fld>
            <a:endParaRPr lang="en-US" dirty="0"/>
          </a:p>
        </p:txBody>
      </p:sp>
    </p:spTree>
    <p:extLst>
      <p:ext uri="{BB962C8B-B14F-4D97-AF65-F5344CB8AC3E}">
        <p14:creationId xmlns:p14="http://schemas.microsoft.com/office/powerpoint/2010/main" val="3458352885"/>
      </p:ext>
    </p:extLst>
  </p:cSld>
  <p:clrMapOvr>
    <a:masterClrMapping/>
  </p:clrMapOvr>
</p:sld>
</file>

<file path=ppt/theme/theme1.xml><?xml version="1.0" encoding="utf-8"?>
<a:theme xmlns:a="http://schemas.openxmlformats.org/drawingml/2006/main" name="UoL Powerpoint Guidelines Accessibility Design">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5C3E4FF0-C24E-DA45-B6A5-82A35CF6F652}"/>
    </a:ext>
  </a:extLst>
</a:theme>
</file>

<file path=ppt/theme/theme2.xml><?xml version="1.0" encoding="utf-8"?>
<a:theme xmlns:a="http://schemas.openxmlformats.org/drawingml/2006/main" name="1_Office Theme">
  <a:themeElements>
    <a:clrScheme name="UoL CofC Colour Palette">
      <a:dk1>
        <a:srgbClr val="3C3C3C"/>
      </a:dk1>
      <a:lt1>
        <a:srgbClr val="E6E6E6"/>
      </a:lt1>
      <a:dk2>
        <a:srgbClr val="3C3C3C"/>
      </a:dk2>
      <a:lt2>
        <a:srgbClr val="E6E6E6"/>
      </a:lt2>
      <a:accent1>
        <a:srgbClr val="E4042C"/>
      </a:accent1>
      <a:accent2>
        <a:srgbClr val="E37606"/>
      </a:accent2>
      <a:accent3>
        <a:srgbClr val="07A75A"/>
      </a:accent3>
      <a:accent4>
        <a:srgbClr val="0096D2"/>
      </a:accent4>
      <a:accent5>
        <a:srgbClr val="5A4BC2"/>
      </a:accent5>
      <a:accent6>
        <a:srgbClr val="141E46"/>
      </a:accent6>
      <a:hlink>
        <a:srgbClr val="0096D2"/>
      </a:hlink>
      <a:folHlink>
        <a:srgbClr val="0096D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bg1"/>
        </a:solidFill>
      </a:spPr>
      <a:bodyPr wrap="square" lIns="216000" tIns="187200" rIns="216000" bIns="187200" rtlCol="0">
        <a:spAutoFit/>
      </a:bodyPr>
      <a:lstStyle>
        <a:defPPr>
          <a:defRPr sz="4400" b="1" i="0" dirty="0" smtClean="0">
            <a:solidFill>
              <a:schemeClr val="accent1"/>
            </a:solidFill>
            <a:latin typeface="Arial"/>
            <a:cs typeface="Arial"/>
          </a:defRPr>
        </a:defPPr>
      </a:lstStyle>
    </a:txDef>
  </a:objectDefaults>
  <a:extraClrSchemeLst/>
  <a:extLst>
    <a:ext uri="{05A4C25C-085E-4340-85A3-A5531E510DB2}">
      <thm15:themeFamily xmlns:thm15="http://schemas.microsoft.com/office/thememl/2012/main" name="UoL Powerpoint Accessibility 4.3 template" id="{0A42CC50-EA31-C544-8150-C45736D1DEEB}" vid="{0B845206-0906-6545-A189-840B432E562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29F9906F84F04094CE5CD4728D492D" ma:contentTypeVersion="11" ma:contentTypeDescription="Create a new document." ma:contentTypeScope="" ma:versionID="d8405a51cd8e7340846183e6d812064a">
  <xsd:schema xmlns:xsd="http://www.w3.org/2001/XMLSchema" xmlns:xs="http://www.w3.org/2001/XMLSchema" xmlns:p="http://schemas.microsoft.com/office/2006/metadata/properties" xmlns:ns2="67a03111-f570-43e0-9b48-49049b7e86ee" xmlns:ns3="e7a5fc8e-e677-41ca-8019-df913e37547c" targetNamespace="http://schemas.microsoft.com/office/2006/metadata/properties" ma:root="true" ma:fieldsID="3efbf6a554415c45fb1c2221561ca4d5" ns2:_="" ns3:_="">
    <xsd:import namespace="67a03111-f570-43e0-9b48-49049b7e86ee"/>
    <xsd:import namespace="e7a5fc8e-e677-41ca-8019-df913e37547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a03111-f570-43e0-9b48-49049b7e86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a5fc8e-e677-41ca-8019-df913e37547c"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553772-E2E2-455A-9FE0-DDB6DBE0018B}">
  <ds:schemaRefs>
    <ds:schemaRef ds:uri="http://schemas.microsoft.com/sharepoint/v3/contenttype/forms"/>
  </ds:schemaRefs>
</ds:datastoreItem>
</file>

<file path=customXml/itemProps2.xml><?xml version="1.0" encoding="utf-8"?>
<ds:datastoreItem xmlns:ds="http://schemas.openxmlformats.org/officeDocument/2006/customXml" ds:itemID="{28700D3A-BCF8-41A7-A48F-10BDC5C7EB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a03111-f570-43e0-9b48-49049b7e86ee"/>
    <ds:schemaRef ds:uri="e7a5fc8e-e677-41ca-8019-df913e3754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8282DC-4851-419D-9CF0-16A2A7D28669}">
  <ds:schemaRefs>
    <ds:schemaRef ds:uri="http://schemas.microsoft.com/office/2006/documentManagement/types"/>
    <ds:schemaRef ds:uri="http://schemas.microsoft.com/office/infopath/2007/PartnerControls"/>
    <ds:schemaRef ds:uri="e7a5fc8e-e677-41ca-8019-df913e37547c"/>
    <ds:schemaRef ds:uri="http://purl.org/dc/dcmitype/"/>
    <ds:schemaRef ds:uri="http://purl.org/dc/elements/1.1/"/>
    <ds:schemaRef ds:uri="http://schemas.microsoft.com/office/2006/metadata/properties"/>
    <ds:schemaRef ds:uri="http://www.w3.org/XML/1998/namespace"/>
    <ds:schemaRef ds:uri="http://schemas.openxmlformats.org/package/2006/metadata/core-properties"/>
    <ds:schemaRef ds:uri="67a03111-f570-43e0-9b48-49049b7e86ee"/>
    <ds:schemaRef ds:uri="http://purl.org/dc/terms/"/>
  </ds:schemaRefs>
</ds:datastoreItem>
</file>

<file path=docProps/app.xml><?xml version="1.0" encoding="utf-8"?>
<Properties xmlns="http://schemas.openxmlformats.org/officeDocument/2006/extended-properties" xmlns:vt="http://schemas.openxmlformats.org/officeDocument/2006/docPropsVTypes">
  <Template>UoL Powerpoint Guidelines Accessibility Design</Template>
  <TotalTime>18194</TotalTime>
  <Words>1389</Words>
  <Application>Microsoft Office PowerPoint</Application>
  <PresentationFormat>On-screen Show (4:3)</PresentationFormat>
  <Paragraphs>130</Paragraphs>
  <Slides>16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American Typewriter</vt:lpstr>
      <vt:lpstr>Arial</vt:lpstr>
      <vt:lpstr>Calibri</vt:lpstr>
      <vt:lpstr>Cambria Math</vt:lpstr>
      <vt:lpstr>Georgia</vt:lpstr>
      <vt:lpstr>Lucida Grande</vt:lpstr>
      <vt:lpstr>Times New Roman</vt:lpstr>
      <vt:lpstr>UoL Powerpoint Guidelines Accessibility Design</vt:lpstr>
      <vt:lpstr>1_Office Theme</vt:lpstr>
      <vt:lpstr>MA3077-4077-7077 Operational Research  Lecture 24 – line search step selection</vt:lpstr>
      <vt:lpstr>Recap and plan of the day</vt:lpstr>
      <vt:lpstr>Line search methods</vt:lpstr>
      <vt:lpstr>Descent direction</vt:lpstr>
      <vt:lpstr>Step length</vt:lpstr>
      <vt:lpstr>Armijo rule</vt:lpstr>
      <vt:lpstr>The curvature condition</vt:lpstr>
      <vt:lpstr>The Wolfe conditions</vt:lpstr>
      <vt:lpstr>Existence of step sizes</vt:lpstr>
      <vt:lpstr>Backtracking</vt:lpstr>
      <vt:lpstr>Convergence of line search methods 1/2</vt:lpstr>
      <vt:lpstr>Convergence of line search methods 2/2</vt:lpstr>
      <vt:lpstr>Steepest descent's rate of convergence</vt:lpstr>
      <vt:lpstr>Newton's method's local rate of convergence</vt:lpstr>
      <vt:lpstr>Stopping criteria</vt:lpstr>
      <vt:lpstr>Summary and self-study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Aylward, Samantha</dc:creator>
  <cp:lastModifiedBy>Marco Fasondini</cp:lastModifiedBy>
  <cp:revision>262</cp:revision>
  <cp:lastPrinted>2020-07-06T08:56:06Z</cp:lastPrinted>
  <dcterms:created xsi:type="dcterms:W3CDTF">2020-07-06T13:17:56Z</dcterms:created>
  <dcterms:modified xsi:type="dcterms:W3CDTF">2022-11-29T08:45:14Z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0x010100CB29F9906F84F04094CE5CD4728D492D</vt:lpwstr>
  </property>
</Properties>
</file>