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76" r:id="rId8"/>
    <p:sldId id="277" r:id="rId9"/>
    <p:sldId id="279" r:id="rId10"/>
    <p:sldId id="278" r:id="rId11"/>
    <p:sldId id="280" r:id="rId12"/>
    <p:sldId id="282" r:id="rId13"/>
    <p:sldId id="283" r:id="rId14"/>
    <p:sldId id="28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BCE"/>
    <a:srgbClr val="FAE8E8"/>
    <a:srgbClr val="F3F1F5"/>
    <a:srgbClr val="FEFEFE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E2BEC-C595-45CE-BC7B-B3A5432C4F65}" v="23" dt="2022-12-04T14:33:23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6" autoAdjust="0"/>
    <p:restoredTop sz="95242" autoAdjust="0"/>
  </p:normalViewPr>
  <p:slideViewPr>
    <p:cSldViewPr snapToGrid="0" snapToObjects="1" showGuides="1">
      <p:cViewPr varScale="1">
        <p:scale>
          <a:sx n="79" d="100"/>
          <a:sy n="79" d="100"/>
        </p:scale>
        <p:origin x="956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F1FE2BEC-C595-45CE-BC7B-B3A5432C4F65}"/>
    <pc:docChg chg="undo custSel modSld">
      <pc:chgData name="Marco Fasondini" userId="5dc4241ea68c62ec" providerId="LiveId" clId="{F1FE2BEC-C595-45CE-BC7B-B3A5432C4F65}" dt="2022-12-04T14:33:23.933" v="89" actId="20577"/>
      <pc:docMkLst>
        <pc:docMk/>
      </pc:docMkLst>
      <pc:sldChg chg="modSp mod">
        <pc:chgData name="Marco Fasondini" userId="5dc4241ea68c62ec" providerId="LiveId" clId="{F1FE2BEC-C595-45CE-BC7B-B3A5432C4F65}" dt="2022-12-03T10:34:13.333" v="54" actId="20577"/>
        <pc:sldMkLst>
          <pc:docMk/>
          <pc:sldMk cId="1208446337" sldId="256"/>
        </pc:sldMkLst>
        <pc:spChg chg="mod">
          <ac:chgData name="Marco Fasondini" userId="5dc4241ea68c62ec" providerId="LiveId" clId="{F1FE2BEC-C595-45CE-BC7B-B3A5432C4F65}" dt="2022-12-03T10:34:13.333" v="54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F1FE2BEC-C595-45CE-BC7B-B3A5432C4F65}" dt="2022-11-19T10:46:22.067" v="48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F1FE2BEC-C595-45CE-BC7B-B3A5432C4F65}" dt="2022-12-03T10:35:29.202" v="58" actId="20577"/>
        <pc:sldMkLst>
          <pc:docMk/>
          <pc:sldMk cId="2569027146" sldId="257"/>
        </pc:sldMkLst>
        <pc:spChg chg="mod">
          <ac:chgData name="Marco Fasondini" userId="5dc4241ea68c62ec" providerId="LiveId" clId="{F1FE2BEC-C595-45CE-BC7B-B3A5432C4F65}" dt="2022-12-03T10:35:29.202" v="58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modSp mod">
        <pc:chgData name="Marco Fasondini" userId="5dc4241ea68c62ec" providerId="LiveId" clId="{F1FE2BEC-C595-45CE-BC7B-B3A5432C4F65}" dt="2022-12-03T10:36:08.834" v="64" actId="20577"/>
        <pc:sldMkLst>
          <pc:docMk/>
          <pc:sldMk cId="2067382196" sldId="275"/>
        </pc:sldMkLst>
        <pc:spChg chg="mod">
          <ac:chgData name="Marco Fasondini" userId="5dc4241ea68c62ec" providerId="LiveId" clId="{F1FE2BEC-C595-45CE-BC7B-B3A5432C4F65}" dt="2022-12-03T10:36:08.834" v="64" actId="20577"/>
          <ac:spMkLst>
            <pc:docMk/>
            <pc:sldMk cId="2067382196" sldId="275"/>
            <ac:spMk id="3" creationId="{2A2AD464-6984-5C48-9A2A-D24FEDE37D43}"/>
          </ac:spMkLst>
        </pc:spChg>
      </pc:sldChg>
      <pc:sldChg chg="modSp mod">
        <pc:chgData name="Marco Fasondini" userId="5dc4241ea68c62ec" providerId="LiveId" clId="{F1FE2BEC-C595-45CE-BC7B-B3A5432C4F65}" dt="2022-12-03T10:35:54.171" v="60" actId="20577"/>
        <pc:sldMkLst>
          <pc:docMk/>
          <pc:sldMk cId="857432761" sldId="276"/>
        </pc:sldMkLst>
        <pc:spChg chg="mod">
          <ac:chgData name="Marco Fasondini" userId="5dc4241ea68c62ec" providerId="LiveId" clId="{F1FE2BEC-C595-45CE-BC7B-B3A5432C4F65}" dt="2022-12-03T10:35:54.171" v="60" actId="20577"/>
          <ac:spMkLst>
            <pc:docMk/>
            <pc:sldMk cId="857432761" sldId="276"/>
            <ac:spMk id="2" creationId="{4E7A3D4C-4384-8A40-96B2-85445535123D}"/>
          </ac:spMkLst>
        </pc:spChg>
      </pc:sldChg>
      <pc:sldChg chg="modSp mod">
        <pc:chgData name="Marco Fasondini" userId="5dc4241ea68c62ec" providerId="LiveId" clId="{F1FE2BEC-C595-45CE-BC7B-B3A5432C4F65}" dt="2022-12-03T11:55:37.044" v="79" actId="20577"/>
        <pc:sldMkLst>
          <pc:docMk/>
          <pc:sldMk cId="2202833127" sldId="277"/>
        </pc:sldMkLst>
        <pc:spChg chg="mod">
          <ac:chgData name="Marco Fasondini" userId="5dc4241ea68c62ec" providerId="LiveId" clId="{F1FE2BEC-C595-45CE-BC7B-B3A5432C4F65}" dt="2022-12-03T11:55:37.044" v="79" actId="20577"/>
          <ac:spMkLst>
            <pc:docMk/>
            <pc:sldMk cId="2202833127" sldId="277"/>
            <ac:spMk id="3" creationId="{5435FD33-61E1-CB45-9669-9A601568A356}"/>
          </ac:spMkLst>
        </pc:spChg>
        <pc:picChg chg="mod">
          <ac:chgData name="Marco Fasondini" userId="5dc4241ea68c62ec" providerId="LiveId" clId="{F1FE2BEC-C595-45CE-BC7B-B3A5432C4F65}" dt="2022-12-03T10:53:59.637" v="67" actId="1076"/>
          <ac:picMkLst>
            <pc:docMk/>
            <pc:sldMk cId="2202833127" sldId="277"/>
            <ac:picMk id="6" creationId="{879141FC-0776-8942-B39D-88729645B3CD}"/>
          </ac:picMkLst>
        </pc:picChg>
      </pc:sldChg>
      <pc:sldChg chg="modSp mod">
        <pc:chgData name="Marco Fasondini" userId="5dc4241ea68c62ec" providerId="LiveId" clId="{F1FE2BEC-C595-45CE-BC7B-B3A5432C4F65}" dt="2022-12-04T14:33:23.933" v="89" actId="20577"/>
        <pc:sldMkLst>
          <pc:docMk/>
          <pc:sldMk cId="2627080112" sldId="282"/>
        </pc:sldMkLst>
        <pc:spChg chg="mod">
          <ac:chgData name="Marco Fasondini" userId="5dc4241ea68c62ec" providerId="LiveId" clId="{F1FE2BEC-C595-45CE-BC7B-B3A5432C4F65}" dt="2022-12-04T14:33:23.933" v="89" actId="20577"/>
          <ac:spMkLst>
            <pc:docMk/>
            <pc:sldMk cId="2627080112" sldId="282"/>
            <ac:spMk id="3" creationId="{4E16048A-4C3C-3B47-8A7F-A4D3E2317D1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/>
              <a:t>MA3077 (DLI) </a:t>
            </a:r>
            <a:r>
              <a:rPr lang="en-US" sz="1400" b="0" dirty="0"/>
              <a:t>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/>
              <a:t>Lecture 26 </a:t>
            </a:r>
            <a:r>
              <a:rPr lang="en-US" sz="2600" b="0" dirty="0"/>
              <a:t>– Theory of constrained </a:t>
            </a:r>
            <a:r>
              <a:rPr lang="en-US" sz="2600" b="0" dirty="0" err="1"/>
              <a:t>optimisation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E445-051F-9A4E-8ED9-410BEF06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bound on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455AA-19BC-B545-860E-B9CEF1052F4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Therefore, the optimal solutions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satisfy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02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de-CH" dirty="0">
                    <a:ea typeface="Cambria Math" panose="02040503050406030204" pitchFamily="18" charset="0"/>
                  </a:rPr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equivalently,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dirty="0"/>
                  <a:t>. This equation implies that the local minima can happen only in (roughly) the interval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050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050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].</m:t>
                    </m:r>
                  </m:oMath>
                </a14:m>
                <a:r>
                  <a:rPr lang="en-US" dirty="0"/>
                  <a:t> Note if we replace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dirty="0"/>
                  <a:t> in the objective function, we obtain the 1-dimensional problem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lim>
                      </m:limLow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CH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e>
                          </m:d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02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455AA-19BC-B545-860E-B9CEF1052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10BA1-1BB2-A74B-94EC-1ECD70ED6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9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today we learnt the fundamentals of constrained nonlinear </a:t>
                </a:r>
                <a:r>
                  <a:rPr lang="en-US" dirty="0" err="1"/>
                  <a:t>optimisation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first order optimality conditions (KKT conditions).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 </a:t>
                </a:r>
                <a:r>
                  <a:rPr lang="en-US" dirty="0"/>
                  <a:t>Consider the constrained problem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𝑠𝑢𝑏𝑗𝑒𝑐𝑡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de-CH" dirty="0"/>
              </a:p>
              <a:p>
                <a:pPr marL="0" indent="0">
                  <a:buNone/>
                </a:pPr>
                <a:r>
                  <a:rPr lang="en-US" dirty="0"/>
                  <a:t>Derive the KKT conditions and compute the Lagrange multiplier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 and plan of the day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Summary: </a:t>
            </a:r>
            <a:r>
              <a:rPr lang="en-US" dirty="0"/>
              <a:t>so far we learnt:</a:t>
            </a:r>
          </a:p>
          <a:p>
            <a:r>
              <a:rPr lang="en-US" dirty="0"/>
              <a:t>the fundamentals of nonlinear </a:t>
            </a:r>
            <a:r>
              <a:rPr lang="en-US" dirty="0" err="1"/>
              <a:t>optimisation</a:t>
            </a:r>
            <a:endParaRPr lang="en-US" dirty="0"/>
          </a:p>
          <a:p>
            <a:r>
              <a:rPr lang="en-US" dirty="0"/>
              <a:t>the strategy of line search methods</a:t>
            </a:r>
          </a:p>
          <a:p>
            <a:r>
              <a:rPr lang="en-US" dirty="0"/>
              <a:t>steepest descent / Newton / Quasi-Newton methods</a:t>
            </a:r>
          </a:p>
          <a:p>
            <a:r>
              <a:rPr lang="en-US" dirty="0"/>
              <a:t>step selection criteria and rates of convergence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 this lecture:</a:t>
            </a:r>
            <a:r>
              <a:rPr lang="en-US" dirty="0"/>
              <a:t> Constrained </a:t>
            </a:r>
            <a:r>
              <a:rPr lang="en-US" dirty="0" err="1"/>
              <a:t>optimisation</a:t>
            </a:r>
            <a:r>
              <a:rPr lang="en-US" dirty="0"/>
              <a:t> theory, following closely Ch. 12 (Intro and 12.3) of the book </a:t>
            </a:r>
            <a:r>
              <a:rPr lang="en-US" i="1" dirty="0"/>
              <a:t>Numerical Optimization</a:t>
            </a:r>
            <a:r>
              <a:rPr lang="en-US" dirty="0"/>
              <a:t> by Jorge </a:t>
            </a:r>
            <a:r>
              <a:rPr lang="en-US" dirty="0" err="1"/>
              <a:t>Nocedal</a:t>
            </a:r>
            <a:r>
              <a:rPr lang="en-US" dirty="0"/>
              <a:t> and Stephen J. Wright.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3D4C-4384-8A40-96B2-85445535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</a:t>
            </a:r>
            <a:r>
              <a:rPr lang="en-US" dirty="0" err="1"/>
              <a:t>optimisation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3CEEE-E143-DB49-BC39-FA46E83C7BF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consider problems of the form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)=0,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)≥0, 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two finite sets of indices and the functions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are sufficiently smooth functions.</a:t>
                </a:r>
              </a:p>
              <a:p>
                <a:pPr marL="0" indent="0">
                  <a:buNone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objective function,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are the equality constraints, and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are the inequality constraints. The feasible set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3CEEE-E143-DB49-BC39-FA46E83C7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17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A09AA-B536-3647-B87F-663DA337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8803-00DE-4745-84AC-74D5EE75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5FD33-61E1-CB45-9669-9A601568A35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local solution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lim>
                        </m:limLow>
                      </m:fName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if there is a </a:t>
                </a:r>
                <a:r>
                  <a:rPr lang="en-US" dirty="0" err="1"/>
                  <a:t>neighbourhood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strict </a:t>
                </a:r>
                <a:r>
                  <a:rPr lang="en-US" i="1" dirty="0"/>
                  <a:t>local solution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lim>
                        </m:limLow>
                      </m:fName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if there is a neighborhood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Example: </a:t>
                </a:r>
                <a:r>
                  <a:rPr lang="en-US" dirty="0"/>
                  <a:t>the problem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lim>
                    </m:limLow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has local solutions near 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,±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5FD33-61E1-CB45-9669-9A601568A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7B12-F5FC-9249-8F5B-8E60FDCEB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Plot of countourlines of f and of constaint line x_2 = cos(x_1)">
            <a:extLst>
              <a:ext uri="{FF2B5EF4-FFF2-40B4-BE49-F238E27FC236}">
                <a16:creationId xmlns:a16="http://schemas.microsoft.com/office/drawing/2014/main" id="{879141FC-0776-8942-B39D-88729645B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3788834"/>
            <a:ext cx="8206466" cy="293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3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70E1-874A-484B-810A-821D7780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984F0-8F33-A141-8AD8-89E0BCBF294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active set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any feasible point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contains the indices of all equality constraints as well as the indices of the inequality constraints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that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}.</m:t>
                      </m:r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feasible point, an inequality constraint with index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said to be </a:t>
                </a:r>
                <a:r>
                  <a:rPr lang="en-US" i="1" dirty="0"/>
                  <a:t>active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inactive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Linear independence of constraint qualification (LICQ): </a:t>
                </a:r>
                <a:r>
                  <a:rPr lang="en-US" dirty="0"/>
                  <a:t>We say that the LICQ hold at a feasible point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if the vectors in the set of active constraint gradients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are linearly independent.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984F0-8F33-A141-8AD8-89E0BCBF2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71900-7580-B745-B0A8-EDFA55D6B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B25B-8421-DA44-BAB3-9E0BE3E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optimality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1E15D-5A6F-E245-A267-8AB72BECA88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</a:t>
                </a:r>
                <a:r>
                  <a:rPr lang="en-US" dirty="0"/>
                  <a:t> Let the LICQ hold at a local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CH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smooth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Define the </a:t>
                </a:r>
                <a:r>
                  <a:rPr lang="en-US" dirty="0" err="1"/>
                  <a:t>Lagrangian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as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CH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+#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Then, 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br>
                  <a:rPr lang="de-CH" dirty="0">
                    <a:ea typeface="Cambria Math" panose="02040503050406030204" pitchFamily="18" charset="0"/>
                  </a:rPr>
                </a:br>
                <a:br>
                  <a:rPr lang="de-CH" dirty="0">
                    <a:ea typeface="Cambria Math" panose="02040503050406030204" pitchFamily="18" charset="0"/>
                  </a:rPr>
                </a:br>
                <a:endParaRPr lang="de-CH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1E15D-5A6F-E245-A267-8AB72BEC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26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FB44-AF11-0D46-BBDB-E80462EEE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3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8966-7253-1243-BC96-471C283F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first-order optimality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F097A-A076-264C-846E-73A566473D8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Remarks: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first-order optimality conditions are also known as </a:t>
                </a:r>
                <a:r>
                  <a:rPr lang="en-US" dirty="0" err="1"/>
                  <a:t>Karush</a:t>
                </a:r>
                <a:r>
                  <a:rPr lang="en-US" dirty="0"/>
                  <a:t>-Kuhn-Tucker (KKT) conditions.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conditions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m:rPr>
                        <m:aln/>
                      </m:rP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are called complementarity conditions. They imply that, if the constraint with index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inactive,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light of the complementarity conditions, we can rewrite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m:rPr>
                        <m:aln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This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 unique. Indeed, if there was another one,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which is not possible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are linearly independent.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F097A-A076-264C-846E-73A566473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2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7C709-37DE-5640-A8DB-BB21B57FF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6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1F0C-CA78-2D49-89A4-A0A75BBB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6048A-4C3C-3B47-8A7F-A4D3E2317D1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CH" dirty="0">
                    <a:ea typeface="Cambria Math" panose="02040503050406030204" pitchFamily="18" charset="0"/>
                  </a:rPr>
                  <a:t>Consider the constrained optimisation problem </a:t>
                </a:r>
                <a:endParaRPr lang="de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lim>
                    </m:limLow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CH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has local </a:t>
                </a:r>
                <a:r>
                  <a:rPr lang="en-US"/>
                  <a:t>solutions close to </a:t>
                </a:r>
                <a:r>
                  <a:rPr lang="en-US" dirty="0"/>
                  <a:t>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=±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,±</m:t>
                    </m:r>
                    <m:r>
                      <a:rPr lang="de-CH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de-CH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Lagrangian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CH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6048A-4C3C-3B47-8A7F-A4D3E2317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b="-56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DB1E7-4E5A-7B4E-979B-0712DF12B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Plot of countourlines of f and of constaint line x_2 = cos(x_1)">
            <a:extLst>
              <a:ext uri="{FF2B5EF4-FFF2-40B4-BE49-F238E27FC236}">
                <a16:creationId xmlns:a16="http://schemas.microsoft.com/office/drawing/2014/main" id="{EF6A64CD-4D97-164B-BDE8-2D516800B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58" y="3178025"/>
            <a:ext cx="4220985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E787-4CB3-5447-A072-DC5C7B8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KKT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9EC71-38C1-C542-89A1-9220A412A90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Lagrangian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CH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CH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02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CH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and the KKT conditions read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02</m:t>
                      </m:r>
                      <m:sSubSup>
                        <m:sSubSupPr>
                          <m:ctrlP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de-CH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de-CH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equation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aln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CH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dirty="0"/>
                  <a:t>, 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unless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. However,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dirty="0"/>
                  <a:t>, we conclude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meaning that local solutions must 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dirty="0"/>
                  <a:t> (that this, the constraint is active at local solutions). Therefore, the optimal solutions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satisfy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02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de-CH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9EC71-38C1-C542-89A1-9220A412A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1242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20207-5AC9-1B47-9DD2-812691227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21401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8282DC-4851-419D-9CF0-16A2A7D28669}">
  <ds:schemaRefs>
    <ds:schemaRef ds:uri="http://schemas.microsoft.com/office/2006/documentManagement/types"/>
    <ds:schemaRef ds:uri="http://schemas.microsoft.com/office/infopath/2007/PartnerControls"/>
    <ds:schemaRef ds:uri="e7a5fc8e-e677-41ca-8019-df913e37547c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67a03111-f570-43e0-9b48-49049b7e86e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19485</TotalTime>
  <Words>1052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(DLI) Operational Research  Lecture 26 – Theory of constrained optimisation</vt:lpstr>
      <vt:lpstr>Recap and plan of the day</vt:lpstr>
      <vt:lpstr>Constrained optimisation</vt:lpstr>
      <vt:lpstr>Local solutions</vt:lpstr>
      <vt:lpstr>Active set</vt:lpstr>
      <vt:lpstr>First-order optimality conditions</vt:lpstr>
      <vt:lpstr>Remarks on first-order optimality conditions</vt:lpstr>
      <vt:lpstr>Example - Lagrangian</vt:lpstr>
      <vt:lpstr>Example - KKT</vt:lpstr>
      <vt:lpstr>Example – bound on solutions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272</cp:revision>
  <cp:lastPrinted>2020-07-06T08:56:06Z</cp:lastPrinted>
  <dcterms:created xsi:type="dcterms:W3CDTF">2020-07-06T13:17:56Z</dcterms:created>
  <dcterms:modified xsi:type="dcterms:W3CDTF">2024-10-18T20:12:22Z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