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80" r:id="rId5"/>
  </p:sldMasterIdLst>
  <p:notesMasterIdLst>
    <p:notesMasterId r:id="rId13"/>
  </p:notesMasterIdLst>
  <p:handoutMasterIdLst>
    <p:handoutMasterId r:id="rId14"/>
  </p:handoutMasterIdLst>
  <p:sldIdLst>
    <p:sldId id="256" r:id="rId6"/>
    <p:sldId id="257" r:id="rId7"/>
    <p:sldId id="287" r:id="rId8"/>
    <p:sldId id="328" r:id="rId9"/>
    <p:sldId id="329" r:id="rId10"/>
    <p:sldId id="330" r:id="rId11"/>
    <p:sldId id="331" r:id="rId12"/>
  </p:sldIdLst>
  <p:sldSz cx="9144000" cy="6858000" type="screen4x3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1" userDrawn="1">
          <p15:clr>
            <a:srgbClr val="A4A3A4"/>
          </p15:clr>
        </p15:guide>
        <p15:guide id="2" pos="2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3F1F5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C0D16C-9DC7-472D-A37B-20CD60D5B454}" v="81" dt="2022-10-25T08:24:06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9" autoAdjust="0"/>
    <p:restoredTop sz="91472" autoAdjust="0"/>
  </p:normalViewPr>
  <p:slideViewPr>
    <p:cSldViewPr snapToGrid="0" snapToObjects="1" showGuides="1">
      <p:cViewPr varScale="1">
        <p:scale>
          <a:sx n="72" d="100"/>
          <a:sy n="72" d="100"/>
        </p:scale>
        <p:origin x="1452" y="60"/>
      </p:cViewPr>
      <p:guideLst>
        <p:guide orient="horz" pos="2111"/>
        <p:guide pos="2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Fasondini" userId="5dc4241ea68c62ec" providerId="LiveId" clId="{BAC0D16C-9DC7-472D-A37B-20CD60D5B454}"/>
    <pc:docChg chg="undo custSel delSld modSld">
      <pc:chgData name="Marco Fasondini" userId="5dc4241ea68c62ec" providerId="LiveId" clId="{BAC0D16C-9DC7-472D-A37B-20CD60D5B454}" dt="2024-10-01T19:02:34.922" v="286" actId="20577"/>
      <pc:docMkLst>
        <pc:docMk/>
      </pc:docMkLst>
      <pc:sldChg chg="modSp mod">
        <pc:chgData name="Marco Fasondini" userId="5dc4241ea68c62ec" providerId="LiveId" clId="{BAC0D16C-9DC7-472D-A37B-20CD60D5B454}" dt="2024-10-01T19:02:34.922" v="286" actId="20577"/>
        <pc:sldMkLst>
          <pc:docMk/>
          <pc:sldMk cId="1208446337" sldId="256"/>
        </pc:sldMkLst>
        <pc:spChg chg="mod">
          <ac:chgData name="Marco Fasondini" userId="5dc4241ea68c62ec" providerId="LiveId" clId="{BAC0D16C-9DC7-472D-A37B-20CD60D5B454}" dt="2024-10-01T19:02:34.922" v="286" actId="20577"/>
          <ac:spMkLst>
            <pc:docMk/>
            <pc:sldMk cId="1208446337" sldId="256"/>
            <ac:spMk id="2" creationId="{81196CDF-2CB5-C547-967C-386DEF9A92A9}"/>
          </ac:spMkLst>
        </pc:spChg>
        <pc:spChg chg="mod">
          <ac:chgData name="Marco Fasondini" userId="5dc4241ea68c62ec" providerId="LiveId" clId="{BAC0D16C-9DC7-472D-A37B-20CD60D5B454}" dt="2022-10-24T14:57:27.589" v="34" actId="20577"/>
          <ac:spMkLst>
            <pc:docMk/>
            <pc:sldMk cId="1208446337" sldId="256"/>
            <ac:spMk id="3" creationId="{F83BB64A-5E4C-7E42-9509-D3F5DE96E28A}"/>
          </ac:spMkLst>
        </pc:spChg>
      </pc:sldChg>
      <pc:sldChg chg="modSp mod">
        <pc:chgData name="Marco Fasondini" userId="5dc4241ea68c62ec" providerId="LiveId" clId="{BAC0D16C-9DC7-472D-A37B-20CD60D5B454}" dt="2022-10-24T14:59:03.099" v="136" actId="20577"/>
        <pc:sldMkLst>
          <pc:docMk/>
          <pc:sldMk cId="2569027146" sldId="257"/>
        </pc:sldMkLst>
        <pc:spChg chg="mod">
          <ac:chgData name="Marco Fasondini" userId="5dc4241ea68c62ec" providerId="LiveId" clId="{BAC0D16C-9DC7-472D-A37B-20CD60D5B454}" dt="2022-10-24T14:58:55.986" v="134" actId="20577"/>
          <ac:spMkLst>
            <pc:docMk/>
            <pc:sldMk cId="2569027146" sldId="257"/>
            <ac:spMk id="11" creationId="{E9381321-5EDF-4D42-B147-ADA7004CD9E0}"/>
          </ac:spMkLst>
        </pc:spChg>
        <pc:spChg chg="mod">
          <ac:chgData name="Marco Fasondini" userId="5dc4241ea68c62ec" providerId="LiveId" clId="{BAC0D16C-9DC7-472D-A37B-20CD60D5B454}" dt="2022-10-24T14:59:03.099" v="136" actId="20577"/>
          <ac:spMkLst>
            <pc:docMk/>
            <pc:sldMk cId="2569027146" sldId="257"/>
            <ac:spMk id="12" creationId="{17544916-EBE4-A840-ABCA-18C4128C3E98}"/>
          </ac:spMkLst>
        </pc:spChg>
      </pc:sldChg>
      <pc:sldChg chg="del">
        <pc:chgData name="Marco Fasondini" userId="5dc4241ea68c62ec" providerId="LiveId" clId="{BAC0D16C-9DC7-472D-A37B-20CD60D5B454}" dt="2022-10-24T17:20:08.383" v="137" actId="47"/>
        <pc:sldMkLst>
          <pc:docMk/>
          <pc:sldMk cId="2067382196" sldId="275"/>
        </pc:sldMkLst>
      </pc:sldChg>
      <pc:sldChg chg="modSp mod">
        <pc:chgData name="Marco Fasondini" userId="5dc4241ea68c62ec" providerId="LiveId" clId="{BAC0D16C-9DC7-472D-A37B-20CD60D5B454}" dt="2022-10-24T18:37:56.949" v="212" actId="14100"/>
        <pc:sldMkLst>
          <pc:docMk/>
          <pc:sldMk cId="234967517" sldId="287"/>
        </pc:sldMkLst>
        <pc:spChg chg="mod">
          <ac:chgData name="Marco Fasondini" userId="5dc4241ea68c62ec" providerId="LiveId" clId="{BAC0D16C-9DC7-472D-A37B-20CD60D5B454}" dt="2022-10-24T18:34:30.055" v="193" actId="14100"/>
          <ac:spMkLst>
            <pc:docMk/>
            <pc:sldMk cId="234967517" sldId="287"/>
            <ac:spMk id="2" creationId="{E03ED82B-F5C4-8C40-9E53-3273F6982ABB}"/>
          </ac:spMkLst>
        </pc:spChg>
        <pc:spChg chg="mod">
          <ac:chgData name="Marco Fasondini" userId="5dc4241ea68c62ec" providerId="LiveId" clId="{BAC0D16C-9DC7-472D-A37B-20CD60D5B454}" dt="2022-10-24T18:37:56.949" v="212" actId="14100"/>
          <ac:spMkLst>
            <pc:docMk/>
            <pc:sldMk cId="234967517" sldId="287"/>
            <ac:spMk id="3" creationId="{E422F30D-9FD0-274C-A4DA-195F6E9CB034}"/>
          </ac:spMkLst>
        </pc:spChg>
        <pc:grpChg chg="mod">
          <ac:chgData name="Marco Fasondini" userId="5dc4241ea68c62ec" providerId="LiveId" clId="{BAC0D16C-9DC7-472D-A37B-20CD60D5B454}" dt="2022-10-24T18:34:36.063" v="194" actId="1076"/>
          <ac:grpSpMkLst>
            <pc:docMk/>
            <pc:sldMk cId="234967517" sldId="287"/>
            <ac:grpSpMk id="25" creationId="{A9422A93-C715-694B-A12D-FD8E5B8F39F0}"/>
          </ac:grpSpMkLst>
        </pc:grpChg>
      </pc:sldChg>
      <pc:sldChg chg="modSp mod">
        <pc:chgData name="Marco Fasondini" userId="5dc4241ea68c62ec" providerId="LiveId" clId="{BAC0D16C-9DC7-472D-A37B-20CD60D5B454}" dt="2022-10-24T18:38:28.906" v="219" actId="14100"/>
        <pc:sldMkLst>
          <pc:docMk/>
          <pc:sldMk cId="1097520854" sldId="328"/>
        </pc:sldMkLst>
        <pc:spChg chg="mod">
          <ac:chgData name="Marco Fasondini" userId="5dc4241ea68c62ec" providerId="LiveId" clId="{BAC0D16C-9DC7-472D-A37B-20CD60D5B454}" dt="2022-10-24T18:37:55.287" v="211" actId="1076"/>
          <ac:spMkLst>
            <pc:docMk/>
            <pc:sldMk cId="1097520854" sldId="328"/>
            <ac:spMk id="2" creationId="{E03ED82B-F5C4-8C40-9E53-3273F6982ABB}"/>
          </ac:spMkLst>
        </pc:spChg>
        <pc:spChg chg="mod">
          <ac:chgData name="Marco Fasondini" userId="5dc4241ea68c62ec" providerId="LiveId" clId="{BAC0D16C-9DC7-472D-A37B-20CD60D5B454}" dt="2022-10-24T18:38:28.906" v="219" actId="14100"/>
          <ac:spMkLst>
            <pc:docMk/>
            <pc:sldMk cId="1097520854" sldId="328"/>
            <ac:spMk id="3" creationId="{E422F30D-9FD0-274C-A4DA-195F6E9CB034}"/>
          </ac:spMkLst>
        </pc:spChg>
        <pc:spChg chg="mod">
          <ac:chgData name="Marco Fasondini" userId="5dc4241ea68c62ec" providerId="LiveId" clId="{BAC0D16C-9DC7-472D-A37B-20CD60D5B454}" dt="2022-10-24T18:37:24.143" v="208" actId="1076"/>
          <ac:spMkLst>
            <pc:docMk/>
            <pc:sldMk cId="1097520854" sldId="328"/>
            <ac:spMk id="60" creationId="{9E8D3CC5-D340-494B-9919-5A4713912E52}"/>
          </ac:spMkLst>
        </pc:spChg>
        <pc:grpChg chg="mod">
          <ac:chgData name="Marco Fasondini" userId="5dc4241ea68c62ec" providerId="LiveId" clId="{BAC0D16C-9DC7-472D-A37B-20CD60D5B454}" dt="2022-10-24T18:37:54.591" v="210" actId="1076"/>
          <ac:grpSpMkLst>
            <pc:docMk/>
            <pc:sldMk cId="1097520854" sldId="328"/>
            <ac:grpSpMk id="25" creationId="{A9422A93-C715-694B-A12D-FD8E5B8F39F0}"/>
          </ac:grpSpMkLst>
        </pc:grpChg>
      </pc:sldChg>
      <pc:sldChg chg="modSp">
        <pc:chgData name="Marco Fasondini" userId="5dc4241ea68c62ec" providerId="LiveId" clId="{BAC0D16C-9DC7-472D-A37B-20CD60D5B454}" dt="2022-10-25T08:24:06.889" v="270" actId="20577"/>
        <pc:sldMkLst>
          <pc:docMk/>
          <pc:sldMk cId="3744422987" sldId="329"/>
        </pc:sldMkLst>
        <pc:spChg chg="mod">
          <ac:chgData name="Marco Fasondini" userId="5dc4241ea68c62ec" providerId="LiveId" clId="{BAC0D16C-9DC7-472D-A37B-20CD60D5B454}" dt="2022-10-25T08:24:06.889" v="270" actId="20577"/>
          <ac:spMkLst>
            <pc:docMk/>
            <pc:sldMk cId="3744422987" sldId="329"/>
            <ac:spMk id="3" creationId="{CFB2C8EF-FFBD-D140-B939-DBE07AA18432}"/>
          </ac:spMkLst>
        </pc:spChg>
      </pc:sldChg>
      <pc:sldChg chg="modSp mod">
        <pc:chgData name="Marco Fasondini" userId="5dc4241ea68c62ec" providerId="LiveId" clId="{BAC0D16C-9DC7-472D-A37B-20CD60D5B454}" dt="2022-10-24T18:47:43.257" v="248" actId="20577"/>
        <pc:sldMkLst>
          <pc:docMk/>
          <pc:sldMk cId="1836142810" sldId="330"/>
        </pc:sldMkLst>
        <pc:spChg chg="mod">
          <ac:chgData name="Marco Fasondini" userId="5dc4241ea68c62ec" providerId="LiveId" clId="{BAC0D16C-9DC7-472D-A37B-20CD60D5B454}" dt="2022-10-24T18:47:43.257" v="248" actId="20577"/>
          <ac:spMkLst>
            <pc:docMk/>
            <pc:sldMk cId="1836142810" sldId="330"/>
            <ac:spMk id="3" creationId="{CFB2C8EF-FFBD-D140-B939-DBE07AA18432}"/>
          </ac:spMkLst>
        </pc:spChg>
      </pc:sldChg>
      <pc:sldChg chg="modSp">
        <pc:chgData name="Marco Fasondini" userId="5dc4241ea68c62ec" providerId="LiveId" clId="{BAC0D16C-9DC7-472D-A37B-20CD60D5B454}" dt="2022-10-24T17:53:46.725" v="152" actId="20577"/>
        <pc:sldMkLst>
          <pc:docMk/>
          <pc:sldMk cId="226371801" sldId="331"/>
        </pc:sldMkLst>
        <pc:spChg chg="mod">
          <ac:chgData name="Marco Fasondini" userId="5dc4241ea68c62ec" providerId="LiveId" clId="{BAC0D16C-9DC7-472D-A37B-20CD60D5B454}" dt="2022-10-24T17:53:46.725" v="152" actId="20577"/>
          <ac:spMkLst>
            <pc:docMk/>
            <pc:sldMk cId="226371801" sldId="331"/>
            <ac:spMk id="3" creationId="{CFB2C8EF-FFBD-D140-B939-DBE07AA18432}"/>
          </ac:spMkLst>
        </pc:spChg>
      </pc:sldChg>
      <pc:sldChg chg="del">
        <pc:chgData name="Marco Fasondini" userId="5dc4241ea68c62ec" providerId="LiveId" clId="{BAC0D16C-9DC7-472D-A37B-20CD60D5B454}" dt="2022-10-24T17:20:08.383" v="137" actId="47"/>
        <pc:sldMkLst>
          <pc:docMk/>
          <pc:sldMk cId="2220543552" sldId="333"/>
        </pc:sldMkLst>
      </pc:sldChg>
      <pc:sldChg chg="del">
        <pc:chgData name="Marco Fasondini" userId="5dc4241ea68c62ec" providerId="LiveId" clId="{BAC0D16C-9DC7-472D-A37B-20CD60D5B454}" dt="2022-10-24T17:20:08.383" v="137" actId="47"/>
        <pc:sldMkLst>
          <pc:docMk/>
          <pc:sldMk cId="553906657" sldId="334"/>
        </pc:sldMkLst>
      </pc:sldChg>
      <pc:sldChg chg="del">
        <pc:chgData name="Marco Fasondini" userId="5dc4241ea68c62ec" providerId="LiveId" clId="{BAC0D16C-9DC7-472D-A37B-20CD60D5B454}" dt="2022-10-24T17:20:08.383" v="137" actId="47"/>
        <pc:sldMkLst>
          <pc:docMk/>
          <pc:sldMk cId="17750658" sldId="335"/>
        </pc:sldMkLst>
      </pc:sldChg>
      <pc:sldChg chg="del">
        <pc:chgData name="Marco Fasondini" userId="5dc4241ea68c62ec" providerId="LiveId" clId="{BAC0D16C-9DC7-472D-A37B-20CD60D5B454}" dt="2022-10-24T17:20:08.383" v="137" actId="47"/>
        <pc:sldMkLst>
          <pc:docMk/>
          <pc:sldMk cId="1183900454" sldId="336"/>
        </pc:sldMkLst>
      </pc:sldChg>
      <pc:sldChg chg="del">
        <pc:chgData name="Marco Fasondini" userId="5dc4241ea68c62ec" providerId="LiveId" clId="{BAC0D16C-9DC7-472D-A37B-20CD60D5B454}" dt="2022-10-24T17:20:08.383" v="137" actId="47"/>
        <pc:sldMkLst>
          <pc:docMk/>
          <pc:sldMk cId="156346945" sldId="337"/>
        </pc:sldMkLst>
      </pc:sldChg>
      <pc:sldChg chg="del">
        <pc:chgData name="Marco Fasondini" userId="5dc4241ea68c62ec" providerId="LiveId" clId="{BAC0D16C-9DC7-472D-A37B-20CD60D5B454}" dt="2022-10-24T17:20:08.383" v="137" actId="47"/>
        <pc:sldMkLst>
          <pc:docMk/>
          <pc:sldMk cId="2768718985" sldId="33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BFBE71-5035-4146-AFE9-36F5CE18AF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EC63C-1F62-B94B-A73D-708D71DE7D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B4FBF-BAB0-464A-910D-50A092E2156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EFDFB-6464-D149-A909-972C4057D1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A2FD5-5907-934B-880F-E5DBCC10DA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A49F5-DC7A-1848-B36B-1AFA6915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50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1D7CF-5F4D-5148-AB1A-A05EF0B57D46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2C7E9-CA6E-C945-826B-68C1FAB00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3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4" y="325122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31B08584-E9B4-CC4D-A115-DB37368730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3300" y="6563824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9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44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09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2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75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0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41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76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3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1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92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2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17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51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680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&quot;&quot;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93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31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124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4362" y="486057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CA8893-AFD2-AF48-B366-2FBBE28BE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142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5779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4BF32F7E-C818-C342-A3EB-36B6EDCFC4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042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188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92F60E-7F8A-374A-AF40-8F3584A4BC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7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33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533D2540-C641-4241-843E-2767689BE9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620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3A1C461-8F2B-964A-A854-646E5BE0AB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0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E16CD505-C6AB-3440-B1AE-EA70BE19F3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30819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5" y="372535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47A48E3-3A0F-BD43-9766-4600D0687B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4874" y="6376616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599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886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614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068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769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997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732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4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</a:t>
            </a:r>
            <a:r>
              <a:rPr lang="en-GB"/>
              <a:t>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737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715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492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956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078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0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3693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latin typeface="+mn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</p:spTree>
    <p:extLst>
      <p:ext uri="{BB962C8B-B14F-4D97-AF65-F5344CB8AC3E}">
        <p14:creationId xmlns:p14="http://schemas.microsoft.com/office/powerpoint/2010/main" val="259170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5C16FDBB-635E-4943-B5EF-AC48633404D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5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C1895FB-26D4-0F45-8008-470C1A5DB00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8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DBF49AA9-75F0-4842-8E81-A7CBFC2AA33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6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3C9FD82-3D69-CD4A-BF07-F48878A89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6652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AB7ACE82-840C-894E-A401-E2C19B85E2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03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219760A-70CA-F344-B257-539E482A9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5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728" r:id="rId3"/>
    <p:sldLayoutId id="2147483706" r:id="rId4"/>
    <p:sldLayoutId id="2147483701" r:id="rId5"/>
    <p:sldLayoutId id="2147483661" r:id="rId6"/>
    <p:sldLayoutId id="2147483672" r:id="rId7"/>
    <p:sldLayoutId id="2147483673" r:id="rId8"/>
    <p:sldLayoutId id="2147483649" r:id="rId9"/>
    <p:sldLayoutId id="2147483666" r:id="rId10"/>
    <p:sldLayoutId id="2147483678" r:id="rId11"/>
    <p:sldLayoutId id="2147483679" r:id="rId12"/>
    <p:sldLayoutId id="2147483700" r:id="rId13"/>
    <p:sldLayoutId id="2147483671" r:id="rId14"/>
    <p:sldLayoutId id="2147483660" r:id="rId15"/>
    <p:sldLayoutId id="2147483664" r:id="rId16"/>
    <p:sldLayoutId id="2147483674" r:id="rId17"/>
    <p:sldLayoutId id="2147483677" r:id="rId18"/>
    <p:sldLayoutId id="2147483668" r:id="rId19"/>
    <p:sldLayoutId id="2147483670" r:id="rId20"/>
    <p:sldLayoutId id="2147483675" r:id="rId21"/>
    <p:sldLayoutId id="2147483669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248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29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6CDF-2CB5-C547-967C-386DEF9A92A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EFEFE"/>
          </a:solidFill>
        </p:spPr>
        <p:txBody>
          <a:bodyPr>
            <a:normAutofit/>
          </a:bodyPr>
          <a:lstStyle/>
          <a:p>
            <a:r>
              <a:rPr lang="en-US" sz="1400" b="0"/>
              <a:t>MA3077 (DLI) </a:t>
            </a:r>
            <a:r>
              <a:rPr lang="en-US" sz="1400" b="0" dirty="0"/>
              <a:t>Operational Research</a:t>
            </a:r>
            <a:br>
              <a:rPr lang="en-US" sz="1400" b="0" dirty="0"/>
            </a:br>
            <a:br>
              <a:rPr lang="en-US" sz="1400" b="0" dirty="0"/>
            </a:br>
            <a:r>
              <a:rPr lang="en-US" sz="2600" b="0" dirty="0"/>
              <a:t>Lecture 11 – Maximal flows and minimal cuts</a:t>
            </a:r>
            <a:endParaRPr lang="en-GB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BB64A-5E4C-7E42-9509-D3F5DE96E2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solidFill>
            <a:srgbClr val="FEFEFE"/>
          </a:solidFill>
        </p:spPr>
        <p:txBody>
          <a:bodyPr/>
          <a:lstStyle/>
          <a:p>
            <a:r>
              <a:rPr lang="en-GB" dirty="0"/>
              <a:t>Dr Marco Fasondini</a:t>
            </a:r>
          </a:p>
        </p:txBody>
      </p:sp>
    </p:spTree>
    <p:extLst>
      <p:ext uri="{BB962C8B-B14F-4D97-AF65-F5344CB8AC3E}">
        <p14:creationId xmlns:p14="http://schemas.microsoft.com/office/powerpoint/2010/main" val="120844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9381321-5EDF-4D42-B147-ADA7004C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88953"/>
            <a:ext cx="8445500" cy="430887"/>
          </a:xfrm>
        </p:spPr>
        <p:txBody>
          <a:bodyPr/>
          <a:lstStyle/>
          <a:p>
            <a:r>
              <a:rPr lang="en-CH" dirty="0"/>
              <a:t>Recap</a:t>
            </a:r>
            <a:r>
              <a:rPr lang="en-GB" dirty="0" err="1"/>
              <a:t>itulation</a:t>
            </a:r>
            <a:r>
              <a:rPr lang="en-CH" dirty="0"/>
              <a:t> and </a:t>
            </a:r>
            <a:r>
              <a:rPr lang="en-GB" dirty="0"/>
              <a:t>lecture outline</a:t>
            </a:r>
            <a:endParaRPr lang="en-CH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7544916-EBE4-A840-ABCA-18C4128C3E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b="1" dirty="0">
                <a:solidFill>
                  <a:schemeClr val="accent1"/>
                </a:solidFill>
              </a:rPr>
              <a:t>Summary:</a:t>
            </a:r>
            <a:r>
              <a:rPr lang="en-CH" dirty="0">
                <a:solidFill>
                  <a:schemeClr val="accent1"/>
                </a:solidFill>
              </a:rPr>
              <a:t> </a:t>
            </a:r>
            <a:r>
              <a:rPr lang="en-GB" dirty="0"/>
              <a:t>in the previous two lectures</a:t>
            </a:r>
            <a:r>
              <a:rPr lang="en-CH" dirty="0"/>
              <a:t> we learnt:</a:t>
            </a:r>
          </a:p>
          <a:p>
            <a:r>
              <a:rPr lang="en-US" dirty="0"/>
              <a:t>about graphs and networks</a:t>
            </a:r>
          </a:p>
          <a:p>
            <a:r>
              <a:rPr lang="en-US" dirty="0"/>
              <a:t>how to determine a minimal spanning tree,</a:t>
            </a:r>
          </a:p>
          <a:p>
            <a:r>
              <a:rPr lang="en-US" dirty="0"/>
              <a:t>how to determine a shortest path tree.</a:t>
            </a:r>
          </a:p>
          <a:p>
            <a:endParaRPr lang="en-CH" dirty="0"/>
          </a:p>
          <a:p>
            <a:pPr marL="0" indent="0">
              <a:buNone/>
            </a:pPr>
            <a:r>
              <a:rPr lang="en-CH" b="1" dirty="0">
                <a:solidFill>
                  <a:schemeClr val="accent1"/>
                </a:solidFill>
              </a:rPr>
              <a:t>Today:</a:t>
            </a:r>
            <a:r>
              <a:rPr lang="en-CH" dirty="0"/>
              <a:t> Orient</a:t>
            </a:r>
            <a:r>
              <a:rPr lang="en-GB" dirty="0"/>
              <a:t>at</a:t>
            </a:r>
            <a:r>
              <a:rPr lang="en-CH" dirty="0"/>
              <a:t>ed networks, maximal flows, and minimal cuts, following loosely Ch. 10 of the book by Hillier and Lieberman.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06723-615A-9348-B0C2-5844CA978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84" y="248480"/>
            <a:ext cx="8445500" cy="287460"/>
          </a:xfrm>
        </p:spPr>
        <p:txBody>
          <a:bodyPr/>
          <a:lstStyle/>
          <a:p>
            <a:r>
              <a:rPr lang="en-US" dirty="0"/>
              <a:t>Directed networks - cuts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3042573"/>
                <a:ext cx="8445500" cy="294994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GB" b="1" dirty="0">
                    <a:solidFill>
                      <a:schemeClr val="accent1"/>
                    </a:solidFill>
                  </a:rPr>
                  <a:t>Definition:</a:t>
                </a:r>
              </a:p>
              <a:p>
                <a:r>
                  <a:rPr lang="en-GB" dirty="0"/>
                  <a:t>A </a:t>
                </a:r>
                <a:r>
                  <a:rPr lang="en-GB" i="1" dirty="0"/>
                  <a:t>network</a:t>
                </a:r>
                <a:r>
                  <a:rPr lang="en-GB" dirty="0"/>
                  <a:t> is a graph (</a:t>
                </a:r>
                <a14:m>
                  <m:oMath xmlns:m="http://schemas.openxmlformats.org/officeDocument/2006/math">
                    <m:r>
                      <a:rPr lang="de-CH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GB" dirty="0"/>
                  <a:t>) together with a function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CH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GB" dirty="0"/>
                  <a:t>. In this lecture, the number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/>
                  <a:t> denotes the </a:t>
                </a:r>
                <a:r>
                  <a:rPr lang="en-GB" i="1" dirty="0"/>
                  <a:t>capacity</a:t>
                </a:r>
                <a:r>
                  <a:rPr lang="en-GB" dirty="0"/>
                  <a:t> of the edge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de-CH" b="0" dirty="0"/>
              </a:p>
              <a:p>
                <a:r>
                  <a:rPr lang="en-GB" dirty="0"/>
                  <a:t>A network is called </a:t>
                </a:r>
                <a:r>
                  <a:rPr lang="en-GB" i="1" dirty="0"/>
                  <a:t>directed </a:t>
                </a:r>
                <a:r>
                  <a:rPr lang="en-GB" dirty="0"/>
                  <a:t>if its edges are directed, that is, if the edges are defined by ordered pairs of vertices.</a:t>
                </a:r>
              </a:p>
              <a:p>
                <a:r>
                  <a:rPr lang="en-GB" dirty="0"/>
                  <a:t>A </a:t>
                </a:r>
                <a:r>
                  <a:rPr lang="en-GB" i="1" dirty="0"/>
                  <a:t>source</a:t>
                </a:r>
                <a:r>
                  <a:rPr lang="en-GB" dirty="0"/>
                  <a:t> is a node with no incoming edges, whereas a </a:t>
                </a:r>
                <a:r>
                  <a:rPr lang="en-GB" i="1" dirty="0"/>
                  <a:t>sink</a:t>
                </a:r>
                <a:r>
                  <a:rPr lang="en-GB" dirty="0"/>
                  <a:t> is a node with no outgoing edges.</a:t>
                </a:r>
              </a:p>
              <a:p>
                <a:r>
                  <a:rPr lang="en-GB" dirty="0"/>
                  <a:t>An </a:t>
                </a:r>
                <a:r>
                  <a:rPr lang="en-GB" i="1" dirty="0"/>
                  <a:t>S-T</a:t>
                </a:r>
                <a:r>
                  <a:rPr lang="en-GB" dirty="0"/>
                  <a:t> </a:t>
                </a:r>
                <a:r>
                  <a:rPr lang="en-GB" i="1" dirty="0"/>
                  <a:t>cut</a:t>
                </a:r>
                <a:r>
                  <a:rPr lang="en-GB" dirty="0"/>
                  <a:t> of a directed network </a:t>
                </a:r>
                <a14:m>
                  <m:oMath xmlns:m="http://schemas.openxmlformats.org/officeDocument/2006/math">
                    <m:r>
                      <a:rPr lang="de-CH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CH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with a source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and a sink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is a partition of </a:t>
                </a:r>
                <a14:m>
                  <m:oMath xmlns:m="http://schemas.openxmlformats.org/officeDocument/2006/math">
                    <m:r>
                      <a:rPr lang="de-CH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CH" i="1" dirty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de-CH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de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dirty="0"/>
                  <a:t> such that</a:t>
                </a:r>
                <a14:m>
                  <m:oMath xmlns:m="http://schemas.openxmlformats.org/officeDocument/2006/math">
                    <m:r>
                      <a:rPr lang="de-CH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CH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en-GB" i="1" dirty="0">
                        <a:latin typeface="Cambria Math" panose="02040503050406030204" pitchFamily="18" charset="0"/>
                      </a:rPr>
                      <m:t>=∅  </m:t>
                    </m:r>
                    <m:r>
                      <m:rPr>
                        <m:sty m:val="p"/>
                      </m:rPr>
                      <a:rPr lang="en-GB" dirty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The </a:t>
                </a:r>
                <a:r>
                  <a:rPr lang="en-GB" i="1" dirty="0"/>
                  <a:t>cut-set</a:t>
                </a:r>
                <a:r>
                  <a:rPr lang="en-GB" dirty="0"/>
                  <a:t> of a cut of a directed network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de-CH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The </a:t>
                </a:r>
                <a:r>
                  <a:rPr lang="en-GB" i="1" dirty="0"/>
                  <a:t>capacity</a:t>
                </a:r>
                <a:r>
                  <a:rPr lang="en-GB" dirty="0"/>
                  <a:t> of an S-T cut is the sum of the capacities of the edges in its cut-set: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CH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sub>
                      <m:sup/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b="1" dirty="0">
                    <a:solidFill>
                      <a:schemeClr val="accent1"/>
                    </a:solidFill>
                  </a:rPr>
                  <a:t>Example:</a:t>
                </a:r>
                <a:r>
                  <a:rPr lang="en-GB" dirty="0"/>
                  <a:t> </a:t>
                </a:r>
                <a:r>
                  <a:rPr lang="en-GB" dirty="0">
                    <a:solidFill>
                      <a:schemeClr val="accent4"/>
                    </a:solidFill>
                  </a:rPr>
                  <a:t>𝐾={S,A,C}</a:t>
                </a:r>
                <a:r>
                  <a:rPr lang="en-GB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CH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r>
                  <a:rPr lang="en-GB" dirty="0">
                    <a:solidFill>
                      <a:schemeClr val="accent2"/>
                    </a:solidFill>
                  </a:rPr>
                  <a:t>={B,E,D,T} </a:t>
                </a:r>
                <a:r>
                  <a:rPr lang="en-GB" dirty="0"/>
                  <a:t>is an S-T cut, </a:t>
                </a:r>
                <a14:m>
                  <m:oMath xmlns:m="http://schemas.openxmlformats.org/officeDocument/2006/math">
                    <m:r>
                      <a:rPr lang="de-CH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CH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CH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)={(</m:t>
                    </m:r>
                    <m:r>
                      <a:rPr lang="de-CH" b="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), (</m:t>
                    </m:r>
                    <m:r>
                      <a:rPr lang="de-CH" b="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), (</m:t>
                    </m:r>
                    <m:r>
                      <a:rPr lang="de-CH" b="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), (</m:t>
                    </m:r>
                    <m:r>
                      <a:rPr lang="de-CH" b="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)} </m:t>
                    </m:r>
                  </m:oMath>
                </a14:m>
                <a:r>
                  <a:rPr lang="en-GB" dirty="0"/>
                  <a:t>is the cut-set,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b="0" i="0" dirty="0" smtClean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de-CH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3+1+7+4=15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b="1" dirty="0">
                    <a:solidFill>
                      <a:schemeClr val="accent1"/>
                    </a:solidFill>
                  </a:rPr>
                  <a:t>Challenge</a:t>
                </a:r>
                <a:r>
                  <a:rPr lang="en-GB" dirty="0"/>
                  <a:t>: can you find an S-T cut with minimal capacity?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3042573"/>
                <a:ext cx="8445500" cy="2949943"/>
              </a:xfrm>
              <a:blipFill>
                <a:blip r:embed="rId2"/>
                <a:stretch>
                  <a:fillRect l="-1299" t="-14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25" name="Group 24" descr="This is a directed network with nodes {S,A,B,C,D,E,T}, directed edges {SA,SB,SC,AB,AD,BC,BD,BE,CE,DT,ED,ET}, and weights w(SA) = 5, w(SB) = 7, w(SC) = 4, w(AB)=1, w(BC)=2, w(AD)=3, w(BC) = 2, w(BD) = 4, w(BE)=5, w(CE) = 4, w(DT)=9, w(ED)=1, w(ET)=6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1922483" y="582058"/>
            <a:ext cx="5054452" cy="2058925"/>
            <a:chOff x="1933433" y="879463"/>
            <a:chExt cx="5668370" cy="242026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3478253" y="2901759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1" y="1082627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6" y="1331783"/>
              <a:ext cx="777979" cy="684147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6" y="2222337"/>
              <a:ext cx="1026992" cy="599253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ln w="127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ln w="127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1998721" y="154928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042750" y="2271246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338592" y="1742709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2990525" y="1316942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3224886" y="87946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072073" y="161178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287903" y="239317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5630502" y="2771371"/>
              <a:ext cx="252113" cy="3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6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5873910" y="1523546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9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604373" y="202608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025912" y="205475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96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networks - flows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2927512"/>
                <a:ext cx="8445500" cy="3147612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GB" b="1" dirty="0">
                    <a:solidFill>
                      <a:schemeClr val="accent1"/>
                    </a:solidFill>
                  </a:rPr>
                  <a:t>Definition:</a:t>
                </a:r>
              </a:p>
              <a:p>
                <a:pPr marL="0" indent="0">
                  <a:buNone/>
                </a:pPr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be a directed network with source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and sink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. A </a:t>
                </a:r>
                <a:r>
                  <a:rPr lang="en-GB" i="1" dirty="0"/>
                  <a:t>flow</a:t>
                </a:r>
                <a:r>
                  <a:rPr lang="en-GB" dirty="0"/>
                  <a:t> is a function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CH">
                        <a:latin typeface="Cambria Math" panose="02040503050406030204" pitchFamily="18" charset="0"/>
                      </a:rPr>
                      <m:t>: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GB" dirty="0"/>
                  <a:t> that satisfies</a:t>
                </a:r>
              </a:p>
              <a:p>
                <a:pPr lvl="1"/>
                <a:r>
                  <a:rPr lang="en-GB" dirty="0"/>
                  <a:t>the </a:t>
                </a:r>
                <a:r>
                  <a:rPr lang="en-GB" i="1" dirty="0"/>
                  <a:t>capacity constraint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GB" dirty="0"/>
                  <a:t> for every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the </a:t>
                </a:r>
                <a:r>
                  <a:rPr lang="en-GB" i="1" dirty="0"/>
                  <a:t>conservation of flows</a:t>
                </a:r>
                <a:r>
                  <a:rPr lang="en-GB" dirty="0"/>
                  <a:t>: for every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CH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m:rPr>
                            <m:brk m:alnAt="7"/>
                          </m:rPr>
                          <a:rPr lang="de-CH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𝑢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𝑣</m:t>
                            </m:r>
                          </m:e>
                        </m:d>
                        <m:r>
                          <a:rPr lang="de-CH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)</m:t>
                        </m:r>
                      </m:sub>
                      <m:sup/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CH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𝑣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𝑤</m:t>
                            </m:r>
                          </m:e>
                        </m:d>
                        <m:r>
                          <a:rPr lang="de-CH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CH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)</m:t>
                        </m:r>
                      </m:sub>
                      <m:sup/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de-CH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The value of a flow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is defined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CH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m:rPr>
                              <m:brk m:alnAt="7"/>
                            </m:rPr>
                            <a:rPr lang="de-CH" i="1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,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𝑢</m:t>
                              </m:r>
                            </m:e>
                          </m:d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CH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m:rPr>
                              <m:brk m:alnAt="7"/>
                            </m:rPr>
                            <a:rPr lang="de-CH" i="1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,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e>
                          </m:d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CH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b="1" dirty="0">
                    <a:solidFill>
                      <a:schemeClr val="accent1"/>
                    </a:solidFill>
                  </a:rPr>
                  <a:t>Example:</a:t>
                </a:r>
                <a:r>
                  <a:rPr lang="en-GB" dirty="0"/>
                  <a:t> the function </a:t>
                </a:r>
                <a14:m>
                  <m:oMath xmlns:m="http://schemas.openxmlformats.org/officeDocument/2006/math">
                    <m:r>
                      <a:rPr lang="de-CH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>
                    <a:solidFill>
                      <a:schemeClr val="accent6"/>
                    </a:solidFill>
                  </a:rPr>
                  <a:t>is a </a:t>
                </a:r>
                <a:r>
                  <a:rPr lang="de-CH" dirty="0" err="1">
                    <a:solidFill>
                      <a:schemeClr val="accent6"/>
                    </a:solidFill>
                  </a:rPr>
                  <a:t>flow</a:t>
                </a:r>
                <a:r>
                  <a:rPr lang="de-CH" dirty="0">
                    <a:solidFill>
                      <a:schemeClr val="accent6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de-CH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de-CH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de-CH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de-CH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14</m:t>
                    </m:r>
                    <m:r>
                      <a:rPr lang="de-CH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de-CH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de-CH" b="0" dirty="0">
                  <a:solidFill>
                    <a:schemeClr val="accent4"/>
                  </a:solidFill>
                </a:endParaRPr>
              </a:p>
              <a:p>
                <a:pPr marL="0" indent="0">
                  <a:buNone/>
                </a:pPr>
                <a:r>
                  <a:rPr lang="en-GB" b="1" dirty="0">
                    <a:solidFill>
                      <a:schemeClr val="accent1"/>
                    </a:solidFill>
                  </a:rPr>
                  <a:t>Challenge:</a:t>
                </a:r>
                <a:r>
                  <a:rPr lang="en-GB" dirty="0"/>
                  <a:t> can you find a flow with maximal value?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2927512"/>
                <a:ext cx="8445500" cy="3147612"/>
              </a:xfrm>
              <a:blipFill>
                <a:blip r:embed="rId2"/>
                <a:stretch>
                  <a:fillRect l="-1371" t="-9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25" name="Group 24" descr="This is a directed network with nodes {S,A,B,C,D,E,T}, directed edges {SA,SB,SC,AB,AD,BC,BD,BE,CE,DT,ED,ET}, and weights w(SA) = 5, w(SB) = 7, w(SC) = 4, w(AB)=1, w(BC)=2, w(AD)=3, w(BC) = 2, w(BD) = 4, w(BE)=5, w(CE) = 4, w(DT)=9, w(ED)=1, w(ET)=6. On thiw network, we defined a flow f with values f(SA) = 3, f(SB) = 7, f(SC) = 4, f(AB)=0, f(BC)=0, f(AD)=3, f(BC) = 0, f(BD) = 4, f(BE)=3, f(CE) = 4, f(DT)=8, f(ED)=1, f(ET)=6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4775" y="1125287"/>
            <a:ext cx="5054452" cy="2028148"/>
            <a:chOff x="1933433" y="879463"/>
            <a:chExt cx="5668370" cy="238408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3478253" y="2901759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4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1" y="1082627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6" y="1331783"/>
              <a:ext cx="777979" cy="684147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6" y="2222337"/>
              <a:ext cx="1026992" cy="599253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1998721" y="1549283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042750" y="2271247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338592" y="1742709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7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2990525" y="1316942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3224886" y="879463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072073" y="1611783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287903" y="2393171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5630502" y="2771371"/>
              <a:ext cx="252113" cy="361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6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5873910" y="1523546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9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604373" y="2026083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025912" y="205475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C2E3A35-94CC-C743-9CEB-A96265BB4C9D}"/>
              </a:ext>
            </a:extLst>
          </p:cNvPr>
          <p:cNvSpPr txBox="1"/>
          <p:nvPr/>
        </p:nvSpPr>
        <p:spPr>
          <a:xfrm>
            <a:off x="2382468" y="15087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492135-5D8D-FC43-950D-BF51FEF80551}"/>
              </a:ext>
            </a:extLst>
          </p:cNvPr>
          <p:cNvSpPr txBox="1"/>
          <p:nvPr/>
        </p:nvSpPr>
        <p:spPr>
          <a:xfrm>
            <a:off x="2873510" y="18449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57586E-E85C-2C4A-8B6E-AF48446E15C5}"/>
              </a:ext>
            </a:extLst>
          </p:cNvPr>
          <p:cNvSpPr txBox="1"/>
          <p:nvPr/>
        </p:nvSpPr>
        <p:spPr>
          <a:xfrm>
            <a:off x="2545032" y="248383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8D3CC5-D340-494B-9919-5A4713912E52}"/>
              </a:ext>
            </a:extLst>
          </p:cNvPr>
          <p:cNvSpPr txBox="1"/>
          <p:nvPr/>
        </p:nvSpPr>
        <p:spPr>
          <a:xfrm>
            <a:off x="4160589" y="13867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8E7282B-F958-1340-887F-3D520793AF05}"/>
              </a:ext>
            </a:extLst>
          </p:cNvPr>
          <p:cNvSpPr txBox="1"/>
          <p:nvPr/>
        </p:nvSpPr>
        <p:spPr>
          <a:xfrm>
            <a:off x="3258191" y="1651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F68B07-0633-4142-8F77-6EC199AAC4C2}"/>
              </a:ext>
            </a:extLst>
          </p:cNvPr>
          <p:cNvSpPr txBox="1"/>
          <p:nvPr/>
        </p:nvSpPr>
        <p:spPr>
          <a:xfrm>
            <a:off x="4290942" y="23453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035E3A-2B16-C44B-8D3F-5CCF99E0245F}"/>
              </a:ext>
            </a:extLst>
          </p:cNvPr>
          <p:cNvSpPr txBox="1"/>
          <p:nvPr/>
        </p:nvSpPr>
        <p:spPr>
          <a:xfrm>
            <a:off x="4025814" y="28598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D5E1B2-E4A8-7C48-AB34-6E0B75F7F6DE}"/>
              </a:ext>
            </a:extLst>
          </p:cNvPr>
          <p:cNvSpPr txBox="1"/>
          <p:nvPr/>
        </p:nvSpPr>
        <p:spPr>
          <a:xfrm>
            <a:off x="5128500" y="21806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9A4D51-D24E-4B4B-9D3D-8052EB882A78}"/>
              </a:ext>
            </a:extLst>
          </p:cNvPr>
          <p:cNvSpPr txBox="1"/>
          <p:nvPr/>
        </p:nvSpPr>
        <p:spPr>
          <a:xfrm>
            <a:off x="5981714" y="234300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EB283D-1B95-F74F-A7EF-2C1CD63D3476}"/>
              </a:ext>
            </a:extLst>
          </p:cNvPr>
          <p:cNvSpPr txBox="1"/>
          <p:nvPr/>
        </p:nvSpPr>
        <p:spPr>
          <a:xfrm>
            <a:off x="6052921" y="159615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0E6C3D-596D-4B4B-B139-B3E9D43358F5}"/>
              </a:ext>
            </a:extLst>
          </p:cNvPr>
          <p:cNvSpPr txBox="1"/>
          <p:nvPr/>
        </p:nvSpPr>
        <p:spPr>
          <a:xfrm>
            <a:off x="4464429" y="17782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98E82CD-CF3A-0149-82F3-DBD8493356E5}"/>
              </a:ext>
            </a:extLst>
          </p:cNvPr>
          <p:cNvSpPr txBox="1"/>
          <p:nvPr/>
        </p:nvSpPr>
        <p:spPr>
          <a:xfrm>
            <a:off x="3378494" y="22990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9752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1206-AAA7-FC46-8DF8-ACB821EA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flows and minimal cuts 1/2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B2C8EF-FFBD-D140-B939-DBE07AA18432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Proposition: </a:t>
                </a:r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be a directed network with source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and sink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For any flow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and any S-T cut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it holds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Proof:</a:t>
                </a:r>
                <a:r>
                  <a:rPr lang="en-US" dirty="0"/>
                  <a:t> The conservation of flows implies that, for any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},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brk m:alnAt="7"/>
                            </m:rP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𝑢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,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𝑣</m:t>
                              </m:r>
                            </m:e>
                          </m:d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brk m:alnAt="7"/>
                                </m:rP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CH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and the </a:t>
                </a:r>
                <a:r>
                  <a:rPr lang="en-US"/>
                  <a:t>definition of a source </a:t>
                </a:r>
                <a:r>
                  <a:rPr lang="en-US" dirty="0"/>
                  <a:t>implies that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brk m:alnAt="7"/>
                          </m:rPr>
                          <a:rPr lang="de-CH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e-CH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. Therefore,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m:rPr>
                          <m:aln/>
                        </m:rP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brk m:alnAt="7"/>
                            </m:rP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𝑣</m:t>
                              </m:r>
                            </m:e>
                          </m:d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brk m:alnAt="7"/>
                            </m:rP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𝑣</m:t>
                              </m:r>
                            </m:e>
                          </m:d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brk m:alnAt="7"/>
                                </m:rP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d>
                                        <m:d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CH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de-CH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B2C8EF-FFBD-D140-B939-DBE07AA184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8BC65-15B9-5244-8997-D8B598875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422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1206-AAA7-FC46-8DF8-ACB821EA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flows and minimal cuts 2/2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B2C8EF-FFBD-D140-B939-DBE07AA18432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Proposition</a:t>
                </a:r>
                <a:r>
                  <a:rPr lang="en-US" dirty="0"/>
                  <a:t>: </a:t>
                </a:r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 be a directed network with source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dirty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GB" dirty="0"/>
                  <a:t> and sink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. For any flow f and any S-T cut K,</a:t>
                </a:r>
              </a:p>
              <a:p>
                <a:pPr marL="0" indent="0">
                  <a:buNone/>
                </a:pPr>
                <a:r>
                  <a:rPr lang="en-US" dirty="0"/>
                  <a:t> it holds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Proof:</a:t>
                </a:r>
                <a:r>
                  <a:rPr lang="en-US" dirty="0"/>
                  <a:t> Therefore,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m:rPr>
                          <m:aln/>
                        </m:rP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d>
                                        <m:d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CH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acc>
                                  <m:r>
                                    <m:rPr>
                                      <m:brk m:alnAt="7"/>
                                    </m:rP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</m:acc>
                                      <m:r>
                                        <m:rPr>
                                          <m:brk m:alnAt="7"/>
                                        </m:r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d>
                                        <m:d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d>
                                        <m:d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acc>
                                  <m:r>
                                    <m:rPr>
                                      <m:brk m:alnAt="7"/>
                                    </m:rP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</m:acc>
                                      <m:r>
                                        <m:rPr>
                                          <m:brk m:alnAt="7"/>
                                        </m:r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d>
                                        <m:d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d>
                                        <m:d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acc>
                                  <m:r>
                                    <m:rPr>
                                      <m:brk m:alnAt="7"/>
                                    </m:rP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</m:acc>
                                      <m:r>
                                        <m:rPr>
                                          <m:brk m:alnAt="7"/>
                                        </m:r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d>
                                        <m:d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{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d>
                                        <m:d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  <a:sym typeface="Wingdings" pitchFamily="2" charset="2"/>
                                            </a:rPr>
                                            <m:t>,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  <a:sym typeface="Wingdings" pitchFamily="2" charset="2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de-CH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:</m:t>
                                          </m:r>
                                          <m:d>
                                            <m:dPr>
                                              <m:ctrlPr>
                                                <a:rPr lang="de-CH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de-CH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  <m:r>
                                                <a:rPr lang="de-CH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de-CH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</m:d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</m:d>
                                    </m:sub>
                                    <m:sup/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acc>
                                  <m:r>
                                    <m:rPr>
                                      <m:brk m:alnAt="7"/>
                                    </m:rP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</m:acc>
                                      <m:r>
                                        <m:rPr>
                                          <m:brk m:alnAt="7"/>
                                        </m:r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d>
                                        <m:d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acc>
                                  <m:r>
                                    <m:rPr>
                                      <m:brk m:alnAt="7"/>
                                    </m:rP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</m:acc>
                                      <m:r>
                                        <m:rPr>
                                          <m:brk m:alnAt="7"/>
                                        </m:r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d>
                                        <m:d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  <m:r>
                        <m:rPr>
                          <m:aln/>
                        </m:rPr>
                        <a:rPr lang="de-CH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acc>
                                  <m:r>
                                    <m:rPr>
                                      <m:brk m:alnAt="7"/>
                                    </m:rP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CH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CH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de-CH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												◻︎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B2C8EF-FFBD-D140-B939-DBE07AA184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2237" t="-1046" b="-38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8BC65-15B9-5244-8997-D8B598875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4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1206-AAA7-FC46-8DF8-ACB821EA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flows and minimal cuts - corollary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B2C8EF-FFBD-D140-B939-DBE07AA18432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Proposition:</a:t>
                </a:r>
                <a:r>
                  <a:rPr lang="en-US" dirty="0"/>
                  <a:t> </a:t>
                </a:r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 be a directed network with source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GB" dirty="0"/>
                  <a:t> and sink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. For any flow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and any s-t cut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it holds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Corollary: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 maximal flow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a minimal cut.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Proof: </a:t>
                </a:r>
                <a:r>
                  <a:rPr lang="da-DK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da-DK" dirty="0"/>
                  <a:t>  be a maximal flow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da-DK" dirty="0"/>
                  <a:t> a minimal cut.  Then  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</m:t>
                    </m:r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any</m:t>
                    </m:r>
                    <m: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flow</m:t>
                    </m:r>
                    <m: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any</m:t>
                    </m:r>
                    <m: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cut</m:t>
                    </m:r>
                    <m: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</a:p>
              <a:p>
                <a:pPr marL="0" indent="0" algn="r">
                  <a:lnSpc>
                    <a:spcPct val="110000"/>
                  </a:lnSpc>
                  <a:buNone/>
                </a:pPr>
                <a:r>
                  <a:rPr lang="en-GB" dirty="0"/>
                  <a:t>						◻︎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GB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B2C8EF-FFBD-D140-B939-DBE07AA184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 r="-5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8BC65-15B9-5244-8997-D8B598875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71801"/>
      </p:ext>
    </p:extLst>
  </p:cSld>
  <p:clrMapOvr>
    <a:masterClrMapping/>
  </p:clrMapOvr>
</p:sld>
</file>

<file path=ppt/theme/theme1.xml><?xml version="1.0" encoding="utf-8"?>
<a:theme xmlns:a="http://schemas.openxmlformats.org/drawingml/2006/main" name="UoL Powerpoint Guidelines Accessibility Design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5C3E4FF0-C24E-DA45-B6A5-82A35CF6F652}"/>
    </a:ext>
  </a:extLst>
</a:theme>
</file>

<file path=ppt/theme/theme2.xml><?xml version="1.0" encoding="utf-8"?>
<a:theme xmlns:a="http://schemas.openxmlformats.org/drawingml/2006/main" name="1_Office Theme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0B845206-0906-6545-A189-840B432E562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29F9906F84F04094CE5CD4728D492D" ma:contentTypeVersion="11" ma:contentTypeDescription="Create a new document." ma:contentTypeScope="" ma:versionID="d8405a51cd8e7340846183e6d812064a">
  <xsd:schema xmlns:xsd="http://www.w3.org/2001/XMLSchema" xmlns:xs="http://www.w3.org/2001/XMLSchema" xmlns:p="http://schemas.microsoft.com/office/2006/metadata/properties" xmlns:ns2="67a03111-f570-43e0-9b48-49049b7e86ee" xmlns:ns3="e7a5fc8e-e677-41ca-8019-df913e37547c" targetNamespace="http://schemas.microsoft.com/office/2006/metadata/properties" ma:root="true" ma:fieldsID="3efbf6a554415c45fb1c2221561ca4d5" ns2:_="" ns3:_="">
    <xsd:import namespace="67a03111-f570-43e0-9b48-49049b7e86ee"/>
    <xsd:import namespace="e7a5fc8e-e677-41ca-8019-df913e3754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a03111-f570-43e0-9b48-49049b7e8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a5fc8e-e677-41ca-8019-df913e37547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553772-E2E2-455A-9FE0-DDB6DBE001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700D3A-BCF8-41A7-A48F-10BDC5C7EB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a03111-f570-43e0-9b48-49049b7e86ee"/>
    <ds:schemaRef ds:uri="e7a5fc8e-e677-41ca-8019-df913e3754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8282DC-4851-419D-9CF0-16A2A7D2866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UoL Powerpoint Guidelines Accessibility Design</Template>
  <TotalTime>16563</TotalTime>
  <Words>806</Words>
  <Application>Microsoft Office PowerPoint</Application>
  <PresentationFormat>On-screen Show (4:3)</PresentationFormat>
  <Paragraphs>106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Cambria Math</vt:lpstr>
      <vt:lpstr>Georgia</vt:lpstr>
      <vt:lpstr>Lucida Grande</vt:lpstr>
      <vt:lpstr>UoL Powerpoint Guidelines Accessibility Design</vt:lpstr>
      <vt:lpstr>1_Office Theme</vt:lpstr>
      <vt:lpstr>MA3077 (DLI) Operational Research  Lecture 11 – Maximal flows and minimal cuts</vt:lpstr>
      <vt:lpstr>Recapitulation and lecture outline</vt:lpstr>
      <vt:lpstr>Directed networks - cuts</vt:lpstr>
      <vt:lpstr>Directed networks - flows</vt:lpstr>
      <vt:lpstr>Maximal flows and minimal cuts 1/2</vt:lpstr>
      <vt:lpstr>Maximal flows and minimal cuts 2/2</vt:lpstr>
      <vt:lpstr>Maximal flows and minimal cuts - corollary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Aylward, Samantha</dc:creator>
  <cp:lastModifiedBy>Marco Fasondini</cp:lastModifiedBy>
  <cp:revision>144</cp:revision>
  <cp:lastPrinted>2020-07-06T08:56:06Z</cp:lastPrinted>
  <dcterms:created xsi:type="dcterms:W3CDTF">2020-07-06T13:17:56Z</dcterms:created>
  <dcterms:modified xsi:type="dcterms:W3CDTF">2024-10-01T19:02:39Z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0x010100CB29F9906F84F04094CE5CD4728D492D</vt:lpwstr>
  </property>
</Properties>
</file>