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  <p:sldMasterId id="2147483680" r:id="rId5"/>
  </p:sldMasterIdLst>
  <p:notesMasterIdLst>
    <p:notesMasterId r:id="rId14"/>
  </p:notesMasterIdLst>
  <p:handoutMasterIdLst>
    <p:handoutMasterId r:id="rId15"/>
  </p:handoutMasterIdLst>
  <p:sldIdLst>
    <p:sldId id="256" r:id="rId6"/>
    <p:sldId id="333" r:id="rId7"/>
    <p:sldId id="334" r:id="rId8"/>
    <p:sldId id="335" r:id="rId9"/>
    <p:sldId id="337" r:id="rId10"/>
    <p:sldId id="338" r:id="rId11"/>
    <p:sldId id="336" r:id="rId12"/>
    <p:sldId id="275" r:id="rId13"/>
  </p:sldIdLst>
  <p:sldSz cx="9144000" cy="6858000" type="screen4x3"/>
  <p:notesSz cx="7104063" cy="10234613"/>
  <p:embeddedFontLst>
    <p:embeddedFont>
      <p:font typeface="Cambria Math" panose="02040503050406030204" pitchFamily="18" charset="0"/>
      <p:regular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3F1F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D2DE1-BD17-4DDA-B832-8EE7C5CF7F37}" v="19" dt="2022-10-26T05:40:14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9" autoAdjust="0"/>
    <p:restoredTop sz="91472" autoAdjust="0"/>
  </p:normalViewPr>
  <p:slideViewPr>
    <p:cSldViewPr snapToGrid="0" snapToObjects="1" showGuides="1">
      <p:cViewPr varScale="1">
        <p:scale>
          <a:sx n="72" d="100"/>
          <a:sy n="72" d="100"/>
        </p:scale>
        <p:origin x="1452" y="60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2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Fasondini" userId="5dc4241ea68c62ec" providerId="LiveId" clId="{9F9D2DE1-BD17-4DDA-B832-8EE7C5CF7F37}"/>
    <pc:docChg chg="modSld">
      <pc:chgData name="Marco Fasondini" userId="5dc4241ea68c62ec" providerId="LiveId" clId="{9F9D2DE1-BD17-4DDA-B832-8EE7C5CF7F37}" dt="2024-10-01T19:03:34.311" v="15" actId="20577"/>
      <pc:docMkLst>
        <pc:docMk/>
      </pc:docMkLst>
      <pc:sldChg chg="modSp mod">
        <pc:chgData name="Marco Fasondini" userId="5dc4241ea68c62ec" providerId="LiveId" clId="{9F9D2DE1-BD17-4DDA-B832-8EE7C5CF7F37}" dt="2024-10-01T19:03:34.311" v="15" actId="20577"/>
        <pc:sldMkLst>
          <pc:docMk/>
          <pc:sldMk cId="1208446337" sldId="256"/>
        </pc:sldMkLst>
        <pc:spChg chg="mod">
          <ac:chgData name="Marco Fasondini" userId="5dc4241ea68c62ec" providerId="LiveId" clId="{9F9D2DE1-BD17-4DDA-B832-8EE7C5CF7F37}" dt="2024-10-01T19:03:34.311" v="15" actId="20577"/>
          <ac:spMkLst>
            <pc:docMk/>
            <pc:sldMk cId="1208446337" sldId="256"/>
            <ac:spMk id="2" creationId="{81196CDF-2CB5-C547-967C-386DEF9A92A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2DB4FBF-BAB0-464A-910D-50A092E2156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221D7CF-5F4D-5148-AB1A-A05EF0B57D46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/>
              <a:t>MA3077 (DLI) </a:t>
            </a:r>
            <a:r>
              <a:rPr lang="en-US" sz="1400" b="0" dirty="0"/>
              <a:t>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 dirty="0"/>
              <a:t>Lecture 12 – Maximal flows and minimal cuts continued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Marco Fasondini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Unsaturated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2934312"/>
                <a:ext cx="8445500" cy="314080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b="1" dirty="0">
                    <a:solidFill>
                      <a:schemeClr val="accent1"/>
                    </a:solidFill>
                  </a:rPr>
                  <a:t>Definition:</a:t>
                </a:r>
              </a:p>
              <a:p>
                <a:pPr marL="0" indent="0">
                  <a:buNone/>
                </a:pP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be a directed network with source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GB" dirty="0"/>
                  <a:t> and sink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, and let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be a flow.</a:t>
                </a:r>
              </a:p>
              <a:p>
                <a:pPr marL="0" indent="0">
                  <a:buNone/>
                </a:pPr>
                <a:r>
                  <a:rPr lang="en-GB" dirty="0"/>
                  <a:t>A </a:t>
                </a:r>
                <a:r>
                  <a:rPr lang="en-GB" i="1" dirty="0"/>
                  <a:t>path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is a finite sequence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dirty="0"/>
                  <a:t> of unique nodes such that either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dirty="0"/>
                  <a:t> for every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 …, #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The capacity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GB" dirty="0"/>
                  <a:t> of a path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is defined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≤#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           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           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𝑜𝑡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𝑒𝑟𝑤𝑖𝑠𝑒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 path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is called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i="1" dirty="0"/>
                  <a:t>-unsaturated</a:t>
                </a:r>
                <a:r>
                  <a:rPr lang="en-GB" dirty="0"/>
                  <a:t> . An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i="1" dirty="0"/>
                  <a:t>-</a:t>
                </a:r>
                <a:r>
                  <a:rPr lang="en-GB" dirty="0"/>
                  <a:t>unsaturated path that connects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is called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i="1" dirty="0"/>
                  <a:t>-augmenting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chemeClr val="accent1"/>
                    </a:solidFill>
                  </a:rPr>
                  <a:t>Example:</a:t>
                </a:r>
                <a:r>
                  <a:rPr lang="en-GB" dirty="0"/>
                  <a:t> The capacity of the path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solidFill>
                      <a:schemeClr val="accent5"/>
                    </a:solidFill>
                  </a:rPr>
                  <a:t>={</a:t>
                </a:r>
                <a:r>
                  <a:rPr lang="en-GB" dirty="0" err="1">
                    <a:solidFill>
                      <a:schemeClr val="accent5"/>
                    </a:solidFill>
                  </a:rPr>
                  <a:t>s,c,b,e,t</a:t>
                </a:r>
                <a:r>
                  <a:rPr lang="en-GB" dirty="0">
                    <a:solidFill>
                      <a:schemeClr val="accent5"/>
                    </a:solidFill>
                  </a:rPr>
                  <a:t>}</a:t>
                </a:r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dirty="0"/>
                  <a:t>. Therefore,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i="1" dirty="0"/>
                  <a:t>-</a:t>
                </a:r>
                <a:r>
                  <a:rPr lang="en-GB" dirty="0"/>
                  <a:t>augmenting.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2934312"/>
                <a:ext cx="8445500" cy="3140809"/>
              </a:xfrm>
              <a:blipFill>
                <a:blip r:embed="rId2"/>
                <a:stretch>
                  <a:fillRect l="-1515" t="-2132" r="-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25" name="Group 24" descr="This is a directed network with nodes {S,A,B,C,D,E,T}, directed edges {SA,SB,SC,AB,AD,BC,BD,BE,CE,DT,ED,ET}, and weights w(SA) = 5, w(SB) = 7, w(SC) = 4, w(AB)=1, w(BC)=2, w(AD)=3, w(BC) = 2, w(BD) = 4, w(BE)=5, w(CE) = 4, w(DT)=9, w(ED)=1, w(ET)=6. On thiw network, we defined a flow f with values f(SA) = 0, f(SB) = 6, f(SC) = 0, f(AB)=0, f(BC)=2, f(AD)=0, f(BC) = 2, f(BD) = 4, f(BE)=0, f(CE) = 2, f(DT)=4, f(ED)=0, f(ET)=2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125287"/>
            <a:ext cx="5054452" cy="2028148"/>
            <a:chOff x="1933433" y="879463"/>
            <a:chExt cx="5668370" cy="23840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3478253" y="2901759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accent5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1998721" y="154928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042750" y="2271247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338592" y="1742709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7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2990525" y="1316942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3224886" y="87946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072073" y="161178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287903" y="2393171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5630502" y="2771371"/>
              <a:ext cx="252113" cy="361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6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5873910" y="1523546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9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604373" y="202608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025912" y="205475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C2E3A35-94CC-C743-9CEB-A96265BB4C9D}"/>
              </a:ext>
            </a:extLst>
          </p:cNvPr>
          <p:cNvSpPr txBox="1"/>
          <p:nvPr/>
        </p:nvSpPr>
        <p:spPr>
          <a:xfrm>
            <a:off x="2382468" y="15087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492135-5D8D-FC43-950D-BF51FEF80551}"/>
              </a:ext>
            </a:extLst>
          </p:cNvPr>
          <p:cNvSpPr txBox="1"/>
          <p:nvPr/>
        </p:nvSpPr>
        <p:spPr>
          <a:xfrm>
            <a:off x="2873510" y="18449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57586E-E85C-2C4A-8B6E-AF48446E15C5}"/>
              </a:ext>
            </a:extLst>
          </p:cNvPr>
          <p:cNvSpPr txBox="1"/>
          <p:nvPr/>
        </p:nvSpPr>
        <p:spPr>
          <a:xfrm>
            <a:off x="2545032" y="24838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8D3CC5-D340-494B-9919-5A4713912E52}"/>
              </a:ext>
            </a:extLst>
          </p:cNvPr>
          <p:cNvSpPr txBox="1"/>
          <p:nvPr/>
        </p:nvSpPr>
        <p:spPr>
          <a:xfrm>
            <a:off x="4160589" y="13867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E7282B-F958-1340-887F-3D520793AF05}"/>
              </a:ext>
            </a:extLst>
          </p:cNvPr>
          <p:cNvSpPr txBox="1"/>
          <p:nvPr/>
        </p:nvSpPr>
        <p:spPr>
          <a:xfrm>
            <a:off x="3258191" y="1651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F68B07-0633-4142-8F77-6EC199AAC4C2}"/>
              </a:ext>
            </a:extLst>
          </p:cNvPr>
          <p:cNvSpPr txBox="1"/>
          <p:nvPr/>
        </p:nvSpPr>
        <p:spPr>
          <a:xfrm>
            <a:off x="4290942" y="2345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035E3A-2B16-C44B-8D3F-5CCF99E0245F}"/>
              </a:ext>
            </a:extLst>
          </p:cNvPr>
          <p:cNvSpPr txBox="1"/>
          <p:nvPr/>
        </p:nvSpPr>
        <p:spPr>
          <a:xfrm>
            <a:off x="4025814" y="28598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D5E1B2-E4A8-7C48-AB34-6E0B75F7F6DE}"/>
              </a:ext>
            </a:extLst>
          </p:cNvPr>
          <p:cNvSpPr txBox="1"/>
          <p:nvPr/>
        </p:nvSpPr>
        <p:spPr>
          <a:xfrm>
            <a:off x="5128500" y="21806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9A4D51-D24E-4B4B-9D3D-8052EB882A78}"/>
              </a:ext>
            </a:extLst>
          </p:cNvPr>
          <p:cNvSpPr txBox="1"/>
          <p:nvPr/>
        </p:nvSpPr>
        <p:spPr>
          <a:xfrm>
            <a:off x="5981714" y="234300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EB283D-1B95-F74F-A7EF-2C1CD63D3476}"/>
              </a:ext>
            </a:extLst>
          </p:cNvPr>
          <p:cNvSpPr txBox="1"/>
          <p:nvPr/>
        </p:nvSpPr>
        <p:spPr>
          <a:xfrm>
            <a:off x="6052921" y="15961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0E6C3D-596D-4B4B-B139-B3E9D43358F5}"/>
              </a:ext>
            </a:extLst>
          </p:cNvPr>
          <p:cNvSpPr txBox="1"/>
          <p:nvPr/>
        </p:nvSpPr>
        <p:spPr>
          <a:xfrm>
            <a:off x="4464429" y="17782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8E82CD-CF3A-0149-82F3-DBD8493356E5}"/>
              </a:ext>
            </a:extLst>
          </p:cNvPr>
          <p:cNvSpPr txBox="1"/>
          <p:nvPr/>
        </p:nvSpPr>
        <p:spPr>
          <a:xfrm>
            <a:off x="3378494" y="22990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054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129037"/>
                <a:ext cx="8445500" cy="283270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b="1" dirty="0">
                    <a:solidFill>
                      <a:schemeClr val="accent1"/>
                    </a:solidFill>
                  </a:rPr>
                  <a:t>Idea: </a:t>
                </a: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be a directed network with source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and sink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, let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be a flow, and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an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i="1" dirty="0"/>
                  <a:t>-</a:t>
                </a:r>
                <a:r>
                  <a:rPr lang="en-GB" dirty="0"/>
                  <a:t>augmenting path.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dirty="0"/>
                  <a:t> be defined as follows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 </m:t>
                              </m:r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 </m:t>
                              </m:r>
                              <m:r>
                                <m:rPr>
                                  <m:sty m:val="p"/>
                                </m:rPr>
                                <a:rPr lang="de-CH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CH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             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de-CH" dirty="0" err="1"/>
                  <a:t>Then</a:t>
                </a:r>
                <a:r>
                  <a:rPr lang="de-CH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dirty="0"/>
                  <a:t> is a flow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>
                    <a:solidFill>
                      <a:schemeClr val="accent1"/>
                    </a:solidFill>
                  </a:rPr>
                  <a:t>Example:</a:t>
                </a:r>
                <a:r>
                  <a:rPr lang="en-GB" dirty="0"/>
                  <a:t> The value of the flow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obtained by augmenting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solidFill>
                      <a:schemeClr val="accent5"/>
                    </a:solidFill>
                  </a:rPr>
                  <a:t>={</a:t>
                </a:r>
                <a:r>
                  <a:rPr lang="en-GB" dirty="0" err="1">
                    <a:solidFill>
                      <a:schemeClr val="accent5"/>
                    </a:solidFill>
                  </a:rPr>
                  <a:t>s,c,b,e,t</a:t>
                </a:r>
                <a:r>
                  <a:rPr lang="en-GB" dirty="0">
                    <a:solidFill>
                      <a:schemeClr val="accent5"/>
                    </a:solidFill>
                  </a:rPr>
                  <a:t>}</a:t>
                </a:r>
                <a:r>
                  <a:rPr lang="en-GB" dirty="0"/>
                  <a:t> </a:t>
                </a:r>
                <a:r>
                  <a:rPr lang="de-CH" dirty="0" err="1"/>
                  <a:t>is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</m:oMath>
                </a14:m>
                <a:r>
                  <a:rPr lang="en-GB" dirty="0"/>
                  <a:t> = </a:t>
                </a:r>
                <a:r>
                  <a:rPr lang="en-GB" dirty="0">
                    <a:solidFill>
                      <a:schemeClr val="accent4"/>
                    </a:solidFill>
                  </a:rPr>
                  <a:t>6+0</a:t>
                </a:r>
                <a:r>
                  <a:rPr lang="en-GB" dirty="0">
                    <a:solidFill>
                      <a:schemeClr val="accent1"/>
                    </a:solidFill>
                  </a:rPr>
                  <a:t>+2</a:t>
                </a:r>
                <a:r>
                  <a:rPr lang="en-GB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CH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CH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CH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GB" dirty="0">
                    <a:solidFill>
                      <a:schemeClr val="accent1"/>
                    </a:solidFill>
                  </a:rPr>
                  <a:t> </a:t>
                </a:r>
                <a:r>
                  <a:rPr lang="en-GB" dirty="0"/>
                  <a:t>= 8.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129037"/>
                <a:ext cx="8445500" cy="2832707"/>
              </a:xfrm>
              <a:blipFill>
                <a:blip r:embed="rId2"/>
                <a:stretch>
                  <a:fillRect l="-1515" t="-1505" b="-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25" name="Group 24" descr="This is a directed network with nodes {S,A,B,C,D,E,T}, directed edges {SA,SB,SC,AB,AD,BC,BD,BE,CE,DT,ED,ET}, and weights w(SA) = 5, w(SB) = 7, w(SC) = 4, w(AB)=1, w(BC)=2, w(AD)=3, w(BC) = 2, w(BD) = 4, w(BE)=5, w(CE) = 4, w(DT)=9, w(ED)=1, w(ET)=6. On thiw network, we defined a flow f with values f(SA) = 0, f(SB) = 6, f(SC) = 0, f(AB)=0, f(BC)=2, f(AD)=0, f(BC) = 2, f(BD) = 4, f(BE)=0, f(CE) = 2, f(DT)=4, f(ED)=0, f(ET)=2. This flow is augmented by the path p={S,C,B,E,T}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125287"/>
            <a:ext cx="5054452" cy="2028148"/>
            <a:chOff x="1933433" y="879463"/>
            <a:chExt cx="5668370" cy="23840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3478253" y="2901759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accent5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1998721" y="154928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042750" y="2271247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338592" y="1742709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7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2990525" y="1316942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3224886" y="87946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072073" y="161178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287903" y="2393171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5630502" y="2771371"/>
              <a:ext cx="252113" cy="361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6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5873910" y="1523546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9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604373" y="202608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025912" y="205475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C2E3A35-94CC-C743-9CEB-A96265BB4C9D}"/>
              </a:ext>
            </a:extLst>
          </p:cNvPr>
          <p:cNvSpPr txBox="1"/>
          <p:nvPr/>
        </p:nvSpPr>
        <p:spPr>
          <a:xfrm>
            <a:off x="2382468" y="15087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492135-5D8D-FC43-950D-BF51FEF80551}"/>
              </a:ext>
            </a:extLst>
          </p:cNvPr>
          <p:cNvSpPr txBox="1"/>
          <p:nvPr/>
        </p:nvSpPr>
        <p:spPr>
          <a:xfrm>
            <a:off x="2873510" y="18449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57586E-E85C-2C4A-8B6E-AF48446E15C5}"/>
              </a:ext>
            </a:extLst>
          </p:cNvPr>
          <p:cNvSpPr txBox="1"/>
          <p:nvPr/>
        </p:nvSpPr>
        <p:spPr>
          <a:xfrm>
            <a:off x="2458899" y="2544466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  <a:r>
              <a:rPr lang="en-GB" sz="1400" dirty="0">
                <a:solidFill>
                  <a:schemeClr val="accent1"/>
                </a:solidFill>
              </a:rPr>
              <a:t>+2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8D3CC5-D340-494B-9919-5A4713912E52}"/>
              </a:ext>
            </a:extLst>
          </p:cNvPr>
          <p:cNvSpPr txBox="1"/>
          <p:nvPr/>
        </p:nvSpPr>
        <p:spPr>
          <a:xfrm>
            <a:off x="4160589" y="13867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E7282B-F958-1340-887F-3D520793AF05}"/>
              </a:ext>
            </a:extLst>
          </p:cNvPr>
          <p:cNvSpPr txBox="1"/>
          <p:nvPr/>
        </p:nvSpPr>
        <p:spPr>
          <a:xfrm>
            <a:off x="3258191" y="1651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F68B07-0633-4142-8F77-6EC199AAC4C2}"/>
              </a:ext>
            </a:extLst>
          </p:cNvPr>
          <p:cNvSpPr txBox="1"/>
          <p:nvPr/>
        </p:nvSpPr>
        <p:spPr>
          <a:xfrm>
            <a:off x="4227180" y="2456512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  <a:r>
              <a:rPr lang="en-GB" sz="1400" dirty="0">
                <a:solidFill>
                  <a:schemeClr val="accent1"/>
                </a:solidFill>
              </a:rPr>
              <a:t>+2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035E3A-2B16-C44B-8D3F-5CCF99E0245F}"/>
              </a:ext>
            </a:extLst>
          </p:cNvPr>
          <p:cNvSpPr txBox="1"/>
          <p:nvPr/>
        </p:nvSpPr>
        <p:spPr>
          <a:xfrm>
            <a:off x="4025814" y="28598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D5E1B2-E4A8-7C48-AB34-6E0B75F7F6DE}"/>
              </a:ext>
            </a:extLst>
          </p:cNvPr>
          <p:cNvSpPr txBox="1"/>
          <p:nvPr/>
        </p:nvSpPr>
        <p:spPr>
          <a:xfrm>
            <a:off x="5128500" y="21806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9A4D51-D24E-4B4B-9D3D-8052EB882A78}"/>
              </a:ext>
            </a:extLst>
          </p:cNvPr>
          <p:cNvSpPr txBox="1"/>
          <p:nvPr/>
        </p:nvSpPr>
        <p:spPr>
          <a:xfrm>
            <a:off x="5981714" y="2343002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2</a:t>
            </a:r>
            <a:r>
              <a:rPr lang="en-GB" sz="1400" dirty="0">
                <a:solidFill>
                  <a:schemeClr val="accent1"/>
                </a:solidFill>
              </a:rPr>
              <a:t>+2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EB283D-1B95-F74F-A7EF-2C1CD63D3476}"/>
              </a:ext>
            </a:extLst>
          </p:cNvPr>
          <p:cNvSpPr txBox="1"/>
          <p:nvPr/>
        </p:nvSpPr>
        <p:spPr>
          <a:xfrm>
            <a:off x="6052921" y="15961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0E6C3D-596D-4B4B-B139-B3E9D43358F5}"/>
              </a:ext>
            </a:extLst>
          </p:cNvPr>
          <p:cNvSpPr txBox="1"/>
          <p:nvPr/>
        </p:nvSpPr>
        <p:spPr>
          <a:xfrm>
            <a:off x="4464429" y="17782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8E82CD-CF3A-0149-82F3-DBD8493356E5}"/>
              </a:ext>
            </a:extLst>
          </p:cNvPr>
          <p:cNvSpPr txBox="1"/>
          <p:nvPr/>
        </p:nvSpPr>
        <p:spPr>
          <a:xfrm>
            <a:off x="3280958" y="2299021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2</a:t>
            </a:r>
            <a:r>
              <a:rPr lang="en-GB" sz="1400" dirty="0">
                <a:solidFill>
                  <a:schemeClr val="accent1"/>
                </a:solidFill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55390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30D5-191C-F642-A530-E2502D58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flows and minimal cuts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D1582-0422-3B4C-843F-47E99FDA311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Theorem: </a:t>
                </a: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be a directed network with source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and sink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A flow is maximal </a:t>
                </a:r>
                <a:r>
                  <a:rPr lang="en-US" dirty="0" err="1"/>
                  <a:t>iff</a:t>
                </a:r>
                <a:r>
                  <a:rPr lang="en-US" dirty="0"/>
                  <a:t> there are no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-augmenting paths.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A flow is maximal </a:t>
                </a:r>
                <a:r>
                  <a:rPr lang="en-US" dirty="0" err="1"/>
                  <a:t>iff</a:t>
                </a:r>
                <a:r>
                  <a:rPr lang="en-US" dirty="0"/>
                  <a:t> its value is equal to the capacity of a minimal cut.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flow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- augmenting path, then the flow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dirty="0"/>
                  <a:t> </a:t>
                </a:r>
                <a:r>
                  <a:rPr lang="en-US" dirty="0"/>
                  <a:t>defined in the previous slide satisfies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not maximal. Otherwise, assume there are no augmenting paths, and let </a:t>
                </a:r>
                <a:endParaRPr lang="de-CH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path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with</m:t>
                      </m:r>
                      <m: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nor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m:rPr>
                          <m:nor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dirty="0"/>
                  <a:t>Then, the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de-CH" dirty="0"/>
                  <a:t>defines </a:t>
                </a:r>
                <a:r>
                  <a:rPr lang="en-US" dirty="0"/>
                  <a:t>an S-T cut. Its definition implies that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, and that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Therefore,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</m:acc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CH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Hence, the previous corollary implies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maximal, and the cut defined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minimal.     ◻︎</a:t>
                </a: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D1582-0422-3B4C-843F-47E99FDA3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371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057C3-CA66-AE43-9555-6B37732ED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36E9-469D-28DD-2FBA-B5BBFB8F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flow via 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9671E-C69C-A281-5DE0-A2209A3393B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be a directed network with source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and sink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many edges. Let </a:t>
                </a:r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de-CH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de-CH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de-CH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We can compute the maximal flow by solving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CH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:(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𝑠𝑣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de-CH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CH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CH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𝑢𝑣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𝑣𝑤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∀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CH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\{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9671E-C69C-A281-5DE0-A2209A339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 r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09BD6-EA31-1E45-37B1-7737990E4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2C1C-507A-6D3F-41B1-E8A99492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cut via 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A9AF6E-1A85-2A92-61E1-CD5D5340FBE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obtained as the dual to the maximal flow problem. Let </a:t>
                </a:r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CH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de-CH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de-CH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de-CH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CH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𝑢𝑣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 ∀</m:t>
                                      </m:r>
                                      <m:d>
                                        <m:d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𝑠𝑣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∀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𝑢𝑡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∀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𝑠𝑡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 (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Interpretation: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identify a minimal cut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m:rPr>
                        <m:brk m:alnAt="7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brk m:alnAt="7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implies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m:rPr>
                        <m:brk m:alnAt="7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m:rPr>
                        <m:brk m:alnAt="7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brk m:alnAt="7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de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𝑠𝑣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implies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m:rPr>
                        <m:brk m:alnAt="7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brk m:alnAt="7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𝑢𝑡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implies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brk m:alnAt="7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m:rPr>
                        <m:brk m:alnAt="7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A9AF6E-1A85-2A92-61E1-CD5D5340F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876" t="-2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1630B-1FE6-98DB-BC0E-CEEA0CE4A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1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3F82-0390-244D-B511-81096785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677108"/>
          </a:xfrm>
        </p:spPr>
        <p:txBody>
          <a:bodyPr/>
          <a:lstStyle/>
          <a:p>
            <a:r>
              <a:rPr lang="en-US" dirty="0"/>
              <a:t>Maximal flows and minimal cuts in </a:t>
            </a:r>
            <a:r>
              <a:rPr lang="en-US" dirty="0" err="1"/>
              <a:t>Matlab</a:t>
            </a:r>
            <a:br>
              <a:rPr lang="en-US" dirty="0"/>
            </a:br>
            <a:r>
              <a:rPr lang="en-US" sz="1600" dirty="0"/>
              <a:t>(see OR12_cutsandflows.m)</a:t>
            </a:r>
          </a:p>
        </p:txBody>
      </p:sp>
      <p:pic>
        <p:nvPicPr>
          <p:cNvPr id="6" name="Content Placeholder 5" descr="Image of maximum flow and minimal computed using matlab.">
            <a:extLst>
              <a:ext uri="{FF2B5EF4-FFF2-40B4-BE49-F238E27FC236}">
                <a16:creationId xmlns:a16="http://schemas.microsoft.com/office/drawing/2014/main" id="{7EB7EB7B-DB07-9747-B62A-4A991CB713D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4" y="1166061"/>
            <a:ext cx="6272078" cy="47040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49FE1-19E5-FF4B-89B1-18FD19799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0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408-F539-EF43-8E57-C632A40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 and self-study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Summary: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In this lecture and the previous lecture we learnt:</a:t>
                </a:r>
              </a:p>
              <a:p>
                <a:r>
                  <a:rPr lang="en-US" dirty="0"/>
                  <a:t>about directed networks, </a:t>
                </a:r>
              </a:p>
              <a:p>
                <a:r>
                  <a:rPr lang="en-US" dirty="0"/>
                  <a:t>that to a maximal flow corresponds a minimal cut,</a:t>
                </a:r>
              </a:p>
              <a:p>
                <a:r>
                  <a:rPr lang="en-US" dirty="0"/>
                  <a:t>that these are linear programming problems,</a:t>
                </a:r>
              </a:p>
              <a:p>
                <a:r>
                  <a:rPr lang="en-US" dirty="0"/>
                  <a:t>and that one can increase a flow with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i="1" dirty="0"/>
                  <a:t>-</a:t>
                </a:r>
                <a:r>
                  <a:rPr lang="en-GB" dirty="0"/>
                  <a:t>augmenting paths.</a:t>
                </a:r>
                <a:br>
                  <a:rPr lang="en-US" dirty="0"/>
                </a:br>
                <a:endParaRPr lang="en-US" b="1" dirty="0">
                  <a:solidFill>
                    <a:srgbClr val="FF0000"/>
                  </a:solidFill>
                </a:endParaRPr>
              </a:p>
              <a:p>
                <a:pPr marL="0" lvl="1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Self-study: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Consider the directed network with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CH" dirty="0"/>
              </a:p>
              <a:p>
                <a:pPr marL="0" lvl="1" indent="0">
                  <a:buNone/>
                </a:pPr>
                <a:r>
                  <a:rPr lang="en-US" dirty="0"/>
                  <a:t>and sink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on the right. Let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 be defined by</a:t>
                </a: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𝑆𝐵</m:t>
                        </m:r>
                      </m:e>
                    </m:d>
                    <m:r>
                      <a:rPr lang="de-CH" b="0" i="0" smtClean="0">
                        <a:latin typeface="Cambria Math" panose="02040503050406030204" pitchFamily="18" charset="0"/>
                      </a:rPr>
                      <m:t>=6,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𝐶𝑇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𝐷𝑇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=3,</m:t>
                    </m:r>
                  </m:oMath>
                </a14:m>
                <a:endParaRPr lang="de-CH" b="0" dirty="0"/>
              </a:p>
              <a:p>
                <a:pPr marL="0" lvl="1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otherwise. Verify that 𝑓 is a flow. Then,</a:t>
                </a:r>
              </a:p>
              <a:p>
                <a:pPr marL="0" lvl="1" indent="0">
                  <a:buNone/>
                </a:pPr>
                <a:r>
                  <a:rPr lang="en-US" dirty="0"/>
                  <a:t>identify an 𝑓-augmenting path and compute its capacity.</a:t>
                </a:r>
              </a:p>
              <a:p>
                <a:pPr marL="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876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A696-81AC-4840-89C6-58194B1C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980A1E4D-18EC-6EC1-36B2-7648F1004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819" y="2907102"/>
            <a:ext cx="3117181" cy="292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82196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8282DC-4851-419D-9CF0-16A2A7D28669}">
  <ds:schemaRefs>
    <ds:schemaRef ds:uri="http://purl.org/dc/elements/1.1/"/>
    <ds:schemaRef ds:uri="http://www.w3.org/XML/1998/namespace"/>
    <ds:schemaRef ds:uri="e7a5fc8e-e677-41ca-8019-df913e37547c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67a03111-f570-43e0-9b48-49049b7e86e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19535</TotalTime>
  <Words>835</Words>
  <Application>Microsoft Office PowerPoint</Application>
  <PresentationFormat>On-screen Show (4:3)</PresentationFormat>
  <Paragraphs>119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Cambria Math</vt:lpstr>
      <vt:lpstr>Lucida Grande</vt:lpstr>
      <vt:lpstr>Arial</vt:lpstr>
      <vt:lpstr>Georgia</vt:lpstr>
      <vt:lpstr>Calibri</vt:lpstr>
      <vt:lpstr>UoL Powerpoint Guidelines Accessibility Design</vt:lpstr>
      <vt:lpstr>1_Office Theme</vt:lpstr>
      <vt:lpstr>MA3077 (DLI) Operational Research  Lecture 12 – Maximal flows and minimal cuts continued</vt:lpstr>
      <vt:lpstr>Unsaturated paths</vt:lpstr>
      <vt:lpstr>Augmented flows</vt:lpstr>
      <vt:lpstr>Maximal flows and minimal cuts revisited</vt:lpstr>
      <vt:lpstr>Maximal flow via linear programming</vt:lpstr>
      <vt:lpstr>Minimal cut via linear programming</vt:lpstr>
      <vt:lpstr>Maximal flows and minimal cuts in Matlab (see OR12_cutsandflows.m)</vt:lpstr>
      <vt:lpstr>Summary and 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Marco Fasondini</cp:lastModifiedBy>
  <cp:revision>147</cp:revision>
  <cp:lastPrinted>2022-10-26T03:33:30Z</cp:lastPrinted>
  <dcterms:created xsi:type="dcterms:W3CDTF">2020-07-06T13:17:56Z</dcterms:created>
  <dcterms:modified xsi:type="dcterms:W3CDTF">2024-10-01T19:03:43Z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