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6" r:id="rId8"/>
    <p:sldId id="291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E8"/>
    <a:srgbClr val="F3F1F5"/>
    <a:srgbClr val="F6CBCE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7" autoAdjust="0"/>
    <p:restoredTop sz="9546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3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A4BC218B-99CD-48A3-91DF-03CFA18C4521}"/>
    <pc:docChg chg="undo custSel modSld">
      <pc:chgData name="Marco Fasondini" userId="5dc4241ea68c62ec" providerId="LiveId" clId="{A4BC218B-99CD-48A3-91DF-03CFA18C4521}" dt="2022-10-29T12:34:46.187" v="394" actId="20577"/>
      <pc:docMkLst>
        <pc:docMk/>
      </pc:docMkLst>
      <pc:sldChg chg="modSp mod">
        <pc:chgData name="Marco Fasondini" userId="5dc4241ea68c62ec" providerId="LiveId" clId="{A4BC218B-99CD-48A3-91DF-03CFA18C4521}" dt="2022-10-29T03:30:08.305" v="48" actId="20577"/>
        <pc:sldMkLst>
          <pc:docMk/>
          <pc:sldMk cId="1208446337" sldId="256"/>
        </pc:sldMkLst>
        <pc:spChg chg="mod">
          <ac:chgData name="Marco Fasondini" userId="5dc4241ea68c62ec" providerId="LiveId" clId="{A4BC218B-99CD-48A3-91DF-03CFA18C4521}" dt="2022-10-29T03:29:59.046" v="15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A4BC218B-99CD-48A3-91DF-03CFA18C4521}" dt="2022-10-29T03:30:08.305" v="48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A4BC218B-99CD-48A3-91DF-03CFA18C4521}" dt="2022-10-29T03:43:28.140" v="176" actId="20577"/>
        <pc:sldMkLst>
          <pc:docMk/>
          <pc:sldMk cId="2569027146" sldId="257"/>
        </pc:sldMkLst>
        <pc:spChg chg="mod">
          <ac:chgData name="Marco Fasondini" userId="5dc4241ea68c62ec" providerId="LiveId" clId="{A4BC218B-99CD-48A3-91DF-03CFA18C4521}" dt="2022-10-29T03:36:57.740" v="149" actId="20577"/>
          <ac:spMkLst>
            <pc:docMk/>
            <pc:sldMk cId="2569027146" sldId="257"/>
            <ac:spMk id="11" creationId="{E9381321-5EDF-4D42-B147-ADA7004CD9E0}"/>
          </ac:spMkLst>
        </pc:spChg>
        <pc:spChg chg="mod">
          <ac:chgData name="Marco Fasondini" userId="5dc4241ea68c62ec" providerId="LiveId" clId="{A4BC218B-99CD-48A3-91DF-03CFA18C4521}" dt="2022-10-29T03:43:28.140" v="176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Marco Fasondini" userId="5dc4241ea68c62ec" providerId="LiveId" clId="{A4BC218B-99CD-48A3-91DF-03CFA18C4521}" dt="2022-10-29T12:34:46.187" v="394" actId="20577"/>
        <pc:sldMkLst>
          <pc:docMk/>
          <pc:sldMk cId="382264535" sldId="277"/>
        </pc:sldMkLst>
        <pc:spChg chg="mod">
          <ac:chgData name="Marco Fasondini" userId="5dc4241ea68c62ec" providerId="LiveId" clId="{A4BC218B-99CD-48A3-91DF-03CFA18C4521}" dt="2022-10-29T12:34:46.187" v="394" actId="20577"/>
          <ac:spMkLst>
            <pc:docMk/>
            <pc:sldMk cId="382264535" sldId="277"/>
            <ac:spMk id="3" creationId="{1F6E29E7-B0A0-374A-A7DA-E48452A0DE70}"/>
          </ac:spMkLst>
        </pc:spChg>
      </pc:sldChg>
      <pc:sldChg chg="modSp mod">
        <pc:chgData name="Marco Fasondini" userId="5dc4241ea68c62ec" providerId="LiveId" clId="{A4BC218B-99CD-48A3-91DF-03CFA18C4521}" dt="2022-10-29T04:12:49.380" v="263" actId="1076"/>
        <pc:sldMkLst>
          <pc:docMk/>
          <pc:sldMk cId="3500832799" sldId="278"/>
        </pc:sldMkLst>
        <pc:spChg chg="mod">
          <ac:chgData name="Marco Fasondini" userId="5dc4241ea68c62ec" providerId="LiveId" clId="{A4BC218B-99CD-48A3-91DF-03CFA18C4521}" dt="2022-10-29T04:12:36.608" v="262" actId="20577"/>
          <ac:spMkLst>
            <pc:docMk/>
            <pc:sldMk cId="3500832799" sldId="278"/>
            <ac:spMk id="3" creationId="{FB7A50A6-F3CB-8E4D-921E-43E0DD4C7EF6}"/>
          </ac:spMkLst>
        </pc:spChg>
        <pc:graphicFrameChg chg="mod">
          <ac:chgData name="Marco Fasondini" userId="5dc4241ea68c62ec" providerId="LiveId" clId="{A4BC218B-99CD-48A3-91DF-03CFA18C4521}" dt="2022-10-29T04:12:49.380" v="263" actId="1076"/>
          <ac:graphicFrameMkLst>
            <pc:docMk/>
            <pc:sldMk cId="3500832799" sldId="278"/>
            <ac:graphicFrameMk id="6" creationId="{7F27A628-54B5-4244-A846-0B7424B79191}"/>
          </ac:graphicFrameMkLst>
        </pc:graphicFrameChg>
      </pc:sldChg>
      <pc:sldChg chg="modSp mod">
        <pc:chgData name="Marco Fasondini" userId="5dc4241ea68c62ec" providerId="LiveId" clId="{A4BC218B-99CD-48A3-91DF-03CFA18C4521}" dt="2022-10-29T04:22:10.331" v="271" actId="20577"/>
        <pc:sldMkLst>
          <pc:docMk/>
          <pc:sldMk cId="26521035" sldId="279"/>
        </pc:sldMkLst>
        <pc:spChg chg="mod">
          <ac:chgData name="Marco Fasondini" userId="5dc4241ea68c62ec" providerId="LiveId" clId="{A4BC218B-99CD-48A3-91DF-03CFA18C4521}" dt="2022-10-29T04:22:10.331" v="271" actId="20577"/>
          <ac:spMkLst>
            <pc:docMk/>
            <pc:sldMk cId="26521035" sldId="279"/>
            <ac:spMk id="3" creationId="{FB7A50A6-F3CB-8E4D-921E-43E0DD4C7EF6}"/>
          </ac:spMkLst>
        </pc:spChg>
      </pc:sldChg>
      <pc:sldChg chg="modSp mod">
        <pc:chgData name="Marco Fasondini" userId="5dc4241ea68c62ec" providerId="LiveId" clId="{A4BC218B-99CD-48A3-91DF-03CFA18C4521}" dt="2022-10-29T04:22:18.501" v="272" actId="20577"/>
        <pc:sldMkLst>
          <pc:docMk/>
          <pc:sldMk cId="4207423232" sldId="280"/>
        </pc:sldMkLst>
        <pc:spChg chg="mod">
          <ac:chgData name="Marco Fasondini" userId="5dc4241ea68c62ec" providerId="LiveId" clId="{A4BC218B-99CD-48A3-91DF-03CFA18C4521}" dt="2022-10-29T04:22:18.501" v="272" actId="20577"/>
          <ac:spMkLst>
            <pc:docMk/>
            <pc:sldMk cId="4207423232" sldId="280"/>
            <ac:spMk id="3" creationId="{FB7A50A6-F3CB-8E4D-921E-43E0DD4C7EF6}"/>
          </ac:spMkLst>
        </pc:spChg>
      </pc:sldChg>
      <pc:sldChg chg="modSp mod">
        <pc:chgData name="Marco Fasondini" userId="5dc4241ea68c62ec" providerId="LiveId" clId="{A4BC218B-99CD-48A3-91DF-03CFA18C4521}" dt="2022-10-29T04:51:09.777" v="274" actId="20577"/>
        <pc:sldMkLst>
          <pc:docMk/>
          <pc:sldMk cId="432761827" sldId="287"/>
        </pc:sldMkLst>
        <pc:spChg chg="mod">
          <ac:chgData name="Marco Fasondini" userId="5dc4241ea68c62ec" providerId="LiveId" clId="{A4BC218B-99CD-48A3-91DF-03CFA18C4521}" dt="2022-10-29T04:51:09.777" v="274" actId="20577"/>
          <ac:spMkLst>
            <pc:docMk/>
            <pc:sldMk cId="432761827" sldId="287"/>
            <ac:spMk id="3" creationId="{FB7A50A6-F3CB-8E4D-921E-43E0DD4C7EF6}"/>
          </ac:spMkLst>
        </pc:spChg>
      </pc:sldChg>
      <pc:sldChg chg="modSp mod">
        <pc:chgData name="Marco Fasondini" userId="5dc4241ea68c62ec" providerId="LiveId" clId="{A4BC218B-99CD-48A3-91DF-03CFA18C4521}" dt="2022-10-29T04:56:23.215" v="275" actId="20577"/>
        <pc:sldMkLst>
          <pc:docMk/>
          <pc:sldMk cId="3942898808" sldId="288"/>
        </pc:sldMkLst>
        <pc:spChg chg="mod">
          <ac:chgData name="Marco Fasondini" userId="5dc4241ea68c62ec" providerId="LiveId" clId="{A4BC218B-99CD-48A3-91DF-03CFA18C4521}" dt="2022-10-29T04:56:23.215" v="275" actId="20577"/>
          <ac:spMkLst>
            <pc:docMk/>
            <pc:sldMk cId="3942898808" sldId="288"/>
            <ac:spMk id="3" creationId="{FB7A50A6-F3CB-8E4D-921E-43E0DD4C7EF6}"/>
          </ac:spMkLst>
        </pc:spChg>
      </pc:sldChg>
      <pc:sldChg chg="modSp mod">
        <pc:chgData name="Marco Fasondini" userId="5dc4241ea68c62ec" providerId="LiveId" clId="{A4BC218B-99CD-48A3-91DF-03CFA18C4521}" dt="2022-10-29T04:59:51.184" v="276" actId="20577"/>
        <pc:sldMkLst>
          <pc:docMk/>
          <pc:sldMk cId="2192875385" sldId="289"/>
        </pc:sldMkLst>
        <pc:spChg chg="mod">
          <ac:chgData name="Marco Fasondini" userId="5dc4241ea68c62ec" providerId="LiveId" clId="{A4BC218B-99CD-48A3-91DF-03CFA18C4521}" dt="2022-10-29T04:59:51.184" v="276" actId="20577"/>
          <ac:spMkLst>
            <pc:docMk/>
            <pc:sldMk cId="2192875385" sldId="289"/>
            <ac:spMk id="3" creationId="{FB7A50A6-F3CB-8E4D-921E-43E0DD4C7EF6}"/>
          </ac:spMkLst>
        </pc:spChg>
      </pc:sldChg>
      <pc:sldChg chg="modSp mod">
        <pc:chgData name="Marco Fasondini" userId="5dc4241ea68c62ec" providerId="LiveId" clId="{A4BC218B-99CD-48A3-91DF-03CFA18C4521}" dt="2022-10-29T03:49:36.233" v="178" actId="20577"/>
        <pc:sldMkLst>
          <pc:docMk/>
          <pc:sldMk cId="1137250135" sldId="291"/>
        </pc:sldMkLst>
        <pc:spChg chg="mod">
          <ac:chgData name="Marco Fasondini" userId="5dc4241ea68c62ec" providerId="LiveId" clId="{A4BC218B-99CD-48A3-91DF-03CFA18C4521}" dt="2022-10-29T03:49:36.233" v="178" actId="20577"/>
          <ac:spMkLst>
            <pc:docMk/>
            <pc:sldMk cId="1137250135" sldId="291"/>
            <ac:spMk id="3" creationId="{6DD9E53C-CE2D-D541-9B7B-99B7F2991C10}"/>
          </ac:spMkLst>
        </pc:spChg>
      </pc:sldChg>
      <pc:sldChg chg="modSp mod">
        <pc:chgData name="Marco Fasondini" userId="5dc4241ea68c62ec" providerId="LiveId" clId="{A4BC218B-99CD-48A3-91DF-03CFA18C4521}" dt="2022-10-29T05:05:18.831" v="325" actId="20577"/>
        <pc:sldMkLst>
          <pc:docMk/>
          <pc:sldMk cId="600696110" sldId="292"/>
        </pc:sldMkLst>
        <pc:spChg chg="mod">
          <ac:chgData name="Marco Fasondini" userId="5dc4241ea68c62ec" providerId="LiveId" clId="{A4BC218B-99CD-48A3-91DF-03CFA18C4521}" dt="2022-10-29T05:05:18.831" v="325" actId="20577"/>
          <ac:spMkLst>
            <pc:docMk/>
            <pc:sldMk cId="600696110" sldId="292"/>
            <ac:spMk id="3" creationId="{03AFF69A-E9D6-452E-29C0-58895C9736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13 – Game theory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4/6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Now, player 1's strategy 1 dominates their strategy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62289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 5/6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Now, player 2's strategy 1 dominates their strategy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03879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6/6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Each player should pick their own strategy 1. Unfortunately to player 2, this will always lead to a win for player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3627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8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3A62-B77A-E940-BD63-1FDB6C32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values and fair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16CF-594E-8143-9265-E14737D10B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The payoff to player 1 when both players play optimally is called the </a:t>
            </a:r>
            <a:r>
              <a:rPr lang="en-US" i="1" dirty="0"/>
              <a:t>value of the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If the value of the game is zero, the game is called </a:t>
            </a:r>
            <a:r>
              <a:rPr lang="en-US" i="1" dirty="0"/>
              <a:t>fair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5A68-F8C3-2C48-AAF9-0B0E2C51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This game has no dominated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615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minimax and maximin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Each player </a:t>
            </a:r>
            <a:r>
              <a:rPr lang="en-US" dirty="0" err="1"/>
              <a:t>minimises</a:t>
            </a:r>
            <a:r>
              <a:rPr lang="en-US" dirty="0"/>
              <a:t> their maximum losses. Player 1 determines their </a:t>
            </a:r>
            <a:r>
              <a:rPr lang="en-US" i="1" dirty="0"/>
              <a:t>maximin</a:t>
            </a:r>
            <a:r>
              <a:rPr lang="en-US" dirty="0"/>
              <a:t> payoff, whereas player 2 determines their </a:t>
            </a:r>
            <a:r>
              <a:rPr lang="en-US" i="1" dirty="0"/>
              <a:t>minimax</a:t>
            </a:r>
            <a:r>
              <a:rPr lang="en-US" dirty="0"/>
              <a:t>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44593"/>
              </p:ext>
            </p:extLst>
          </p:nvPr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6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minimax and maximin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In this case, if both players pick strategy two, neither improves upon their best guarantee and both force the opponent into the same position.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9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stable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In this case, if both players pick strategy two, neither improves upon their best guarantee (not even a-posteriori) and both force the opponent into the same position. This is a </a:t>
            </a:r>
            <a:r>
              <a:rPr lang="en-US" i="1" dirty="0"/>
              <a:t>stable solution</a:t>
            </a:r>
            <a:r>
              <a:rPr lang="en-US" dirty="0"/>
              <a:t> (aka </a:t>
            </a:r>
            <a:r>
              <a:rPr lang="en-US" i="1" dirty="0"/>
              <a:t>equilibrium solution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7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saddle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Note: </a:t>
            </a:r>
            <a:r>
              <a:rPr lang="en-US" dirty="0"/>
              <a:t>The maximin and the minimax values are the same, because this entry is both the minimum in its rows and the maximum in its columns. This is called a </a:t>
            </a:r>
            <a:r>
              <a:rPr lang="en-US" i="1" dirty="0"/>
              <a:t>saddle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87114"/>
              </p:ext>
            </p:extLst>
          </p:nvPr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9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50C-5836-5964-39ED-1D69F79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F69A-E9D6-452E-29C0-58895C9736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Summary:</a:t>
            </a:r>
            <a:r>
              <a:rPr lang="en-US" sz="1400" dirty="0"/>
              <a:t> today we have considered two-person zero-sum games and learnt</a:t>
            </a:r>
          </a:p>
          <a:p>
            <a:pPr>
              <a:buFontTx/>
              <a:buChar char="-"/>
            </a:pPr>
            <a:r>
              <a:rPr lang="en-US" sz="1400" dirty="0"/>
              <a:t>the basic principles of game theory,</a:t>
            </a:r>
          </a:p>
          <a:p>
            <a:pPr>
              <a:buFontTx/>
              <a:buChar char="-"/>
            </a:pPr>
            <a:r>
              <a:rPr lang="en-US" sz="1400" dirty="0"/>
              <a:t>pay-off matrix reduction by dominated strategies,</a:t>
            </a:r>
          </a:p>
          <a:p>
            <a:pPr>
              <a:buFontTx/>
              <a:buChar char="-"/>
            </a:pPr>
            <a:r>
              <a:rPr lang="en-US" sz="1400" dirty="0"/>
              <a:t>what minimax and maximin strategies are</a:t>
            </a:r>
          </a:p>
          <a:p>
            <a:pPr>
              <a:buFontTx/>
              <a:buChar char="-"/>
            </a:pPr>
            <a:r>
              <a:rPr lang="en-US" sz="1400" dirty="0"/>
              <a:t>and that saddle-points </a:t>
            </a:r>
            <a:r>
              <a:rPr lang="en-US" sz="1400" dirty="0" err="1"/>
              <a:t>characterise</a:t>
            </a:r>
            <a:r>
              <a:rPr lang="en-US" sz="1400" dirty="0"/>
              <a:t> stable solutions.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Self-study:</a:t>
            </a:r>
            <a:r>
              <a:rPr lang="en-US" sz="1400" dirty="0"/>
              <a:t> apply reduction by dominance to the following two-person zero-sum game and then, if necessary, apply the minimax/maximin criterion to determine optimal strategies. Is the solution stable?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4DACA-DBF3-9948-0302-633B99DBC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E9F2B3-ED87-F1D1-E800-BC7C2E5D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28239"/>
              </p:ext>
            </p:extLst>
          </p:nvPr>
        </p:nvGraphicFramePr>
        <p:xfrm>
          <a:off x="950976" y="3259668"/>
          <a:ext cx="6674868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2478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8407436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7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6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</a:t>
            </a:r>
            <a:r>
              <a:rPr lang="en-GB" dirty="0" err="1"/>
              <a:t>pitulation</a:t>
            </a:r>
            <a:r>
              <a:rPr lang="en-GB" dirty="0"/>
              <a:t> and 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GB" dirty="0"/>
              <a:t>In the </a:t>
            </a:r>
            <a:r>
              <a:rPr lang="en-CH" dirty="0"/>
              <a:t>last</a:t>
            </a:r>
            <a:r>
              <a:rPr lang="en-GB" dirty="0"/>
              <a:t> two</a:t>
            </a:r>
            <a:r>
              <a:rPr lang="en-CH" dirty="0"/>
              <a:t> week</a:t>
            </a:r>
            <a:r>
              <a:rPr lang="en-GB" dirty="0"/>
              <a:t>s</a:t>
            </a:r>
            <a:r>
              <a:rPr lang="en-CH" dirty="0"/>
              <a:t> we </a:t>
            </a:r>
            <a:r>
              <a:rPr lang="en-GB" dirty="0"/>
              <a:t>learned, inter alia</a:t>
            </a:r>
            <a:r>
              <a:rPr lang="en-CH" dirty="0"/>
              <a:t>:</a:t>
            </a:r>
          </a:p>
          <a:p>
            <a:r>
              <a:rPr lang="en-US" dirty="0"/>
              <a:t>about graphs and networks</a:t>
            </a:r>
          </a:p>
          <a:p>
            <a:r>
              <a:rPr lang="en-US" dirty="0"/>
              <a:t>how to determine a minimal spanning tree,</a:t>
            </a:r>
          </a:p>
          <a:p>
            <a:r>
              <a:rPr lang="en-US" dirty="0"/>
              <a:t>how to determine the shortest path tree</a:t>
            </a:r>
          </a:p>
          <a:p>
            <a:r>
              <a:rPr lang="en-US" dirty="0"/>
              <a:t>that maximal flows and minimal cuts are inherently related to each other.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</a:t>
            </a:r>
            <a:r>
              <a:rPr lang="en-GB" dirty="0"/>
              <a:t>F</a:t>
            </a:r>
            <a:r>
              <a:rPr lang="en-CH" dirty="0"/>
              <a:t>irst glimpes into game theory (following closely Ch. 15 of the book by Hillier and Lieberman).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1D4-8836-E14C-923E-2FC8B804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Two-person, zero-sum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E53C-CE2D-D541-9B7B-99B7F2991C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Definitions:</a:t>
            </a:r>
          </a:p>
          <a:p>
            <a:pPr>
              <a:buFontTx/>
              <a:buChar char="-"/>
            </a:pPr>
            <a:r>
              <a:rPr lang="en-US" dirty="0"/>
              <a:t>Consider a game involving two players.</a:t>
            </a:r>
          </a:p>
          <a:p>
            <a:pPr>
              <a:buFontTx/>
              <a:buChar char="-"/>
            </a:pPr>
            <a:r>
              <a:rPr lang="en-US" dirty="0"/>
              <a:t>The game is called </a:t>
            </a:r>
            <a:r>
              <a:rPr lang="en-US" i="1" dirty="0"/>
              <a:t>zero-sum </a:t>
            </a:r>
            <a:r>
              <a:rPr lang="en-US" dirty="0"/>
              <a:t>if one player wins what the other player loses, so that the sum of their net winnings is zero. 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i="1" dirty="0"/>
              <a:t>strategy</a:t>
            </a:r>
            <a:r>
              <a:rPr lang="en-US" dirty="0"/>
              <a:t> is a predetermined rule that specifies how a player responds to each possible circumstance at each stage of the game.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3C48-1CA3-9741-B5A2-79286412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1D4-8836-E14C-923E-2FC8B804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Two-person, zero-sum games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E53C-CE2D-D541-9B7B-99B7F2991C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Playing a simplified version of </a:t>
            </a:r>
            <a:r>
              <a:rPr lang="en-US" i="1" dirty="0"/>
              <a:t>odds and evens.</a:t>
            </a:r>
          </a:p>
          <a:p>
            <a:pPr>
              <a:buFontTx/>
              <a:buChar char="-"/>
            </a:pPr>
            <a:r>
              <a:rPr lang="en-US" dirty="0"/>
              <a:t>Each player shows simultaneously one finger or two fingers.</a:t>
            </a:r>
          </a:p>
          <a:p>
            <a:pPr>
              <a:buFontTx/>
              <a:buChar char="-"/>
            </a:pPr>
            <a:r>
              <a:rPr lang="en-US" dirty="0"/>
              <a:t>If the sum of the fingers is even, player A wins the bet and player B pays the bet. Otherwise, player B wins and player A pays.</a:t>
            </a:r>
          </a:p>
          <a:p>
            <a:pPr marL="0" indent="0">
              <a:buNone/>
            </a:pPr>
            <a:r>
              <a:rPr lang="en-US" dirty="0"/>
              <a:t>We can </a:t>
            </a:r>
            <a:r>
              <a:rPr lang="en-US" dirty="0" err="1"/>
              <a:t>summarise</a:t>
            </a:r>
            <a:r>
              <a:rPr lang="en-US" dirty="0"/>
              <a:t> this game in the so-called </a:t>
            </a:r>
            <a:r>
              <a:rPr lang="en-US" i="1" dirty="0"/>
              <a:t>payoff table, </a:t>
            </a:r>
            <a:r>
              <a:rPr lang="en-US" dirty="0"/>
              <a:t>which shows the gains of player 1. Negative numbers denote the losses of player 1 (= gains of player 2).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3C48-1CA3-9741-B5A2-79286412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8B96A5-A710-CB42-9675-B0BA7D37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46941"/>
              </p:ext>
            </p:extLst>
          </p:nvPr>
        </p:nvGraphicFramePr>
        <p:xfrm>
          <a:off x="1524001" y="3429000"/>
          <a:ext cx="6096000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Odds and evens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EBAB-29C6-F040-8BE2-078274E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objectives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29E7-B0A0-374A-A7DA-E48452A0DE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Goal: </a:t>
            </a:r>
            <a:r>
              <a:rPr lang="en-US" dirty="0"/>
              <a:t>The primary objective of game theory is the development of rational criteria for selecting a strategy (possibly the best one).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Key assumptions:</a:t>
            </a:r>
          </a:p>
          <a:p>
            <a:pPr marL="342900" indent="-342900">
              <a:buAutoNum type="arabicPeriod"/>
            </a:pPr>
            <a:r>
              <a:rPr lang="en-US" dirty="0"/>
              <a:t>Both players are rational.</a:t>
            </a:r>
          </a:p>
          <a:p>
            <a:pPr marL="342900" indent="-342900">
              <a:buAutoNum type="arabicPeriod"/>
            </a:pPr>
            <a:r>
              <a:rPr lang="en-US" dirty="0"/>
              <a:t>Both players choose their strategies solely to promote their own welfare (no compassion for the opponent, i.e., the game is adversarial, there is </a:t>
            </a:r>
            <a:r>
              <a:rPr lang="en-US"/>
              <a:t>no co-operation).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F8FB-42BD-BC45-87D5-9AB41B5C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 Again, the game is assumed to be zero-sum and the table shows the gains of player 1. Negative numbers denote the losses of player 1 (= gains of player 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37062"/>
              </p:ext>
            </p:extLst>
          </p:nvPr>
        </p:nvGraphicFramePr>
        <p:xfrm>
          <a:off x="1517651" y="2411713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3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1/6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A strategy is </a:t>
            </a:r>
            <a:r>
              <a:rPr lang="en-US" i="1" dirty="0"/>
              <a:t>dominated</a:t>
            </a:r>
            <a:r>
              <a:rPr lang="en-US" dirty="0"/>
              <a:t> by a second strategy if the latter is </a:t>
            </a:r>
            <a:r>
              <a:rPr lang="en-US" u="sng" dirty="0"/>
              <a:t>at least </a:t>
            </a:r>
            <a:r>
              <a:rPr lang="en-US" dirty="0"/>
              <a:t>as good regardless what the opponent chooses.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2/6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Player 2 has no dominated strategies, but player 1 does, because strategy 1 dominates strategy 3. Since the players are rational, we can remove strategy 3 of player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3/6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 player 2 has a dominated strategy, because both strategies 1 and 2 lead to lower losses than strategy 3. Hence, we should remove the latter.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82732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62471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12814</TotalTime>
  <Words>1371</Words>
  <Application>Microsoft Office PowerPoint</Application>
  <PresentationFormat>On-screen Show (4:3)</PresentationFormat>
  <Paragraphs>488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Lucida Grande</vt:lpstr>
      <vt:lpstr>UoL Powerpoint Guidelines Accessibility Design</vt:lpstr>
      <vt:lpstr>1_Office Theme</vt:lpstr>
      <vt:lpstr>MA3077 (DLI) Operational Research  Lecture 13 – Game theory</vt:lpstr>
      <vt:lpstr>Recapitulation and lecture outline</vt:lpstr>
      <vt:lpstr>Two-person, zero-sum games</vt:lpstr>
      <vt:lpstr>Two-person, zero-sum games - example</vt:lpstr>
      <vt:lpstr>Game theory objectives and assumptions</vt:lpstr>
      <vt:lpstr>Example 1</vt:lpstr>
      <vt:lpstr>Example 1 – dominated strategies 1/6</vt:lpstr>
      <vt:lpstr>Example 1 – dominated strategies 2/6</vt:lpstr>
      <vt:lpstr>Example 1 – dominated strategies 3/6</vt:lpstr>
      <vt:lpstr>Example 1 – dominated strategies 4/6</vt:lpstr>
      <vt:lpstr>Example 1 – dominated strategies  5/6</vt:lpstr>
      <vt:lpstr>Example 1 – dominated strategies 6/6</vt:lpstr>
      <vt:lpstr>Game values and fair games</vt:lpstr>
      <vt:lpstr>Example 2</vt:lpstr>
      <vt:lpstr>Example 2 – minimax and maximin 1/2</vt:lpstr>
      <vt:lpstr>Example 2 - minimax and maximin 2/2</vt:lpstr>
      <vt:lpstr>Example 2 – stable solution</vt:lpstr>
      <vt:lpstr>Example 2 – saddle point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165</cp:revision>
  <cp:lastPrinted>2020-07-06T08:56:06Z</cp:lastPrinted>
  <dcterms:created xsi:type="dcterms:W3CDTF">2020-07-06T13:17:56Z</dcterms:created>
  <dcterms:modified xsi:type="dcterms:W3CDTF">2024-10-04T17:39:21Z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