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99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E8"/>
    <a:srgbClr val="F3F1F5"/>
    <a:srgbClr val="F6CBCE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66FA3-1CAE-4583-9513-E13BEB052158}" v="8" dt="2022-10-29T14:33:38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19" autoAdjust="0"/>
    <p:restoredTop sz="9561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216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BF266FA3-1CAE-4583-9513-E13BEB052158}"/>
    <pc:docChg chg="modSld">
      <pc:chgData name="Marco Fasondini" userId="5dc4241ea68c62ec" providerId="LiveId" clId="{BF266FA3-1CAE-4583-9513-E13BEB052158}" dt="2022-10-29T14:35:13.341" v="257" actId="20577"/>
      <pc:docMkLst>
        <pc:docMk/>
      </pc:docMkLst>
      <pc:sldChg chg="modSp mod">
        <pc:chgData name="Marco Fasondini" userId="5dc4241ea68c62ec" providerId="LiveId" clId="{BF266FA3-1CAE-4583-9513-E13BEB052158}" dt="2022-10-29T12:13:40.456" v="46" actId="20577"/>
        <pc:sldMkLst>
          <pc:docMk/>
          <pc:sldMk cId="1208446337" sldId="256"/>
        </pc:sldMkLst>
        <pc:spChg chg="mod">
          <ac:chgData name="Marco Fasondini" userId="5dc4241ea68c62ec" providerId="LiveId" clId="{BF266FA3-1CAE-4583-9513-E13BEB052158}" dt="2022-10-29T12:13:24.081" v="15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BF266FA3-1CAE-4583-9513-E13BEB052158}" dt="2022-10-29T12:13:40.456" v="46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BF266FA3-1CAE-4583-9513-E13BEB052158}" dt="2022-10-29T14:35:13.341" v="257" actId="20577"/>
        <pc:sldMkLst>
          <pc:docMk/>
          <pc:sldMk cId="2067382196" sldId="275"/>
        </pc:sldMkLst>
        <pc:spChg chg="mod">
          <ac:chgData name="Marco Fasondini" userId="5dc4241ea68c62ec" providerId="LiveId" clId="{BF266FA3-1CAE-4583-9513-E13BEB052158}" dt="2022-10-29T14:35:13.341" v="257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 mod">
        <pc:chgData name="Marco Fasondini" userId="5dc4241ea68c62ec" providerId="LiveId" clId="{BF266FA3-1CAE-4583-9513-E13BEB052158}" dt="2022-10-29T12:38:08.666" v="92" actId="1076"/>
        <pc:sldMkLst>
          <pc:docMk/>
          <pc:sldMk cId="3055054807" sldId="292"/>
        </pc:sldMkLst>
        <pc:spChg chg="mod">
          <ac:chgData name="Marco Fasondini" userId="5dc4241ea68c62ec" providerId="LiveId" clId="{BF266FA3-1CAE-4583-9513-E13BEB052158}" dt="2022-10-29T12:38:08.666" v="92" actId="1076"/>
          <ac:spMkLst>
            <pc:docMk/>
            <pc:sldMk cId="3055054807" sldId="292"/>
            <ac:spMk id="2" creationId="{664D2E51-3FAE-AE43-8E25-25702FD62644}"/>
          </ac:spMkLst>
        </pc:spChg>
      </pc:sldChg>
      <pc:sldChg chg="modSp">
        <pc:chgData name="Marco Fasondini" userId="5dc4241ea68c62ec" providerId="LiveId" clId="{BF266FA3-1CAE-4583-9513-E13BEB052158}" dt="2022-10-29T14:31:46.794" v="96" actId="20577"/>
        <pc:sldMkLst>
          <pc:docMk/>
          <pc:sldMk cId="2628679904" sldId="294"/>
        </pc:sldMkLst>
        <pc:spChg chg="mod">
          <ac:chgData name="Marco Fasondini" userId="5dc4241ea68c62ec" providerId="LiveId" clId="{BF266FA3-1CAE-4583-9513-E13BEB052158}" dt="2022-10-29T14:31:46.794" v="96" actId="20577"/>
          <ac:spMkLst>
            <pc:docMk/>
            <pc:sldMk cId="2628679904" sldId="294"/>
            <ac:spMk id="3" creationId="{B0F933D5-4EF9-BA4F-92D0-035C40F6E8F6}"/>
          </ac:spMkLst>
        </pc:spChg>
      </pc:sldChg>
      <pc:sldChg chg="modSp">
        <pc:chgData name="Marco Fasondini" userId="5dc4241ea68c62ec" providerId="LiveId" clId="{BF266FA3-1CAE-4583-9513-E13BEB052158}" dt="2022-10-29T14:33:38.962" v="100" actId="20577"/>
        <pc:sldMkLst>
          <pc:docMk/>
          <pc:sldMk cId="4118773946" sldId="298"/>
        </pc:sldMkLst>
        <pc:spChg chg="mod">
          <ac:chgData name="Marco Fasondini" userId="5dc4241ea68c62ec" providerId="LiveId" clId="{BF266FA3-1CAE-4583-9513-E13BEB052158}" dt="2022-10-29T14:33:38.962" v="100" actId="20577"/>
          <ac:spMkLst>
            <pc:docMk/>
            <pc:sldMk cId="4118773946" sldId="298"/>
            <ac:spMk id="3" creationId="{FB7A50A6-F3CB-8E4D-921E-43E0DD4C7EF6}"/>
          </ac:spMkLst>
        </pc:spChg>
      </pc:sldChg>
      <pc:sldChg chg="modSp mod">
        <pc:chgData name="Marco Fasondini" userId="5dc4241ea68c62ec" providerId="LiveId" clId="{BF266FA3-1CAE-4583-9513-E13BEB052158}" dt="2022-10-29T12:14:36.680" v="91" actId="20577"/>
        <pc:sldMkLst>
          <pc:docMk/>
          <pc:sldMk cId="1403071692" sldId="299"/>
        </pc:sldMkLst>
        <pc:spChg chg="mod">
          <ac:chgData name="Marco Fasondini" userId="5dc4241ea68c62ec" providerId="LiveId" clId="{BF266FA3-1CAE-4583-9513-E13BEB052158}" dt="2022-10-29T12:13:56.192" v="87" actId="20577"/>
          <ac:spMkLst>
            <pc:docMk/>
            <pc:sldMk cId="1403071692" sldId="299"/>
            <ac:spMk id="2" creationId="{7F876D77-5790-9E0D-44D3-687CDEB7492B}"/>
          </ac:spMkLst>
        </pc:spChg>
        <pc:spChg chg="mod">
          <ac:chgData name="Marco Fasondini" userId="5dc4241ea68c62ec" providerId="LiveId" clId="{BF266FA3-1CAE-4583-9513-E13BEB052158}" dt="2022-10-29T12:14:36.680" v="91" actId="20577"/>
          <ac:spMkLst>
            <pc:docMk/>
            <pc:sldMk cId="1403071692" sldId="299"/>
            <ac:spMk id="3" creationId="{102E6AB5-F91E-E1E9-B501-8A727ED507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</a:t>
            </a:r>
            <a:r>
              <a:rPr lang="en-US" sz="1400" b="0" dirty="0"/>
              <a:t>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14 – Stable games and saddle points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Summary: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this lecture and the previous lecture we have learnt:</a:t>
            </a:r>
          </a:p>
          <a:p>
            <a:r>
              <a:rPr lang="en-US" dirty="0"/>
              <a:t>about two-person zero-sum games, </a:t>
            </a:r>
          </a:p>
          <a:p>
            <a:r>
              <a:rPr lang="en-US" dirty="0"/>
              <a:t>how to apply reduction by dominance,</a:t>
            </a:r>
          </a:p>
          <a:p>
            <a:r>
              <a:rPr lang="en-US" dirty="0"/>
              <a:t>how to determine if a game is stable,</a:t>
            </a:r>
          </a:p>
          <a:p>
            <a:r>
              <a:rPr lang="en-US" dirty="0"/>
              <a:t>the reduction by dominance does not affect stability,</a:t>
            </a:r>
          </a:p>
          <a:p>
            <a:r>
              <a:rPr lang="en-US" dirty="0"/>
              <a:t>and that not all games are stable.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Self-study: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Write a </a:t>
            </a:r>
            <a:r>
              <a:rPr lang="en-US" dirty="0" err="1"/>
              <a:t>Matlab</a:t>
            </a:r>
            <a:r>
              <a:rPr lang="en-US" dirty="0"/>
              <a:t> function </a:t>
            </a:r>
            <a:r>
              <a:rPr lang="en-US" dirty="0">
                <a:latin typeface="American Typewriter" panose="02090604020004020304" pitchFamily="18" charset="77"/>
              </a:rPr>
              <a:t>y = </a:t>
            </a:r>
            <a:r>
              <a:rPr lang="en-US" dirty="0" err="1">
                <a:latin typeface="American Typewriter" panose="02090604020004020304" pitchFamily="18" charset="77"/>
              </a:rPr>
              <a:t>is_stable</a:t>
            </a:r>
            <a:r>
              <a:rPr lang="en-US" dirty="0">
                <a:latin typeface="American Typewriter" panose="02090604020004020304" pitchFamily="18" charset="77"/>
              </a:rPr>
              <a:t>(A</a:t>
            </a:r>
            <a:r>
              <a:rPr lang="en-US">
                <a:latin typeface="American Typewriter" panose="02090604020004020304" pitchFamily="18" charset="77"/>
              </a:rPr>
              <a:t>)</a:t>
            </a:r>
            <a:r>
              <a:rPr lang="en-US"/>
              <a:t> which </a:t>
            </a:r>
            <a:r>
              <a:rPr lang="en-US" dirty="0"/>
              <a:t>reads in a payoff matrix </a:t>
            </a:r>
            <a:r>
              <a:rPr lang="en-US" dirty="0">
                <a:latin typeface="American Typewriter" panose="02090604020004020304" pitchFamily="18" charset="77"/>
              </a:rPr>
              <a:t>A</a:t>
            </a:r>
            <a:r>
              <a:rPr lang="en-US" dirty="0"/>
              <a:t> and returns </a:t>
            </a:r>
            <a:r>
              <a:rPr lang="en-US" dirty="0">
                <a:latin typeface="American Typewriter" panose="02090604020004020304" pitchFamily="18" charset="77"/>
              </a:rPr>
              <a:t>y = true</a:t>
            </a:r>
            <a:r>
              <a:rPr lang="en-US" dirty="0"/>
              <a:t> if the associated two-person zero-sum game is stable and </a:t>
            </a:r>
            <a:r>
              <a:rPr lang="en-US" dirty="0">
                <a:latin typeface="American Typewriter" panose="02090604020004020304" pitchFamily="18" charset="77"/>
              </a:rPr>
              <a:t>y = false </a:t>
            </a:r>
            <a:r>
              <a:rPr lang="en-US" dirty="0"/>
              <a:t>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6D77-5790-9E0D-44D3-687CDEB7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CH" dirty="0"/>
              <a:t> and </a:t>
            </a:r>
            <a:r>
              <a:rPr lang="en-GB" dirty="0"/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6AB5-F91E-E1E9-B501-8A727ED5078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Recap: in the previous lecture we introduced 2-person zero-sum games and learnt</a:t>
            </a:r>
          </a:p>
          <a:p>
            <a:pPr>
              <a:buFontTx/>
              <a:buChar char="-"/>
            </a:pPr>
            <a:r>
              <a:rPr lang="en-US" dirty="0"/>
              <a:t>pay-off matrix reduction by dominated strategies,</a:t>
            </a:r>
          </a:p>
          <a:p>
            <a:pPr>
              <a:buFontTx/>
              <a:buChar char="-"/>
            </a:pPr>
            <a:r>
              <a:rPr lang="en-US" dirty="0"/>
              <a:t>what minimax and maximin strategies are</a:t>
            </a:r>
          </a:p>
          <a:p>
            <a:pPr>
              <a:buFontTx/>
              <a:buChar char="-"/>
            </a:pPr>
            <a:r>
              <a:rPr lang="en-US" dirty="0"/>
              <a:t>and that saddle-points </a:t>
            </a:r>
            <a:r>
              <a:rPr lang="en-US" dirty="0" err="1"/>
              <a:t>characterise</a:t>
            </a:r>
            <a:r>
              <a:rPr lang="en-US" dirty="0"/>
              <a:t> stable solutions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Today:</a:t>
            </a:r>
            <a:r>
              <a:rPr lang="en-CH" dirty="0"/>
              <a:t> We prove the tight relationship between stable games and saddle points (following closely Ch. 15 of the book by Hillier and Lieberman).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A8144-6FD7-71D7-39F1-F0F3EB2C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181F-CD39-D64D-B9C7-E28B9AE0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and upper values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158B8-AEB3-D348-A84E-C64799BAE28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Note: </a:t>
                </a:r>
                <a:r>
                  <a:rPr lang="en-US" dirty="0"/>
                  <a:t>We can fully represent a payoff table of a two-person zero-sum game using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We henceforth call such a matrix a </a:t>
                </a:r>
                <a:r>
                  <a:rPr lang="en-US" i="1" dirty="0"/>
                  <a:t>payoff matrix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 payoff matrix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 </a:t>
                </a:r>
                <a:r>
                  <a:rPr lang="en-US" i="1" dirty="0"/>
                  <a:t>lower value</a:t>
                </a:r>
                <a:r>
                  <a:rPr lang="en-US" dirty="0"/>
                  <a:t> of player 1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 </a:t>
                </a:r>
                <a:r>
                  <a:rPr lang="en-US" i="1" dirty="0"/>
                  <a:t>upper value</a:t>
                </a:r>
                <a:r>
                  <a:rPr lang="en-US" dirty="0"/>
                  <a:t> of player 1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 payoff matrix.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. Therefore, taking the minimum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conclude that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en-US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158B8-AEB3-D348-A84E-C64799BAE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499" t="-1553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398F-AC95-5E4D-85F2-0398E7B0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2E51-3FAE-AE43-8E25-25702FD6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55702"/>
            <a:ext cx="8445500" cy="430887"/>
          </a:xfrm>
        </p:spPr>
        <p:txBody>
          <a:bodyPr/>
          <a:lstStyle/>
          <a:p>
            <a:r>
              <a:rPr lang="en-US" dirty="0"/>
              <a:t>Interpretation of upper and lower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145D9-C49B-F543-AC8B-B865F0B1FC1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/>
                  <a:t>We can interpret player's 1 payoff using the following diagram.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/>
                  <a:t>Unless player 1 is reckless, they are guaranteed to secure a payoff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dirty="0"/>
                  <a:t>. If they have extra information, they can improve upon it, but player 2 can put the upper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ker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de-CH" b="1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dirty="0"/>
                  <a:t> on this.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145D9-C49B-F543-AC8B-B865F0B1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C82A-B052-194A-BCFD-9D5EF375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 descr="This is a picture of the axis of real values, with the values of A- and A+ drawn on it. A- is to the left of A+. The value of the payoff is below A- if player 1 ir reckless, it is between A- and A+ if player 1 has some extra informations, and it is above A+ only if player 2 allows it and provides some help.">
            <a:extLst>
              <a:ext uri="{FF2B5EF4-FFF2-40B4-BE49-F238E27FC236}">
                <a16:creationId xmlns:a16="http://schemas.microsoft.com/office/drawing/2014/main" id="{39593060-44D4-C547-A921-1C5523623876}"/>
              </a:ext>
            </a:extLst>
          </p:cNvPr>
          <p:cNvGrpSpPr/>
          <p:nvPr/>
        </p:nvGrpSpPr>
        <p:grpSpPr>
          <a:xfrm>
            <a:off x="660819" y="1942175"/>
            <a:ext cx="7344816" cy="1130614"/>
            <a:chOff x="1115616" y="1766709"/>
            <a:chExt cx="7344816" cy="11306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2F3757-2106-7447-8513-9203A604E937}"/>
                </a:ext>
              </a:extLst>
            </p:cNvPr>
            <p:cNvCxnSpPr/>
            <p:nvPr/>
          </p:nvCxnSpPr>
          <p:spPr>
            <a:xfrm>
              <a:off x="1115616" y="2420888"/>
              <a:ext cx="7344816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AC8AE3-47CB-EC4A-A82C-47FFE69D265E}"/>
                </a:ext>
              </a:extLst>
            </p:cNvPr>
            <p:cNvCxnSpPr/>
            <p:nvPr/>
          </p:nvCxnSpPr>
          <p:spPr>
            <a:xfrm>
              <a:off x="3203848" y="2276872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F11395-3661-864A-8218-4E0263ECDC1E}"/>
                </a:ext>
              </a:extLst>
            </p:cNvPr>
            <p:cNvCxnSpPr/>
            <p:nvPr/>
          </p:nvCxnSpPr>
          <p:spPr>
            <a:xfrm>
              <a:off x="5004048" y="2342772"/>
              <a:ext cx="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itle 1">
                  <a:extLst>
                    <a:ext uri="{FF2B5EF4-FFF2-40B4-BE49-F238E27FC236}">
                      <a16:creationId xmlns:a16="http://schemas.microsoft.com/office/drawing/2014/main" id="{6377D6E4-54FD-494D-8D5F-A336718EF5C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680012" y="1766709"/>
                  <a:ext cx="648072" cy="432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tx1"/>
                      </a:solidFill>
                      <a:latin typeface="+mj-lt"/>
                      <a:ea typeface="Cambria Math" pitchFamily="18" charset="0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rebuchet MS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CH" sz="240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2400" i="1" kern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de-CH" sz="2400" b="1" i="1" kern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GB" sz="2400" kern="0" dirty="0"/>
                </a:p>
              </p:txBody>
            </p:sp>
          </mc:Choice>
          <mc:Fallback xmlns="">
            <p:sp>
              <p:nvSpPr>
                <p:cNvPr id="9" name="Title 1">
                  <a:extLst>
                    <a:ext uri="{FF2B5EF4-FFF2-40B4-BE49-F238E27FC236}">
                      <a16:creationId xmlns:a16="http://schemas.microsoft.com/office/drawing/2014/main" id="{6377D6E4-54FD-494D-8D5F-A336718EF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0012" y="1766709"/>
                  <a:ext cx="648072" cy="432048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D10C4FB3-831D-D243-9BA6-7AAD82BC41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87623" y="2465275"/>
              <a:ext cx="187220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+mj-lt"/>
                  <a:ea typeface="Cambria Math" pitchFamily="18" charset="0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9pPr>
            </a:lstStyle>
            <a:p>
              <a:r>
                <a:rPr lang="en-GB" sz="1800" b="0" kern="0" dirty="0"/>
                <a:t>by intellect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C2FB7985-B023-0741-8678-5FB8D7173E4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02410" y="2454914"/>
              <a:ext cx="237626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+mj-lt"/>
                  <a:ea typeface="Cambria Math" pitchFamily="18" charset="0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9pPr>
            </a:lstStyle>
            <a:p>
              <a:r>
                <a:rPr lang="en-GB" sz="1800" b="0" kern="0" dirty="0"/>
                <a:t>by information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5C8E977-F1B3-D043-8B3D-44B1080DB6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58236" y="2465275"/>
              <a:ext cx="302289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+mj-lt"/>
                  <a:ea typeface="Cambria Math" pitchFamily="18" charset="0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rebuchet MS" pitchFamily="34" charset="0"/>
                </a:defRPr>
              </a:lvl9pPr>
            </a:lstStyle>
            <a:p>
              <a:r>
                <a:rPr lang="en-GB" sz="1800" b="0" kern="0" dirty="0"/>
                <a:t>With help of opponent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8A712EB4-C1A0-F94A-82B0-B374C3F9D57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3577" y="1942175"/>
                <a:ext cx="648072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+mj-lt"/>
                    <a:ea typeface="Cambria Math" pitchFamily="18" charset="0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rebuchet MS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2400" i="1" kern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de-CH" sz="2400" b="1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GB" sz="2400" kern="0" dirty="0"/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8A712EB4-C1A0-F94A-82B0-B374C3F9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577" y="1942175"/>
                <a:ext cx="648072" cy="432048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5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0EA8-1F6F-0B4C-A06C-C62CA0F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games and saddle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 payoff matrix. The game is called </a:t>
                </a:r>
                <a:r>
                  <a:rPr lang="en-US" i="1" dirty="0"/>
                  <a:t>stable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called the value of the game.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 payoff matrix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If there exist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𝑖𝑞</m:t>
                              </m:r>
                            </m:sub>
                          </m:sSub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(or, alternatively,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is called a </a:t>
                </a:r>
                <a:r>
                  <a:rPr lang="en-US" i="1" dirty="0"/>
                  <a:t>saddle point</a:t>
                </a:r>
                <a:r>
                  <a:rPr lang="en-US" dirty="0"/>
                  <a:t> of the game.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A two-person zero-sum game with payoff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is stable if and only if it has a saddle point.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DEB6-5F27-DE4E-8BBF-1FD45A0F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80EA8-1F6F-0B4C-A06C-C62CA0F839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Stable games and saddle points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80EA8-1F6F-0B4C-A06C-C62CA0F83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two-person zero-sum game with payoff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is stable if and only if it has a saddle point.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be a saddle point. Then, by definition, </a:t>
                </a: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𝑖𝑞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≤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</a:rPr>
                      <m:t>≤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e>
                    </m:func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90000"/>
                  </a:lnSpc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Minimising the left-hand side over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maximising the right-hand side over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we obtain</a:t>
                </a:r>
              </a:p>
              <a:p>
                <a:pPr marL="0" lvl="1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𝑖𝑞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</a:rPr>
                      <m:t>≤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</a:rPr>
                      <m:t>≤ </m:t>
                    </m:r>
                    <m:limLow>
                      <m:limLow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1" indent="0">
                  <a:lnSpc>
                    <a:spcPct val="90000"/>
                  </a:lnSpc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CH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we conclude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Finally,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by the previous preposition, we conclude that</a:t>
                </a:r>
                <a14:m>
                  <m:oMath xmlns:m="http://schemas.openxmlformats.org/officeDocument/2006/math">
                    <m:r>
                      <a:rPr lang="de-CH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and that the game is indeed stable.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59" t="-747" r="-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DEB6-5F27-DE4E-8BBF-1FD45A0F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7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80EA8-1F6F-0B4C-A06C-C62CA0F839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Stable games and saddle points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80EA8-1F6F-0B4C-A06C-C62CA0F83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two-person zero-sum game with payoff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is stable if and only if it has a saddle point.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be an entry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dirty="0"/>
                  <a:t> 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GB" dirty="0"/>
                  <a:t> implies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we conclude that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/>
                  <a:t>Similarly,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GB" dirty="0"/>
                  <a:t> implies that 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we conclude that</a:t>
                </a: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𝑖𝑞</m:t>
                              </m:r>
                            </m:sub>
                          </m:sSub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lvl="1" indent="0">
                  <a:lnSpc>
                    <a:spcPct val="90000"/>
                  </a:lnSpc>
                  <a:buNone/>
                </a:pPr>
                <a:r>
                  <a:rPr lang="en-GB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a saddle point.</a:t>
                </a:r>
              </a:p>
              <a:p>
                <a:pPr marL="0" lvl="1" indent="0" algn="r">
                  <a:lnSpc>
                    <a:spcPct val="90000"/>
                  </a:lnSpc>
                  <a:buNone/>
                </a:pPr>
                <a:r>
                  <a:rPr lang="en-GB" dirty="0"/>
                  <a:t>◻︎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90000"/>
                  </a:lnSpc>
                  <a:buNone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49" t="-621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DEB6-5F27-DE4E-8BBF-1FD45A0F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0EA8-1F6F-0B4C-A06C-C62CA0F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by dominance and saddle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Reducing a two-person zero-sum game payoff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/>
                  <a:t>by applying dominance techniques does not affect saddle points.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𝑖𝑞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a saddle point.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dominated by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Since,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𝑖𝑞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removing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does not affect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. Similarly,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dominated by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Since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removing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does not affect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r">
                  <a:lnSpc>
                    <a:spcPct val="90000"/>
                  </a:lnSpc>
                  <a:buNone/>
                </a:pPr>
                <a:r>
                  <a:rPr lang="en-US" dirty="0"/>
                  <a:t>◻︎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933D5-4EF9-BA4F-92D0-035C40F6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DEB6-5F27-DE4E-8BBF-1FD45A0F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 game is 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50A6-F3CB-8E4D-921E-43E0DD4C7E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following scenario.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observe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=−2&lt;2=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therefore this game is not stable. Indeed, if player 1 chooses strategy 1, then player 2 chooses strategy 2, but then player 1 switches to strategy 2, in which case player 2 selects strategy 3, in which case player 1 applies strategy 1, and so forth...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50A6-F3CB-8E4D-921E-43E0DD4C7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4268"/>
              </p:ext>
            </p:extLst>
          </p:nvPr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77394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11954</TotalTime>
  <Words>997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American Typewriter</vt:lpstr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14 – Stable games and saddle points</vt:lpstr>
      <vt:lpstr>Recapitulation and lecture outline</vt:lpstr>
      <vt:lpstr>Lower and upper values of a game</vt:lpstr>
      <vt:lpstr>Interpretation of upper and lower values</vt:lpstr>
      <vt:lpstr>Stable games and saddle points</vt:lpstr>
      <vt:lpstr>Stable games and saddle points (⇐) </vt:lpstr>
      <vt:lpstr>Stable games and saddle points (⇒) </vt:lpstr>
      <vt:lpstr>Reduction by dominance and saddle points</vt:lpstr>
      <vt:lpstr>Not every game is stable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160</cp:revision>
  <cp:lastPrinted>2020-07-06T08:56:06Z</cp:lastPrinted>
  <dcterms:created xsi:type="dcterms:W3CDTF">2020-07-06T13:17:56Z</dcterms:created>
  <dcterms:modified xsi:type="dcterms:W3CDTF">2024-10-04T17:41:24Z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