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80" r:id="rId5"/>
  </p:sldMasterIdLst>
  <p:notesMasterIdLst>
    <p:notesMasterId r:id="rId21"/>
  </p:notesMasterIdLst>
  <p:handoutMasterIdLst>
    <p:handoutMasterId r:id="rId22"/>
  </p:handoutMasterIdLst>
  <p:sldIdLst>
    <p:sldId id="256" r:id="rId6"/>
    <p:sldId id="257" r:id="rId7"/>
    <p:sldId id="298" r:id="rId8"/>
    <p:sldId id="299" r:id="rId9"/>
    <p:sldId id="300" r:id="rId10"/>
    <p:sldId id="301" r:id="rId11"/>
    <p:sldId id="302" r:id="rId12"/>
    <p:sldId id="303" r:id="rId13"/>
    <p:sldId id="304" r:id="rId14"/>
    <p:sldId id="306" r:id="rId15"/>
    <p:sldId id="305" r:id="rId16"/>
    <p:sldId id="307" r:id="rId17"/>
    <p:sldId id="308" r:id="rId18"/>
    <p:sldId id="310" r:id="rId19"/>
    <p:sldId id="275" r:id="rId20"/>
  </p:sldIdLst>
  <p:sldSz cx="9144000" cy="6858000" type="screen4x3"/>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1" userDrawn="1">
          <p15:clr>
            <a:srgbClr val="A4A3A4"/>
          </p15:clr>
        </p15:guide>
        <p15:guide id="2" pos="27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8E8"/>
    <a:srgbClr val="F3F1F5"/>
    <a:srgbClr val="F6CBCE"/>
    <a:srgbClr val="FEFEFE"/>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8E213C-92B0-4275-89CB-9D37034CC6CD}" v="22" dt="2022-10-31T04:54:56.2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autoAdjust="0"/>
    <p:restoredTop sz="95393" autoAdjust="0"/>
  </p:normalViewPr>
  <p:slideViewPr>
    <p:cSldViewPr snapToGrid="0" snapToObjects="1" showGuides="1">
      <p:cViewPr varScale="1">
        <p:scale>
          <a:sx n="79" d="100"/>
          <a:sy n="79" d="100"/>
        </p:scale>
        <p:origin x="216" y="60"/>
      </p:cViewPr>
      <p:guideLst>
        <p:guide orient="horz" pos="2111"/>
        <p:guide pos="2752"/>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97" d="100"/>
          <a:sy n="97" d="100"/>
        </p:scale>
        <p:origin x="4328"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Fasondini" userId="5dc4241ea68c62ec" providerId="LiveId" clId="{898E213C-92B0-4275-89CB-9D37034CC6CD}"/>
    <pc:docChg chg="modSld">
      <pc:chgData name="Marco Fasondini" userId="5dc4241ea68c62ec" providerId="LiveId" clId="{898E213C-92B0-4275-89CB-9D37034CC6CD}" dt="2022-10-31T05:19:31.410" v="119" actId="20577"/>
      <pc:docMkLst>
        <pc:docMk/>
      </pc:docMkLst>
      <pc:sldChg chg="modSp mod">
        <pc:chgData name="Marco Fasondini" userId="5dc4241ea68c62ec" providerId="LiveId" clId="{898E213C-92B0-4275-89CB-9D37034CC6CD}" dt="2022-10-31T04:41:48.793" v="40" actId="20577"/>
        <pc:sldMkLst>
          <pc:docMk/>
          <pc:sldMk cId="1208446337" sldId="256"/>
        </pc:sldMkLst>
        <pc:spChg chg="mod">
          <ac:chgData name="Marco Fasondini" userId="5dc4241ea68c62ec" providerId="LiveId" clId="{898E213C-92B0-4275-89CB-9D37034CC6CD}" dt="2022-10-31T04:41:27.875" v="17" actId="20577"/>
          <ac:spMkLst>
            <pc:docMk/>
            <pc:sldMk cId="1208446337" sldId="256"/>
            <ac:spMk id="2" creationId="{81196CDF-2CB5-C547-967C-386DEF9A92A9}"/>
          </ac:spMkLst>
        </pc:spChg>
        <pc:spChg chg="mod">
          <ac:chgData name="Marco Fasondini" userId="5dc4241ea68c62ec" providerId="LiveId" clId="{898E213C-92B0-4275-89CB-9D37034CC6CD}" dt="2022-10-31T04:41:48.793" v="40" actId="20577"/>
          <ac:spMkLst>
            <pc:docMk/>
            <pc:sldMk cId="1208446337" sldId="256"/>
            <ac:spMk id="3" creationId="{F83BB64A-5E4C-7E42-9509-D3F5DE96E28A}"/>
          </ac:spMkLst>
        </pc:spChg>
      </pc:sldChg>
      <pc:sldChg chg="modSp mod">
        <pc:chgData name="Marco Fasondini" userId="5dc4241ea68c62ec" providerId="LiveId" clId="{898E213C-92B0-4275-89CB-9D37034CC6CD}" dt="2022-10-31T04:43:18.353" v="84" actId="20577"/>
        <pc:sldMkLst>
          <pc:docMk/>
          <pc:sldMk cId="2569027146" sldId="257"/>
        </pc:sldMkLst>
        <pc:spChg chg="mod">
          <ac:chgData name="Marco Fasondini" userId="5dc4241ea68c62ec" providerId="LiveId" clId="{898E213C-92B0-4275-89CB-9D37034CC6CD}" dt="2022-10-31T04:42:23.925" v="79" actId="20577"/>
          <ac:spMkLst>
            <pc:docMk/>
            <pc:sldMk cId="2569027146" sldId="257"/>
            <ac:spMk id="11" creationId="{E9381321-5EDF-4D42-B147-ADA7004CD9E0}"/>
          </ac:spMkLst>
        </pc:spChg>
        <pc:spChg chg="mod">
          <ac:chgData name="Marco Fasondini" userId="5dc4241ea68c62ec" providerId="LiveId" clId="{898E213C-92B0-4275-89CB-9D37034CC6CD}" dt="2022-10-31T04:43:18.353" v="84" actId="20577"/>
          <ac:spMkLst>
            <pc:docMk/>
            <pc:sldMk cId="2569027146" sldId="257"/>
            <ac:spMk id="12" creationId="{17544916-EBE4-A840-ABCA-18C4128C3E98}"/>
          </ac:spMkLst>
        </pc:spChg>
      </pc:sldChg>
      <pc:sldChg chg="modSp mod">
        <pc:chgData name="Marco Fasondini" userId="5dc4241ea68c62ec" providerId="LiveId" clId="{898E213C-92B0-4275-89CB-9D37034CC6CD}" dt="2022-10-31T04:58:53.426" v="115" actId="20577"/>
        <pc:sldMkLst>
          <pc:docMk/>
          <pc:sldMk cId="2067382196" sldId="275"/>
        </pc:sldMkLst>
        <pc:spChg chg="mod">
          <ac:chgData name="Marco Fasondini" userId="5dc4241ea68c62ec" providerId="LiveId" clId="{898E213C-92B0-4275-89CB-9D37034CC6CD}" dt="2022-10-31T04:58:53.426" v="115" actId="20577"/>
          <ac:spMkLst>
            <pc:docMk/>
            <pc:sldMk cId="2067382196" sldId="275"/>
            <ac:spMk id="3" creationId="{2A2AD464-6984-5C48-9A2A-D24FEDE37D43}"/>
          </ac:spMkLst>
        </pc:spChg>
      </pc:sldChg>
      <pc:sldChg chg="modSp">
        <pc:chgData name="Marco Fasondini" userId="5dc4241ea68c62ec" providerId="LiveId" clId="{898E213C-92B0-4275-89CB-9D37034CC6CD}" dt="2022-10-31T04:51:14.088" v="88" actId="20577"/>
        <pc:sldMkLst>
          <pc:docMk/>
          <pc:sldMk cId="4118773946" sldId="298"/>
        </pc:sldMkLst>
        <pc:spChg chg="mod">
          <ac:chgData name="Marco Fasondini" userId="5dc4241ea68c62ec" providerId="LiveId" clId="{898E213C-92B0-4275-89CB-9D37034CC6CD}" dt="2022-10-31T04:51:14.088" v="88" actId="20577"/>
          <ac:spMkLst>
            <pc:docMk/>
            <pc:sldMk cId="4118773946" sldId="298"/>
            <ac:spMk id="3" creationId="{FB7A50A6-F3CB-8E4D-921E-43E0DD4C7EF6}"/>
          </ac:spMkLst>
        </pc:spChg>
      </pc:sldChg>
      <pc:sldChg chg="modSp">
        <pc:chgData name="Marco Fasondini" userId="5dc4241ea68c62ec" providerId="LiveId" clId="{898E213C-92B0-4275-89CB-9D37034CC6CD}" dt="2022-10-31T04:53:04.723" v="96" actId="20577"/>
        <pc:sldMkLst>
          <pc:docMk/>
          <pc:sldMk cId="2068220786" sldId="300"/>
        </pc:sldMkLst>
        <pc:spChg chg="mod">
          <ac:chgData name="Marco Fasondini" userId="5dc4241ea68c62ec" providerId="LiveId" clId="{898E213C-92B0-4275-89CB-9D37034CC6CD}" dt="2022-10-31T04:53:04.723" v="96" actId="20577"/>
          <ac:spMkLst>
            <pc:docMk/>
            <pc:sldMk cId="2068220786" sldId="300"/>
            <ac:spMk id="3" creationId="{FB7A50A6-F3CB-8E4D-921E-43E0DD4C7EF6}"/>
          </ac:spMkLst>
        </pc:spChg>
      </pc:sldChg>
      <pc:sldChg chg="modSp">
        <pc:chgData name="Marco Fasondini" userId="5dc4241ea68c62ec" providerId="LiveId" clId="{898E213C-92B0-4275-89CB-9D37034CC6CD}" dt="2022-10-31T04:54:56.234" v="106" actId="20577"/>
        <pc:sldMkLst>
          <pc:docMk/>
          <pc:sldMk cId="2876736947" sldId="301"/>
        </pc:sldMkLst>
        <pc:spChg chg="mod">
          <ac:chgData name="Marco Fasondini" userId="5dc4241ea68c62ec" providerId="LiveId" clId="{898E213C-92B0-4275-89CB-9D37034CC6CD}" dt="2022-10-31T04:54:56.234" v="106" actId="20577"/>
          <ac:spMkLst>
            <pc:docMk/>
            <pc:sldMk cId="2876736947" sldId="301"/>
            <ac:spMk id="3" creationId="{AD1ED2DB-2281-184F-9D26-4EAFCC67B67A}"/>
          </ac:spMkLst>
        </pc:spChg>
      </pc:sldChg>
      <pc:sldChg chg="modSp mod">
        <pc:chgData name="Marco Fasondini" userId="5dc4241ea68c62ec" providerId="LiveId" clId="{898E213C-92B0-4275-89CB-9D37034CC6CD}" dt="2022-10-31T04:56:58.066" v="110" actId="20577"/>
        <pc:sldMkLst>
          <pc:docMk/>
          <pc:sldMk cId="3805801870" sldId="302"/>
        </pc:sldMkLst>
        <pc:spChg chg="mod">
          <ac:chgData name="Marco Fasondini" userId="5dc4241ea68c62ec" providerId="LiveId" clId="{898E213C-92B0-4275-89CB-9D37034CC6CD}" dt="2022-10-31T04:56:58.066" v="110" actId="20577"/>
          <ac:spMkLst>
            <pc:docMk/>
            <pc:sldMk cId="3805801870" sldId="302"/>
            <ac:spMk id="3" creationId="{4D7B5E48-D556-1344-9589-CDF63738ADD0}"/>
          </ac:spMkLst>
        </pc:spChg>
      </pc:sldChg>
      <pc:sldChg chg="modSp mod">
        <pc:chgData name="Marco Fasondini" userId="5dc4241ea68c62ec" providerId="LiveId" clId="{898E213C-92B0-4275-89CB-9D37034CC6CD}" dt="2022-10-31T05:19:31.410" v="119" actId="20577"/>
        <pc:sldMkLst>
          <pc:docMk/>
          <pc:sldMk cId="1477508703" sldId="307"/>
        </pc:sldMkLst>
        <pc:spChg chg="mod">
          <ac:chgData name="Marco Fasondini" userId="5dc4241ea68c62ec" providerId="LiveId" clId="{898E213C-92B0-4275-89CB-9D37034CC6CD}" dt="2022-10-31T05:19:31.410" v="119" actId="20577"/>
          <ac:spMkLst>
            <pc:docMk/>
            <pc:sldMk cId="1477508703" sldId="307"/>
            <ac:spMk id="3" creationId="{A6AA4537-F902-CF46-BEC1-3F8703C48CB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BFBE71-5035-4146-AFE9-36F5CE18AF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CCEC63C-1F62-B94B-A73D-708D71DE7D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DB4FBF-BAB0-464A-910D-50A092E21568}" type="datetimeFigureOut">
              <a:rPr lang="en-US" smtClean="0"/>
              <a:t>10/4/2024</a:t>
            </a:fld>
            <a:endParaRPr lang="en-US"/>
          </a:p>
        </p:txBody>
      </p:sp>
      <p:sp>
        <p:nvSpPr>
          <p:cNvPr id="4" name="Footer Placeholder 3">
            <a:extLst>
              <a:ext uri="{FF2B5EF4-FFF2-40B4-BE49-F238E27FC236}">
                <a16:creationId xmlns:a16="http://schemas.microsoft.com/office/drawing/2014/main" id="{06EEFDFB-6464-D149-A909-972C4057D1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EA2FD5-5907-934B-880F-E5DBCC10DA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3A49F5-DC7A-1848-B36B-1AFA6915A884}" type="slidenum">
              <a:rPr lang="en-US" smtClean="0"/>
              <a:t>‹#›</a:t>
            </a:fld>
            <a:endParaRPr lang="en-US"/>
          </a:p>
        </p:txBody>
      </p:sp>
    </p:spTree>
    <p:extLst>
      <p:ext uri="{BB962C8B-B14F-4D97-AF65-F5344CB8AC3E}">
        <p14:creationId xmlns:p14="http://schemas.microsoft.com/office/powerpoint/2010/main" val="3977950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21D7CF-5F4D-5148-AB1A-A05EF0B57D46}" type="datetimeFigureOut">
              <a:rPr lang="en-US" smtClean="0"/>
              <a:t>10/4/2024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2C7E9-CA6E-C945-826B-68C1FAB00F44}" type="slidenum">
              <a:rPr lang="en-US" smtClean="0"/>
              <a:t>‹#›</a:t>
            </a:fld>
            <a:endParaRPr lang="en-US" dirty="0"/>
          </a:p>
        </p:txBody>
      </p:sp>
    </p:spTree>
    <p:extLst>
      <p:ext uri="{BB962C8B-B14F-4D97-AF65-F5344CB8AC3E}">
        <p14:creationId xmlns:p14="http://schemas.microsoft.com/office/powerpoint/2010/main" val="177922972"/>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16373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4" y="325122"/>
            <a:ext cx="1946275" cy="3380104"/>
          </a:xfrm>
          <a:prstGeom prst="rect">
            <a:avLst/>
          </a:prstGeom>
          <a:solidFill>
            <a:schemeClr val="tx1">
              <a:lumMod val="20000"/>
              <a:lumOff val="80000"/>
            </a:schemeClr>
          </a:solidFill>
        </p:spPr>
        <p:txBody>
          <a:bodyPr/>
          <a:lstStyle>
            <a:lvl1pPr marL="0" indent="0">
              <a:buNone/>
              <a:defRPr sz="1600">
                <a:latin typeface="+mj-lt"/>
              </a:defRPr>
            </a:lvl1pPr>
          </a:lstStyle>
          <a:p>
            <a:r>
              <a:rPr lang="en-GB"/>
              <a:t>Click icon to add picture</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31B08584-E9B4-CC4D-A115-DB37368730AA}"/>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3543300" y="6563824"/>
            <a:ext cx="1358900" cy="148085"/>
          </a:xfrm>
          <a:prstGeom prst="rect">
            <a:avLst/>
          </a:prstGeom>
        </p:spPr>
      </p:pic>
    </p:spTree>
    <p:extLst>
      <p:ext uri="{BB962C8B-B14F-4D97-AF65-F5344CB8AC3E}">
        <p14:creationId xmlns:p14="http://schemas.microsoft.com/office/powerpoint/2010/main" val="18552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600">
                <a:latin typeface="+mj-lt"/>
              </a:defRPr>
            </a:lvl1pPr>
          </a:lstStyle>
          <a:p>
            <a:r>
              <a:rPr lang="en-GB"/>
              <a:t>Click icon to add picture</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93744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52009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42672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12375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20790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388741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072576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00083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0421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51C806-9317-4444-AF29-F6B5A5D8C4D1}"/>
              </a:ext>
              <a:ext uri="{C183D7F6-B498-43B3-948B-1728B52AA6E4}">
                <adec:decorative xmlns:adec="http://schemas.microsoft.com/office/drawing/2017/decorative" val="1"/>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904492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lvl1pPr>
          </a:lstStyle>
          <a:p>
            <a:r>
              <a:rPr lang="en-GB"/>
              <a:t>Click icon to add picture</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a:extLst>
              <a:ext uri="{FF2B5EF4-FFF2-40B4-BE49-F238E27FC236}">
                <a16:creationId xmlns:a16="http://schemas.microsoft.com/office/drawing/2014/main" id="{562FFE9E-B38D-7B42-B2C5-7B32CEF7E51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54020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462417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3405151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185968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descr="&quot;&quot;">
            <a:extLst>
              <a:ext uri="{FF2B5EF4-FFF2-40B4-BE49-F238E27FC236}">
                <a16:creationId xmlns:a16="http://schemas.microsoft.com/office/drawing/2014/main" id="{5A51C806-9317-4444-AF29-F6B5A5D8C4D1}"/>
              </a:ext>
              <a:ext uri="{C183D7F6-B498-43B3-948B-1728B52AA6E4}">
                <adec:decorative xmlns:adec="http://schemas.microsoft.com/office/drawing/2017/decorative" val="0"/>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18184933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3928831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78612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descr="&quot;&quot;">
            <a:extLst>
              <a:ext uri="{C183D7F6-B498-43B3-948B-1728B52AA6E4}">
                <adec:decorative xmlns:adec="http://schemas.microsoft.com/office/drawing/2017/decorative" val="0"/>
              </a:ext>
            </a:extLst>
          </p:cNvPr>
          <p:cNvSpPr>
            <a:spLocks noGrp="1"/>
          </p:cNvSpPr>
          <p:nvPr>
            <p:ph type="pic" sz="quarter" idx="11" hasCustomPrompt="1"/>
          </p:nvPr>
        </p:nvSpPr>
        <p:spPr>
          <a:xfrm>
            <a:off x="0" y="0"/>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800">
                <a:solidFill>
                  <a:schemeClr val="bg1"/>
                </a:solidFill>
                <a:latin typeface="+mj-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4362" y="486057"/>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Slide Number Placeholder 5">
            <a:extLst>
              <a:ext uri="{FF2B5EF4-FFF2-40B4-BE49-F238E27FC236}">
                <a16:creationId xmlns:a16="http://schemas.microsoft.com/office/drawing/2014/main" id="{D6CA8893-AFD2-AF48-B366-2FBBE28BE8B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20448142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5779"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4BF32F7E-C818-C342-A3EB-36B6EDCFC4D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8042" y="6356351"/>
            <a:ext cx="1558544" cy="387617"/>
          </a:xfrm>
          <a:prstGeom prst="rect">
            <a:avLst/>
          </a:prstGeom>
        </p:spPr>
      </p:pic>
    </p:spTree>
    <p:extLst>
      <p:ext uri="{BB962C8B-B14F-4D97-AF65-F5344CB8AC3E}">
        <p14:creationId xmlns:p14="http://schemas.microsoft.com/office/powerpoint/2010/main" val="4226518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92F60E-7F8A-374A-AF40-8F3584A4BCD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208447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242733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533D2540-C641-4241-843E-2767689BE96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3809762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3A1C461-8F2B-964A-A854-646E5BE0ABE7}"/>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0"/>
            <a:ext cx="3835400" cy="166793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3" name="Picture 12" descr="&quot;&quot;">
            <a:extLst>
              <a:ext uri="{FF2B5EF4-FFF2-40B4-BE49-F238E27FC236}">
                <a16:creationId xmlns:a16="http://schemas.microsoft.com/office/drawing/2014/main" id="{E16CD505-C6AB-3440-B1AE-EA70BE19F36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30819"/>
            <a:ext cx="1558544" cy="387617"/>
          </a:xfrm>
          <a:prstGeom prst="rect">
            <a:avLst/>
          </a:prstGeom>
        </p:spPr>
      </p:pic>
    </p:spTree>
    <p:extLst>
      <p:ext uri="{BB962C8B-B14F-4D97-AF65-F5344CB8AC3E}">
        <p14:creationId xmlns:p14="http://schemas.microsoft.com/office/powerpoint/2010/main" val="4252744483"/>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5" y="372535"/>
            <a:ext cx="1946275" cy="3380104"/>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47A48E3-3A0F-BD43-9766-4600D0687B9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34874" y="6376616"/>
            <a:ext cx="1558544" cy="387617"/>
          </a:xfrm>
          <a:prstGeom prst="rect">
            <a:avLst/>
          </a:prstGeom>
        </p:spPr>
      </p:pic>
    </p:spTree>
    <p:extLst>
      <p:ext uri="{BB962C8B-B14F-4D97-AF65-F5344CB8AC3E}">
        <p14:creationId xmlns:p14="http://schemas.microsoft.com/office/powerpoint/2010/main" val="3569959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0712886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802461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803406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726976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964997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082473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53064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t>
            </a:r>
            <a:r>
              <a:rPr lang="en-GB"/>
              <a:t>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7879737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9000715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3686492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2" name="Picture 11" descr="&quot;&quot;">
            <a:extLst>
              <a:ext uri="{FF2B5EF4-FFF2-40B4-BE49-F238E27FC236}">
                <a16:creationId xmlns:a16="http://schemas.microsoft.com/office/drawing/2014/main" id="{562FFE9E-B38D-7B42-B2C5-7B32CEF7E51A}"/>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4886956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7754078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60850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a:extLst>
              <a:ext uri="{C183D7F6-B498-43B3-948B-1728B52AA6E4}">
                <adec:decorative xmlns:adec="http://schemas.microsoft.com/office/drawing/2017/decorative" val="1"/>
              </a:ext>
            </a:extLst>
          </p:cNvPr>
          <p:cNvSpPr>
            <a:spLocks noGrp="1"/>
          </p:cNvSpPr>
          <p:nvPr>
            <p:ph type="pic" sz="quarter" idx="11" hasCustomPrompt="1"/>
          </p:nvPr>
        </p:nvSpPr>
        <p:spPr>
          <a:xfrm>
            <a:off x="0" y="-73693"/>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600">
                <a:latin typeface="+mn-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Tree>
    <p:extLst>
      <p:ext uri="{BB962C8B-B14F-4D97-AF65-F5344CB8AC3E}">
        <p14:creationId xmlns:p14="http://schemas.microsoft.com/office/powerpoint/2010/main" val="259170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5C16FDBB-635E-4943-B5EF-AC48633404DC}"/>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44275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5C1895FB-26D4-0F45-8008-470C1A5DB000}"/>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90808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DBF49AA9-75F0-4842-8E81-A7CBFC2AA33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65196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3C9FD82-3D69-CD4A-BF07-F48878A89B6D}"/>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6652"/>
            <a:ext cx="3835400" cy="1667933"/>
          </a:xfrm>
          <a:prstGeom prst="rect">
            <a:avLst/>
          </a:prstGeom>
          <a:solidFill>
            <a:schemeClr val="tx2">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AB7ACE82-840C-894E-A401-E2C19B85E24F}"/>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3232503161"/>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9219760A-70CA-F344-B257-539E482A949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929856652"/>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728" r:id="rId3"/>
    <p:sldLayoutId id="2147483706" r:id="rId4"/>
    <p:sldLayoutId id="2147483701" r:id="rId5"/>
    <p:sldLayoutId id="2147483661" r:id="rId6"/>
    <p:sldLayoutId id="2147483672" r:id="rId7"/>
    <p:sldLayoutId id="2147483673" r:id="rId8"/>
    <p:sldLayoutId id="2147483649" r:id="rId9"/>
    <p:sldLayoutId id="2147483666" r:id="rId10"/>
    <p:sldLayoutId id="2147483678" r:id="rId11"/>
    <p:sldLayoutId id="2147483679" r:id="rId12"/>
    <p:sldLayoutId id="2147483700" r:id="rId13"/>
    <p:sldLayoutId id="2147483671" r:id="rId14"/>
    <p:sldLayoutId id="2147483660" r:id="rId15"/>
    <p:sldLayoutId id="2147483664" r:id="rId16"/>
    <p:sldLayoutId id="2147483674" r:id="rId17"/>
    <p:sldLayoutId id="2147483677" r:id="rId18"/>
    <p:sldLayoutId id="2147483668" r:id="rId19"/>
    <p:sldLayoutId id="2147483670" r:id="rId20"/>
    <p:sldLayoutId id="2147483675" r:id="rId21"/>
    <p:sldLayoutId id="2147483669"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248286"/>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29"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6CDF-2CB5-C547-967C-386DEF9A92A9}"/>
              </a:ext>
            </a:extLst>
          </p:cNvPr>
          <p:cNvSpPr>
            <a:spLocks noGrp="1"/>
          </p:cNvSpPr>
          <p:nvPr>
            <p:ph type="title"/>
          </p:nvPr>
        </p:nvSpPr>
        <p:spPr>
          <a:solidFill>
            <a:srgbClr val="FEFEFE"/>
          </a:solidFill>
        </p:spPr>
        <p:txBody>
          <a:bodyPr>
            <a:normAutofit/>
          </a:bodyPr>
          <a:lstStyle/>
          <a:p>
            <a:r>
              <a:rPr lang="en-US" sz="1400" b="0" dirty="0"/>
              <a:t>MA3077 (DLI) Operational Research</a:t>
            </a:r>
            <a:br>
              <a:rPr lang="en-US" sz="1400" b="0" dirty="0"/>
            </a:br>
            <a:br>
              <a:rPr lang="en-US" sz="1400" b="0" dirty="0"/>
            </a:br>
            <a:r>
              <a:rPr lang="en-US" sz="2600" b="0" dirty="0"/>
              <a:t>Lecture 15 – </a:t>
            </a:r>
            <a:r>
              <a:rPr lang="en-US" sz="2600" b="0" dirty="0" err="1"/>
              <a:t>Randomised</a:t>
            </a:r>
            <a:r>
              <a:rPr lang="en-US" sz="2600" b="0" dirty="0"/>
              <a:t> strategies</a:t>
            </a:r>
            <a:endParaRPr lang="en-GB" sz="1400" dirty="0"/>
          </a:p>
        </p:txBody>
      </p:sp>
      <p:sp>
        <p:nvSpPr>
          <p:cNvPr id="3" name="Text Placeholder 2">
            <a:extLst>
              <a:ext uri="{FF2B5EF4-FFF2-40B4-BE49-F238E27FC236}">
                <a16:creationId xmlns:a16="http://schemas.microsoft.com/office/drawing/2014/main" id="{F83BB64A-5E4C-7E42-9509-D3F5DE96E28A}"/>
              </a:ext>
            </a:extLst>
          </p:cNvPr>
          <p:cNvSpPr>
            <a:spLocks noGrp="1"/>
          </p:cNvSpPr>
          <p:nvPr>
            <p:ph type="body" sz="quarter" idx="12"/>
          </p:nvPr>
        </p:nvSpPr>
        <p:spPr>
          <a:solidFill>
            <a:srgbClr val="FEFEFE"/>
          </a:solidFill>
        </p:spPr>
        <p:txBody>
          <a:bodyPr/>
          <a:lstStyle/>
          <a:p>
            <a:r>
              <a:rPr lang="en-GB" dirty="0"/>
              <a:t>Dr Marco Fasondini</a:t>
            </a:r>
          </a:p>
        </p:txBody>
      </p:sp>
    </p:spTree>
    <p:extLst>
      <p:ext uri="{BB962C8B-B14F-4D97-AF65-F5344CB8AC3E}">
        <p14:creationId xmlns:p14="http://schemas.microsoft.com/office/powerpoint/2010/main" val="12084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B5C9-0F1E-2148-A00F-E132DBAE0C7D}"/>
              </a:ext>
            </a:extLst>
          </p:cNvPr>
          <p:cNvSpPr>
            <a:spLocks noGrp="1"/>
          </p:cNvSpPr>
          <p:nvPr>
            <p:ph type="title"/>
          </p:nvPr>
        </p:nvSpPr>
        <p:spPr/>
        <p:txBody>
          <a:bodyPr/>
          <a:lstStyle/>
          <a:p>
            <a:r>
              <a:rPr lang="en-US" dirty="0"/>
              <a:t>Characterization of a maximin strategy  3/4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61E6AA-65A9-5440-B65B-EDEDFDBBE1B8}"/>
                  </a:ext>
                </a:extLst>
              </p:cNvPr>
              <p:cNvSpPr>
                <a:spLocks noGrp="1"/>
              </p:cNvSpPr>
              <p:nvPr>
                <p:ph sz="quarter" idx="11"/>
              </p:nvPr>
            </p:nvSpPr>
            <p:spPr/>
            <p:txBody>
              <a:bodyPr>
                <a:normAutofit/>
              </a:bodyPr>
              <a:lstStyle/>
              <a:p>
                <a:pPr marL="0" indent="0">
                  <a:buNone/>
                </a:pPr>
                <a:r>
                  <a:rPr lang="de-CH" dirty="0"/>
                  <a:t>An </a:t>
                </a:r>
                <a:r>
                  <a:rPr lang="en-US" dirty="0"/>
                  <a:t>optimal strategy </a:t>
                </a:r>
                <a14:m>
                  <m:oMath xmlns:m="http://schemas.openxmlformats.org/officeDocument/2006/math">
                    <m:sSup>
                      <m:sSupPr>
                        <m:ctrlPr>
                          <a:rPr lang="de-CH" i="1">
                            <a:latin typeface="Cambria Math" panose="02040503050406030204" pitchFamily="18" charset="0"/>
                          </a:rPr>
                        </m:ctrlPr>
                      </m:sSupPr>
                      <m:e>
                        <m:r>
                          <a:rPr lang="de-CH" i="1">
                            <a:latin typeface="Cambria Math" panose="02040503050406030204" pitchFamily="18" charset="0"/>
                          </a:rPr>
                          <m:t>𝑥</m:t>
                        </m:r>
                      </m:e>
                      <m:sup>
                        <m:r>
                          <a:rPr lang="de-CH" i="1">
                            <a:latin typeface="Cambria Math" panose="02040503050406030204" pitchFamily="18" charset="0"/>
                          </a:rPr>
                          <m:t>∗</m:t>
                        </m:r>
                      </m:sup>
                    </m:sSup>
                  </m:oMath>
                </a14:m>
                <a:r>
                  <a:rPr lang="en-US" dirty="0"/>
                  <a:t> for player 1 solves the problem</a:t>
                </a:r>
              </a:p>
              <a:p>
                <a:pPr marL="0" indent="0">
                  <a:buNone/>
                </a:pPr>
                <a14:m>
                  <m:oMathPara xmlns:m="http://schemas.openxmlformats.org/officeDocument/2006/math">
                    <m:oMathParaPr>
                      <m:jc m:val="centerGroup"/>
                    </m:oMathParaPr>
                    <m:oMath xmlns:m="http://schemas.openxmlformats.org/officeDocument/2006/math">
                      <m:func>
                        <m:funcPr>
                          <m:ctrlPr>
                            <a:rPr lang="de-CH" i="1">
                              <a:latin typeface="Cambria Math" panose="02040503050406030204" pitchFamily="18" charset="0"/>
                            </a:rPr>
                          </m:ctrlPr>
                        </m:funcPr>
                        <m:fName>
                          <m:limLow>
                            <m:limLowPr>
                              <m:ctrlPr>
                                <a:rPr lang="de-CH" i="1">
                                  <a:latin typeface="Cambria Math" panose="02040503050406030204" pitchFamily="18" charset="0"/>
                                </a:rPr>
                              </m:ctrlPr>
                            </m:limLowPr>
                            <m:e>
                              <m:r>
                                <m:rPr>
                                  <m:sty m:val="p"/>
                                </m:rPr>
                                <a:rPr lang="de-CH">
                                  <a:latin typeface="Cambria Math" panose="02040503050406030204" pitchFamily="18" charset="0"/>
                                </a:rPr>
                                <m:t>max</m:t>
                              </m:r>
                            </m:e>
                            <m:lim>
                              <m:r>
                                <a:rPr lang="de-CH" i="1">
                                  <a:latin typeface="Cambria Math" panose="02040503050406030204" pitchFamily="18" charset="0"/>
                                </a:rPr>
                                <m:t>𝑥</m:t>
                              </m:r>
                              <m: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i="1">
                                      <a:latin typeface="Cambria Math" panose="02040503050406030204" pitchFamily="18" charset="0"/>
                                      <a:ea typeface="Cambria Math" panose="02040503050406030204" pitchFamily="18" charset="0"/>
                                    </a:rPr>
                                    <m:t>𝑚</m:t>
                                  </m:r>
                                </m:sup>
                              </m:sSup>
                            </m:lim>
                          </m:limLow>
                        </m:fName>
                        <m:e>
                          <m:func>
                            <m:funcPr>
                              <m:ctrlPr>
                                <a:rPr lang="de-CH" i="1">
                                  <a:latin typeface="Cambria Math" panose="02040503050406030204" pitchFamily="18" charset="0"/>
                                  <a:ea typeface="Cambria Math" panose="02040503050406030204" pitchFamily="18" charset="0"/>
                                </a:rPr>
                              </m:ctrlPr>
                            </m:funcPr>
                            <m:fName>
                              <m:limLow>
                                <m:limLowPr>
                                  <m:ctrlPr>
                                    <a:rPr lang="de-CH" i="1">
                                      <a:latin typeface="Cambria Math" panose="02040503050406030204" pitchFamily="18" charset="0"/>
                                      <a:ea typeface="Cambria Math" panose="02040503050406030204" pitchFamily="18" charset="0"/>
                                    </a:rPr>
                                  </m:ctrlPr>
                                </m:limLowPr>
                                <m:e>
                                  <m:r>
                                    <m:rPr>
                                      <m:sty m:val="p"/>
                                    </m:rPr>
                                    <a:rPr lang="de-CH">
                                      <a:latin typeface="Cambria Math" panose="02040503050406030204" pitchFamily="18" charset="0"/>
                                      <a:ea typeface="Cambria Math" panose="02040503050406030204" pitchFamily="18" charset="0"/>
                                    </a:rPr>
                                    <m:t>min</m:t>
                                  </m:r>
                                </m:e>
                                <m:lim>
                                  <m:r>
                                    <a:rPr lang="de-CH" i="1">
                                      <a:latin typeface="Cambria Math" panose="02040503050406030204" pitchFamily="18" charset="0"/>
                                      <a:ea typeface="Cambria Math" panose="02040503050406030204" pitchFamily="18" charset="0"/>
                                    </a:rPr>
                                    <m:t>𝑦</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𝑌</m:t>
                                  </m:r>
                                </m:lim>
                              </m:limLow>
                            </m:fName>
                            <m:e>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𝑥</m:t>
                                  </m:r>
                                </m:e>
                                <m:sup>
                                  <m:r>
                                    <a:rPr lang="de-CH" i="1">
                                      <a:latin typeface="Cambria Math" panose="02040503050406030204" pitchFamily="18" charset="0"/>
                                      <a:ea typeface="Cambria Math" panose="02040503050406030204" pitchFamily="18" charset="0"/>
                                    </a:rPr>
                                    <m:t>𝑇</m:t>
                                  </m:r>
                                </m:sup>
                              </m:sSup>
                              <m:r>
                                <a:rPr lang="de-CH" i="1">
                                  <a:latin typeface="Cambria Math" panose="02040503050406030204" pitchFamily="18" charset="0"/>
                                  <a:ea typeface="Cambria Math" panose="02040503050406030204" pitchFamily="18" charset="0"/>
                                </a:rPr>
                                <m:t>𝐴</m:t>
                              </m:r>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𝑦</m:t>
                              </m:r>
                            </m:e>
                          </m:func>
                        </m:e>
                      </m:func>
                      <m:r>
                        <a:rPr lang="de-CH" i="1">
                          <a:latin typeface="Cambria Math" panose="02040503050406030204" pitchFamily="18" charset="0"/>
                        </a:rPr>
                        <m:t> </m:t>
                      </m:r>
                      <m:r>
                        <a:rPr lang="de-CH" i="1">
                          <a:latin typeface="Cambria Math" panose="02040503050406030204" pitchFamily="18" charset="0"/>
                        </a:rPr>
                        <m:t>𝑠</m:t>
                      </m:r>
                      <m:r>
                        <a:rPr lang="de-CH" i="1">
                          <a:latin typeface="Cambria Math" panose="02040503050406030204" pitchFamily="18" charset="0"/>
                        </a:rPr>
                        <m:t>.</m:t>
                      </m:r>
                      <m:r>
                        <a:rPr lang="de-CH" i="1">
                          <a:latin typeface="Cambria Math" panose="02040503050406030204" pitchFamily="18" charset="0"/>
                        </a:rPr>
                        <m:t>𝑡</m:t>
                      </m:r>
                      <m:r>
                        <a:rPr lang="de-CH" i="1">
                          <a:latin typeface="Cambria Math" panose="02040503050406030204" pitchFamily="18" charset="0"/>
                        </a:rPr>
                        <m:t>. </m:t>
                      </m:r>
                      <m:d>
                        <m:dPr>
                          <m:begChr m:val="{"/>
                          <m:endChr m:val=""/>
                          <m:ctrlPr>
                            <a:rPr lang="de-CH" i="1">
                              <a:latin typeface="Cambria Math" panose="02040503050406030204" pitchFamily="18" charset="0"/>
                            </a:rPr>
                          </m:ctrlPr>
                        </m:dPr>
                        <m:e>
                          <m:eqArr>
                            <m:eqArrPr>
                              <m:ctrlPr>
                                <a:rPr lang="de-CH" i="1">
                                  <a:latin typeface="Cambria Math" panose="02040503050406030204" pitchFamily="18" charset="0"/>
                                </a:rPr>
                              </m:ctrlPr>
                            </m:eqArrPr>
                            <m:e>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1,…,1</m:t>
                                  </m:r>
                                </m:e>
                              </m:d>
                              <m:r>
                                <a:rPr lang="de-CH" i="1">
                                  <a:latin typeface="Cambria Math" panose="02040503050406030204" pitchFamily="18" charset="0"/>
                                  <a:ea typeface="Cambria Math" panose="02040503050406030204" pitchFamily="18" charset="0"/>
                                </a:rPr>
                                <m:t>𝑥</m:t>
                              </m:r>
                              <m:r>
                                <a:rPr lang="de-CH" i="1">
                                  <a:latin typeface="Cambria Math" panose="02040503050406030204" pitchFamily="18" charset="0"/>
                                  <a:ea typeface="Cambria Math" panose="02040503050406030204" pitchFamily="18" charset="0"/>
                                </a:rPr>
                                <m:t>=1</m:t>
                              </m:r>
                            </m:e>
                            <m:e>
                              <m:r>
                                <a:rPr lang="de-CH" i="1">
                                  <a:latin typeface="Cambria Math" panose="02040503050406030204" pitchFamily="18" charset="0"/>
                                  <a:ea typeface="Cambria Math" panose="02040503050406030204" pitchFamily="18" charset="0"/>
                                </a:rPr>
                                <m:t>𝑥</m:t>
                              </m:r>
                              <m:r>
                                <a:rPr lang="de-CH" i="1">
                                  <a:latin typeface="Cambria Math" panose="02040503050406030204" pitchFamily="18" charset="0"/>
                                  <a:ea typeface="Cambria Math" panose="02040503050406030204" pitchFamily="18" charset="0"/>
                                </a:rPr>
                                <m:t>≥0</m:t>
                              </m:r>
                            </m:e>
                          </m:eqArr>
                        </m:e>
                      </m:d>
                    </m:oMath>
                  </m:oMathPara>
                </a14:m>
                <a:endParaRPr lang="en-US" dirty="0"/>
              </a:p>
              <a:p>
                <a:pPr marL="0" indent="0">
                  <a:buNone/>
                </a:pPr>
                <a:endParaRPr lang="en-GB" dirty="0"/>
              </a:p>
              <a:p>
                <a:pPr marL="0" indent="0">
                  <a:buNone/>
                </a:pPr>
                <a:r>
                  <a:rPr lang="en-GB" dirty="0"/>
                  <a:t>Since, for any </a:t>
                </a:r>
                <a14:m>
                  <m:oMath xmlns:m="http://schemas.openxmlformats.org/officeDocument/2006/math">
                    <m:r>
                      <a:rPr lang="en-GB" i="1">
                        <a:latin typeface="Cambria Math" panose="02040503050406030204" pitchFamily="18" charset="0"/>
                      </a:rPr>
                      <m:t>𝑥</m:t>
                    </m:r>
                    <m:r>
                      <a:rPr lang="en-GB" i="1">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ℝ</m:t>
                        </m:r>
                      </m:e>
                      <m:sup>
                        <m:r>
                          <a:rPr lang="en-GB" i="1">
                            <a:latin typeface="Cambria Math" panose="02040503050406030204" pitchFamily="18" charset="0"/>
                            <a:ea typeface="Cambria Math" panose="02040503050406030204" pitchFamily="18" charset="0"/>
                          </a:rPr>
                          <m:t>𝑚</m:t>
                        </m:r>
                      </m:sup>
                    </m:sSup>
                  </m:oMath>
                </a14:m>
                <a:r>
                  <a:rPr lang="en-GB" dirty="0"/>
                  <a:t> fixed, the minimum </a:t>
                </a:r>
                <a14:m>
                  <m:oMath xmlns:m="http://schemas.openxmlformats.org/officeDocument/2006/math">
                    <m:func>
                      <m:funcPr>
                        <m:ctrlPr>
                          <a:rPr lang="en-GB" i="1">
                            <a:latin typeface="Cambria Math" panose="02040503050406030204" pitchFamily="18" charset="0"/>
                            <a:ea typeface="Cambria Math" panose="02040503050406030204" pitchFamily="18" charset="0"/>
                          </a:rPr>
                        </m:ctrlPr>
                      </m:funcPr>
                      <m:fName>
                        <m:r>
                          <a:rPr lang="en-GB" i="1">
                            <a:latin typeface="Cambria Math" panose="02040503050406030204" pitchFamily="18" charset="0"/>
                            <a:ea typeface="Cambria Math" panose="02040503050406030204" pitchFamily="18" charset="0"/>
                          </a:rPr>
                          <m:t>𝑣</m:t>
                        </m:r>
                        <m:r>
                          <a:rPr lang="en-GB" i="1">
                            <a:latin typeface="Cambria Math" panose="02040503050406030204" pitchFamily="18" charset="0"/>
                            <a:ea typeface="Cambria Math" panose="02040503050406030204" pitchFamily="18" charset="0"/>
                          </a:rPr>
                          <m:t>=</m:t>
                        </m:r>
                        <m:limLow>
                          <m:limLowPr>
                            <m:ctrlPr>
                              <a:rPr lang="en-GB" i="1">
                                <a:latin typeface="Cambria Math" panose="02040503050406030204" pitchFamily="18" charset="0"/>
                                <a:ea typeface="Cambria Math" panose="02040503050406030204" pitchFamily="18" charset="0"/>
                              </a:rPr>
                            </m:ctrlPr>
                          </m:limLowPr>
                          <m:e>
                            <m:r>
                              <m:rPr>
                                <m:sty m:val="p"/>
                              </m:rPr>
                              <a:rPr lang="en-GB">
                                <a:latin typeface="Cambria Math" panose="02040503050406030204" pitchFamily="18" charset="0"/>
                                <a:ea typeface="Cambria Math" panose="02040503050406030204" pitchFamily="18" charset="0"/>
                              </a:rPr>
                              <m:t>min</m:t>
                            </m:r>
                          </m:e>
                          <m:lim>
                            <m:r>
                              <a:rPr lang="en-GB" i="1">
                                <a:latin typeface="Cambria Math" panose="02040503050406030204" pitchFamily="18" charset="0"/>
                                <a:ea typeface="Cambria Math" panose="02040503050406030204" pitchFamily="18" charset="0"/>
                              </a:rPr>
                              <m:t>𝑦</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𝑌</m:t>
                            </m:r>
                          </m:lim>
                        </m:limLow>
                      </m:fName>
                      <m:e>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𝑥</m:t>
                            </m:r>
                          </m:e>
                          <m:sup>
                            <m:r>
                              <a:rPr lang="en-GB" i="1">
                                <a:latin typeface="Cambria Math" panose="02040503050406030204" pitchFamily="18" charset="0"/>
                                <a:ea typeface="Cambria Math" panose="02040503050406030204" pitchFamily="18" charset="0"/>
                              </a:rPr>
                              <m:t>𝑇</m:t>
                            </m:r>
                          </m:sup>
                        </m:sSup>
                        <m:r>
                          <a:rPr lang="en-GB" i="1">
                            <a:latin typeface="Cambria Math" panose="02040503050406030204" pitchFamily="18" charset="0"/>
                            <a:ea typeface="Cambria Math" panose="02040503050406030204" pitchFamily="18" charset="0"/>
                          </a:rPr>
                          <m:t>𝐴</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𝑦</m:t>
                        </m:r>
                      </m:e>
                    </m:func>
                  </m:oMath>
                </a14:m>
                <a:r>
                  <a:rPr lang="en-GB" dirty="0"/>
                  <a:t> is unique, it must be the biggest lower bound for the </a:t>
                </a:r>
                <a14:m>
                  <m:oMath xmlns:m="http://schemas.openxmlformats.org/officeDocument/2006/math">
                    <m:r>
                      <a:rPr lang="en-GB" i="1">
                        <a:latin typeface="Cambria Math" panose="02040503050406030204" pitchFamily="18" charset="0"/>
                      </a:rPr>
                      <m:t>𝑚</m:t>
                    </m:r>
                  </m:oMath>
                </a14:m>
                <a:r>
                  <a:rPr lang="en-GB" dirty="0"/>
                  <a:t> inequalities </a:t>
                </a:r>
                <a14:m>
                  <m:oMath xmlns:m="http://schemas.openxmlformats.org/officeDocument/2006/math">
                    <m:sSup>
                      <m:sSupPr>
                        <m:ctrlPr>
                          <a:rPr lang="de-CH" i="1">
                            <a:latin typeface="Cambria Math" panose="02040503050406030204" pitchFamily="18" charset="0"/>
                          </a:rPr>
                        </m:ctrlPr>
                      </m:sSupPr>
                      <m:e>
                        <m:r>
                          <a:rPr lang="de-CH" i="1">
                            <a:latin typeface="Cambria Math" panose="02040503050406030204" pitchFamily="18" charset="0"/>
                          </a:rPr>
                          <m:t>𝐴</m:t>
                        </m:r>
                      </m:e>
                      <m:sup>
                        <m:r>
                          <a:rPr lang="de-CH" i="1">
                            <a:latin typeface="Cambria Math" panose="02040503050406030204" pitchFamily="18" charset="0"/>
                          </a:rPr>
                          <m:t>𝑇</m:t>
                        </m:r>
                      </m:sup>
                    </m:sSup>
                    <m:r>
                      <a:rPr lang="de-CH" i="1">
                        <a:latin typeface="Cambria Math" panose="02040503050406030204" pitchFamily="18" charset="0"/>
                      </a:rPr>
                      <m:t>𝑥</m:t>
                    </m:r>
                    <m:r>
                      <a:rPr lang="de-CH" i="1">
                        <a:latin typeface="Cambria Math" panose="02040503050406030204" pitchFamily="18" charset="0"/>
                      </a:rPr>
                      <m:t>≥</m:t>
                    </m:r>
                    <m:sSup>
                      <m:sSupPr>
                        <m:ctrlPr>
                          <a:rPr lang="de-CH" i="1">
                            <a:latin typeface="Cambria Math" panose="02040503050406030204" pitchFamily="18" charset="0"/>
                          </a:rPr>
                        </m:ctrlPr>
                      </m:sSupPr>
                      <m:e>
                        <m:d>
                          <m:dPr>
                            <m:ctrlPr>
                              <a:rPr lang="de-CH" i="1">
                                <a:latin typeface="Cambria Math" panose="02040503050406030204" pitchFamily="18" charset="0"/>
                              </a:rPr>
                            </m:ctrlPr>
                          </m:dPr>
                          <m:e>
                            <m:r>
                              <a:rPr lang="de-CH" b="0" i="1" smtClean="0">
                                <a:latin typeface="Cambria Math" panose="02040503050406030204" pitchFamily="18" charset="0"/>
                              </a:rPr>
                              <m:t>𝑣</m:t>
                            </m:r>
                            <m:r>
                              <a:rPr lang="de-CH" i="1">
                                <a:latin typeface="Cambria Math" panose="02040503050406030204" pitchFamily="18" charset="0"/>
                              </a:rPr>
                              <m:t>,…,</m:t>
                            </m:r>
                            <m:r>
                              <a:rPr lang="de-CH" b="0" i="1" smtClean="0">
                                <a:latin typeface="Cambria Math" panose="02040503050406030204" pitchFamily="18" charset="0"/>
                              </a:rPr>
                              <m:t>𝑣</m:t>
                            </m:r>
                          </m:e>
                        </m:d>
                      </m:e>
                      <m:sup>
                        <m:r>
                          <a:rPr lang="de-CH" i="1">
                            <a:latin typeface="Cambria Math" panose="02040503050406030204" pitchFamily="18" charset="0"/>
                          </a:rPr>
                          <m:t>𝑇</m:t>
                        </m:r>
                      </m:sup>
                    </m:sSup>
                    <m:r>
                      <a:rPr lang="de-CH" b="0" i="1" smtClean="0">
                        <a:latin typeface="Cambria Math" panose="02040503050406030204" pitchFamily="18" charset="0"/>
                      </a:rPr>
                      <m:t>.</m:t>
                    </m:r>
                  </m:oMath>
                </a14:m>
                <a:r>
                  <a:rPr lang="en-GB" dirty="0"/>
                  <a:t> And since this is true for any </a:t>
                </a:r>
                <a14:m>
                  <m:oMath xmlns:m="http://schemas.openxmlformats.org/officeDocument/2006/math">
                    <m:r>
                      <a:rPr lang="en-GB" i="1">
                        <a:latin typeface="Cambria Math" panose="02040503050406030204" pitchFamily="18" charset="0"/>
                      </a:rPr>
                      <m:t>𝑥</m:t>
                    </m:r>
                    <m:r>
                      <a:rPr lang="en-GB" i="1">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ℝ</m:t>
                        </m:r>
                      </m:e>
                      <m:sup>
                        <m:r>
                          <a:rPr lang="en-GB" i="1">
                            <a:latin typeface="Cambria Math" panose="02040503050406030204" pitchFamily="18" charset="0"/>
                            <a:ea typeface="Cambria Math" panose="02040503050406030204" pitchFamily="18" charset="0"/>
                          </a:rPr>
                          <m:t>𝑚</m:t>
                        </m:r>
                      </m:sup>
                    </m:sSup>
                  </m:oMath>
                </a14:m>
                <a:r>
                  <a:rPr lang="en-GB" dirty="0"/>
                  <a:t> , an optimal strategy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m:t>
                        </m:r>
                      </m:sup>
                    </m:sSup>
                  </m:oMath>
                </a14:m>
                <a:r>
                  <a:rPr lang="en-GB" dirty="0"/>
                  <a:t> for player 1 solves the problem</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de-CH" i="1">
                              <a:latin typeface="Cambria Math" panose="02040503050406030204" pitchFamily="18" charset="0"/>
                            </a:rPr>
                          </m:ctrlPr>
                        </m:funcPr>
                        <m:fName>
                          <m:r>
                            <m:rPr>
                              <m:sty m:val="p"/>
                            </m:rPr>
                            <a:rPr lang="de-CH">
                              <a:latin typeface="Cambria Math" panose="02040503050406030204" pitchFamily="18" charset="0"/>
                            </a:rPr>
                            <m:t>max</m:t>
                          </m:r>
                        </m:fName>
                        <m:e>
                          <m:r>
                            <a:rPr lang="de-CH" i="1">
                              <a:latin typeface="Cambria Math" panose="02040503050406030204" pitchFamily="18" charset="0"/>
                            </a:rPr>
                            <m:t>𝑣</m:t>
                          </m:r>
                        </m:e>
                      </m:func>
                      <m:r>
                        <a:rPr lang="de-CH" i="1">
                          <a:latin typeface="Cambria Math" panose="02040503050406030204" pitchFamily="18" charset="0"/>
                        </a:rPr>
                        <m:t> </m:t>
                      </m:r>
                      <m:r>
                        <a:rPr lang="de-CH" i="1">
                          <a:latin typeface="Cambria Math" panose="02040503050406030204" pitchFamily="18" charset="0"/>
                        </a:rPr>
                        <m:t>𝑠</m:t>
                      </m:r>
                      <m:r>
                        <a:rPr lang="de-CH" i="1">
                          <a:latin typeface="Cambria Math" panose="02040503050406030204" pitchFamily="18" charset="0"/>
                        </a:rPr>
                        <m:t>.</m:t>
                      </m:r>
                      <m:r>
                        <a:rPr lang="de-CH" i="1">
                          <a:latin typeface="Cambria Math" panose="02040503050406030204" pitchFamily="18" charset="0"/>
                        </a:rPr>
                        <m:t>𝑡</m:t>
                      </m:r>
                      <m:r>
                        <a:rPr lang="de-CH" i="1">
                          <a:latin typeface="Cambria Math" panose="02040503050406030204" pitchFamily="18" charset="0"/>
                        </a:rPr>
                        <m:t>. </m:t>
                      </m:r>
                      <m:d>
                        <m:dPr>
                          <m:begChr m:val="{"/>
                          <m:endChr m:val=""/>
                          <m:ctrlPr>
                            <a:rPr lang="de-CH" i="1">
                              <a:latin typeface="Cambria Math" panose="02040503050406030204" pitchFamily="18" charset="0"/>
                            </a:rPr>
                          </m:ctrlPr>
                        </m:dPr>
                        <m:e>
                          <m:eqArr>
                            <m:eqArrPr>
                              <m:ctrlPr>
                                <a:rPr lang="de-CH" i="1">
                                  <a:latin typeface="Cambria Math" panose="02040503050406030204" pitchFamily="18" charset="0"/>
                                </a:rPr>
                              </m:ctrlPr>
                            </m:eqArrPr>
                            <m:e>
                              <m:sSup>
                                <m:sSupPr>
                                  <m:ctrlPr>
                                    <a:rPr lang="de-CH" i="1">
                                      <a:latin typeface="Cambria Math" panose="02040503050406030204" pitchFamily="18" charset="0"/>
                                    </a:rPr>
                                  </m:ctrlPr>
                                </m:sSupPr>
                                <m:e>
                                  <m:r>
                                    <a:rPr lang="de-CH" i="1">
                                      <a:latin typeface="Cambria Math" panose="02040503050406030204" pitchFamily="18" charset="0"/>
                                    </a:rPr>
                                    <m:t>𝐴</m:t>
                                  </m:r>
                                </m:e>
                                <m:sup>
                                  <m:r>
                                    <a:rPr lang="de-CH" i="1">
                                      <a:latin typeface="Cambria Math" panose="02040503050406030204" pitchFamily="18" charset="0"/>
                                    </a:rPr>
                                    <m:t>𝑇</m:t>
                                  </m:r>
                                </m:sup>
                              </m:sSup>
                              <m:r>
                                <a:rPr lang="de-CH" i="1">
                                  <a:latin typeface="Cambria Math" panose="02040503050406030204" pitchFamily="18" charset="0"/>
                                </a:rPr>
                                <m:t>𝑥</m:t>
                              </m:r>
                              <m:r>
                                <a:rPr lang="de-CH" i="1">
                                  <a:latin typeface="Cambria Math" panose="02040503050406030204" pitchFamily="18" charset="0"/>
                                </a:rPr>
                                <m:t>≥ </m:t>
                              </m:r>
                              <m:sSup>
                                <m:sSupPr>
                                  <m:ctrlPr>
                                    <a:rPr lang="de-CH" i="1">
                                      <a:latin typeface="Cambria Math" panose="02040503050406030204" pitchFamily="18" charset="0"/>
                                    </a:rPr>
                                  </m:ctrlPr>
                                </m:sSupPr>
                                <m:e>
                                  <m:d>
                                    <m:dPr>
                                      <m:ctrlPr>
                                        <a:rPr lang="de-CH" i="1">
                                          <a:latin typeface="Cambria Math" panose="02040503050406030204" pitchFamily="18" charset="0"/>
                                        </a:rPr>
                                      </m:ctrlPr>
                                    </m:dPr>
                                    <m:e>
                                      <m:r>
                                        <a:rPr lang="de-CH" i="1">
                                          <a:latin typeface="Cambria Math" panose="02040503050406030204" pitchFamily="18" charset="0"/>
                                        </a:rPr>
                                        <m:t>𝑣</m:t>
                                      </m:r>
                                      <m:r>
                                        <a:rPr lang="de-CH" i="1">
                                          <a:latin typeface="Cambria Math" panose="02040503050406030204" pitchFamily="18" charset="0"/>
                                        </a:rPr>
                                        <m:t>,…,</m:t>
                                      </m:r>
                                      <m:r>
                                        <a:rPr lang="de-CH" i="1">
                                          <a:latin typeface="Cambria Math" panose="02040503050406030204" pitchFamily="18" charset="0"/>
                                        </a:rPr>
                                        <m:t>𝑣</m:t>
                                      </m:r>
                                    </m:e>
                                  </m:d>
                                </m:e>
                                <m:sup>
                                  <m:r>
                                    <a:rPr lang="de-CH" i="1">
                                      <a:latin typeface="Cambria Math" panose="02040503050406030204" pitchFamily="18" charset="0"/>
                                    </a:rPr>
                                    <m:t>𝑇</m:t>
                                  </m:r>
                                </m:sup>
                              </m:sSup>
                            </m:e>
                            <m:e>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1,…,1</m:t>
                                  </m:r>
                                </m:e>
                              </m:d>
                              <m:r>
                                <a:rPr lang="de-CH" i="1">
                                  <a:latin typeface="Cambria Math" panose="02040503050406030204" pitchFamily="18" charset="0"/>
                                  <a:ea typeface="Cambria Math" panose="02040503050406030204" pitchFamily="18" charset="0"/>
                                </a:rPr>
                                <m:t>𝑥</m:t>
                              </m:r>
                              <m:r>
                                <a:rPr lang="de-CH" i="1">
                                  <a:latin typeface="Cambria Math" panose="02040503050406030204" pitchFamily="18" charset="0"/>
                                  <a:ea typeface="Cambria Math" panose="02040503050406030204" pitchFamily="18" charset="0"/>
                                </a:rPr>
                                <m:t>=1</m:t>
                              </m:r>
                            </m:e>
                            <m:e>
                              <m:r>
                                <a:rPr lang="en-GB" i="1">
                                  <a:latin typeface="Cambria Math" panose="02040503050406030204" pitchFamily="18" charset="0"/>
                                </a:rPr>
                                <m:t>𝑥</m:t>
                              </m:r>
                              <m:r>
                                <a:rPr lang="en-GB" i="1">
                                  <a:latin typeface="Cambria Math" panose="02040503050406030204" pitchFamily="18" charset="0"/>
                                </a:rPr>
                                <m:t>≥0, </m:t>
                              </m:r>
                              <m:r>
                                <a:rPr lang="de-CH" i="1">
                                  <a:latin typeface="Cambria Math" panose="02040503050406030204" pitchFamily="18" charset="0"/>
                                </a:rPr>
                                <m:t>𝑣</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ℝ</m:t>
                              </m:r>
                            </m:e>
                          </m:eqArr>
                        </m:e>
                      </m:d>
                    </m:oMath>
                  </m:oMathPara>
                </a14:m>
                <a:endParaRPr lang="en-GB" dirty="0"/>
              </a:p>
            </p:txBody>
          </p:sp>
        </mc:Choice>
        <mc:Fallback xmlns="">
          <p:sp>
            <p:nvSpPr>
              <p:cNvPr id="3" name="Content Placeholder 2">
                <a:extLst>
                  <a:ext uri="{FF2B5EF4-FFF2-40B4-BE49-F238E27FC236}">
                    <a16:creationId xmlns:a16="http://schemas.microsoft.com/office/drawing/2014/main" id="{5461E6AA-65A9-5440-B65B-EDEDFDBBE1B8}"/>
                  </a:ext>
                </a:extLst>
              </p:cNvPr>
              <p:cNvSpPr>
                <a:spLocks noGrp="1" noRot="1" noChangeAspect="1" noMove="1" noResize="1" noEditPoints="1" noAdjustHandles="1" noChangeArrowheads="1" noChangeShapeType="1" noTextEdit="1"/>
              </p:cNvSpPr>
              <p:nvPr>
                <p:ph sz="quarter" idx="11"/>
              </p:nvPr>
            </p:nvSpPr>
            <p:spPr>
              <a:blipFill>
                <a:blip r:embed="rId2"/>
                <a:stretch>
                  <a:fillRect l="-1649" t="-26398" b="-7546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EBA4439-79CE-4445-992F-44AC1EF65891}"/>
              </a:ext>
            </a:extLst>
          </p:cNvPr>
          <p:cNvSpPr>
            <a:spLocks noGrp="1"/>
          </p:cNvSpPr>
          <p:nvPr>
            <p:ph type="sldNum" sz="quarter" idx="4"/>
          </p:nvPr>
        </p:nvSpPr>
        <p:spPr/>
        <p:txBody>
          <a:bodyPr/>
          <a:lstStyle/>
          <a:p>
            <a:fld id="{05306F20-FBA2-4746-AE9F-DFBA4FFD6FE5}" type="slidenum">
              <a:rPr lang="en-US" smtClean="0"/>
              <a:t>10</a:t>
            </a:fld>
            <a:endParaRPr lang="en-US" dirty="0"/>
          </a:p>
        </p:txBody>
      </p:sp>
      <p:cxnSp>
        <p:nvCxnSpPr>
          <p:cNvPr id="5" name="Straight Connector 4">
            <a:extLst>
              <a:ext uri="{FF2B5EF4-FFF2-40B4-BE49-F238E27FC236}">
                <a16:creationId xmlns:a16="http://schemas.microsoft.com/office/drawing/2014/main" id="{93C6C63C-80D4-E8E1-FC2E-910E7D6A822F}"/>
              </a:ext>
              <a:ext uri="{C183D7F6-B498-43B3-948B-1728B52AA6E4}">
                <adec:decorative xmlns:adec="http://schemas.microsoft.com/office/drawing/2017/decorative" val="1"/>
              </a:ext>
            </a:extLst>
          </p:cNvPr>
          <p:cNvCxnSpPr/>
          <p:nvPr/>
        </p:nvCxnSpPr>
        <p:spPr>
          <a:xfrm>
            <a:off x="573024" y="2377440"/>
            <a:ext cx="741273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036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B5C9-0F1E-2148-A00F-E132DBAE0C7D}"/>
              </a:ext>
            </a:extLst>
          </p:cNvPr>
          <p:cNvSpPr>
            <a:spLocks noGrp="1"/>
          </p:cNvSpPr>
          <p:nvPr>
            <p:ph type="title"/>
          </p:nvPr>
        </p:nvSpPr>
        <p:spPr/>
        <p:txBody>
          <a:bodyPr/>
          <a:lstStyle/>
          <a:p>
            <a:r>
              <a:rPr lang="en-US" dirty="0"/>
              <a:t>Characterization of a </a:t>
            </a:r>
            <a:r>
              <a:rPr lang="en-US"/>
              <a:t>minimax strategy  4/4</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61E6AA-65A9-5440-B65B-EDEDFDBBE1B8}"/>
                  </a:ext>
                </a:extLst>
              </p:cNvPr>
              <p:cNvSpPr>
                <a:spLocks noGrp="1"/>
              </p:cNvSpPr>
              <p:nvPr>
                <p:ph sz="quarter" idx="11"/>
              </p:nvPr>
            </p:nvSpPr>
            <p:spPr/>
            <p:txBody>
              <a:bodyPr/>
              <a:lstStyle/>
              <a:p>
                <a:pPr marL="0" indent="0">
                  <a:buNone/>
                </a:pPr>
                <a:r>
                  <a:rPr lang="de-CH" dirty="0"/>
                  <a:t>An </a:t>
                </a:r>
                <a:r>
                  <a:rPr lang="en-US" dirty="0"/>
                  <a:t>optimal strategy </a:t>
                </a:r>
                <a14:m>
                  <m:oMath xmlns:m="http://schemas.openxmlformats.org/officeDocument/2006/math">
                    <m:sSup>
                      <m:sSupPr>
                        <m:ctrlPr>
                          <a:rPr lang="de-CH" i="1">
                            <a:latin typeface="Cambria Math" panose="02040503050406030204" pitchFamily="18" charset="0"/>
                          </a:rPr>
                        </m:ctrlPr>
                      </m:sSupPr>
                      <m:e>
                        <m:r>
                          <a:rPr lang="de-CH" i="1">
                            <a:latin typeface="Cambria Math" panose="02040503050406030204" pitchFamily="18" charset="0"/>
                          </a:rPr>
                          <m:t>𝑥</m:t>
                        </m:r>
                      </m:e>
                      <m:sup>
                        <m:r>
                          <a:rPr lang="de-CH" i="1">
                            <a:latin typeface="Cambria Math" panose="02040503050406030204" pitchFamily="18" charset="0"/>
                          </a:rPr>
                          <m:t>∗</m:t>
                        </m:r>
                      </m:sup>
                    </m:sSup>
                  </m:oMath>
                </a14:m>
                <a:r>
                  <a:rPr lang="en-US" dirty="0"/>
                  <a:t> for player 1 solves the linear programming problem</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de-CH" b="0" i="1" smtClean="0">
                              <a:latin typeface="Cambria Math" panose="02040503050406030204" pitchFamily="18" charset="0"/>
                            </a:rPr>
                          </m:ctrlPr>
                        </m:funcPr>
                        <m:fName>
                          <m:r>
                            <m:rPr>
                              <m:sty m:val="p"/>
                            </m:rPr>
                            <a:rPr lang="de-CH" b="0" i="0" smtClean="0">
                              <a:latin typeface="Cambria Math" panose="02040503050406030204" pitchFamily="18" charset="0"/>
                            </a:rPr>
                            <m:t>max</m:t>
                          </m:r>
                        </m:fName>
                        <m:e>
                          <m:r>
                            <a:rPr lang="de-CH" b="0" i="1" smtClean="0">
                              <a:latin typeface="Cambria Math" panose="02040503050406030204" pitchFamily="18" charset="0"/>
                            </a:rPr>
                            <m:t>𝑣</m:t>
                          </m:r>
                        </m:e>
                      </m:func>
                      <m:r>
                        <a:rPr lang="de-CH" b="0" i="1" smtClean="0">
                          <a:latin typeface="Cambria Math" panose="02040503050406030204" pitchFamily="18" charset="0"/>
                        </a:rPr>
                        <m:t> </m:t>
                      </m:r>
                      <m:r>
                        <a:rPr lang="de-CH" b="0" i="1" smtClean="0">
                          <a:latin typeface="Cambria Math" panose="02040503050406030204" pitchFamily="18" charset="0"/>
                        </a:rPr>
                        <m:t>𝑠</m:t>
                      </m:r>
                      <m:r>
                        <a:rPr lang="de-CH" b="0" i="1" smtClean="0">
                          <a:latin typeface="Cambria Math" panose="02040503050406030204" pitchFamily="18" charset="0"/>
                        </a:rPr>
                        <m:t>.</m:t>
                      </m:r>
                      <m:r>
                        <a:rPr lang="de-CH" b="0" i="1" smtClean="0">
                          <a:latin typeface="Cambria Math" panose="02040503050406030204" pitchFamily="18" charset="0"/>
                        </a:rPr>
                        <m:t>𝑡</m:t>
                      </m:r>
                      <m:r>
                        <a:rPr lang="de-CH" b="0" i="1" smtClean="0">
                          <a:latin typeface="Cambria Math" panose="02040503050406030204" pitchFamily="18" charset="0"/>
                        </a:rPr>
                        <m:t>. </m:t>
                      </m:r>
                      <m:d>
                        <m:dPr>
                          <m:begChr m:val="{"/>
                          <m:endChr m:val=""/>
                          <m:ctrlPr>
                            <a:rPr lang="de-CH" b="0" i="1" smtClean="0">
                              <a:latin typeface="Cambria Math" panose="02040503050406030204" pitchFamily="18" charset="0"/>
                            </a:rPr>
                          </m:ctrlPr>
                        </m:dPr>
                        <m:e>
                          <m:eqArr>
                            <m:eqArrPr>
                              <m:ctrlPr>
                                <a:rPr lang="de-CH" b="0" i="1" smtClean="0">
                                  <a:latin typeface="Cambria Math" panose="02040503050406030204" pitchFamily="18" charset="0"/>
                                </a:rPr>
                              </m:ctrlPr>
                            </m:eqArrPr>
                            <m:e>
                              <m:sSup>
                                <m:sSupPr>
                                  <m:ctrlPr>
                                    <a:rPr lang="de-CH" i="1">
                                      <a:latin typeface="Cambria Math" panose="02040503050406030204" pitchFamily="18" charset="0"/>
                                    </a:rPr>
                                  </m:ctrlPr>
                                </m:sSupPr>
                                <m:e>
                                  <m:r>
                                    <a:rPr lang="de-CH" i="1">
                                      <a:latin typeface="Cambria Math" panose="02040503050406030204" pitchFamily="18" charset="0"/>
                                    </a:rPr>
                                    <m:t>𝐴</m:t>
                                  </m:r>
                                </m:e>
                                <m:sup>
                                  <m:r>
                                    <a:rPr lang="de-CH" i="1">
                                      <a:latin typeface="Cambria Math" panose="02040503050406030204" pitchFamily="18" charset="0"/>
                                    </a:rPr>
                                    <m:t>𝑇</m:t>
                                  </m:r>
                                </m:sup>
                              </m:sSup>
                              <m:r>
                                <a:rPr lang="de-CH" i="1">
                                  <a:latin typeface="Cambria Math" panose="02040503050406030204" pitchFamily="18" charset="0"/>
                                </a:rPr>
                                <m:t>𝑥</m:t>
                              </m:r>
                              <m:r>
                                <a:rPr lang="de-CH" i="1">
                                  <a:latin typeface="Cambria Math" panose="02040503050406030204" pitchFamily="18" charset="0"/>
                                </a:rPr>
                                <m:t>≥ </m:t>
                              </m:r>
                              <m:sSup>
                                <m:sSupPr>
                                  <m:ctrlPr>
                                    <a:rPr lang="de-CH" i="1">
                                      <a:latin typeface="Cambria Math" panose="02040503050406030204" pitchFamily="18" charset="0"/>
                                    </a:rPr>
                                  </m:ctrlPr>
                                </m:sSupPr>
                                <m:e>
                                  <m:d>
                                    <m:dPr>
                                      <m:ctrlPr>
                                        <a:rPr lang="de-CH" i="1">
                                          <a:latin typeface="Cambria Math" panose="02040503050406030204" pitchFamily="18" charset="0"/>
                                        </a:rPr>
                                      </m:ctrlPr>
                                    </m:dPr>
                                    <m:e>
                                      <m:r>
                                        <a:rPr lang="de-CH" b="0" i="1" smtClean="0">
                                          <a:latin typeface="Cambria Math" panose="02040503050406030204" pitchFamily="18" charset="0"/>
                                        </a:rPr>
                                        <m:t>𝑣</m:t>
                                      </m:r>
                                      <m:r>
                                        <a:rPr lang="de-CH" i="1">
                                          <a:latin typeface="Cambria Math" panose="02040503050406030204" pitchFamily="18" charset="0"/>
                                        </a:rPr>
                                        <m:t>,…,</m:t>
                                      </m:r>
                                      <m:r>
                                        <a:rPr lang="de-CH" b="0" i="1" smtClean="0">
                                          <a:latin typeface="Cambria Math" panose="02040503050406030204" pitchFamily="18" charset="0"/>
                                        </a:rPr>
                                        <m:t>𝑣</m:t>
                                      </m:r>
                                    </m:e>
                                  </m:d>
                                </m:e>
                                <m:sup>
                                  <m:r>
                                    <a:rPr lang="de-CH" i="1">
                                      <a:latin typeface="Cambria Math" panose="02040503050406030204" pitchFamily="18" charset="0"/>
                                    </a:rPr>
                                    <m:t>𝑇</m:t>
                                  </m:r>
                                </m:sup>
                              </m:sSup>
                            </m:e>
                            <m:e>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1,…,1</m:t>
                                  </m:r>
                                </m:e>
                              </m:d>
                              <m:r>
                                <a:rPr lang="de-CH" i="1">
                                  <a:latin typeface="Cambria Math" panose="02040503050406030204" pitchFamily="18" charset="0"/>
                                  <a:ea typeface="Cambria Math" panose="02040503050406030204" pitchFamily="18" charset="0"/>
                                </a:rPr>
                                <m:t>𝑥</m:t>
                              </m:r>
                              <m:r>
                                <a:rPr lang="de-CH" i="1">
                                  <a:latin typeface="Cambria Math" panose="02040503050406030204" pitchFamily="18" charset="0"/>
                                  <a:ea typeface="Cambria Math" panose="02040503050406030204" pitchFamily="18" charset="0"/>
                                </a:rPr>
                                <m:t>=1</m:t>
                              </m:r>
                            </m:e>
                            <m:e>
                              <m:r>
                                <a:rPr lang="en-GB" i="1">
                                  <a:latin typeface="Cambria Math" panose="02040503050406030204" pitchFamily="18" charset="0"/>
                                </a:rPr>
                                <m:t>𝑥</m:t>
                              </m:r>
                              <m:r>
                                <a:rPr lang="en-GB" i="1">
                                  <a:latin typeface="Cambria Math" panose="02040503050406030204" pitchFamily="18" charset="0"/>
                                </a:rPr>
                                <m:t>≥0, </m:t>
                              </m:r>
                              <m:r>
                                <a:rPr lang="de-CH" i="1">
                                  <a:latin typeface="Cambria Math" panose="02040503050406030204" pitchFamily="18" charset="0"/>
                                </a:rPr>
                                <m:t>𝑣</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ℝ</m:t>
                              </m:r>
                            </m:e>
                          </m:eqArr>
                        </m:e>
                      </m:d>
                    </m:oMath>
                  </m:oMathPara>
                </a14:m>
                <a:endParaRPr lang="en-US" dirty="0"/>
              </a:p>
              <a:p>
                <a:pPr marL="0" indent="0">
                  <a:buNone/>
                </a:pPr>
                <a:endParaRPr lang="en-US" dirty="0"/>
              </a:p>
              <a:p>
                <a:pPr marL="0" indent="0">
                  <a:buNone/>
                </a:pPr>
                <a:r>
                  <a:rPr lang="en-US" dirty="0"/>
                  <a:t>Similarly, an optimal strategy </a:t>
                </a:r>
                <a14:m>
                  <m:oMath xmlns:m="http://schemas.openxmlformats.org/officeDocument/2006/math">
                    <m:sSup>
                      <m:sSupPr>
                        <m:ctrlPr>
                          <a:rPr lang="de-CH" b="0" i="1" smtClean="0">
                            <a:latin typeface="Cambria Math" panose="02040503050406030204" pitchFamily="18" charset="0"/>
                          </a:rPr>
                        </m:ctrlPr>
                      </m:sSupPr>
                      <m:e>
                        <m:r>
                          <a:rPr lang="de-CH" b="0" i="1" smtClean="0">
                            <a:latin typeface="Cambria Math" panose="02040503050406030204" pitchFamily="18" charset="0"/>
                          </a:rPr>
                          <m:t>𝑦</m:t>
                        </m:r>
                      </m:e>
                      <m:sup>
                        <m:r>
                          <a:rPr lang="de-CH" b="0" i="1" smtClean="0">
                            <a:latin typeface="Cambria Math" panose="02040503050406030204" pitchFamily="18" charset="0"/>
                          </a:rPr>
                          <m:t>∗</m:t>
                        </m:r>
                      </m:sup>
                    </m:sSup>
                  </m:oMath>
                </a14:m>
                <a:r>
                  <a:rPr lang="en-US" dirty="0"/>
                  <a:t> for player 2 solves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de-CH" b="0" i="1" smtClean="0">
                              <a:latin typeface="Cambria Math" panose="02040503050406030204" pitchFamily="18" charset="0"/>
                            </a:rPr>
                          </m:ctrlPr>
                        </m:funcPr>
                        <m:fName>
                          <m:r>
                            <m:rPr>
                              <m:sty m:val="p"/>
                            </m:rPr>
                            <a:rPr lang="de-CH" b="0" i="0" smtClean="0">
                              <a:latin typeface="Cambria Math" panose="02040503050406030204" pitchFamily="18" charset="0"/>
                            </a:rPr>
                            <m:t>min</m:t>
                          </m:r>
                        </m:fName>
                        <m:e>
                          <m:r>
                            <a:rPr lang="de-CH" b="0" i="1" smtClean="0">
                              <a:latin typeface="Cambria Math" panose="02040503050406030204" pitchFamily="18" charset="0"/>
                            </a:rPr>
                            <m:t>𝑤</m:t>
                          </m:r>
                        </m:e>
                      </m:func>
                      <m:r>
                        <a:rPr lang="de-CH" i="1">
                          <a:latin typeface="Cambria Math" panose="02040503050406030204" pitchFamily="18" charset="0"/>
                        </a:rPr>
                        <m:t>𝑠</m:t>
                      </m:r>
                      <m:r>
                        <a:rPr lang="de-CH" i="1">
                          <a:latin typeface="Cambria Math" panose="02040503050406030204" pitchFamily="18" charset="0"/>
                        </a:rPr>
                        <m:t>.</m:t>
                      </m:r>
                      <m:r>
                        <a:rPr lang="de-CH" i="1">
                          <a:latin typeface="Cambria Math" panose="02040503050406030204" pitchFamily="18" charset="0"/>
                        </a:rPr>
                        <m:t>𝑡</m:t>
                      </m:r>
                      <m:r>
                        <a:rPr lang="de-CH" i="1">
                          <a:latin typeface="Cambria Math" panose="02040503050406030204" pitchFamily="18" charset="0"/>
                        </a:rPr>
                        <m:t>. </m:t>
                      </m:r>
                      <m:d>
                        <m:dPr>
                          <m:begChr m:val="{"/>
                          <m:endChr m:val=""/>
                          <m:ctrlPr>
                            <a:rPr lang="de-CH" i="1">
                              <a:latin typeface="Cambria Math" panose="02040503050406030204" pitchFamily="18" charset="0"/>
                            </a:rPr>
                          </m:ctrlPr>
                        </m:dPr>
                        <m:e>
                          <m:eqArr>
                            <m:eqArrPr>
                              <m:ctrlPr>
                                <a:rPr lang="de-CH" i="1">
                                  <a:latin typeface="Cambria Math" panose="02040503050406030204" pitchFamily="18" charset="0"/>
                                </a:rPr>
                              </m:ctrlPr>
                            </m:eqArrPr>
                            <m:e>
                              <m:r>
                                <a:rPr lang="de-CH" i="1">
                                  <a:latin typeface="Cambria Math" panose="02040503050406030204" pitchFamily="18" charset="0"/>
                                </a:rPr>
                                <m:t>𝐴𝑦</m:t>
                              </m:r>
                              <m:r>
                                <a:rPr lang="de-CH" i="1">
                                  <a:latin typeface="Cambria Math" panose="02040503050406030204" pitchFamily="18" charset="0"/>
                                </a:rPr>
                                <m:t>≤</m:t>
                              </m:r>
                              <m:sSup>
                                <m:sSupPr>
                                  <m:ctrlPr>
                                    <a:rPr lang="de-CH" i="1">
                                      <a:latin typeface="Cambria Math" panose="02040503050406030204" pitchFamily="18" charset="0"/>
                                    </a:rPr>
                                  </m:ctrlPr>
                                </m:sSupPr>
                                <m:e>
                                  <m:d>
                                    <m:dPr>
                                      <m:ctrlPr>
                                        <a:rPr lang="de-CH" i="1">
                                          <a:latin typeface="Cambria Math" panose="02040503050406030204" pitchFamily="18" charset="0"/>
                                        </a:rPr>
                                      </m:ctrlPr>
                                    </m:dPr>
                                    <m:e>
                                      <m:r>
                                        <a:rPr lang="de-CH" b="0" i="1" smtClean="0">
                                          <a:latin typeface="Cambria Math" panose="02040503050406030204" pitchFamily="18" charset="0"/>
                                        </a:rPr>
                                        <m:t>𝑤</m:t>
                                      </m:r>
                                      <m:r>
                                        <a:rPr lang="de-CH" i="1">
                                          <a:latin typeface="Cambria Math" panose="02040503050406030204" pitchFamily="18" charset="0"/>
                                        </a:rPr>
                                        <m:t>,…,</m:t>
                                      </m:r>
                                      <m:r>
                                        <a:rPr lang="de-CH" b="0" i="1" smtClean="0">
                                          <a:latin typeface="Cambria Math" panose="02040503050406030204" pitchFamily="18" charset="0"/>
                                        </a:rPr>
                                        <m:t>𝑤</m:t>
                                      </m:r>
                                    </m:e>
                                  </m:d>
                                </m:e>
                                <m:sup>
                                  <m:r>
                                    <a:rPr lang="de-CH" i="1">
                                      <a:latin typeface="Cambria Math" panose="02040503050406030204" pitchFamily="18" charset="0"/>
                                    </a:rPr>
                                    <m:t>𝑇</m:t>
                                  </m:r>
                                </m:sup>
                              </m:sSup>
                            </m:e>
                            <m:e>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1,…,1</m:t>
                                  </m:r>
                                </m:e>
                              </m:d>
                              <m:r>
                                <a:rPr lang="de-CH" i="1">
                                  <a:latin typeface="Cambria Math" panose="02040503050406030204" pitchFamily="18" charset="0"/>
                                </a:rPr>
                                <m:t>𝑦</m:t>
                              </m:r>
                              <m:r>
                                <a:rPr lang="en-GB" i="1">
                                  <a:latin typeface="Cambria Math" panose="02040503050406030204" pitchFamily="18" charset="0"/>
                                  <a:ea typeface="Cambria Math" panose="02040503050406030204" pitchFamily="18" charset="0"/>
                                </a:rPr>
                                <m:t>=1</m:t>
                              </m:r>
                            </m:e>
                            <m:e>
                              <m:r>
                                <a:rPr lang="de-CH" i="1">
                                  <a:latin typeface="Cambria Math" panose="02040503050406030204" pitchFamily="18" charset="0"/>
                                  <a:ea typeface="Cambria Math" panose="02040503050406030204" pitchFamily="18" charset="0"/>
                                </a:rPr>
                                <m:t>𝑦</m:t>
                              </m:r>
                              <m:r>
                                <a:rPr lang="en-GB" i="1">
                                  <a:latin typeface="Cambria Math" panose="02040503050406030204" pitchFamily="18" charset="0"/>
                                </a:rPr>
                                <m:t>≥0, </m:t>
                              </m:r>
                              <m:r>
                                <a:rPr lang="de-CH" i="1">
                                  <a:latin typeface="Cambria Math" panose="02040503050406030204" pitchFamily="18" charset="0"/>
                                </a:rPr>
                                <m:t>𝑤</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ℝ</m:t>
                              </m:r>
                            </m:e>
                          </m:eqArr>
                        </m:e>
                      </m:d>
                    </m:oMath>
                  </m:oMathPara>
                </a14:m>
                <a:endParaRPr lang="en-US" dirty="0"/>
              </a:p>
            </p:txBody>
          </p:sp>
        </mc:Choice>
        <mc:Fallback xmlns="">
          <p:sp>
            <p:nvSpPr>
              <p:cNvPr id="3" name="Content Placeholder 2">
                <a:extLst>
                  <a:ext uri="{FF2B5EF4-FFF2-40B4-BE49-F238E27FC236}">
                    <a16:creationId xmlns:a16="http://schemas.microsoft.com/office/drawing/2014/main" id="{5461E6AA-65A9-5440-B65B-EDEDFDBBE1B8}"/>
                  </a:ext>
                </a:extLst>
              </p:cNvPr>
              <p:cNvSpPr>
                <a:spLocks noGrp="1" noRot="1" noChangeAspect="1" noMove="1" noResize="1" noEditPoints="1" noAdjustHandles="1" noChangeArrowheads="1" noChangeShapeType="1" noTextEdit="1"/>
              </p:cNvSpPr>
              <p:nvPr>
                <p:ph sz="quarter" idx="11"/>
              </p:nvPr>
            </p:nvSpPr>
            <p:spPr>
              <a:blipFill>
                <a:blip r:embed="rId2"/>
                <a:stretch>
                  <a:fillRect l="-1649" t="-41615" b="-7732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EBA4439-79CE-4445-992F-44AC1EF65891}"/>
              </a:ext>
            </a:extLst>
          </p:cNvPr>
          <p:cNvSpPr>
            <a:spLocks noGrp="1"/>
          </p:cNvSpPr>
          <p:nvPr>
            <p:ph type="sldNum" sz="quarter" idx="4"/>
          </p:nvPr>
        </p:nvSpPr>
        <p:spPr/>
        <p:txBody>
          <a:bodyPr/>
          <a:lstStyle/>
          <a:p>
            <a:fld id="{05306F20-FBA2-4746-AE9F-DFBA4FFD6FE5}" type="slidenum">
              <a:rPr lang="en-US" smtClean="0"/>
              <a:t>11</a:t>
            </a:fld>
            <a:endParaRPr lang="en-US" dirty="0"/>
          </a:p>
        </p:txBody>
      </p:sp>
    </p:spTree>
    <p:extLst>
      <p:ext uri="{BB962C8B-B14F-4D97-AF65-F5344CB8AC3E}">
        <p14:creationId xmlns:p14="http://schemas.microsoft.com/office/powerpoint/2010/main" val="4038094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7BE4-742F-0F44-A218-C97202BA3E2E}"/>
              </a:ext>
            </a:extLst>
          </p:cNvPr>
          <p:cNvSpPr>
            <a:spLocks noGrp="1"/>
          </p:cNvSpPr>
          <p:nvPr>
            <p:ph type="title"/>
          </p:nvPr>
        </p:nvSpPr>
        <p:spPr/>
        <p:txBody>
          <a:bodyPr/>
          <a:lstStyle/>
          <a:p>
            <a:r>
              <a:rPr lang="en-US" dirty="0"/>
              <a:t>Equivalence of maximin and minimax outputs 1/3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AA4537-F902-CF46-BEC1-3F8703C48CB2}"/>
                  </a:ext>
                </a:extLst>
              </p:cNvPr>
              <p:cNvSpPr>
                <a:spLocks noGrp="1"/>
              </p:cNvSpPr>
              <p:nvPr>
                <p:ph sz="quarter" idx="11"/>
              </p:nvPr>
            </p:nvSpPr>
            <p:spPr/>
            <p:txBody>
              <a:bodyPr/>
              <a:lstStyle/>
              <a:p>
                <a:pPr marL="0" indent="0">
                  <a:buNone/>
                </a:pPr>
                <a:r>
                  <a:rPr lang="en-US" b="1" dirty="0">
                    <a:solidFill>
                      <a:schemeClr val="accent1"/>
                    </a:solidFill>
                  </a:rPr>
                  <a:t>Theorem:</a:t>
                </a:r>
                <a:r>
                  <a:rPr lang="en-US" dirty="0">
                    <a:solidFill>
                      <a:schemeClr val="accent1"/>
                    </a:solidFill>
                  </a:rPr>
                  <a:t> </a:t>
                </a:r>
                <a:r>
                  <a:rPr lang="en-US" dirty="0"/>
                  <a:t>Let player 1 and 2 adopt optimal mixed strategies, and let </a:t>
                </a:r>
                <a14:m>
                  <m:oMath xmlns:m="http://schemas.openxmlformats.org/officeDocument/2006/math">
                    <m:sSup>
                      <m:sSupPr>
                        <m:ctrlPr>
                          <a:rPr lang="de-CH" b="0" i="1" smtClean="0">
                            <a:latin typeface="Cambria Math" panose="02040503050406030204" pitchFamily="18" charset="0"/>
                          </a:rPr>
                        </m:ctrlPr>
                      </m:sSupPr>
                      <m:e>
                        <m:r>
                          <a:rPr lang="de-CH" b="0" i="1" smtClean="0">
                            <a:latin typeface="Cambria Math" panose="02040503050406030204" pitchFamily="18" charset="0"/>
                          </a:rPr>
                          <m:t>𝑝</m:t>
                        </m:r>
                      </m:e>
                      <m:sup>
                        <m:r>
                          <a:rPr lang="de-CH" b="0" i="1" smtClean="0">
                            <a:latin typeface="Cambria Math" panose="02040503050406030204" pitchFamily="18" charset="0"/>
                          </a:rPr>
                          <m:t>∗</m:t>
                        </m:r>
                      </m:sup>
                    </m:sSup>
                  </m:oMath>
                </a14:m>
                <a:r>
                  <a:rPr lang="en-US" dirty="0"/>
                  <a:t> and </a:t>
                </a:r>
                <a14:m>
                  <m:oMath xmlns:m="http://schemas.openxmlformats.org/officeDocument/2006/math">
                    <m:sSup>
                      <m:sSupPr>
                        <m:ctrlPr>
                          <a:rPr lang="de-CH" i="1">
                            <a:latin typeface="Cambria Math" panose="02040503050406030204" pitchFamily="18" charset="0"/>
                          </a:rPr>
                        </m:ctrlPr>
                      </m:sSupPr>
                      <m:e>
                        <m:r>
                          <a:rPr lang="de-CH" b="0" i="1" smtClean="0">
                            <a:latin typeface="Cambria Math" panose="02040503050406030204" pitchFamily="18" charset="0"/>
                          </a:rPr>
                          <m:t>𝑑</m:t>
                        </m:r>
                      </m:e>
                      <m:sup>
                        <m:r>
                          <a:rPr lang="de-CH" i="1">
                            <a:latin typeface="Cambria Math" panose="02040503050406030204" pitchFamily="18" charset="0"/>
                          </a:rPr>
                          <m:t>∗</m:t>
                        </m:r>
                      </m:sup>
                    </m:sSup>
                  </m:oMath>
                </a14:m>
                <a:r>
                  <a:rPr lang="en-US" dirty="0"/>
                  <a:t> denote the optimal expected payoff and the optimal expected loss, respectively. Then, </a:t>
                </a:r>
                <a14:m>
                  <m:oMath xmlns:m="http://schemas.openxmlformats.org/officeDocument/2006/math">
                    <m:sSup>
                      <m:sSupPr>
                        <m:ctrlPr>
                          <a:rPr lang="de-CH" i="1">
                            <a:latin typeface="Cambria Math" panose="02040503050406030204" pitchFamily="18" charset="0"/>
                          </a:rPr>
                        </m:ctrlPr>
                      </m:sSupPr>
                      <m:e>
                        <m:r>
                          <a:rPr lang="de-CH" i="1">
                            <a:latin typeface="Cambria Math" panose="02040503050406030204" pitchFamily="18" charset="0"/>
                          </a:rPr>
                          <m:t>𝑝</m:t>
                        </m:r>
                      </m:e>
                      <m:sup>
                        <m:r>
                          <a:rPr lang="de-CH" i="1">
                            <a:latin typeface="Cambria Math" panose="02040503050406030204" pitchFamily="18" charset="0"/>
                          </a:rPr>
                          <m:t>∗</m:t>
                        </m:r>
                      </m:sup>
                    </m:sSup>
                    <m:r>
                      <a:rPr lang="de-CH" b="0" i="1" smtClean="0">
                        <a:latin typeface="Cambria Math" panose="02040503050406030204" pitchFamily="18" charset="0"/>
                      </a:rPr>
                      <m:t>=</m:t>
                    </m:r>
                    <m:sSup>
                      <m:sSupPr>
                        <m:ctrlPr>
                          <a:rPr lang="de-CH" b="0" i="1" smtClean="0">
                            <a:latin typeface="Cambria Math" panose="02040503050406030204" pitchFamily="18" charset="0"/>
                          </a:rPr>
                        </m:ctrlPr>
                      </m:sSupPr>
                      <m:e>
                        <m:r>
                          <a:rPr lang="de-CH" b="0" i="1" smtClean="0">
                            <a:latin typeface="Cambria Math" panose="02040503050406030204" pitchFamily="18" charset="0"/>
                          </a:rPr>
                          <m:t>𝑑</m:t>
                        </m:r>
                      </m:e>
                      <m:sup>
                        <m:r>
                          <a:rPr lang="de-CH" b="0" i="1" smtClean="0">
                            <a:latin typeface="Cambria Math" panose="02040503050406030204" pitchFamily="18" charset="0"/>
                          </a:rPr>
                          <m:t>∗</m:t>
                        </m:r>
                      </m:sup>
                    </m:sSup>
                  </m:oMath>
                </a14:m>
                <a:r>
                  <a:rPr lang="en-US" dirty="0"/>
                  <a:t>, that is, the game is stable.</a:t>
                </a:r>
              </a:p>
              <a:p>
                <a:pPr marL="0" indent="0">
                  <a:buNone/>
                </a:pPr>
                <a:endParaRPr lang="en-US" dirty="0"/>
              </a:p>
              <a:p>
                <a:pPr marL="0" indent="0">
                  <a:buNone/>
                </a:pPr>
                <a:r>
                  <a:rPr lang="en-US" b="1" dirty="0">
                    <a:solidFill>
                      <a:schemeClr val="accent1"/>
                    </a:solidFill>
                  </a:rPr>
                  <a:t>Proof:</a:t>
                </a:r>
                <a:r>
                  <a:rPr lang="en-US" dirty="0"/>
                  <a:t> It suffices to show that the linear programming problem that </a:t>
                </a:r>
                <a:r>
                  <a:rPr lang="en-US" dirty="0" err="1"/>
                  <a:t>characterises</a:t>
                </a:r>
                <a:r>
                  <a:rPr lang="en-US" dirty="0"/>
                  <a:t> the optimal strategy of player 2 is dual to the linear programming that </a:t>
                </a:r>
                <a:r>
                  <a:rPr lang="en-US" dirty="0" err="1"/>
                  <a:t>characterises</a:t>
                </a:r>
                <a:r>
                  <a:rPr lang="en-US" dirty="0"/>
                  <a:t> the optimal strategy of player 1. Then, since both problems are feasible, the statement follows by strong duality.</a:t>
                </a:r>
              </a:p>
            </p:txBody>
          </p:sp>
        </mc:Choice>
        <mc:Fallback xmlns="">
          <p:sp>
            <p:nvSpPr>
              <p:cNvPr id="3" name="Content Placeholder 2">
                <a:extLst>
                  <a:ext uri="{FF2B5EF4-FFF2-40B4-BE49-F238E27FC236}">
                    <a16:creationId xmlns:a16="http://schemas.microsoft.com/office/drawing/2014/main" id="{A6AA4537-F902-CF46-BEC1-3F8703C48CB2}"/>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B4084C4-6445-8F42-B113-A586DDD4A99B}"/>
              </a:ext>
            </a:extLst>
          </p:cNvPr>
          <p:cNvSpPr>
            <a:spLocks noGrp="1"/>
          </p:cNvSpPr>
          <p:nvPr>
            <p:ph type="sldNum" sz="quarter" idx="4"/>
          </p:nvPr>
        </p:nvSpPr>
        <p:spPr/>
        <p:txBody>
          <a:bodyPr/>
          <a:lstStyle/>
          <a:p>
            <a:fld id="{05306F20-FBA2-4746-AE9F-DFBA4FFD6FE5}" type="slidenum">
              <a:rPr lang="en-US" smtClean="0"/>
              <a:t>12</a:t>
            </a:fld>
            <a:endParaRPr lang="en-US" dirty="0"/>
          </a:p>
        </p:txBody>
      </p:sp>
    </p:spTree>
    <p:extLst>
      <p:ext uri="{BB962C8B-B14F-4D97-AF65-F5344CB8AC3E}">
        <p14:creationId xmlns:p14="http://schemas.microsoft.com/office/powerpoint/2010/main" val="1477508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7BE4-742F-0F44-A218-C97202BA3E2E}"/>
              </a:ext>
            </a:extLst>
          </p:cNvPr>
          <p:cNvSpPr>
            <a:spLocks noGrp="1"/>
          </p:cNvSpPr>
          <p:nvPr>
            <p:ph type="title"/>
          </p:nvPr>
        </p:nvSpPr>
        <p:spPr/>
        <p:txBody>
          <a:bodyPr/>
          <a:lstStyle/>
          <a:p>
            <a:r>
              <a:rPr lang="en-US" dirty="0"/>
              <a:t>Equivalence of maximin and minimax outputs 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AA4537-F902-CF46-BEC1-3F8703C48CB2}"/>
                  </a:ext>
                </a:extLst>
              </p:cNvPr>
              <p:cNvSpPr>
                <a:spLocks noGrp="1"/>
              </p:cNvSpPr>
              <p:nvPr>
                <p:ph sz="quarter" idx="11"/>
              </p:nvPr>
            </p:nvSpPr>
            <p:spPr/>
            <p:txBody>
              <a:bodyPr/>
              <a:lstStyle/>
              <a:p>
                <a:pPr marL="0" indent="0">
                  <a:buNone/>
                </a:pPr>
                <a:r>
                  <a:rPr lang="en-US" b="1" dirty="0">
                    <a:solidFill>
                      <a:schemeClr val="accent1"/>
                    </a:solidFill>
                  </a:rPr>
                  <a:t>Proof:</a:t>
                </a:r>
                <a:r>
                  <a:rPr lang="en-US" dirty="0"/>
                  <a:t> The primal problem is</a:t>
                </a:r>
              </a:p>
              <a:p>
                <a:pPr marL="0" indent="0">
                  <a:buNone/>
                </a:pPr>
                <a14:m>
                  <m:oMathPara xmlns:m="http://schemas.openxmlformats.org/officeDocument/2006/math">
                    <m:oMathParaPr>
                      <m:jc m:val="centerGroup"/>
                    </m:oMathParaPr>
                    <m:oMath xmlns:m="http://schemas.openxmlformats.org/officeDocument/2006/math">
                      <m:func>
                        <m:funcPr>
                          <m:ctrlPr>
                            <a:rPr lang="de-CH" i="1">
                              <a:latin typeface="Cambria Math" panose="02040503050406030204" pitchFamily="18" charset="0"/>
                            </a:rPr>
                          </m:ctrlPr>
                        </m:funcPr>
                        <m:fName>
                          <m:r>
                            <m:rPr>
                              <m:sty m:val="p"/>
                            </m:rPr>
                            <a:rPr lang="de-CH">
                              <a:latin typeface="Cambria Math" panose="02040503050406030204" pitchFamily="18" charset="0"/>
                            </a:rPr>
                            <m:t>max</m:t>
                          </m:r>
                        </m:fName>
                        <m:e>
                          <m:r>
                            <a:rPr lang="de-CH" i="1">
                              <a:latin typeface="Cambria Math" panose="02040503050406030204" pitchFamily="18" charset="0"/>
                            </a:rPr>
                            <m:t>𝑣</m:t>
                          </m:r>
                        </m:e>
                      </m:func>
                      <m:r>
                        <a:rPr lang="de-CH" i="1">
                          <a:latin typeface="Cambria Math" panose="02040503050406030204" pitchFamily="18" charset="0"/>
                        </a:rPr>
                        <m:t> </m:t>
                      </m:r>
                      <m:r>
                        <a:rPr lang="de-CH" i="1">
                          <a:latin typeface="Cambria Math" panose="02040503050406030204" pitchFamily="18" charset="0"/>
                        </a:rPr>
                        <m:t>𝑠</m:t>
                      </m:r>
                      <m:r>
                        <a:rPr lang="de-CH" i="1">
                          <a:latin typeface="Cambria Math" panose="02040503050406030204" pitchFamily="18" charset="0"/>
                        </a:rPr>
                        <m:t>.</m:t>
                      </m:r>
                      <m:r>
                        <a:rPr lang="de-CH" i="1">
                          <a:latin typeface="Cambria Math" panose="02040503050406030204" pitchFamily="18" charset="0"/>
                        </a:rPr>
                        <m:t>𝑡</m:t>
                      </m:r>
                      <m:r>
                        <a:rPr lang="de-CH" i="1">
                          <a:latin typeface="Cambria Math" panose="02040503050406030204" pitchFamily="18" charset="0"/>
                        </a:rPr>
                        <m:t>. </m:t>
                      </m:r>
                      <m:d>
                        <m:dPr>
                          <m:begChr m:val="{"/>
                          <m:endChr m:val=""/>
                          <m:ctrlPr>
                            <a:rPr lang="de-CH" i="1">
                              <a:latin typeface="Cambria Math" panose="02040503050406030204" pitchFamily="18" charset="0"/>
                            </a:rPr>
                          </m:ctrlPr>
                        </m:dPr>
                        <m:e>
                          <m:eqArr>
                            <m:eqArrPr>
                              <m:ctrlPr>
                                <a:rPr lang="de-CH" i="1">
                                  <a:latin typeface="Cambria Math" panose="02040503050406030204" pitchFamily="18" charset="0"/>
                                </a:rPr>
                              </m:ctrlPr>
                            </m:eqArrPr>
                            <m:e>
                              <m:sSup>
                                <m:sSupPr>
                                  <m:ctrlPr>
                                    <a:rPr lang="de-CH" i="1">
                                      <a:latin typeface="Cambria Math" panose="02040503050406030204" pitchFamily="18" charset="0"/>
                                    </a:rPr>
                                  </m:ctrlPr>
                                </m:sSupPr>
                                <m:e>
                                  <m:r>
                                    <a:rPr lang="de-CH" i="1">
                                      <a:latin typeface="Cambria Math" panose="02040503050406030204" pitchFamily="18" charset="0"/>
                                    </a:rPr>
                                    <m:t>𝐴</m:t>
                                  </m:r>
                                </m:e>
                                <m:sup>
                                  <m:r>
                                    <a:rPr lang="de-CH" i="1">
                                      <a:latin typeface="Cambria Math" panose="02040503050406030204" pitchFamily="18" charset="0"/>
                                    </a:rPr>
                                    <m:t>𝑇</m:t>
                                  </m:r>
                                </m:sup>
                              </m:sSup>
                              <m:r>
                                <a:rPr lang="de-CH" i="1">
                                  <a:latin typeface="Cambria Math" panose="02040503050406030204" pitchFamily="18" charset="0"/>
                                </a:rPr>
                                <m:t>𝑥</m:t>
                              </m:r>
                              <m:r>
                                <a:rPr lang="de-CH" i="1">
                                  <a:latin typeface="Cambria Math" panose="02040503050406030204" pitchFamily="18" charset="0"/>
                                </a:rPr>
                                <m:t>≥ </m:t>
                              </m:r>
                              <m:sSup>
                                <m:sSupPr>
                                  <m:ctrlPr>
                                    <a:rPr lang="de-CH" i="1">
                                      <a:latin typeface="Cambria Math" panose="02040503050406030204" pitchFamily="18" charset="0"/>
                                    </a:rPr>
                                  </m:ctrlPr>
                                </m:sSupPr>
                                <m:e>
                                  <m:d>
                                    <m:dPr>
                                      <m:ctrlPr>
                                        <a:rPr lang="de-CH" i="1">
                                          <a:latin typeface="Cambria Math" panose="02040503050406030204" pitchFamily="18" charset="0"/>
                                        </a:rPr>
                                      </m:ctrlPr>
                                    </m:dPr>
                                    <m:e>
                                      <m:r>
                                        <a:rPr lang="de-CH" i="1">
                                          <a:latin typeface="Cambria Math" panose="02040503050406030204" pitchFamily="18" charset="0"/>
                                        </a:rPr>
                                        <m:t>𝑣</m:t>
                                      </m:r>
                                      <m:r>
                                        <a:rPr lang="de-CH" i="1">
                                          <a:latin typeface="Cambria Math" panose="02040503050406030204" pitchFamily="18" charset="0"/>
                                        </a:rPr>
                                        <m:t>,…,</m:t>
                                      </m:r>
                                      <m:r>
                                        <a:rPr lang="de-CH" i="1">
                                          <a:latin typeface="Cambria Math" panose="02040503050406030204" pitchFamily="18" charset="0"/>
                                        </a:rPr>
                                        <m:t>𝑣</m:t>
                                      </m:r>
                                    </m:e>
                                  </m:d>
                                </m:e>
                                <m:sup>
                                  <m:r>
                                    <a:rPr lang="de-CH" i="1">
                                      <a:latin typeface="Cambria Math" panose="02040503050406030204" pitchFamily="18" charset="0"/>
                                    </a:rPr>
                                    <m:t>𝑇</m:t>
                                  </m:r>
                                </m:sup>
                              </m:sSup>
                            </m:e>
                            <m:e>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1</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e>
                              </m:d>
                              <m:r>
                                <a:rPr lang="de-CH" i="1">
                                  <a:latin typeface="Cambria Math" panose="02040503050406030204" pitchFamily="18" charset="0"/>
                                  <a:ea typeface="Cambria Math" panose="02040503050406030204" pitchFamily="18" charset="0"/>
                                </a:rPr>
                                <m:t>𝑥</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e>
                            <m:e>
                              <m:r>
                                <a:rPr lang="en-GB" i="1">
                                  <a:latin typeface="Cambria Math" panose="02040503050406030204" pitchFamily="18" charset="0"/>
                                </a:rPr>
                                <m:t>𝑥</m:t>
                              </m:r>
                              <m:r>
                                <a:rPr lang="en-GB" i="1">
                                  <a:latin typeface="Cambria Math" panose="02040503050406030204" pitchFamily="18" charset="0"/>
                                </a:rPr>
                                <m:t>≥</m:t>
                              </m:r>
                              <m:r>
                                <a:rPr lang="en-GB" i="1">
                                  <a:latin typeface="Cambria Math" panose="02040503050406030204" pitchFamily="18" charset="0"/>
                                </a:rPr>
                                <m:t>0</m:t>
                              </m:r>
                              <m:r>
                                <a:rPr lang="en-GB" i="1">
                                  <a:latin typeface="Cambria Math" panose="02040503050406030204" pitchFamily="18" charset="0"/>
                                </a:rPr>
                                <m:t>, </m:t>
                              </m:r>
                              <m:r>
                                <a:rPr lang="de-CH" i="1">
                                  <a:latin typeface="Cambria Math" panose="02040503050406030204" pitchFamily="18" charset="0"/>
                                </a:rPr>
                                <m:t>𝑣</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ℝ</m:t>
                              </m:r>
                            </m:e>
                          </m:eqArr>
                        </m:e>
                      </m:d>
                    </m:oMath>
                  </m:oMathPara>
                </a14:m>
                <a:endParaRPr lang="en-US" dirty="0"/>
              </a:p>
              <a:p>
                <a:pPr marL="0" indent="0">
                  <a:buNone/>
                </a:pPr>
                <a:r>
                  <a:rPr lang="en-US" dirty="0"/>
                  <a:t>Introduce the </a:t>
                </a:r>
                <a:r>
                  <a:rPr lang="en-US" dirty="0" err="1"/>
                  <a:t>Lagrangian</a:t>
                </a:r>
                <a:r>
                  <a:rPr lang="en-US" dirty="0"/>
                  <a:t> </a:t>
                </a:r>
                <a14:m>
                  <m:oMath xmlns:m="http://schemas.openxmlformats.org/officeDocument/2006/math">
                    <m:r>
                      <a:rPr lang="de-CH" b="0" i="1" smtClean="0">
                        <a:latin typeface="Cambria Math" panose="02040503050406030204" pitchFamily="18" charset="0"/>
                      </a:rPr>
                      <m:t>𝐿</m:t>
                    </m:r>
                    <m:r>
                      <a:rPr lang="de-CH" b="0" i="1" smtClean="0">
                        <a:latin typeface="Cambria Math" panose="02040503050406030204" pitchFamily="18" charset="0"/>
                      </a:rPr>
                      <m:t>:</m:t>
                    </m:r>
                    <m:r>
                      <a:rPr lang="de-CH" b="0" i="1" smtClean="0">
                        <a:latin typeface="Cambria Math" panose="02040503050406030204" pitchFamily="18" charset="0"/>
                        <a:ea typeface="Cambria Math" panose="02040503050406030204" pitchFamily="18" charset="0"/>
                      </a:rPr>
                      <m:t>ℝ</m:t>
                    </m:r>
                    <m:r>
                      <a:rPr lang="de-CH" b="0" i="1" smtClean="0">
                        <a:latin typeface="Cambria Math" panose="02040503050406030204" pitchFamily="18" charset="0"/>
                        <a:ea typeface="Cambria Math" panose="02040503050406030204" pitchFamily="18" charset="0"/>
                      </a:rPr>
                      <m:t>×</m:t>
                    </m:r>
                    <m:sSup>
                      <m:sSupPr>
                        <m:ctrlPr>
                          <a:rPr lang="de-CH" i="1" smtClean="0">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b="0" i="1" smtClean="0">
                            <a:latin typeface="Cambria Math" panose="02040503050406030204" pitchFamily="18" charset="0"/>
                            <a:ea typeface="Cambria Math" panose="02040503050406030204" pitchFamily="18" charset="0"/>
                          </a:rPr>
                          <m:t>𝑚</m:t>
                        </m:r>
                      </m:sup>
                    </m:sSup>
                    <m:r>
                      <a:rPr lang="de-CH" i="1">
                        <a:latin typeface="Cambria Math" panose="02040503050406030204" pitchFamily="18" charset="0"/>
                        <a:ea typeface="Cambria Math" panose="02040503050406030204" pitchFamily="18" charset="0"/>
                      </a:rPr>
                      <m:t>×</m:t>
                    </m:r>
                    <m:sSubSup>
                      <m:sSubSupPr>
                        <m:ctrlPr>
                          <a:rPr lang="de-CH" b="0" i="1" smtClean="0">
                            <a:latin typeface="Cambria Math" panose="02040503050406030204" pitchFamily="18" charset="0"/>
                            <a:ea typeface="Cambria Math" panose="02040503050406030204" pitchFamily="18" charset="0"/>
                          </a:rPr>
                        </m:ctrlPr>
                      </m:sSubSupPr>
                      <m:e>
                        <m:r>
                          <a:rPr lang="de-CH" i="1">
                            <a:latin typeface="Cambria Math" panose="02040503050406030204" pitchFamily="18" charset="0"/>
                            <a:ea typeface="Cambria Math" panose="02040503050406030204" pitchFamily="18" charset="0"/>
                          </a:rPr>
                          <m:t>ℝ</m:t>
                        </m:r>
                      </m:e>
                      <m:sub>
                        <m:r>
                          <a:rPr lang="de-CH" b="0" i="1" smtClean="0">
                            <a:latin typeface="Cambria Math" panose="02040503050406030204" pitchFamily="18" charset="0"/>
                            <a:ea typeface="Cambria Math" panose="02040503050406030204" pitchFamily="18" charset="0"/>
                          </a:rPr>
                          <m:t>+</m:t>
                        </m:r>
                      </m:sub>
                      <m:sup>
                        <m:r>
                          <a:rPr lang="de-CH" b="0" i="1" smtClean="0">
                            <a:latin typeface="Cambria Math" panose="02040503050406030204" pitchFamily="18" charset="0"/>
                            <a:ea typeface="Cambria Math" panose="02040503050406030204" pitchFamily="18" charset="0"/>
                          </a:rPr>
                          <m:t>𝑛</m:t>
                        </m:r>
                      </m:sup>
                    </m:sSub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ℝ</m:t>
                    </m:r>
                    <m:r>
                      <a:rPr lang="de-CH" i="1">
                        <a:latin typeface="Cambria Math" panose="02040503050406030204" pitchFamily="18" charset="0"/>
                        <a:ea typeface="Cambria Math" panose="02040503050406030204" pitchFamily="18" charset="0"/>
                      </a:rPr>
                      <m:t>×</m:t>
                    </m:r>
                    <m:sSubSup>
                      <m:sSubSupPr>
                        <m:ctrlPr>
                          <a:rPr lang="de-CH" b="0" i="1" smtClean="0">
                            <a:latin typeface="Cambria Math" panose="02040503050406030204" pitchFamily="18" charset="0"/>
                            <a:ea typeface="Cambria Math" panose="02040503050406030204" pitchFamily="18" charset="0"/>
                          </a:rPr>
                        </m:ctrlPr>
                      </m:sSubSupPr>
                      <m:e>
                        <m:r>
                          <a:rPr lang="de-CH" i="1">
                            <a:latin typeface="Cambria Math" panose="02040503050406030204" pitchFamily="18" charset="0"/>
                            <a:ea typeface="Cambria Math" panose="02040503050406030204" pitchFamily="18" charset="0"/>
                          </a:rPr>
                          <m:t>ℝ</m:t>
                        </m:r>
                      </m:e>
                      <m:sub>
                        <m:r>
                          <a:rPr lang="de-CH" b="0" i="1" smtClean="0">
                            <a:latin typeface="Cambria Math" panose="02040503050406030204" pitchFamily="18" charset="0"/>
                            <a:ea typeface="Cambria Math" panose="02040503050406030204" pitchFamily="18" charset="0"/>
                          </a:rPr>
                          <m:t>+</m:t>
                        </m:r>
                      </m:sub>
                      <m:sup>
                        <m:r>
                          <a:rPr lang="de-CH" b="0" i="1" smtClean="0">
                            <a:latin typeface="Cambria Math" panose="02040503050406030204" pitchFamily="18" charset="0"/>
                            <a:ea typeface="Cambria Math" panose="02040503050406030204" pitchFamily="18" charset="0"/>
                          </a:rPr>
                          <m:t>𝑚</m:t>
                        </m:r>
                      </m:sup>
                    </m:sSubSup>
                    <m:r>
                      <a:rPr lang="de-CH" b="0" i="1" smtClean="0">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ℝ</m:t>
                    </m:r>
                  </m:oMath>
                </a14:m>
                <a:r>
                  <a:rPr lang="en-US" dirty="0"/>
                  <a:t> defined by</a:t>
                </a:r>
              </a:p>
              <a:p>
                <a:pPr marL="0" indent="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𝐿</m:t>
                      </m:r>
                      <m:d>
                        <m:dPr>
                          <m:ctrlPr>
                            <a:rPr lang="de-CH" b="0" i="1" smtClean="0">
                              <a:latin typeface="Cambria Math" panose="02040503050406030204" pitchFamily="18" charset="0"/>
                            </a:rPr>
                          </m:ctrlPr>
                        </m:dPr>
                        <m:e>
                          <m:r>
                            <a:rPr lang="de-CH" b="0" i="1" smtClean="0">
                              <a:latin typeface="Cambria Math" panose="02040503050406030204" pitchFamily="18" charset="0"/>
                            </a:rPr>
                            <m:t>𝑣</m:t>
                          </m:r>
                          <m:r>
                            <a:rPr lang="de-CH" b="0" i="1" smtClean="0">
                              <a:latin typeface="Cambria Math" panose="02040503050406030204" pitchFamily="18" charset="0"/>
                            </a:rPr>
                            <m:t>,</m:t>
                          </m:r>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𝑦</m:t>
                          </m:r>
                          <m:r>
                            <a:rPr lang="de-CH" b="0" i="1" smtClean="0">
                              <a:latin typeface="Cambria Math" panose="02040503050406030204" pitchFamily="18" charset="0"/>
                            </a:rPr>
                            <m:t>,</m:t>
                          </m:r>
                          <m:r>
                            <a:rPr lang="de-CH" b="0" i="1" smtClean="0">
                              <a:latin typeface="Cambria Math" panose="02040503050406030204" pitchFamily="18" charset="0"/>
                            </a:rPr>
                            <m:t>𝑤</m:t>
                          </m:r>
                          <m:r>
                            <a:rPr lang="de-CH" b="0" i="1" smtClean="0">
                              <a:latin typeface="Cambria Math" panose="02040503050406030204" pitchFamily="18" charset="0"/>
                            </a:rPr>
                            <m:t>,</m:t>
                          </m:r>
                          <m:r>
                            <a:rPr lang="de-CH" b="0" i="1" smtClean="0">
                              <a:latin typeface="Cambria Math" panose="02040503050406030204" pitchFamily="18" charset="0"/>
                            </a:rPr>
                            <m:t>𝑧</m:t>
                          </m:r>
                        </m:e>
                      </m:d>
                      <m:r>
                        <a:rPr lang="de-CH" b="0" i="1" smtClean="0">
                          <a:latin typeface="Cambria Math" panose="02040503050406030204" pitchFamily="18" charset="0"/>
                        </a:rPr>
                        <m:t>≔</m:t>
                      </m:r>
                      <m:r>
                        <a:rPr lang="de-CH" b="0" i="1" smtClean="0">
                          <a:latin typeface="Cambria Math" panose="02040503050406030204" pitchFamily="18" charset="0"/>
                        </a:rPr>
                        <m:t>𝑣</m:t>
                      </m:r>
                      <m:r>
                        <a:rPr lang="de-CH" b="0" i="1" smtClean="0">
                          <a:latin typeface="Cambria Math" panose="02040503050406030204" pitchFamily="18" charset="0"/>
                        </a:rPr>
                        <m:t>+</m:t>
                      </m:r>
                      <m:sSup>
                        <m:sSupPr>
                          <m:ctrlPr>
                            <a:rPr lang="de-CH" b="0" i="1" smtClean="0">
                              <a:latin typeface="Cambria Math" panose="02040503050406030204" pitchFamily="18" charset="0"/>
                            </a:rPr>
                          </m:ctrlPr>
                        </m:sSupPr>
                        <m:e>
                          <m:r>
                            <a:rPr lang="de-CH" b="0" i="1" smtClean="0">
                              <a:latin typeface="Cambria Math" panose="02040503050406030204" pitchFamily="18" charset="0"/>
                            </a:rPr>
                            <m:t>𝑦</m:t>
                          </m:r>
                        </m:e>
                        <m:sup>
                          <m:r>
                            <a:rPr lang="de-CH" b="0" i="1" smtClean="0">
                              <a:latin typeface="Cambria Math" panose="02040503050406030204" pitchFamily="18" charset="0"/>
                            </a:rPr>
                            <m:t>𝑇</m:t>
                          </m:r>
                        </m:sup>
                      </m:sSup>
                      <m:d>
                        <m:dPr>
                          <m:ctrlPr>
                            <a:rPr lang="de-CH" b="0" i="1" smtClean="0">
                              <a:latin typeface="Cambria Math" panose="02040503050406030204" pitchFamily="18" charset="0"/>
                            </a:rPr>
                          </m:ctrlPr>
                        </m:dPr>
                        <m:e>
                          <m:sSup>
                            <m:sSupPr>
                              <m:ctrlPr>
                                <a:rPr lang="de-CH" b="0" i="1" smtClean="0">
                                  <a:latin typeface="Cambria Math" panose="02040503050406030204" pitchFamily="18" charset="0"/>
                                </a:rPr>
                              </m:ctrlPr>
                            </m:sSupPr>
                            <m:e>
                              <m:r>
                                <a:rPr lang="de-CH" b="0" i="1" smtClean="0">
                                  <a:latin typeface="Cambria Math" panose="02040503050406030204" pitchFamily="18" charset="0"/>
                                </a:rPr>
                                <m:t>𝐴</m:t>
                              </m:r>
                            </m:e>
                            <m:sup>
                              <m:r>
                                <a:rPr lang="de-CH" b="0" i="1" smtClean="0">
                                  <a:latin typeface="Cambria Math" panose="02040503050406030204" pitchFamily="18" charset="0"/>
                                </a:rPr>
                                <m:t>𝑇</m:t>
                              </m:r>
                            </m:sup>
                          </m:sSup>
                          <m:r>
                            <a:rPr lang="de-CH" b="0" i="1" smtClean="0">
                              <a:latin typeface="Cambria Math" panose="02040503050406030204" pitchFamily="18" charset="0"/>
                            </a:rPr>
                            <m:t>𝑥</m:t>
                          </m:r>
                          <m:r>
                            <a:rPr lang="de-CH" b="0" i="1" smtClean="0">
                              <a:latin typeface="Cambria Math" panose="02040503050406030204" pitchFamily="18" charset="0"/>
                            </a:rPr>
                            <m:t> −</m:t>
                          </m:r>
                          <m:sSup>
                            <m:sSupPr>
                              <m:ctrlPr>
                                <a:rPr lang="de-CH" i="1">
                                  <a:latin typeface="Cambria Math" panose="02040503050406030204" pitchFamily="18" charset="0"/>
                                </a:rPr>
                              </m:ctrlPr>
                            </m:sSupPr>
                            <m:e>
                              <m:d>
                                <m:dPr>
                                  <m:ctrlPr>
                                    <a:rPr lang="de-CH" i="1">
                                      <a:latin typeface="Cambria Math" panose="02040503050406030204" pitchFamily="18" charset="0"/>
                                    </a:rPr>
                                  </m:ctrlPr>
                                </m:dPr>
                                <m:e>
                                  <m:r>
                                    <a:rPr lang="de-CH" b="0" i="1" smtClean="0">
                                      <a:latin typeface="Cambria Math" panose="02040503050406030204" pitchFamily="18" charset="0"/>
                                    </a:rPr>
                                    <m:t>𝑣</m:t>
                                  </m:r>
                                  <m:r>
                                    <a:rPr lang="de-CH" i="1">
                                      <a:latin typeface="Cambria Math" panose="02040503050406030204" pitchFamily="18" charset="0"/>
                                    </a:rPr>
                                    <m:t>,…,</m:t>
                                  </m:r>
                                  <m:r>
                                    <a:rPr lang="de-CH" b="0" i="1" smtClean="0">
                                      <a:latin typeface="Cambria Math" panose="02040503050406030204" pitchFamily="18" charset="0"/>
                                    </a:rPr>
                                    <m:t>𝑣</m:t>
                                  </m:r>
                                </m:e>
                              </m:d>
                            </m:e>
                            <m:sup>
                              <m:r>
                                <a:rPr lang="de-CH" i="1">
                                  <a:latin typeface="Cambria Math" panose="02040503050406030204" pitchFamily="18" charset="0"/>
                                </a:rPr>
                                <m:t>𝑇</m:t>
                              </m:r>
                            </m:sup>
                          </m:sSup>
                        </m:e>
                      </m:d>
                      <m:r>
                        <a:rPr lang="de-CH" b="0" i="1" smtClean="0">
                          <a:latin typeface="Cambria Math" panose="02040503050406030204" pitchFamily="18" charset="0"/>
                        </a:rPr>
                        <m:t>+</m:t>
                      </m:r>
                      <m:r>
                        <a:rPr lang="de-CH" b="0" i="1" smtClean="0">
                          <a:latin typeface="Cambria Math" panose="02040503050406030204" pitchFamily="18" charset="0"/>
                        </a:rPr>
                        <m:t>𝑤</m:t>
                      </m:r>
                      <m:d>
                        <m:dPr>
                          <m:ctrlPr>
                            <a:rPr lang="de-CH" b="0" i="1" smtClean="0">
                              <a:latin typeface="Cambria Math" panose="02040503050406030204" pitchFamily="18" charset="0"/>
                            </a:rPr>
                          </m:ctrlPr>
                        </m:dPr>
                        <m:e>
                          <m:r>
                            <a:rPr lang="de-CH"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m:t>
                          </m:r>
                          <m:d>
                            <m:dPr>
                              <m:ctrlPr>
                                <a:rPr lang="de-CH" i="1">
                                  <a:latin typeface="Cambria Math" panose="02040503050406030204" pitchFamily="18" charset="0"/>
                                </a:rPr>
                              </m:ctrlPr>
                            </m:dPr>
                            <m:e>
                              <m:r>
                                <a:rPr lang="de-CH" i="1">
                                  <a:latin typeface="Cambria Math" panose="02040503050406030204" pitchFamily="18" charset="0"/>
                                </a:rPr>
                                <m:t>1</m:t>
                              </m:r>
                              <m:r>
                                <a:rPr lang="de-CH" i="1">
                                  <a:latin typeface="Cambria Math" panose="02040503050406030204" pitchFamily="18" charset="0"/>
                                </a:rPr>
                                <m:t>,…,</m:t>
                              </m:r>
                              <m:r>
                                <a:rPr lang="de-CH" i="1">
                                  <a:latin typeface="Cambria Math" panose="02040503050406030204" pitchFamily="18" charset="0"/>
                                </a:rPr>
                                <m:t>1</m:t>
                              </m:r>
                            </m:e>
                          </m:d>
                          <m:r>
                            <a:rPr lang="de-CH" i="1">
                              <a:latin typeface="Cambria Math" panose="02040503050406030204" pitchFamily="18" charset="0"/>
                              <a:ea typeface="Cambria Math" panose="02040503050406030204" pitchFamily="18" charset="0"/>
                            </a:rPr>
                            <m:t>𝑥</m:t>
                          </m:r>
                        </m:e>
                      </m:d>
                      <m:r>
                        <a:rPr lang="de-CH" b="0" i="0" smtClean="0">
                          <a:latin typeface="Cambria Math" panose="02040503050406030204" pitchFamily="18" charset="0"/>
                          <a:ea typeface="Cambria Math" panose="02040503050406030204" pitchFamily="18" charset="0"/>
                        </a:rPr>
                        <m:t>+</m:t>
                      </m:r>
                      <m:sSup>
                        <m:sSupPr>
                          <m:ctrlPr>
                            <a:rPr lang="de-CH" b="0" i="1" smtClean="0">
                              <a:latin typeface="Cambria Math" panose="02040503050406030204" pitchFamily="18" charset="0"/>
                              <a:ea typeface="Cambria Math" panose="02040503050406030204" pitchFamily="18" charset="0"/>
                            </a:rPr>
                          </m:ctrlPr>
                        </m:sSupPr>
                        <m:e>
                          <m:r>
                            <m:rPr>
                              <m:sty m:val="p"/>
                            </m:rPr>
                            <a:rPr lang="de-CH" b="0" i="0" smtClean="0">
                              <a:latin typeface="Cambria Math" panose="02040503050406030204" pitchFamily="18" charset="0"/>
                              <a:ea typeface="Cambria Math" panose="02040503050406030204" pitchFamily="18" charset="0"/>
                            </a:rPr>
                            <m:t>z</m:t>
                          </m:r>
                        </m:e>
                        <m:sup>
                          <m:r>
                            <a:rPr lang="de-CH" b="0" i="1" smtClean="0">
                              <a:latin typeface="Cambria Math" panose="02040503050406030204" pitchFamily="18" charset="0"/>
                              <a:ea typeface="Cambria Math" panose="02040503050406030204" pitchFamily="18" charset="0"/>
                            </a:rPr>
                            <m:t>𝑇</m:t>
                          </m:r>
                        </m:sup>
                      </m:sSup>
                      <m:r>
                        <a:rPr lang="de-CH" b="0" i="1" smtClean="0">
                          <a:latin typeface="Cambria Math" panose="02040503050406030204" pitchFamily="18" charset="0"/>
                          <a:ea typeface="Cambria Math" panose="02040503050406030204" pitchFamily="18" charset="0"/>
                        </a:rPr>
                        <m:t>𝑥</m:t>
                      </m:r>
                    </m:oMath>
                  </m:oMathPara>
                </a14:m>
                <a:endParaRPr lang="en-US" dirty="0"/>
              </a:p>
              <a:p>
                <a:pPr marL="0" indent="0">
                  <a:buNone/>
                </a:pPr>
                <a:r>
                  <a:rPr lang="en-US" dirty="0"/>
                  <a:t>Then, for any feasible </a:t>
                </a:r>
                <a14:m>
                  <m:oMath xmlns:m="http://schemas.openxmlformats.org/officeDocument/2006/math">
                    <m:d>
                      <m:dPr>
                        <m:ctrlPr>
                          <a:rPr lang="de-CH" b="0" i="1" smtClean="0">
                            <a:latin typeface="Cambria Math" panose="02040503050406030204" pitchFamily="18" charset="0"/>
                          </a:rPr>
                        </m:ctrlPr>
                      </m:dPr>
                      <m:e>
                        <m:r>
                          <a:rPr lang="de-CH" i="1">
                            <a:latin typeface="Cambria Math" panose="02040503050406030204" pitchFamily="18" charset="0"/>
                          </a:rPr>
                          <m:t>𝑣</m:t>
                        </m:r>
                        <m:r>
                          <a:rPr lang="de-CH" i="1">
                            <a:latin typeface="Cambria Math" panose="02040503050406030204" pitchFamily="18" charset="0"/>
                          </a:rPr>
                          <m:t>,</m:t>
                        </m:r>
                        <m:r>
                          <a:rPr lang="de-CH" i="1">
                            <a:latin typeface="Cambria Math" panose="02040503050406030204" pitchFamily="18" charset="0"/>
                          </a:rPr>
                          <m:t>𝑥</m:t>
                        </m:r>
                      </m:e>
                    </m:d>
                    <m:r>
                      <a:rPr lang="de-CH" b="0" i="1" smtClean="0">
                        <a:latin typeface="Cambria Math" panose="02040503050406030204" pitchFamily="18" charset="0"/>
                      </a:rPr>
                      <m:t>,  </m:t>
                    </m:r>
                    <m:r>
                      <a:rPr lang="de-CH" i="1">
                        <a:latin typeface="Cambria Math" panose="02040503050406030204" pitchFamily="18" charset="0"/>
                      </a:rPr>
                      <m:t>𝐿</m:t>
                    </m:r>
                    <m:d>
                      <m:dPr>
                        <m:ctrlPr>
                          <a:rPr lang="de-CH" i="1">
                            <a:latin typeface="Cambria Math" panose="02040503050406030204" pitchFamily="18" charset="0"/>
                          </a:rPr>
                        </m:ctrlPr>
                      </m:dPr>
                      <m:e>
                        <m:r>
                          <a:rPr lang="de-CH" i="1">
                            <a:latin typeface="Cambria Math" panose="02040503050406030204" pitchFamily="18" charset="0"/>
                          </a:rPr>
                          <m:t>𝑣</m:t>
                        </m:r>
                        <m:r>
                          <a:rPr lang="de-CH" i="1">
                            <a:latin typeface="Cambria Math" panose="02040503050406030204" pitchFamily="18" charset="0"/>
                          </a:rPr>
                          <m:t>,</m:t>
                        </m:r>
                        <m:r>
                          <a:rPr lang="de-CH" i="1">
                            <a:latin typeface="Cambria Math" panose="02040503050406030204" pitchFamily="18" charset="0"/>
                          </a:rPr>
                          <m:t>𝑥</m:t>
                        </m:r>
                        <m:r>
                          <a:rPr lang="de-CH" i="1">
                            <a:latin typeface="Cambria Math" panose="02040503050406030204" pitchFamily="18" charset="0"/>
                          </a:rPr>
                          <m:t>,</m:t>
                        </m:r>
                        <m:r>
                          <a:rPr lang="de-CH" i="1">
                            <a:latin typeface="Cambria Math" panose="02040503050406030204" pitchFamily="18" charset="0"/>
                          </a:rPr>
                          <m:t>𝑤</m:t>
                        </m:r>
                        <m:r>
                          <a:rPr lang="de-CH" i="1">
                            <a:latin typeface="Cambria Math" panose="02040503050406030204" pitchFamily="18" charset="0"/>
                          </a:rPr>
                          <m:t>,</m:t>
                        </m:r>
                        <m:r>
                          <a:rPr lang="de-CH" i="1">
                            <a:latin typeface="Cambria Math" panose="02040503050406030204" pitchFamily="18" charset="0"/>
                          </a:rPr>
                          <m:t>𝑦</m:t>
                        </m:r>
                      </m:e>
                    </m:d>
                    <m:r>
                      <a:rPr lang="de-CH" b="0" i="1" smtClean="0">
                        <a:latin typeface="Cambria Math" panose="02040503050406030204" pitchFamily="18" charset="0"/>
                      </a:rPr>
                      <m:t>≥</m:t>
                    </m:r>
                    <m:r>
                      <a:rPr lang="de-CH" b="0" i="1" smtClean="0">
                        <a:latin typeface="Cambria Math" panose="02040503050406030204" pitchFamily="18" charset="0"/>
                      </a:rPr>
                      <m:t>𝑣</m:t>
                    </m:r>
                  </m:oMath>
                </a14:m>
                <a:r>
                  <a:rPr lang="en-US" dirty="0"/>
                  <a:t>. Let </a:t>
                </a:r>
                <a14:m>
                  <m:oMath xmlns:m="http://schemas.openxmlformats.org/officeDocument/2006/math">
                    <m:r>
                      <a:rPr lang="de-CH" i="1">
                        <a:latin typeface="Cambria Math" panose="02040503050406030204" pitchFamily="18" charset="0"/>
                      </a:rPr>
                      <m:t>𝑔</m:t>
                    </m:r>
                    <m:r>
                      <a:rPr lang="de-CH" i="1">
                        <a:latin typeface="Cambria Math" panose="02040503050406030204" pitchFamily="18" charset="0"/>
                      </a:rPr>
                      <m:t>:</m:t>
                    </m:r>
                    <m:sSubSup>
                      <m:sSubSupPr>
                        <m:ctrlPr>
                          <a:rPr lang="de-CH" i="1">
                            <a:latin typeface="Cambria Math" panose="02040503050406030204" pitchFamily="18" charset="0"/>
                            <a:ea typeface="Cambria Math" panose="02040503050406030204" pitchFamily="18" charset="0"/>
                          </a:rPr>
                        </m:ctrlPr>
                      </m:sSubSupPr>
                      <m:e>
                        <m:r>
                          <a:rPr lang="de-CH" i="1">
                            <a:latin typeface="Cambria Math" panose="02040503050406030204" pitchFamily="18" charset="0"/>
                            <a:ea typeface="Cambria Math" panose="02040503050406030204" pitchFamily="18" charset="0"/>
                          </a:rPr>
                          <m:t>ℝ</m:t>
                        </m:r>
                      </m:e>
                      <m:sub>
                        <m:r>
                          <a:rPr lang="de-CH" i="1">
                            <a:latin typeface="Cambria Math" panose="02040503050406030204" pitchFamily="18" charset="0"/>
                            <a:ea typeface="Cambria Math" panose="02040503050406030204" pitchFamily="18" charset="0"/>
                          </a:rPr>
                          <m:t>+</m:t>
                        </m:r>
                      </m:sub>
                      <m:sup>
                        <m:r>
                          <a:rPr lang="de-CH" i="1">
                            <a:latin typeface="Cambria Math" panose="02040503050406030204" pitchFamily="18" charset="0"/>
                            <a:ea typeface="Cambria Math" panose="02040503050406030204" pitchFamily="18" charset="0"/>
                          </a:rPr>
                          <m:t>𝑛</m:t>
                        </m:r>
                      </m:sup>
                    </m:sSub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ℝ</m:t>
                    </m:r>
                    <m:r>
                      <a:rPr lang="de-CH" i="1">
                        <a:latin typeface="Cambria Math" panose="02040503050406030204" pitchFamily="18" charset="0"/>
                        <a:ea typeface="Cambria Math" panose="02040503050406030204" pitchFamily="18" charset="0"/>
                      </a:rPr>
                      <m:t>×</m:t>
                    </m:r>
                    <m:sSubSup>
                      <m:sSubSupPr>
                        <m:ctrlPr>
                          <a:rPr lang="de-CH" i="1">
                            <a:latin typeface="Cambria Math" panose="02040503050406030204" pitchFamily="18" charset="0"/>
                            <a:ea typeface="Cambria Math" panose="02040503050406030204" pitchFamily="18" charset="0"/>
                          </a:rPr>
                        </m:ctrlPr>
                      </m:sSubSupPr>
                      <m:e>
                        <m:r>
                          <a:rPr lang="de-CH" i="1">
                            <a:latin typeface="Cambria Math" panose="02040503050406030204" pitchFamily="18" charset="0"/>
                            <a:ea typeface="Cambria Math" panose="02040503050406030204" pitchFamily="18" charset="0"/>
                          </a:rPr>
                          <m:t>ℝ</m:t>
                        </m:r>
                      </m:e>
                      <m:sub>
                        <m:r>
                          <a:rPr lang="de-CH" i="1">
                            <a:latin typeface="Cambria Math" panose="02040503050406030204" pitchFamily="18" charset="0"/>
                            <a:ea typeface="Cambria Math" panose="02040503050406030204" pitchFamily="18" charset="0"/>
                          </a:rPr>
                          <m:t>+</m:t>
                        </m:r>
                      </m:sub>
                      <m:sup>
                        <m:r>
                          <a:rPr lang="de-CH" i="1">
                            <a:latin typeface="Cambria Math" panose="02040503050406030204" pitchFamily="18" charset="0"/>
                            <a:ea typeface="Cambria Math" panose="02040503050406030204" pitchFamily="18" charset="0"/>
                          </a:rPr>
                          <m:t>𝑚</m:t>
                        </m:r>
                      </m:sup>
                    </m:sSubSup>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ℝ</m:t>
                    </m:r>
                  </m:oMath>
                </a14:m>
                <a:r>
                  <a:rPr lang="en-US" dirty="0"/>
                  <a:t> be defined by</a:t>
                </a:r>
              </a:p>
              <a:p>
                <a:pPr marL="0" indent="0">
                  <a:buNone/>
                </a:pPr>
                <a14:m>
                  <m:oMathPara xmlns:m="http://schemas.openxmlformats.org/officeDocument/2006/math">
                    <m:oMathParaPr>
                      <m:jc m:val="centerGroup"/>
                    </m:oMathParaPr>
                    <m:oMath xmlns:m="http://schemas.openxmlformats.org/officeDocument/2006/math">
                      <m:r>
                        <a:rPr lang="de-CH" i="1">
                          <a:latin typeface="Cambria Math" panose="02040503050406030204" pitchFamily="18" charset="0"/>
                        </a:rPr>
                        <m:t>𝑔</m:t>
                      </m:r>
                      <m:d>
                        <m:dPr>
                          <m:ctrlPr>
                            <a:rPr lang="de-CH" i="1">
                              <a:latin typeface="Cambria Math" panose="02040503050406030204" pitchFamily="18" charset="0"/>
                            </a:rPr>
                          </m:ctrlPr>
                        </m:dPr>
                        <m:e>
                          <m:r>
                            <a:rPr lang="de-CH" i="1">
                              <a:latin typeface="Cambria Math" panose="02040503050406030204" pitchFamily="18" charset="0"/>
                            </a:rPr>
                            <m:t>𝑦</m:t>
                          </m:r>
                          <m:r>
                            <a:rPr lang="de-CH" i="1">
                              <a:latin typeface="Cambria Math" panose="02040503050406030204" pitchFamily="18" charset="0"/>
                            </a:rPr>
                            <m:t>,</m:t>
                          </m:r>
                          <m:r>
                            <a:rPr lang="de-CH" b="0" i="1" smtClean="0">
                              <a:latin typeface="Cambria Math" panose="02040503050406030204" pitchFamily="18" charset="0"/>
                            </a:rPr>
                            <m:t>𝑤</m:t>
                          </m:r>
                          <m:r>
                            <a:rPr lang="de-CH" b="0" i="1" smtClean="0">
                              <a:latin typeface="Cambria Math" panose="02040503050406030204" pitchFamily="18" charset="0"/>
                            </a:rPr>
                            <m:t>,</m:t>
                          </m:r>
                          <m:r>
                            <a:rPr lang="de-CH" b="0" i="1" smtClean="0">
                              <a:latin typeface="Cambria Math" panose="02040503050406030204" pitchFamily="18" charset="0"/>
                            </a:rPr>
                            <m:t>𝑧</m:t>
                          </m:r>
                        </m:e>
                      </m:d>
                      <m:r>
                        <m:rPr>
                          <m:aln/>
                        </m:rPr>
                        <a:rPr lang="de-CH" i="1">
                          <a:latin typeface="Cambria Math" panose="02040503050406030204" pitchFamily="18" charset="0"/>
                        </a:rPr>
                        <m:t>≔</m:t>
                      </m:r>
                      <m:func>
                        <m:funcPr>
                          <m:ctrlPr>
                            <a:rPr lang="de-CH" i="1">
                              <a:latin typeface="Cambria Math" panose="02040503050406030204" pitchFamily="18" charset="0"/>
                            </a:rPr>
                          </m:ctrlPr>
                        </m:funcPr>
                        <m:fName>
                          <m:limLow>
                            <m:limLowPr>
                              <m:ctrlPr>
                                <a:rPr lang="de-CH" i="1">
                                  <a:latin typeface="Cambria Math" panose="02040503050406030204" pitchFamily="18" charset="0"/>
                                </a:rPr>
                              </m:ctrlPr>
                            </m:limLowPr>
                            <m:e>
                              <m:r>
                                <m:rPr>
                                  <m:sty m:val="p"/>
                                </m:rPr>
                                <a:rPr lang="de-CH" b="0" i="0" smtClean="0">
                                  <a:latin typeface="Cambria Math" panose="02040503050406030204" pitchFamily="18" charset="0"/>
                                </a:rPr>
                                <m:t>max</m:t>
                              </m:r>
                            </m:e>
                            <m:lim>
                              <m:r>
                                <a:rPr lang="de-CH" b="0" i="1" smtClean="0">
                                  <a:latin typeface="Cambria Math" panose="02040503050406030204" pitchFamily="18" charset="0"/>
                                </a:rPr>
                                <m:t>𝑣</m:t>
                              </m:r>
                              <m:r>
                                <a:rPr lang="de-CH" b="0" i="1" smtClean="0">
                                  <a:latin typeface="Cambria Math" panose="02040503050406030204" pitchFamily="18" charset="0"/>
                                </a:rPr>
                                <m:t>,</m:t>
                              </m:r>
                              <m:r>
                                <a:rPr lang="de-CH" i="1">
                                  <a:latin typeface="Cambria Math" panose="02040503050406030204" pitchFamily="18" charset="0"/>
                                </a:rPr>
                                <m:t>𝑥</m:t>
                              </m:r>
                            </m:lim>
                          </m:limLow>
                        </m:fName>
                        <m:e>
                          <m:r>
                            <a:rPr lang="de-CH" i="1">
                              <a:latin typeface="Cambria Math" panose="02040503050406030204" pitchFamily="18" charset="0"/>
                            </a:rPr>
                            <m:t>𝐿</m:t>
                          </m:r>
                          <m:d>
                            <m:dPr>
                              <m:ctrlPr>
                                <a:rPr lang="de-CH" i="1">
                                  <a:latin typeface="Cambria Math" panose="02040503050406030204" pitchFamily="18" charset="0"/>
                                </a:rPr>
                              </m:ctrlPr>
                            </m:dPr>
                            <m:e>
                              <m:r>
                                <a:rPr lang="de-CH" b="0" i="1" smtClean="0">
                                  <a:latin typeface="Cambria Math" panose="02040503050406030204" pitchFamily="18" charset="0"/>
                                </a:rPr>
                                <m:t>𝑣</m:t>
                              </m:r>
                              <m:r>
                                <a:rPr lang="de-CH" b="0" i="1" smtClean="0">
                                  <a:latin typeface="Cambria Math" panose="02040503050406030204" pitchFamily="18" charset="0"/>
                                </a:rPr>
                                <m:t>,</m:t>
                              </m:r>
                              <m:r>
                                <a:rPr lang="de-CH" b="0" i="1" smtClean="0">
                                  <a:latin typeface="Cambria Math" panose="02040503050406030204" pitchFamily="18" charset="0"/>
                                </a:rPr>
                                <m:t>𝑥</m:t>
                              </m:r>
                              <m:r>
                                <a:rPr lang="de-CH" b="0" i="1" smtClean="0">
                                  <a:latin typeface="Cambria Math" panose="02040503050406030204" pitchFamily="18" charset="0"/>
                                </a:rPr>
                                <m:t>,</m:t>
                              </m:r>
                              <m:r>
                                <a:rPr lang="de-CH" b="0" i="1" smtClean="0">
                                  <a:latin typeface="Cambria Math" panose="02040503050406030204" pitchFamily="18" charset="0"/>
                                </a:rPr>
                                <m:t>𝑦</m:t>
                              </m:r>
                              <m:r>
                                <a:rPr lang="de-CH" b="0" i="1" smtClean="0">
                                  <a:latin typeface="Cambria Math" panose="02040503050406030204" pitchFamily="18" charset="0"/>
                                </a:rPr>
                                <m:t>,</m:t>
                              </m:r>
                              <m:r>
                                <a:rPr lang="de-CH" b="0" i="1" smtClean="0">
                                  <a:latin typeface="Cambria Math" panose="02040503050406030204" pitchFamily="18" charset="0"/>
                                </a:rPr>
                                <m:t>𝑤</m:t>
                              </m:r>
                              <m:r>
                                <a:rPr lang="de-CH" b="0" i="1" smtClean="0">
                                  <a:latin typeface="Cambria Math" panose="02040503050406030204" pitchFamily="18" charset="0"/>
                                </a:rPr>
                                <m:t>,</m:t>
                              </m:r>
                              <m:r>
                                <a:rPr lang="de-CH" b="0" i="1" smtClean="0">
                                  <a:latin typeface="Cambria Math" panose="02040503050406030204" pitchFamily="18" charset="0"/>
                                </a:rPr>
                                <m:t>𝑧</m:t>
                              </m:r>
                            </m:e>
                          </m:d>
                        </m:e>
                      </m:func>
                    </m:oMath>
                    <m:oMath xmlns:m="http://schemas.openxmlformats.org/officeDocument/2006/math">
                      <m:r>
                        <m:rPr>
                          <m:aln/>
                        </m:rPr>
                        <a:rPr lang="de-CH" b="0" i="1" smtClean="0">
                          <a:latin typeface="Cambria Math" panose="02040503050406030204" pitchFamily="18" charset="0"/>
                        </a:rPr>
                        <m:t>=</m:t>
                      </m:r>
                      <m:func>
                        <m:funcPr>
                          <m:ctrlPr>
                            <a:rPr lang="de-CH" b="0" i="1" smtClean="0">
                              <a:latin typeface="Cambria Math" panose="02040503050406030204" pitchFamily="18" charset="0"/>
                            </a:rPr>
                          </m:ctrlPr>
                        </m:funcPr>
                        <m:fName>
                          <m:limLow>
                            <m:limLowPr>
                              <m:ctrlPr>
                                <a:rPr lang="de-CH" b="0" i="1" smtClean="0">
                                  <a:latin typeface="Cambria Math" panose="02040503050406030204" pitchFamily="18" charset="0"/>
                                </a:rPr>
                              </m:ctrlPr>
                            </m:limLowPr>
                            <m:e>
                              <m:r>
                                <m:rPr>
                                  <m:sty m:val="p"/>
                                </m:rPr>
                                <a:rPr lang="de-CH" b="0" i="0" smtClean="0">
                                  <a:latin typeface="Cambria Math" panose="02040503050406030204" pitchFamily="18" charset="0"/>
                                </a:rPr>
                                <m:t>max</m:t>
                              </m:r>
                            </m:e>
                            <m:lim>
                              <m:r>
                                <a:rPr lang="de-CH" b="0" i="1" smtClean="0">
                                  <a:latin typeface="Cambria Math" panose="02040503050406030204" pitchFamily="18" charset="0"/>
                                </a:rPr>
                                <m:t>𝑣</m:t>
                              </m:r>
                              <m:r>
                                <a:rPr lang="de-CH" b="0" i="1" smtClean="0">
                                  <a:latin typeface="Cambria Math" panose="02040503050406030204" pitchFamily="18" charset="0"/>
                                </a:rPr>
                                <m:t>,</m:t>
                              </m:r>
                              <m:r>
                                <a:rPr lang="de-CH" b="0" i="1" smtClean="0">
                                  <a:latin typeface="Cambria Math" panose="02040503050406030204" pitchFamily="18" charset="0"/>
                                </a:rPr>
                                <m:t>𝑥</m:t>
                              </m:r>
                            </m:lim>
                          </m:limLow>
                        </m:fName>
                        <m:e>
                          <m:r>
                            <a:rPr lang="de-CH" i="1">
                              <a:latin typeface="Cambria Math" panose="02040503050406030204" pitchFamily="18" charset="0"/>
                            </a:rPr>
                            <m:t>𝑣</m:t>
                          </m:r>
                          <m:d>
                            <m:dPr>
                              <m:ctrlPr>
                                <a:rPr lang="de-CH" b="0" i="1" smtClean="0">
                                  <a:latin typeface="Cambria Math" panose="02040503050406030204" pitchFamily="18" charset="0"/>
                                </a:rPr>
                              </m:ctrlPr>
                            </m:dPr>
                            <m:e>
                              <m:r>
                                <a:rPr lang="de-CH" b="0" i="1" smtClean="0">
                                  <a:latin typeface="Cambria Math" panose="02040503050406030204" pitchFamily="18" charset="0"/>
                                </a:rPr>
                                <m:t>1</m:t>
                              </m:r>
                              <m:r>
                                <a:rPr lang="de-CH" b="0" i="1" smtClean="0">
                                  <a:latin typeface="Cambria Math" panose="02040503050406030204" pitchFamily="18" charset="0"/>
                                </a:rPr>
                                <m:t> −</m:t>
                              </m:r>
                              <m:d>
                                <m:dPr>
                                  <m:ctrlPr>
                                    <a:rPr lang="de-CH" i="1">
                                      <a:latin typeface="Cambria Math" panose="02040503050406030204" pitchFamily="18" charset="0"/>
                                    </a:rPr>
                                  </m:ctrlPr>
                                </m:dPr>
                                <m:e>
                                  <m:r>
                                    <a:rPr lang="de-CH" i="1">
                                      <a:latin typeface="Cambria Math" panose="02040503050406030204" pitchFamily="18" charset="0"/>
                                    </a:rPr>
                                    <m:t>1</m:t>
                                  </m:r>
                                  <m:r>
                                    <a:rPr lang="de-CH" i="1">
                                      <a:latin typeface="Cambria Math" panose="02040503050406030204" pitchFamily="18" charset="0"/>
                                    </a:rPr>
                                    <m:t>,…,</m:t>
                                  </m:r>
                                  <m:r>
                                    <a:rPr lang="de-CH" i="1">
                                      <a:latin typeface="Cambria Math" panose="02040503050406030204" pitchFamily="18" charset="0"/>
                                    </a:rPr>
                                    <m:t>1</m:t>
                                  </m:r>
                                </m:e>
                              </m:d>
                              <m:r>
                                <a:rPr lang="de-CH" b="0" i="1" smtClean="0">
                                  <a:latin typeface="Cambria Math" panose="02040503050406030204" pitchFamily="18" charset="0"/>
                                </a:rPr>
                                <m:t>𝑦</m:t>
                              </m:r>
                            </m:e>
                          </m:d>
                          <m:r>
                            <a:rPr lang="de-CH" i="1">
                              <a:latin typeface="Cambria Math" panose="02040503050406030204" pitchFamily="18" charset="0"/>
                            </a:rPr>
                            <m:t>+</m:t>
                          </m:r>
                          <m:sSup>
                            <m:sSupPr>
                              <m:ctrlPr>
                                <a:rPr lang="de-CH" b="0" i="1" smtClean="0">
                                  <a:latin typeface="Cambria Math" panose="02040503050406030204" pitchFamily="18" charset="0"/>
                                </a:rPr>
                              </m:ctrlPr>
                            </m:sSupPr>
                            <m:e>
                              <m:r>
                                <a:rPr lang="de-CH" b="0" i="1" smtClean="0">
                                  <a:latin typeface="Cambria Math" panose="02040503050406030204" pitchFamily="18" charset="0"/>
                                </a:rPr>
                                <m:t>𝑥</m:t>
                              </m:r>
                            </m:e>
                            <m:sup>
                              <m:r>
                                <a:rPr lang="de-CH" b="0" i="1" smtClean="0">
                                  <a:latin typeface="Cambria Math" panose="02040503050406030204" pitchFamily="18" charset="0"/>
                                </a:rPr>
                                <m:t>𝑇</m:t>
                              </m:r>
                            </m:sup>
                          </m:sSup>
                          <m:d>
                            <m:dPr>
                              <m:ctrlPr>
                                <a:rPr lang="de-CH" i="1">
                                  <a:latin typeface="Cambria Math" panose="02040503050406030204" pitchFamily="18" charset="0"/>
                                </a:rPr>
                              </m:ctrlPr>
                            </m:dPr>
                            <m:e>
                              <m:r>
                                <a:rPr lang="de-CH" b="0" i="1" smtClean="0">
                                  <a:latin typeface="Cambria Math" panose="02040503050406030204" pitchFamily="18" charset="0"/>
                                </a:rPr>
                                <m:t>𝐴𝑦</m:t>
                              </m:r>
                              <m:r>
                                <a:rPr lang="de-CH" b="0" i="1" smtClean="0">
                                  <a:latin typeface="Cambria Math" panose="02040503050406030204" pitchFamily="18" charset="0"/>
                                </a:rPr>
                                <m:t>−</m:t>
                              </m:r>
                              <m:sSup>
                                <m:sSupPr>
                                  <m:ctrlPr>
                                    <a:rPr lang="de-CH" i="1">
                                      <a:latin typeface="Cambria Math" panose="02040503050406030204" pitchFamily="18" charset="0"/>
                                    </a:rPr>
                                  </m:ctrlPr>
                                </m:sSupPr>
                                <m:e>
                                  <m:d>
                                    <m:dPr>
                                      <m:ctrlPr>
                                        <a:rPr lang="de-CH" i="1">
                                          <a:latin typeface="Cambria Math" panose="02040503050406030204" pitchFamily="18" charset="0"/>
                                        </a:rPr>
                                      </m:ctrlPr>
                                    </m:dPr>
                                    <m:e>
                                      <m:r>
                                        <a:rPr lang="de-CH" b="0" i="1" smtClean="0">
                                          <a:latin typeface="Cambria Math" panose="02040503050406030204" pitchFamily="18" charset="0"/>
                                        </a:rPr>
                                        <m:t>𝑤</m:t>
                                      </m:r>
                                      <m:r>
                                        <a:rPr lang="de-CH" i="1">
                                          <a:latin typeface="Cambria Math" panose="02040503050406030204" pitchFamily="18" charset="0"/>
                                        </a:rPr>
                                        <m:t>,…,</m:t>
                                      </m:r>
                                      <m:r>
                                        <a:rPr lang="de-CH" b="0" i="1" smtClean="0">
                                          <a:latin typeface="Cambria Math" panose="02040503050406030204" pitchFamily="18" charset="0"/>
                                        </a:rPr>
                                        <m:t>𝑤</m:t>
                                      </m:r>
                                    </m:e>
                                  </m:d>
                                </m:e>
                                <m:sup>
                                  <m:r>
                                    <a:rPr lang="de-CH" i="1">
                                      <a:latin typeface="Cambria Math" panose="02040503050406030204" pitchFamily="18" charset="0"/>
                                    </a:rPr>
                                    <m:t>𝑇</m:t>
                                  </m:r>
                                </m:sup>
                              </m:sSup>
                              <m:r>
                                <a:rPr lang="de-CH" b="0" i="1" smtClean="0">
                                  <a:latin typeface="Cambria Math" panose="02040503050406030204" pitchFamily="18" charset="0"/>
                                </a:rPr>
                                <m:t>+</m:t>
                              </m:r>
                              <m:r>
                                <a:rPr lang="de-CH" b="0" i="1" smtClean="0">
                                  <a:latin typeface="Cambria Math" panose="02040503050406030204" pitchFamily="18" charset="0"/>
                                </a:rPr>
                                <m:t>𝑧</m:t>
                              </m:r>
                            </m:e>
                          </m:d>
                          <m:r>
                            <a:rPr lang="de-CH" i="1">
                              <a:latin typeface="Cambria Math" panose="02040503050406030204" pitchFamily="18" charset="0"/>
                            </a:rPr>
                            <m:t>+</m:t>
                          </m:r>
                          <m:r>
                            <a:rPr lang="de-CH" b="0" i="1" smtClean="0">
                              <a:latin typeface="Cambria Math" panose="02040503050406030204" pitchFamily="18" charset="0"/>
                            </a:rPr>
                            <m:t>𝑤</m:t>
                          </m:r>
                        </m:e>
                      </m:func>
                      <m:r>
                        <a:rPr lang="de-CH" b="0" i="1" smtClean="0">
                          <a:latin typeface="Cambria Math" panose="02040503050406030204" pitchFamily="18" charset="0"/>
                        </a:rPr>
                        <m:t> </m:t>
                      </m:r>
                    </m:oMath>
                    <m:oMath xmlns:m="http://schemas.openxmlformats.org/officeDocument/2006/math">
                      <m:r>
                        <m:rPr>
                          <m:aln/>
                        </m:rPr>
                        <a:rPr lang="de-CH" b="0" i="0" smtClean="0">
                          <a:latin typeface="Cambria Math" panose="02040503050406030204" pitchFamily="18" charset="0"/>
                        </a:rPr>
                        <m:t>=</m:t>
                      </m:r>
                      <m:d>
                        <m:dPr>
                          <m:begChr m:val="{"/>
                          <m:endChr m:val=""/>
                          <m:ctrlPr>
                            <a:rPr lang="de-CH" b="0" i="1" smtClean="0">
                              <a:latin typeface="Cambria Math" panose="02040503050406030204" pitchFamily="18" charset="0"/>
                            </a:rPr>
                          </m:ctrlPr>
                        </m:dPr>
                        <m:e>
                          <m:eqArr>
                            <m:eqArrPr>
                              <m:ctrlPr>
                                <a:rPr lang="de-CH" b="0" i="1" smtClean="0">
                                  <a:latin typeface="Cambria Math" panose="02040503050406030204" pitchFamily="18" charset="0"/>
                                </a:rPr>
                              </m:ctrlPr>
                            </m:eqArrPr>
                            <m:e>
                              <m:r>
                                <a:rPr lang="de-CH" b="0" i="1" smtClean="0">
                                  <a:latin typeface="Cambria Math" panose="02040503050406030204" pitchFamily="18" charset="0"/>
                                </a:rPr>
                                <m:t>𝑤</m:t>
                              </m:r>
                              <m:r>
                                <a:rPr lang="de-CH" b="0" i="1" smtClean="0">
                                  <a:latin typeface="Cambria Math" panose="02040503050406030204" pitchFamily="18" charset="0"/>
                                </a:rPr>
                                <m:t>,      </m:t>
                              </m:r>
                              <m:r>
                                <a:rPr lang="de-CH" b="0" i="1" smtClean="0">
                                  <a:latin typeface="Cambria Math" panose="02040503050406030204" pitchFamily="18" charset="0"/>
                                </a:rPr>
                                <m:t>1</m:t>
                              </m:r>
                              <m:r>
                                <a:rPr lang="de-CH" b="0" i="1" smtClean="0">
                                  <a:latin typeface="Cambria Math" panose="02040503050406030204" pitchFamily="18" charset="0"/>
                                </a:rPr>
                                <m:t> −</m:t>
                              </m:r>
                              <m:d>
                                <m:dPr>
                                  <m:ctrlPr>
                                    <a:rPr lang="de-CH" i="1">
                                      <a:latin typeface="Cambria Math" panose="02040503050406030204" pitchFamily="18" charset="0"/>
                                    </a:rPr>
                                  </m:ctrlPr>
                                </m:dPr>
                                <m:e>
                                  <m:r>
                                    <a:rPr lang="de-CH" i="1">
                                      <a:latin typeface="Cambria Math" panose="02040503050406030204" pitchFamily="18" charset="0"/>
                                    </a:rPr>
                                    <m:t>1</m:t>
                                  </m:r>
                                  <m:r>
                                    <a:rPr lang="de-CH" i="1">
                                      <a:latin typeface="Cambria Math" panose="02040503050406030204" pitchFamily="18" charset="0"/>
                                    </a:rPr>
                                    <m:t>,…,</m:t>
                                  </m:r>
                                  <m:r>
                                    <a:rPr lang="de-CH" i="1">
                                      <a:latin typeface="Cambria Math" panose="02040503050406030204" pitchFamily="18" charset="0"/>
                                    </a:rPr>
                                    <m:t>1</m:t>
                                  </m:r>
                                </m:e>
                              </m:d>
                              <m:r>
                                <a:rPr lang="de-CH" b="0" i="1" smtClean="0">
                                  <a:latin typeface="Cambria Math" panose="02040503050406030204" pitchFamily="18" charset="0"/>
                                </a:rPr>
                                <m:t>𝑦</m:t>
                              </m:r>
                              <m:r>
                                <a:rPr lang="de-CH" b="0" i="1" smtClean="0">
                                  <a:latin typeface="Cambria Math" panose="02040503050406030204" pitchFamily="18" charset="0"/>
                                </a:rPr>
                                <m:t>=</m:t>
                              </m:r>
                              <m:r>
                                <a:rPr lang="de-CH" b="0" i="1" smtClean="0">
                                  <a:latin typeface="Cambria Math" panose="02040503050406030204" pitchFamily="18" charset="0"/>
                                </a:rPr>
                                <m:t>0</m:t>
                              </m:r>
                              <m:r>
                                <a:rPr lang="de-CH" b="0" i="1" smtClean="0">
                                  <a:latin typeface="Cambria Math" panose="02040503050406030204" pitchFamily="18" charset="0"/>
                                </a:rPr>
                                <m:t>, </m:t>
                              </m:r>
                              <m:r>
                                <a:rPr lang="de-CH" i="1">
                                  <a:latin typeface="Cambria Math" panose="02040503050406030204" pitchFamily="18" charset="0"/>
                                </a:rPr>
                                <m:t>𝐴𝑦</m:t>
                              </m:r>
                              <m:r>
                                <a:rPr lang="de-CH" i="1">
                                  <a:latin typeface="Cambria Math" panose="02040503050406030204" pitchFamily="18" charset="0"/>
                                </a:rPr>
                                <m:t>−</m:t>
                              </m:r>
                              <m:sSup>
                                <m:sSupPr>
                                  <m:ctrlPr>
                                    <a:rPr lang="de-CH" i="1">
                                      <a:latin typeface="Cambria Math" panose="02040503050406030204" pitchFamily="18" charset="0"/>
                                    </a:rPr>
                                  </m:ctrlPr>
                                </m:sSupPr>
                                <m:e>
                                  <m:d>
                                    <m:dPr>
                                      <m:ctrlPr>
                                        <a:rPr lang="de-CH" i="1">
                                          <a:latin typeface="Cambria Math" panose="02040503050406030204" pitchFamily="18" charset="0"/>
                                        </a:rPr>
                                      </m:ctrlPr>
                                    </m:dPr>
                                    <m:e>
                                      <m:r>
                                        <a:rPr lang="de-CH" b="0" i="1" smtClean="0">
                                          <a:latin typeface="Cambria Math" panose="02040503050406030204" pitchFamily="18" charset="0"/>
                                        </a:rPr>
                                        <m:t>𝑤</m:t>
                                      </m:r>
                                      <m:r>
                                        <a:rPr lang="de-CH" i="1">
                                          <a:latin typeface="Cambria Math" panose="02040503050406030204" pitchFamily="18" charset="0"/>
                                        </a:rPr>
                                        <m:t>,…,</m:t>
                                      </m:r>
                                      <m:r>
                                        <a:rPr lang="de-CH" b="0" i="1" smtClean="0">
                                          <a:latin typeface="Cambria Math" panose="02040503050406030204" pitchFamily="18" charset="0"/>
                                        </a:rPr>
                                        <m:t>𝑤</m:t>
                                      </m:r>
                                    </m:e>
                                  </m:d>
                                </m:e>
                                <m:sup>
                                  <m:r>
                                    <a:rPr lang="de-CH" i="1">
                                      <a:latin typeface="Cambria Math" panose="02040503050406030204" pitchFamily="18" charset="0"/>
                                    </a:rPr>
                                    <m:t>𝑇</m:t>
                                  </m:r>
                                </m:sup>
                              </m:sSup>
                              <m:r>
                                <a:rPr lang="de-CH" i="1">
                                  <a:latin typeface="Cambria Math" panose="02040503050406030204" pitchFamily="18" charset="0"/>
                                </a:rPr>
                                <m:t>+</m:t>
                              </m:r>
                              <m:r>
                                <a:rPr lang="de-CH" b="0" i="1" smtClean="0">
                                  <a:latin typeface="Cambria Math" panose="02040503050406030204" pitchFamily="18" charset="0"/>
                                </a:rPr>
                                <m:t>𝑧</m:t>
                              </m:r>
                              <m:r>
                                <a:rPr lang="de-CH" b="0" i="1" smtClean="0">
                                  <a:latin typeface="Cambria Math" panose="02040503050406030204" pitchFamily="18" charset="0"/>
                                </a:rPr>
                                <m:t>=</m:t>
                              </m:r>
                              <m:r>
                                <a:rPr lang="de-CH" b="0" i="1" smtClean="0">
                                  <a:latin typeface="Cambria Math" panose="02040503050406030204" pitchFamily="18" charset="0"/>
                                </a:rPr>
                                <m:t>0</m:t>
                              </m:r>
                            </m:e>
                            <m:e>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rPr>
                                <m:t>,                        </m:t>
                              </m:r>
                              <m:r>
                                <a:rPr lang="de-CH" b="0" i="1" smtClean="0">
                                  <a:latin typeface="Cambria Math" panose="02040503050406030204" pitchFamily="18" charset="0"/>
                                </a:rPr>
                                <m:t>𝑜𝑡</m:t>
                              </m:r>
                              <m:r>
                                <a:rPr lang="de-CH" b="0" i="1" smtClean="0">
                                  <a:latin typeface="Cambria Math" panose="02040503050406030204" pitchFamily="18" charset="0"/>
                                </a:rPr>
                                <m:t>h</m:t>
                              </m:r>
                              <m:r>
                                <a:rPr lang="de-CH" b="0" i="1" smtClean="0">
                                  <a:latin typeface="Cambria Math" panose="02040503050406030204" pitchFamily="18" charset="0"/>
                                </a:rPr>
                                <m:t>𝑒𝑟𝑤𝑖𝑠𝑒</m:t>
                              </m:r>
                              <m:r>
                                <a:rPr lang="de-CH" b="0" i="1" smtClean="0">
                                  <a:latin typeface="Cambria Math" panose="02040503050406030204" pitchFamily="18" charset="0"/>
                                </a:rPr>
                                <m:t>.                                               </m:t>
                              </m:r>
                            </m:e>
                          </m:eqArr>
                        </m:e>
                      </m:d>
                    </m:oMath>
                  </m:oMathPara>
                </a14:m>
                <a:endParaRPr lang="de-CH" dirty="0"/>
              </a:p>
            </p:txBody>
          </p:sp>
        </mc:Choice>
        <mc:Fallback xmlns="">
          <p:sp>
            <p:nvSpPr>
              <p:cNvPr id="3" name="Content Placeholder 2">
                <a:extLst>
                  <a:ext uri="{FF2B5EF4-FFF2-40B4-BE49-F238E27FC236}">
                    <a16:creationId xmlns:a16="http://schemas.microsoft.com/office/drawing/2014/main" id="{A6AA4537-F902-CF46-BEC1-3F8703C48CB2}"/>
                  </a:ext>
                </a:extLst>
              </p:cNvPr>
              <p:cNvSpPr>
                <a:spLocks noGrp="1" noRot="1" noChangeAspect="1" noMove="1" noResize="1" noEditPoints="1" noAdjustHandles="1" noChangeArrowheads="1" noChangeShapeType="1" noTextEdit="1"/>
              </p:cNvSpPr>
              <p:nvPr>
                <p:ph sz="quarter" idx="11"/>
              </p:nvPr>
            </p:nvSpPr>
            <p:spPr>
              <a:blipFill>
                <a:blip r:embed="rId2"/>
                <a:stretch>
                  <a:fillRect l="-1649" t="-50311" b="-500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B4084C4-6445-8F42-B113-A586DDD4A99B}"/>
              </a:ext>
            </a:extLst>
          </p:cNvPr>
          <p:cNvSpPr>
            <a:spLocks noGrp="1"/>
          </p:cNvSpPr>
          <p:nvPr>
            <p:ph type="sldNum" sz="quarter" idx="4"/>
          </p:nvPr>
        </p:nvSpPr>
        <p:spPr/>
        <p:txBody>
          <a:bodyPr/>
          <a:lstStyle/>
          <a:p>
            <a:fld id="{05306F20-FBA2-4746-AE9F-DFBA4FFD6FE5}" type="slidenum">
              <a:rPr lang="en-US" smtClean="0"/>
              <a:t>13</a:t>
            </a:fld>
            <a:endParaRPr lang="en-US" dirty="0"/>
          </a:p>
        </p:txBody>
      </p:sp>
    </p:spTree>
    <p:extLst>
      <p:ext uri="{BB962C8B-B14F-4D97-AF65-F5344CB8AC3E}">
        <p14:creationId xmlns:p14="http://schemas.microsoft.com/office/powerpoint/2010/main" val="278809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7BE4-742F-0F44-A218-C97202BA3E2E}"/>
              </a:ext>
            </a:extLst>
          </p:cNvPr>
          <p:cNvSpPr>
            <a:spLocks noGrp="1"/>
          </p:cNvSpPr>
          <p:nvPr>
            <p:ph type="title"/>
          </p:nvPr>
        </p:nvSpPr>
        <p:spPr/>
        <p:txBody>
          <a:bodyPr/>
          <a:lstStyle/>
          <a:p>
            <a:r>
              <a:rPr lang="en-US" dirty="0"/>
              <a:t>Equivalence of maximin and minimax outputs 3/3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AA4537-F902-CF46-BEC1-3F8703C48CB2}"/>
                  </a:ext>
                </a:extLst>
              </p:cNvPr>
              <p:cNvSpPr>
                <a:spLocks noGrp="1"/>
              </p:cNvSpPr>
              <p:nvPr>
                <p:ph sz="quarter" idx="11"/>
              </p:nvPr>
            </p:nvSpPr>
            <p:spPr/>
            <p:txBody>
              <a:bodyPr>
                <a:normAutofit lnSpcReduction="10000"/>
              </a:bodyPr>
              <a:lstStyle/>
              <a:p>
                <a:pPr marL="0" indent="0">
                  <a:buNone/>
                </a:pPr>
                <a:r>
                  <a:rPr lang="en-US" b="1" dirty="0">
                    <a:solidFill>
                      <a:schemeClr val="accent1"/>
                    </a:solidFill>
                  </a:rPr>
                  <a:t>Proof:</a:t>
                </a:r>
                <a:r>
                  <a:rPr lang="en-US" dirty="0"/>
                  <a:t> </a:t>
                </a:r>
                <a:r>
                  <a:rPr lang="de-CH" dirty="0" err="1"/>
                  <a:t>Since</a:t>
                </a:r>
                <a:r>
                  <a:rPr lang="de-CH" dirty="0"/>
                  <a:t> </a:t>
                </a:r>
                <a:endParaRPr lang="en-US" dirty="0"/>
              </a:p>
              <a:p>
                <a:pPr marL="0" indent="0">
                  <a:buNone/>
                </a:pPr>
                <a14:m>
                  <m:oMathPara xmlns:m="http://schemas.openxmlformats.org/officeDocument/2006/math">
                    <m:oMathParaPr>
                      <m:jc m:val="centerGroup"/>
                    </m:oMathParaPr>
                    <m:oMath xmlns:m="http://schemas.openxmlformats.org/officeDocument/2006/math">
                      <m:r>
                        <a:rPr lang="de-CH" i="1">
                          <a:latin typeface="Cambria Math" panose="02040503050406030204" pitchFamily="18" charset="0"/>
                        </a:rPr>
                        <m:t>𝑔</m:t>
                      </m:r>
                      <m:d>
                        <m:dPr>
                          <m:ctrlPr>
                            <a:rPr lang="de-CH" i="1">
                              <a:latin typeface="Cambria Math" panose="02040503050406030204" pitchFamily="18" charset="0"/>
                            </a:rPr>
                          </m:ctrlPr>
                        </m:dPr>
                        <m:e>
                          <m:r>
                            <a:rPr lang="de-CH" i="1">
                              <a:latin typeface="Cambria Math" panose="02040503050406030204" pitchFamily="18" charset="0"/>
                            </a:rPr>
                            <m:t>𝑦</m:t>
                          </m:r>
                          <m:r>
                            <a:rPr lang="de-CH" i="1">
                              <a:latin typeface="Cambria Math" panose="02040503050406030204" pitchFamily="18" charset="0"/>
                            </a:rPr>
                            <m:t>,</m:t>
                          </m:r>
                          <m:r>
                            <a:rPr lang="de-CH" b="0" i="1" smtClean="0">
                              <a:latin typeface="Cambria Math" panose="02040503050406030204" pitchFamily="18" charset="0"/>
                            </a:rPr>
                            <m:t>𝑤</m:t>
                          </m:r>
                          <m:r>
                            <a:rPr lang="de-CH" b="0" i="1" smtClean="0">
                              <a:latin typeface="Cambria Math" panose="02040503050406030204" pitchFamily="18" charset="0"/>
                            </a:rPr>
                            <m:t>,</m:t>
                          </m:r>
                          <m:r>
                            <a:rPr lang="de-CH" b="0" i="1" smtClean="0">
                              <a:latin typeface="Cambria Math" panose="02040503050406030204" pitchFamily="18" charset="0"/>
                            </a:rPr>
                            <m:t>𝑧</m:t>
                          </m:r>
                        </m:e>
                      </m:d>
                      <m:r>
                        <m:rPr>
                          <m:aln/>
                        </m:rPr>
                        <a:rPr lang="de-CH" b="0" i="0" smtClean="0">
                          <a:latin typeface="Cambria Math" panose="02040503050406030204" pitchFamily="18" charset="0"/>
                        </a:rPr>
                        <m:t>=</m:t>
                      </m:r>
                      <m:d>
                        <m:dPr>
                          <m:begChr m:val="{"/>
                          <m:endChr m:val=""/>
                          <m:ctrlPr>
                            <a:rPr lang="de-CH" b="0" i="1" smtClean="0">
                              <a:latin typeface="Cambria Math" panose="02040503050406030204" pitchFamily="18" charset="0"/>
                            </a:rPr>
                          </m:ctrlPr>
                        </m:dPr>
                        <m:e>
                          <m:eqArr>
                            <m:eqArrPr>
                              <m:ctrlPr>
                                <a:rPr lang="de-CH" b="0" i="1" smtClean="0">
                                  <a:latin typeface="Cambria Math" panose="02040503050406030204" pitchFamily="18" charset="0"/>
                                </a:rPr>
                              </m:ctrlPr>
                            </m:eqArrPr>
                            <m:e>
                              <m:r>
                                <a:rPr lang="de-CH" b="0" i="1" smtClean="0">
                                  <a:latin typeface="Cambria Math" panose="02040503050406030204" pitchFamily="18" charset="0"/>
                                </a:rPr>
                                <m:t>𝑤</m:t>
                              </m:r>
                              <m:r>
                                <a:rPr lang="de-CH" b="0" i="1" smtClean="0">
                                  <a:latin typeface="Cambria Math" panose="02040503050406030204" pitchFamily="18" charset="0"/>
                                </a:rPr>
                                <m:t>,      1 −</m:t>
                              </m:r>
                              <m:d>
                                <m:dPr>
                                  <m:ctrlPr>
                                    <a:rPr lang="de-CH" i="1">
                                      <a:latin typeface="Cambria Math" panose="02040503050406030204" pitchFamily="18" charset="0"/>
                                    </a:rPr>
                                  </m:ctrlPr>
                                </m:dPr>
                                <m:e>
                                  <m:r>
                                    <a:rPr lang="de-CH" i="1">
                                      <a:latin typeface="Cambria Math" panose="02040503050406030204" pitchFamily="18" charset="0"/>
                                    </a:rPr>
                                    <m:t>1,…,1</m:t>
                                  </m:r>
                                </m:e>
                              </m:d>
                              <m:r>
                                <a:rPr lang="de-CH" b="0" i="1" smtClean="0">
                                  <a:latin typeface="Cambria Math" panose="02040503050406030204" pitchFamily="18" charset="0"/>
                                </a:rPr>
                                <m:t>𝑦</m:t>
                              </m:r>
                              <m:r>
                                <a:rPr lang="de-CH" b="0" i="1" smtClean="0">
                                  <a:latin typeface="Cambria Math" panose="02040503050406030204" pitchFamily="18" charset="0"/>
                                </a:rPr>
                                <m:t>=0, </m:t>
                              </m:r>
                              <m:r>
                                <a:rPr lang="de-CH" i="1">
                                  <a:latin typeface="Cambria Math" panose="02040503050406030204" pitchFamily="18" charset="0"/>
                                </a:rPr>
                                <m:t>𝐴𝑦</m:t>
                              </m:r>
                              <m:r>
                                <a:rPr lang="de-CH" i="1">
                                  <a:latin typeface="Cambria Math" panose="02040503050406030204" pitchFamily="18" charset="0"/>
                                </a:rPr>
                                <m:t>−</m:t>
                              </m:r>
                              <m:sSup>
                                <m:sSupPr>
                                  <m:ctrlPr>
                                    <a:rPr lang="de-CH" i="1">
                                      <a:latin typeface="Cambria Math" panose="02040503050406030204" pitchFamily="18" charset="0"/>
                                    </a:rPr>
                                  </m:ctrlPr>
                                </m:sSupPr>
                                <m:e>
                                  <m:d>
                                    <m:dPr>
                                      <m:ctrlPr>
                                        <a:rPr lang="de-CH" i="1">
                                          <a:latin typeface="Cambria Math" panose="02040503050406030204" pitchFamily="18" charset="0"/>
                                        </a:rPr>
                                      </m:ctrlPr>
                                    </m:dPr>
                                    <m:e>
                                      <m:r>
                                        <a:rPr lang="de-CH" b="0" i="1" smtClean="0">
                                          <a:latin typeface="Cambria Math" panose="02040503050406030204" pitchFamily="18" charset="0"/>
                                        </a:rPr>
                                        <m:t>𝑤</m:t>
                                      </m:r>
                                      <m:r>
                                        <a:rPr lang="de-CH" i="1">
                                          <a:latin typeface="Cambria Math" panose="02040503050406030204" pitchFamily="18" charset="0"/>
                                        </a:rPr>
                                        <m:t>,…,</m:t>
                                      </m:r>
                                      <m:r>
                                        <a:rPr lang="de-CH" b="0" i="1" smtClean="0">
                                          <a:latin typeface="Cambria Math" panose="02040503050406030204" pitchFamily="18" charset="0"/>
                                        </a:rPr>
                                        <m:t>𝑤</m:t>
                                      </m:r>
                                    </m:e>
                                  </m:d>
                                </m:e>
                                <m:sup>
                                  <m:r>
                                    <a:rPr lang="de-CH" i="1">
                                      <a:latin typeface="Cambria Math" panose="02040503050406030204" pitchFamily="18" charset="0"/>
                                    </a:rPr>
                                    <m:t>𝑇</m:t>
                                  </m:r>
                                </m:sup>
                              </m:sSup>
                              <m:r>
                                <a:rPr lang="de-CH" i="1">
                                  <a:latin typeface="Cambria Math" panose="02040503050406030204" pitchFamily="18" charset="0"/>
                                </a:rPr>
                                <m:t>+</m:t>
                              </m:r>
                              <m:r>
                                <a:rPr lang="de-CH" b="0" i="1" smtClean="0">
                                  <a:latin typeface="Cambria Math" panose="02040503050406030204" pitchFamily="18" charset="0"/>
                                </a:rPr>
                                <m:t>𝑧</m:t>
                              </m:r>
                              <m:r>
                                <a:rPr lang="de-CH" b="0" i="1" smtClean="0">
                                  <a:latin typeface="Cambria Math" panose="02040503050406030204" pitchFamily="18" charset="0"/>
                                </a:rPr>
                                <m:t>=0</m:t>
                              </m:r>
                            </m:e>
                            <m:e>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rPr>
                                <m:t>,                        </m:t>
                              </m:r>
                              <m:r>
                                <a:rPr lang="de-CH" b="0" i="1" smtClean="0">
                                  <a:latin typeface="Cambria Math" panose="02040503050406030204" pitchFamily="18" charset="0"/>
                                </a:rPr>
                                <m:t>𝑜𝑡h𝑒𝑟𝑤𝑖𝑠𝑒</m:t>
                              </m:r>
                              <m:r>
                                <a:rPr lang="de-CH" b="0" i="1" smtClean="0">
                                  <a:latin typeface="Cambria Math" panose="02040503050406030204" pitchFamily="18" charset="0"/>
                                </a:rPr>
                                <m:t>                                               </m:t>
                              </m:r>
                            </m:e>
                          </m:eqArr>
                        </m:e>
                      </m:d>
                    </m:oMath>
                  </m:oMathPara>
                </a14:m>
                <a:endParaRPr lang="de-CH" dirty="0"/>
              </a:p>
              <a:p>
                <a:pPr marL="0" indent="0">
                  <a:buNone/>
                </a:pPr>
                <a:r>
                  <a:rPr lang="de-CH" dirty="0" err="1"/>
                  <a:t>the</a:t>
                </a:r>
                <a:r>
                  <a:rPr lang="de-CH" dirty="0"/>
                  <a:t> dual </a:t>
                </a:r>
                <a:r>
                  <a:rPr lang="de-CH" dirty="0" err="1"/>
                  <a:t>problem</a:t>
                </a:r>
                <a:r>
                  <a:rPr lang="de-CH" dirty="0"/>
                  <a:t> </a:t>
                </a:r>
                <a:r>
                  <a:rPr lang="de-CH" dirty="0" err="1"/>
                  <a:t>is</a:t>
                </a:r>
                <a:r>
                  <a:rPr lang="de-CH" dirty="0"/>
                  <a:t> </a:t>
                </a:r>
              </a:p>
              <a:p>
                <a:pPr marL="0" indent="0">
                  <a:buNone/>
                </a:pPr>
                <a14:m>
                  <m:oMathPara xmlns:m="http://schemas.openxmlformats.org/officeDocument/2006/math">
                    <m:oMathParaPr>
                      <m:jc m:val="centerGroup"/>
                    </m:oMathParaPr>
                    <m:oMath xmlns:m="http://schemas.openxmlformats.org/officeDocument/2006/math">
                      <m:func>
                        <m:funcPr>
                          <m:ctrlPr>
                            <a:rPr lang="de-CH" b="0" i="1" smtClean="0">
                              <a:latin typeface="Cambria Math" panose="02040503050406030204" pitchFamily="18" charset="0"/>
                            </a:rPr>
                          </m:ctrlPr>
                        </m:funcPr>
                        <m:fName>
                          <m:r>
                            <m:rPr>
                              <m:sty m:val="p"/>
                            </m:rPr>
                            <a:rPr lang="de-CH" b="0" i="0" smtClean="0">
                              <a:latin typeface="Cambria Math" panose="02040503050406030204" pitchFamily="18" charset="0"/>
                            </a:rPr>
                            <m:t>min</m:t>
                          </m:r>
                        </m:fName>
                        <m:e>
                          <m:r>
                            <a:rPr lang="de-CH" b="0" i="1" smtClean="0">
                              <a:latin typeface="Cambria Math" panose="02040503050406030204" pitchFamily="18" charset="0"/>
                            </a:rPr>
                            <m:t>𝑤</m:t>
                          </m:r>
                        </m:e>
                      </m:func>
                      <m:r>
                        <a:rPr lang="de-CH" b="0" i="1" smtClean="0">
                          <a:latin typeface="Cambria Math" panose="02040503050406030204" pitchFamily="18" charset="0"/>
                        </a:rPr>
                        <m:t> </m:t>
                      </m:r>
                      <m:r>
                        <a:rPr lang="de-CH" b="0" i="1" smtClean="0">
                          <a:latin typeface="Cambria Math" panose="02040503050406030204" pitchFamily="18" charset="0"/>
                        </a:rPr>
                        <m:t>𝑠</m:t>
                      </m:r>
                      <m:r>
                        <a:rPr lang="de-CH" b="0" i="1" smtClean="0">
                          <a:latin typeface="Cambria Math" panose="02040503050406030204" pitchFamily="18" charset="0"/>
                        </a:rPr>
                        <m:t>.</m:t>
                      </m:r>
                      <m:r>
                        <a:rPr lang="de-CH" b="0" i="1" smtClean="0">
                          <a:latin typeface="Cambria Math" panose="02040503050406030204" pitchFamily="18" charset="0"/>
                        </a:rPr>
                        <m:t>𝑡</m:t>
                      </m:r>
                      <m:r>
                        <a:rPr lang="de-CH" b="0" i="1" smtClean="0">
                          <a:latin typeface="Cambria Math" panose="02040503050406030204" pitchFamily="18" charset="0"/>
                        </a:rPr>
                        <m:t>. </m:t>
                      </m:r>
                      <m:d>
                        <m:dPr>
                          <m:begChr m:val="{"/>
                          <m:endChr m:val=""/>
                          <m:ctrlPr>
                            <a:rPr lang="de-CH" b="0" i="1" smtClean="0">
                              <a:latin typeface="Cambria Math" panose="02040503050406030204" pitchFamily="18" charset="0"/>
                            </a:rPr>
                          </m:ctrlPr>
                        </m:dPr>
                        <m:e>
                          <m:eqArr>
                            <m:eqArrPr>
                              <m:ctrlPr>
                                <a:rPr lang="de-CH" b="0" i="1" smtClean="0">
                                  <a:latin typeface="Cambria Math" panose="02040503050406030204" pitchFamily="18" charset="0"/>
                                </a:rPr>
                              </m:ctrlPr>
                            </m:eqArrPr>
                            <m:e>
                              <m:r>
                                <a:rPr lang="de-CH" i="1">
                                  <a:latin typeface="Cambria Math" panose="02040503050406030204" pitchFamily="18" charset="0"/>
                                </a:rPr>
                                <m:t>𝐴𝑦</m:t>
                              </m:r>
                              <m:r>
                                <a:rPr lang="de-CH" i="1">
                                  <a:latin typeface="Cambria Math" panose="02040503050406030204" pitchFamily="18" charset="0"/>
                                </a:rPr>
                                <m:t>= </m:t>
                              </m:r>
                              <m:sSup>
                                <m:sSupPr>
                                  <m:ctrlPr>
                                    <a:rPr lang="de-CH" i="1">
                                      <a:latin typeface="Cambria Math" panose="02040503050406030204" pitchFamily="18" charset="0"/>
                                    </a:rPr>
                                  </m:ctrlPr>
                                </m:sSupPr>
                                <m:e>
                                  <m:d>
                                    <m:dPr>
                                      <m:ctrlPr>
                                        <a:rPr lang="de-CH" i="1">
                                          <a:latin typeface="Cambria Math" panose="02040503050406030204" pitchFamily="18" charset="0"/>
                                        </a:rPr>
                                      </m:ctrlPr>
                                    </m:dPr>
                                    <m:e>
                                      <m:r>
                                        <a:rPr lang="de-CH" b="0" i="1" smtClean="0">
                                          <a:latin typeface="Cambria Math" panose="02040503050406030204" pitchFamily="18" charset="0"/>
                                        </a:rPr>
                                        <m:t>𝑤</m:t>
                                      </m:r>
                                      <m:r>
                                        <a:rPr lang="de-CH" i="1">
                                          <a:latin typeface="Cambria Math" panose="02040503050406030204" pitchFamily="18" charset="0"/>
                                        </a:rPr>
                                        <m:t>,…,</m:t>
                                      </m:r>
                                      <m:r>
                                        <a:rPr lang="de-CH" b="0" i="1" smtClean="0">
                                          <a:latin typeface="Cambria Math" panose="02040503050406030204" pitchFamily="18" charset="0"/>
                                        </a:rPr>
                                        <m:t>𝑤</m:t>
                                      </m:r>
                                    </m:e>
                                  </m:d>
                                </m:e>
                                <m:sup>
                                  <m:r>
                                    <a:rPr lang="de-CH" i="1">
                                      <a:latin typeface="Cambria Math" panose="02040503050406030204" pitchFamily="18" charset="0"/>
                                    </a:rPr>
                                    <m:t>𝑇</m:t>
                                  </m:r>
                                </m:sup>
                              </m:sSup>
                              <m:r>
                                <a:rPr lang="de-CH" i="1">
                                  <a:latin typeface="Cambria Math" panose="02040503050406030204" pitchFamily="18" charset="0"/>
                                </a:rPr>
                                <m:t>−</m:t>
                              </m:r>
                              <m:r>
                                <a:rPr lang="de-CH" i="1">
                                  <a:latin typeface="Cambria Math" panose="02040503050406030204" pitchFamily="18" charset="0"/>
                                </a:rPr>
                                <m:t>𝑧</m:t>
                              </m:r>
                            </m:e>
                            <m:e>
                              <m:d>
                                <m:dPr>
                                  <m:ctrlPr>
                                    <a:rPr lang="de-CH" i="1">
                                      <a:latin typeface="Cambria Math" panose="02040503050406030204" pitchFamily="18" charset="0"/>
                                    </a:rPr>
                                  </m:ctrlPr>
                                </m:dPr>
                                <m:e>
                                  <m:r>
                                    <a:rPr lang="de-CH" i="1">
                                      <a:latin typeface="Cambria Math" panose="02040503050406030204" pitchFamily="18" charset="0"/>
                                    </a:rPr>
                                    <m:t>1,…,1</m:t>
                                  </m:r>
                                </m:e>
                              </m:d>
                              <m:r>
                                <a:rPr lang="de-CH" i="1">
                                  <a:latin typeface="Cambria Math" panose="02040503050406030204" pitchFamily="18" charset="0"/>
                                </a:rPr>
                                <m:t>𝑦</m:t>
                              </m:r>
                              <m:r>
                                <a:rPr lang="en-GB" i="1">
                                  <a:latin typeface="Cambria Math" panose="02040503050406030204" pitchFamily="18" charset="0"/>
                                  <a:ea typeface="Cambria Math" panose="02040503050406030204" pitchFamily="18" charset="0"/>
                                </a:rPr>
                                <m:t>=1</m:t>
                              </m:r>
                            </m:e>
                            <m:e>
                              <m:r>
                                <a:rPr lang="de-CH" i="1">
                                  <a:latin typeface="Cambria Math" panose="02040503050406030204" pitchFamily="18" charset="0"/>
                                  <a:ea typeface="Cambria Math" panose="02040503050406030204" pitchFamily="18" charset="0"/>
                                </a:rPr>
                                <m:t>𝑦</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𝑧</m:t>
                              </m:r>
                              <m:r>
                                <a:rPr lang="en-GB" i="1">
                                  <a:latin typeface="Cambria Math" panose="02040503050406030204" pitchFamily="18" charset="0"/>
                                </a:rPr>
                                <m:t>≥0, </m:t>
                              </m:r>
                              <m:r>
                                <a:rPr lang="de-CH" i="1">
                                  <a:latin typeface="Cambria Math" panose="02040503050406030204" pitchFamily="18" charset="0"/>
                                </a:rPr>
                                <m:t>𝑤</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ℝ</m:t>
                              </m:r>
                            </m:e>
                          </m:eqArr>
                        </m:e>
                      </m:d>
                    </m:oMath>
                  </m:oMathPara>
                </a14:m>
                <a:endParaRPr lang="de-CH" dirty="0"/>
              </a:p>
              <a:p>
                <a:pPr marL="0" indent="0">
                  <a:buNone/>
                </a:pPr>
                <a:r>
                  <a:rPr lang="de-CH" dirty="0" err="1"/>
                  <a:t>which</a:t>
                </a:r>
                <a:r>
                  <a:rPr lang="de-CH" dirty="0"/>
                  <a:t> </a:t>
                </a:r>
                <a:r>
                  <a:rPr lang="de-CH" dirty="0" err="1"/>
                  <a:t>is</a:t>
                </a:r>
                <a:r>
                  <a:rPr lang="de-CH" dirty="0"/>
                  <a:t> </a:t>
                </a:r>
                <a:r>
                  <a:rPr lang="de-CH" dirty="0" err="1"/>
                  <a:t>equivalent</a:t>
                </a:r>
                <a:r>
                  <a:rPr lang="de-CH" dirty="0"/>
                  <a:t> </a:t>
                </a:r>
                <a:r>
                  <a:rPr lang="de-CH" dirty="0" err="1"/>
                  <a:t>to</a:t>
                </a:r>
                <a:endParaRPr lang="de-CH" dirty="0"/>
              </a:p>
              <a:p>
                <a:pPr marL="0" indent="0">
                  <a:buNone/>
                </a:pPr>
                <a14:m>
                  <m:oMathPara xmlns:m="http://schemas.openxmlformats.org/officeDocument/2006/math">
                    <m:oMathParaPr>
                      <m:jc m:val="centerGroup"/>
                    </m:oMathParaPr>
                    <m:oMath xmlns:m="http://schemas.openxmlformats.org/officeDocument/2006/math">
                      <m:func>
                        <m:funcPr>
                          <m:ctrlPr>
                            <a:rPr lang="de-CH" i="1">
                              <a:latin typeface="Cambria Math" panose="02040503050406030204" pitchFamily="18" charset="0"/>
                            </a:rPr>
                          </m:ctrlPr>
                        </m:funcPr>
                        <m:fName>
                          <m:r>
                            <m:rPr>
                              <m:sty m:val="p"/>
                            </m:rPr>
                            <a:rPr lang="de-CH">
                              <a:latin typeface="Cambria Math" panose="02040503050406030204" pitchFamily="18" charset="0"/>
                            </a:rPr>
                            <m:t>min</m:t>
                          </m:r>
                        </m:fName>
                        <m:e>
                          <m:r>
                            <a:rPr lang="de-CH" i="1">
                              <a:latin typeface="Cambria Math" panose="02040503050406030204" pitchFamily="18" charset="0"/>
                            </a:rPr>
                            <m:t>𝑤</m:t>
                          </m:r>
                        </m:e>
                      </m:func>
                      <m:r>
                        <a:rPr lang="de-CH" i="1">
                          <a:latin typeface="Cambria Math" panose="02040503050406030204" pitchFamily="18" charset="0"/>
                        </a:rPr>
                        <m:t> </m:t>
                      </m:r>
                      <m:r>
                        <a:rPr lang="de-CH" i="1">
                          <a:latin typeface="Cambria Math" panose="02040503050406030204" pitchFamily="18" charset="0"/>
                        </a:rPr>
                        <m:t>𝑠</m:t>
                      </m:r>
                      <m:r>
                        <a:rPr lang="de-CH" i="1">
                          <a:latin typeface="Cambria Math" panose="02040503050406030204" pitchFamily="18" charset="0"/>
                        </a:rPr>
                        <m:t>.</m:t>
                      </m:r>
                      <m:r>
                        <a:rPr lang="de-CH" i="1">
                          <a:latin typeface="Cambria Math" panose="02040503050406030204" pitchFamily="18" charset="0"/>
                        </a:rPr>
                        <m:t>𝑡</m:t>
                      </m:r>
                      <m:r>
                        <a:rPr lang="de-CH" i="1">
                          <a:latin typeface="Cambria Math" panose="02040503050406030204" pitchFamily="18" charset="0"/>
                        </a:rPr>
                        <m:t>. </m:t>
                      </m:r>
                      <m:d>
                        <m:dPr>
                          <m:begChr m:val="{"/>
                          <m:endChr m:val=""/>
                          <m:ctrlPr>
                            <a:rPr lang="de-CH" i="1">
                              <a:latin typeface="Cambria Math" panose="02040503050406030204" pitchFamily="18" charset="0"/>
                            </a:rPr>
                          </m:ctrlPr>
                        </m:dPr>
                        <m:e>
                          <m:eqArr>
                            <m:eqArrPr>
                              <m:ctrlPr>
                                <a:rPr lang="de-CH" i="1">
                                  <a:latin typeface="Cambria Math" panose="02040503050406030204" pitchFamily="18" charset="0"/>
                                </a:rPr>
                              </m:ctrlPr>
                            </m:eqArrPr>
                            <m:e>
                              <m:r>
                                <a:rPr lang="de-CH" i="1">
                                  <a:latin typeface="Cambria Math" panose="02040503050406030204" pitchFamily="18" charset="0"/>
                                </a:rPr>
                                <m:t>𝐴𝑦</m:t>
                              </m:r>
                              <m:r>
                                <a:rPr lang="de-CH" b="0" i="1" smtClean="0">
                                  <a:latin typeface="Cambria Math" panose="02040503050406030204" pitchFamily="18" charset="0"/>
                                </a:rPr>
                                <m:t>≤</m:t>
                              </m:r>
                              <m:r>
                                <a:rPr lang="de-CH" i="1">
                                  <a:latin typeface="Cambria Math" panose="02040503050406030204" pitchFamily="18" charset="0"/>
                                </a:rPr>
                                <m:t> </m:t>
                              </m:r>
                              <m:sSup>
                                <m:sSupPr>
                                  <m:ctrlPr>
                                    <a:rPr lang="de-CH" i="1">
                                      <a:latin typeface="Cambria Math" panose="02040503050406030204" pitchFamily="18" charset="0"/>
                                    </a:rPr>
                                  </m:ctrlPr>
                                </m:sSupPr>
                                <m:e>
                                  <m:d>
                                    <m:dPr>
                                      <m:ctrlPr>
                                        <a:rPr lang="de-CH" i="1">
                                          <a:latin typeface="Cambria Math" panose="02040503050406030204" pitchFamily="18" charset="0"/>
                                        </a:rPr>
                                      </m:ctrlPr>
                                    </m:dPr>
                                    <m:e>
                                      <m:r>
                                        <a:rPr lang="de-CH" i="1">
                                          <a:latin typeface="Cambria Math" panose="02040503050406030204" pitchFamily="18" charset="0"/>
                                        </a:rPr>
                                        <m:t>𝑤</m:t>
                                      </m:r>
                                      <m:r>
                                        <a:rPr lang="de-CH" i="1">
                                          <a:latin typeface="Cambria Math" panose="02040503050406030204" pitchFamily="18" charset="0"/>
                                        </a:rPr>
                                        <m:t>,…,</m:t>
                                      </m:r>
                                      <m:r>
                                        <a:rPr lang="de-CH" i="1">
                                          <a:latin typeface="Cambria Math" panose="02040503050406030204" pitchFamily="18" charset="0"/>
                                        </a:rPr>
                                        <m:t>𝑤</m:t>
                                      </m:r>
                                    </m:e>
                                  </m:d>
                                </m:e>
                                <m:sup>
                                  <m:r>
                                    <a:rPr lang="de-CH" i="1">
                                      <a:latin typeface="Cambria Math" panose="02040503050406030204" pitchFamily="18" charset="0"/>
                                    </a:rPr>
                                    <m:t>𝑇</m:t>
                                  </m:r>
                                </m:sup>
                              </m:sSup>
                            </m:e>
                            <m:e>
                              <m:d>
                                <m:dPr>
                                  <m:ctrlPr>
                                    <a:rPr lang="de-CH" i="1">
                                      <a:latin typeface="Cambria Math" panose="02040503050406030204" pitchFamily="18" charset="0"/>
                                    </a:rPr>
                                  </m:ctrlPr>
                                </m:dPr>
                                <m:e>
                                  <m:r>
                                    <a:rPr lang="de-CH" i="1">
                                      <a:latin typeface="Cambria Math" panose="02040503050406030204" pitchFamily="18" charset="0"/>
                                    </a:rPr>
                                    <m:t>1,…,1</m:t>
                                  </m:r>
                                </m:e>
                              </m:d>
                              <m:r>
                                <a:rPr lang="de-CH" i="1">
                                  <a:latin typeface="Cambria Math" panose="02040503050406030204" pitchFamily="18" charset="0"/>
                                </a:rPr>
                                <m:t>𝑦</m:t>
                              </m:r>
                              <m:r>
                                <a:rPr lang="en-GB" i="1">
                                  <a:latin typeface="Cambria Math" panose="02040503050406030204" pitchFamily="18" charset="0"/>
                                  <a:ea typeface="Cambria Math" panose="02040503050406030204" pitchFamily="18" charset="0"/>
                                </a:rPr>
                                <m:t>=1</m:t>
                              </m:r>
                            </m:e>
                            <m:e>
                              <m:r>
                                <a:rPr lang="de-CH" i="1">
                                  <a:latin typeface="Cambria Math" panose="02040503050406030204" pitchFamily="18" charset="0"/>
                                  <a:ea typeface="Cambria Math" panose="02040503050406030204" pitchFamily="18" charset="0"/>
                                </a:rPr>
                                <m:t>𝑦</m:t>
                              </m:r>
                              <m:r>
                                <a:rPr lang="en-GB" i="1">
                                  <a:latin typeface="Cambria Math" panose="02040503050406030204" pitchFamily="18" charset="0"/>
                                </a:rPr>
                                <m:t>≥0, </m:t>
                              </m:r>
                              <m:r>
                                <a:rPr lang="de-CH" i="1">
                                  <a:latin typeface="Cambria Math" panose="02040503050406030204" pitchFamily="18" charset="0"/>
                                </a:rPr>
                                <m:t>𝑤</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ℝ</m:t>
                              </m:r>
                            </m:e>
                          </m:eqArr>
                        </m:e>
                      </m:d>
                    </m:oMath>
                  </m:oMathPara>
                </a14:m>
                <a:endParaRPr lang="de-CH" dirty="0"/>
              </a:p>
              <a:p>
                <a:pPr marL="0" indent="0" algn="r">
                  <a:buNone/>
                </a:pPr>
                <a:r>
                  <a:rPr lang="de-CH" dirty="0"/>
                  <a:t>◻︎</a:t>
                </a:r>
              </a:p>
            </p:txBody>
          </p:sp>
        </mc:Choice>
        <mc:Fallback xmlns="">
          <p:sp>
            <p:nvSpPr>
              <p:cNvPr id="3" name="Content Placeholder 2">
                <a:extLst>
                  <a:ext uri="{FF2B5EF4-FFF2-40B4-BE49-F238E27FC236}">
                    <a16:creationId xmlns:a16="http://schemas.microsoft.com/office/drawing/2014/main" id="{A6AA4537-F902-CF46-BEC1-3F8703C48CB2}"/>
                  </a:ext>
                </a:extLst>
              </p:cNvPr>
              <p:cNvSpPr>
                <a:spLocks noGrp="1" noRot="1" noChangeAspect="1" noMove="1" noResize="1" noEditPoints="1" noAdjustHandles="1" noChangeArrowheads="1" noChangeShapeType="1" noTextEdit="1"/>
              </p:cNvSpPr>
              <p:nvPr>
                <p:ph sz="quarter" idx="11"/>
              </p:nvPr>
            </p:nvSpPr>
            <p:spPr>
              <a:blipFill>
                <a:blip r:embed="rId2"/>
                <a:stretch>
                  <a:fillRect l="-1649" t="-27019" r="-450" b="-742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B4084C4-6445-8F42-B113-A586DDD4A99B}"/>
              </a:ext>
            </a:extLst>
          </p:cNvPr>
          <p:cNvSpPr>
            <a:spLocks noGrp="1"/>
          </p:cNvSpPr>
          <p:nvPr>
            <p:ph type="sldNum" sz="quarter" idx="4"/>
          </p:nvPr>
        </p:nvSpPr>
        <p:spPr/>
        <p:txBody>
          <a:bodyPr/>
          <a:lstStyle/>
          <a:p>
            <a:fld id="{05306F20-FBA2-4746-AE9F-DFBA4FFD6FE5}" type="slidenum">
              <a:rPr lang="en-US" smtClean="0"/>
              <a:t>14</a:t>
            </a:fld>
            <a:endParaRPr lang="en-US" dirty="0"/>
          </a:p>
        </p:txBody>
      </p:sp>
    </p:spTree>
    <p:extLst>
      <p:ext uri="{BB962C8B-B14F-4D97-AF65-F5344CB8AC3E}">
        <p14:creationId xmlns:p14="http://schemas.microsoft.com/office/powerpoint/2010/main" val="3340185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E408-F539-EF43-8E57-C632A403ADD4}"/>
              </a:ext>
            </a:extLst>
          </p:cNvPr>
          <p:cNvSpPr>
            <a:spLocks noGrp="1"/>
          </p:cNvSpPr>
          <p:nvPr>
            <p:ph type="title"/>
          </p:nvPr>
        </p:nvSpPr>
        <p:spPr/>
        <p:txBody>
          <a:bodyPr/>
          <a:lstStyle/>
          <a:p>
            <a:r>
              <a:rPr lang="en-CH" dirty="0"/>
              <a:t>Summary and self-study</a:t>
            </a:r>
          </a:p>
        </p:txBody>
      </p:sp>
      <p:sp>
        <p:nvSpPr>
          <p:cNvPr id="3" name="Content Placeholder 2">
            <a:extLst>
              <a:ext uri="{FF2B5EF4-FFF2-40B4-BE49-F238E27FC236}">
                <a16:creationId xmlns:a16="http://schemas.microsoft.com/office/drawing/2014/main" id="{2A2AD464-6984-5C48-9A2A-D24FEDE37D43}"/>
              </a:ext>
            </a:extLst>
          </p:cNvPr>
          <p:cNvSpPr>
            <a:spLocks noGrp="1"/>
          </p:cNvSpPr>
          <p:nvPr>
            <p:ph sz="quarter" idx="11"/>
          </p:nvPr>
        </p:nvSpPr>
        <p:spPr/>
        <p:txBody>
          <a:bodyPr/>
          <a:lstStyle/>
          <a:p>
            <a:pPr marL="0" indent="0">
              <a:buNone/>
            </a:pPr>
            <a:r>
              <a:rPr lang="en-US" b="1" dirty="0">
                <a:solidFill>
                  <a:schemeClr val="accent1"/>
                </a:solidFill>
              </a:rPr>
              <a:t>Summary:</a:t>
            </a:r>
            <a:r>
              <a:rPr lang="en-US" dirty="0">
                <a:solidFill>
                  <a:schemeClr val="accent1"/>
                </a:solidFill>
              </a:rPr>
              <a:t> </a:t>
            </a:r>
            <a:r>
              <a:rPr lang="en-US" dirty="0"/>
              <a:t>today we have learnt:</a:t>
            </a:r>
          </a:p>
          <a:p>
            <a:r>
              <a:rPr lang="en-US" dirty="0"/>
              <a:t>about mixed-strategies for two-person zero-sum games, </a:t>
            </a:r>
          </a:p>
          <a:p>
            <a:r>
              <a:rPr lang="en-US" dirty="0"/>
              <a:t>that the maximin/minimax criterion leads to stable solutions.</a:t>
            </a:r>
          </a:p>
          <a:p>
            <a:pPr marL="0" indent="0">
              <a:buNone/>
            </a:pPr>
            <a:endParaRPr lang="en-US" b="1" dirty="0">
              <a:solidFill>
                <a:schemeClr val="accent1"/>
              </a:solidFill>
            </a:endParaRPr>
          </a:p>
          <a:p>
            <a:pPr marL="0" indent="0">
              <a:buNone/>
            </a:pPr>
            <a:r>
              <a:rPr lang="en-US" b="1" dirty="0">
                <a:solidFill>
                  <a:schemeClr val="accent1"/>
                </a:solidFill>
              </a:rPr>
              <a:t>Self-study:</a:t>
            </a:r>
            <a:r>
              <a:rPr lang="en-US" dirty="0">
                <a:solidFill>
                  <a:schemeClr val="accent1"/>
                </a:solidFill>
              </a:rPr>
              <a:t> </a:t>
            </a:r>
            <a:r>
              <a:rPr lang="de-CH" dirty="0"/>
              <a:t>Create </a:t>
            </a:r>
            <a:r>
              <a:rPr lang="de-CH" dirty="0" err="1"/>
              <a:t>your</a:t>
            </a:r>
            <a:r>
              <a:rPr lang="de-CH" dirty="0"/>
              <a:t> </a:t>
            </a:r>
            <a:r>
              <a:rPr lang="de-CH" dirty="0" err="1"/>
              <a:t>own</a:t>
            </a:r>
            <a:r>
              <a:rPr lang="de-CH" dirty="0"/>
              <a:t> </a:t>
            </a:r>
            <a:r>
              <a:rPr lang="de-CH" dirty="0" err="1"/>
              <a:t>unstable</a:t>
            </a:r>
            <a:r>
              <a:rPr lang="de-CH" dirty="0"/>
              <a:t> </a:t>
            </a:r>
            <a:r>
              <a:rPr lang="en-US" dirty="0"/>
              <a:t>two-person zero-sum game and solve it using mixed-strategies and the maximin/minimax criterion.</a:t>
            </a:r>
          </a:p>
        </p:txBody>
      </p:sp>
      <p:sp>
        <p:nvSpPr>
          <p:cNvPr id="4" name="Slide Number Placeholder 3">
            <a:extLst>
              <a:ext uri="{FF2B5EF4-FFF2-40B4-BE49-F238E27FC236}">
                <a16:creationId xmlns:a16="http://schemas.microsoft.com/office/drawing/2014/main" id="{0A8EA696-81AC-4840-89C6-58194B1C0642}"/>
              </a:ext>
            </a:extLst>
          </p:cNvPr>
          <p:cNvSpPr>
            <a:spLocks noGrp="1"/>
          </p:cNvSpPr>
          <p:nvPr>
            <p:ph type="sldNum" sz="quarter" idx="4"/>
          </p:nvPr>
        </p:nvSpPr>
        <p:spPr/>
        <p:txBody>
          <a:bodyPr/>
          <a:lstStyle/>
          <a:p>
            <a:fld id="{05306F20-FBA2-4746-AE9F-DFBA4FFD6FE5}" type="slidenum">
              <a:rPr lang="en-US" smtClean="0"/>
              <a:t>15</a:t>
            </a:fld>
            <a:endParaRPr lang="en-US" dirty="0"/>
          </a:p>
        </p:txBody>
      </p:sp>
    </p:spTree>
    <p:extLst>
      <p:ext uri="{BB962C8B-B14F-4D97-AF65-F5344CB8AC3E}">
        <p14:creationId xmlns:p14="http://schemas.microsoft.com/office/powerpoint/2010/main" val="20673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8953"/>
            <a:ext cx="8445500" cy="430887"/>
          </a:xfrm>
        </p:spPr>
        <p:txBody>
          <a:bodyPr/>
          <a:lstStyle/>
          <a:p>
            <a:r>
              <a:rPr lang="en-CH" dirty="0"/>
              <a:t>Recap</a:t>
            </a:r>
            <a:r>
              <a:rPr lang="en-GB" dirty="0" err="1"/>
              <a:t>itulation</a:t>
            </a:r>
            <a:r>
              <a:rPr lang="en-CH" dirty="0"/>
              <a:t> and </a:t>
            </a:r>
            <a:r>
              <a:rPr lang="en-GB" dirty="0"/>
              <a:t>lecture outline</a:t>
            </a:r>
            <a:endParaRPr lang="en-CH" dirty="0"/>
          </a:p>
        </p:txBody>
      </p:sp>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pPr marL="0" indent="0">
              <a:buNone/>
            </a:pPr>
            <a:endParaRPr lang="en-CH" dirty="0"/>
          </a:p>
          <a:p>
            <a:pPr marL="0" indent="0">
              <a:buNone/>
            </a:pPr>
            <a:r>
              <a:rPr lang="en-CH" b="1" dirty="0">
                <a:solidFill>
                  <a:schemeClr val="accent1"/>
                </a:solidFill>
              </a:rPr>
              <a:t>Summary:</a:t>
            </a:r>
            <a:r>
              <a:rPr lang="en-CH" dirty="0">
                <a:solidFill>
                  <a:schemeClr val="accent1"/>
                </a:solidFill>
              </a:rPr>
              <a:t> </a:t>
            </a:r>
            <a:r>
              <a:rPr lang="en-CH" dirty="0"/>
              <a:t>so </a:t>
            </a:r>
            <a:r>
              <a:rPr lang="en-US" dirty="0"/>
              <a:t>far,</a:t>
            </a:r>
            <a:r>
              <a:rPr lang="en-CH" dirty="0"/>
              <a:t> we learnt:</a:t>
            </a:r>
          </a:p>
          <a:p>
            <a:r>
              <a:rPr lang="en-US" dirty="0"/>
              <a:t>about two-person zero sum games,</a:t>
            </a:r>
          </a:p>
          <a:p>
            <a:r>
              <a:rPr lang="en-US" dirty="0"/>
              <a:t>how to reduce a payoff table by applying dominance strategies,</a:t>
            </a:r>
          </a:p>
          <a:p>
            <a:r>
              <a:rPr lang="en-US" dirty="0"/>
              <a:t>how to determine if a game is stable,</a:t>
            </a:r>
          </a:p>
          <a:p>
            <a:r>
              <a:rPr lang="en-US" dirty="0"/>
              <a:t>and that not all games are stable</a:t>
            </a:r>
          </a:p>
          <a:p>
            <a:pPr marL="0" indent="0">
              <a:buNone/>
            </a:pPr>
            <a:endParaRPr lang="en-CH" dirty="0"/>
          </a:p>
          <a:p>
            <a:pPr marL="0" indent="0">
              <a:buNone/>
            </a:pPr>
            <a:r>
              <a:rPr lang="en-CH" b="1" dirty="0">
                <a:solidFill>
                  <a:schemeClr val="accent1"/>
                </a:solidFill>
              </a:rPr>
              <a:t>Today:</a:t>
            </a:r>
            <a:r>
              <a:rPr lang="en-CH" dirty="0"/>
              <a:t> Randomi</a:t>
            </a:r>
            <a:r>
              <a:rPr lang="en-GB" dirty="0"/>
              <a:t>s</a:t>
            </a:r>
            <a:r>
              <a:rPr lang="en-CH" dirty="0"/>
              <a:t>ed strategies to deal with unstable games (following closely Ch. 15 of the book by Hillier and Lieberman).</a:t>
            </a:r>
          </a:p>
        </p:txBody>
      </p:sp>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2</a:t>
            </a:fld>
            <a:endParaRPr lang="en-US" dirty="0"/>
          </a:p>
        </p:txBody>
      </p:sp>
    </p:spTree>
    <p:extLst>
      <p:ext uri="{BB962C8B-B14F-4D97-AF65-F5344CB8AC3E}">
        <p14:creationId xmlns:p14="http://schemas.microsoft.com/office/powerpoint/2010/main" val="256902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AF29-8815-0946-90A7-F2D350C9D521}"/>
              </a:ext>
            </a:extLst>
          </p:cNvPr>
          <p:cNvSpPr>
            <a:spLocks noGrp="1"/>
          </p:cNvSpPr>
          <p:nvPr>
            <p:ph type="title"/>
          </p:nvPr>
        </p:nvSpPr>
        <p:spPr/>
        <p:txBody>
          <a:bodyPr/>
          <a:lstStyle/>
          <a:p>
            <a:r>
              <a:rPr lang="en-US" dirty="0"/>
              <a:t>Not every game is stable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A50A6-F3CB-8E4D-921E-43E0DD4C7EF6}"/>
                  </a:ext>
                </a:extLst>
              </p:cNvPr>
              <p:cNvSpPr>
                <a:spLocks noGrp="1"/>
              </p:cNvSpPr>
              <p:nvPr>
                <p:ph sz="quarter" idx="11"/>
              </p:nvPr>
            </p:nvSpPr>
            <p:spPr/>
            <p:txBody>
              <a:bodyPr/>
              <a:lstStyle/>
              <a:p>
                <a:pPr marL="0" indent="0">
                  <a:buNone/>
                </a:pPr>
                <a:r>
                  <a:rPr lang="en-US" dirty="0"/>
                  <a:t>Consider the following scenario.</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observe that </a:t>
                </a:r>
                <a14:m>
                  <m:oMath xmlns:m="http://schemas.openxmlformats.org/officeDocument/2006/math">
                    <m:sSup>
                      <m:sSupPr>
                        <m:ctrlPr>
                          <a:rPr lang="de-CH" b="0" i="1" smtClean="0">
                            <a:latin typeface="Cambria Math" panose="02040503050406030204" pitchFamily="18" charset="0"/>
                          </a:rPr>
                        </m:ctrlPr>
                      </m:sSupPr>
                      <m:e>
                        <m:r>
                          <a:rPr lang="de-CH" b="0" i="1" smtClean="0">
                            <a:latin typeface="Cambria Math" panose="02040503050406030204" pitchFamily="18" charset="0"/>
                          </a:rPr>
                          <m:t>𝐴</m:t>
                        </m:r>
                      </m:e>
                      <m:sup>
                        <m:r>
                          <a:rPr lang="de-CH" b="0" i="1" smtClean="0">
                            <a:latin typeface="Cambria Math" panose="02040503050406030204" pitchFamily="18" charset="0"/>
                          </a:rPr>
                          <m:t>−</m:t>
                        </m:r>
                      </m:sup>
                    </m:sSup>
                    <m:r>
                      <a:rPr lang="de-CH" b="0" i="1" smtClean="0">
                        <a:latin typeface="Cambria Math" panose="02040503050406030204" pitchFamily="18" charset="0"/>
                      </a:rPr>
                      <m:t>=−</m:t>
                    </m:r>
                    <m:r>
                      <a:rPr lang="de-CH" b="0" i="1" smtClean="0">
                        <a:latin typeface="Cambria Math" panose="02040503050406030204" pitchFamily="18" charset="0"/>
                      </a:rPr>
                      <m:t>2</m:t>
                    </m:r>
                    <m:r>
                      <a:rPr lang="de-CH" b="0" i="1" smtClean="0">
                        <a:latin typeface="Cambria Math" panose="02040503050406030204" pitchFamily="18" charset="0"/>
                      </a:rPr>
                      <m:t>&lt;</m:t>
                    </m:r>
                    <m:r>
                      <a:rPr lang="de-CH" b="0" i="1" smtClean="0">
                        <a:latin typeface="Cambria Math" panose="02040503050406030204" pitchFamily="18" charset="0"/>
                      </a:rPr>
                      <m:t>2</m:t>
                    </m:r>
                    <m:r>
                      <a:rPr lang="de-CH" b="0" i="1" smtClean="0">
                        <a:latin typeface="Cambria Math" panose="02040503050406030204" pitchFamily="18" charset="0"/>
                      </a:rPr>
                      <m:t>=</m:t>
                    </m:r>
                    <m:sSup>
                      <m:sSupPr>
                        <m:ctrlPr>
                          <a:rPr lang="de-CH" b="0" i="1" smtClean="0">
                            <a:latin typeface="Cambria Math" panose="02040503050406030204" pitchFamily="18" charset="0"/>
                          </a:rPr>
                        </m:ctrlPr>
                      </m:sSupPr>
                      <m:e>
                        <m:r>
                          <a:rPr lang="de-CH" b="0" i="1" smtClean="0">
                            <a:latin typeface="Cambria Math" panose="02040503050406030204" pitchFamily="18" charset="0"/>
                          </a:rPr>
                          <m:t>𝐴</m:t>
                        </m:r>
                      </m:e>
                      <m:sup>
                        <m:r>
                          <a:rPr lang="de-CH" b="0" i="1" smtClean="0">
                            <a:latin typeface="Cambria Math" panose="02040503050406030204" pitchFamily="18" charset="0"/>
                          </a:rPr>
                          <m:t>+</m:t>
                        </m:r>
                      </m:sup>
                    </m:sSup>
                  </m:oMath>
                </a14:m>
                <a:r>
                  <a:rPr lang="en-US" dirty="0"/>
                  <a:t>, therefore this game is not stable. Indeed, if player 1 chooses strategy 1, then player 2 chooses strategy 2, but then player 1 switches to strategy 2, in which case player 2 selects strategy 3, in which case player 1 applies strategy 1, and so forth...</a:t>
                </a:r>
              </a:p>
            </p:txBody>
          </p:sp>
        </mc:Choice>
        <mc:Fallback xmlns="">
          <p:sp>
            <p:nvSpPr>
              <p:cNvPr id="3" name="Content Placeholder 2">
                <a:extLst>
                  <a:ext uri="{FF2B5EF4-FFF2-40B4-BE49-F238E27FC236}">
                    <a16:creationId xmlns:a16="http://schemas.microsoft.com/office/drawing/2014/main" id="{FB7A50A6-F3CB-8E4D-921E-43E0DD4C7EF6}"/>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b="-29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E3B77226-45D3-F145-A400-CFB4AEC42A19}"/>
              </a:ext>
            </a:extLst>
          </p:cNvPr>
          <p:cNvSpPr>
            <a:spLocks noGrp="1"/>
          </p:cNvSpPr>
          <p:nvPr>
            <p:ph type="sldNum" sz="quarter" idx="4"/>
          </p:nvPr>
        </p:nvSpPr>
        <p:spPr/>
        <p:txBody>
          <a:bodyPr/>
          <a:lstStyle/>
          <a:p>
            <a:fld id="{05306F20-FBA2-4746-AE9F-DFBA4FFD6FE5}" type="slidenum">
              <a:rPr lang="en-US" smtClean="0"/>
              <a:t>3</a:t>
            </a:fld>
            <a:endParaRPr lang="en-US" dirty="0"/>
          </a:p>
        </p:txBody>
      </p:sp>
      <p:graphicFrame>
        <p:nvGraphicFramePr>
          <p:cNvPr id="6" name="Table 6">
            <a:extLst>
              <a:ext uri="{FF2B5EF4-FFF2-40B4-BE49-F238E27FC236}">
                <a16:creationId xmlns:a16="http://schemas.microsoft.com/office/drawing/2014/main" id="{7F27A628-54B5-4244-A846-0B7424B79191}"/>
              </a:ext>
            </a:extLst>
          </p:cNvPr>
          <p:cNvGraphicFramePr>
            <a:graphicFrameLocks noGrp="1"/>
          </p:cNvGraphicFramePr>
          <p:nvPr>
            <p:extLst>
              <p:ext uri="{D42A27DB-BD31-4B8C-83A1-F6EECF244321}">
                <p14:modId xmlns:p14="http://schemas.microsoft.com/office/powerpoint/2010/main" val="1438334268"/>
              </p:ext>
            </p:extLst>
          </p:nvPr>
        </p:nvGraphicFramePr>
        <p:xfrm>
          <a:off x="1170616" y="1746113"/>
          <a:ext cx="6802770" cy="2219960"/>
        </p:xfrm>
        <a:graphic>
          <a:graphicData uri="http://schemas.openxmlformats.org/drawingml/2006/table">
            <a:tbl>
              <a:tblPr firstRow="1" bandRow="1">
                <a:tableStyleId>{69CF1AB2-1976-4502-BF36-3FF5EA218861}</a:tableStyleId>
              </a:tblPr>
              <a:tblGrid>
                <a:gridCol w="1133795">
                  <a:extLst>
                    <a:ext uri="{9D8B030D-6E8A-4147-A177-3AD203B41FA5}">
                      <a16:colId xmlns:a16="http://schemas.microsoft.com/office/drawing/2014/main" val="2343779317"/>
                    </a:ext>
                  </a:extLst>
                </a:gridCol>
                <a:gridCol w="1133795">
                  <a:extLst>
                    <a:ext uri="{9D8B030D-6E8A-4147-A177-3AD203B41FA5}">
                      <a16:colId xmlns:a16="http://schemas.microsoft.com/office/drawing/2014/main" val="2579405394"/>
                    </a:ext>
                  </a:extLst>
                </a:gridCol>
                <a:gridCol w="1133795">
                  <a:extLst>
                    <a:ext uri="{9D8B030D-6E8A-4147-A177-3AD203B41FA5}">
                      <a16:colId xmlns:a16="http://schemas.microsoft.com/office/drawing/2014/main" val="1564894921"/>
                    </a:ext>
                  </a:extLst>
                </a:gridCol>
                <a:gridCol w="1133795">
                  <a:extLst>
                    <a:ext uri="{9D8B030D-6E8A-4147-A177-3AD203B41FA5}">
                      <a16:colId xmlns:a16="http://schemas.microsoft.com/office/drawing/2014/main" val="4149106824"/>
                    </a:ext>
                  </a:extLst>
                </a:gridCol>
                <a:gridCol w="1133795">
                  <a:extLst>
                    <a:ext uri="{9D8B030D-6E8A-4147-A177-3AD203B41FA5}">
                      <a16:colId xmlns:a16="http://schemas.microsoft.com/office/drawing/2014/main" val="4101673096"/>
                    </a:ext>
                  </a:extLst>
                </a:gridCol>
                <a:gridCol w="1133795">
                  <a:extLst>
                    <a:ext uri="{9D8B030D-6E8A-4147-A177-3AD203B41FA5}">
                      <a16:colId xmlns:a16="http://schemas.microsoft.com/office/drawing/2014/main" val="656981120"/>
                    </a:ext>
                  </a:extLst>
                </a:gridCol>
              </a:tblGrid>
              <a:tr h="0">
                <a:tc rowSpan="2">
                  <a:txBody>
                    <a:bodyPr/>
                    <a:lstStyle/>
                    <a:p>
                      <a:r>
                        <a:rPr lang="en-US" dirty="0"/>
                        <a:t>Abstract game</a:t>
                      </a:r>
                    </a:p>
                  </a:txBody>
                  <a:tcPr>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tcPr>
                </a:tc>
                <a:tc gridSpan="3">
                  <a:txBody>
                    <a:bodyPr/>
                    <a:lstStyle/>
                    <a:p>
                      <a:pPr algn="ctr"/>
                      <a:r>
                        <a:rPr lang="en-US" dirty="0"/>
                        <a:t>Player 2</a:t>
                      </a:r>
                    </a:p>
                  </a:txBody>
                  <a:tcPr/>
                </a:tc>
                <a:tc hMerge="1">
                  <a:txBody>
                    <a:bodyPr/>
                    <a:lstStyle/>
                    <a:p>
                      <a:endParaRPr lang="en-US" dirty="0"/>
                    </a:p>
                  </a:txBody>
                  <a:tcPr/>
                </a:tc>
                <a:tc hMerge="1">
                  <a:txBody>
                    <a:bodyPr/>
                    <a:lstStyle/>
                    <a:p>
                      <a:pPr algn="ctr"/>
                      <a:endParaRPr lang="en-US" dirty="0"/>
                    </a:p>
                  </a:txBody>
                  <a:tcPr/>
                </a:tc>
                <a:tc rowSpan="2">
                  <a:txBody>
                    <a:bodyPr/>
                    <a:lstStyle/>
                    <a:p>
                      <a:pPr algn="ctr"/>
                      <a:r>
                        <a:rPr lang="en-US" b="1" dirty="0"/>
                        <a:t>Min</a:t>
                      </a:r>
                    </a:p>
                  </a:txBody>
                  <a:tcPr anchor="ctr">
                    <a:solidFill>
                      <a:srgbClr val="FAE8E8"/>
                    </a:solidFill>
                  </a:tcPr>
                </a:tc>
                <a:extLst>
                  <a:ext uri="{0D108BD9-81ED-4DB2-BD59-A6C34878D82A}">
                    <a16:rowId xmlns:a16="http://schemas.microsoft.com/office/drawing/2014/main" val="2342444470"/>
                  </a:ext>
                </a:extLst>
              </a:tr>
              <a:tr h="370840">
                <a:tc vMerge="1">
                  <a:txBody>
                    <a:bodyPr/>
                    <a:lstStyle/>
                    <a:p>
                      <a:endParaRPr lang="en-US" dirty="0"/>
                    </a:p>
                  </a:txBody>
                  <a:tcPr>
                    <a:lnT w="12700" cap="flat" cmpd="sng" algn="ctr">
                      <a:noFill/>
                      <a:prstDash val="solid"/>
                      <a:round/>
                      <a:headEnd type="none" w="med" len="med"/>
                      <a:tailEnd type="none" w="med" len="med"/>
                    </a:lnT>
                  </a:tcPr>
                </a:tc>
                <a:tc>
                  <a:txBody>
                    <a:bodyPr/>
                    <a:lstStyle/>
                    <a:p>
                      <a:r>
                        <a:rPr lang="en-US" b="1" dirty="0"/>
                        <a:t>Strategy</a:t>
                      </a:r>
                    </a:p>
                  </a:txBody>
                  <a:tcPr/>
                </a:tc>
                <a:tc>
                  <a:txBody>
                    <a:bodyPr/>
                    <a:lstStyle/>
                    <a:p>
                      <a:pPr algn="ctr"/>
                      <a:r>
                        <a:rPr lang="en-US" b="1" dirty="0"/>
                        <a:t>1</a:t>
                      </a:r>
                    </a:p>
                  </a:txBody>
                  <a:tcPr/>
                </a:tc>
                <a:tc>
                  <a:txBody>
                    <a:bodyPr/>
                    <a:lstStyle/>
                    <a:p>
                      <a:pPr algn="ctr"/>
                      <a:r>
                        <a:rPr lang="en-US" b="1" dirty="0"/>
                        <a:t>2</a:t>
                      </a:r>
                    </a:p>
                  </a:txBody>
                  <a:tcPr/>
                </a:tc>
                <a:tc>
                  <a:txBody>
                    <a:bodyPr/>
                    <a:lstStyle/>
                    <a:p>
                      <a:pPr algn="ctr"/>
                      <a:r>
                        <a:rPr lang="en-US" b="1" dirty="0"/>
                        <a:t>3</a:t>
                      </a:r>
                    </a:p>
                  </a:txBody>
                  <a:tcPr/>
                </a:tc>
                <a:tc vMerge="1">
                  <a:txBody>
                    <a:bodyPr/>
                    <a:lstStyle/>
                    <a:p>
                      <a:pPr algn="ctr"/>
                      <a:r>
                        <a:rPr lang="en-US" b="1" dirty="0"/>
                        <a:t>Min</a:t>
                      </a:r>
                    </a:p>
                  </a:txBody>
                  <a:tcPr>
                    <a:solidFill>
                      <a:srgbClr val="FAE8E8"/>
                    </a:solidFill>
                  </a:tcPr>
                </a:tc>
                <a:extLst>
                  <a:ext uri="{0D108BD9-81ED-4DB2-BD59-A6C34878D82A}">
                    <a16:rowId xmlns:a16="http://schemas.microsoft.com/office/drawing/2014/main" val="542076272"/>
                  </a:ext>
                </a:extLst>
              </a:tr>
              <a:tr h="370840">
                <a:tc rowSpan="3">
                  <a:txBody>
                    <a:bodyPr/>
                    <a:lstStyle/>
                    <a:p>
                      <a:r>
                        <a:rPr lang="en-US" b="1" dirty="0"/>
                        <a:t>Player 1</a:t>
                      </a:r>
                    </a:p>
                  </a:txBody>
                  <a:tcPr anchor="ctr"/>
                </a:tc>
                <a:tc>
                  <a:txBody>
                    <a:bodyPr/>
                    <a:lstStyle/>
                    <a:p>
                      <a:pPr algn="ctr"/>
                      <a:r>
                        <a:rPr lang="en-US" b="1" dirty="0"/>
                        <a:t>1</a:t>
                      </a:r>
                    </a:p>
                  </a:txBody>
                  <a:tcPr>
                    <a:solidFill>
                      <a:srgbClr val="F6CBCE"/>
                    </a:solidFill>
                  </a:tcPr>
                </a:tc>
                <a:tc>
                  <a:txBody>
                    <a:bodyPr/>
                    <a:lstStyle/>
                    <a:p>
                      <a:pPr algn="ctr"/>
                      <a:r>
                        <a:rPr lang="en-US" dirty="0"/>
                        <a:t>0</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b="1" dirty="0"/>
                        <a:t>-2</a:t>
                      </a:r>
                    </a:p>
                  </a:txBody>
                  <a:tcPr>
                    <a:solidFill>
                      <a:srgbClr val="FAE8E8"/>
                    </a:solidFill>
                  </a:tcPr>
                </a:tc>
                <a:extLst>
                  <a:ext uri="{0D108BD9-81ED-4DB2-BD59-A6C34878D82A}">
                    <a16:rowId xmlns:a16="http://schemas.microsoft.com/office/drawing/2014/main" val="175194143"/>
                  </a:ext>
                </a:extLst>
              </a:tr>
              <a:tr h="370840">
                <a:tc vMerge="1">
                  <a:txBody>
                    <a:bodyPr/>
                    <a:lstStyle/>
                    <a:p>
                      <a:endParaRPr lang="en-US" dirty="0"/>
                    </a:p>
                  </a:txBody>
                  <a:tcPr/>
                </a:tc>
                <a:tc>
                  <a:txBody>
                    <a:bodyPr/>
                    <a:lstStyle/>
                    <a:p>
                      <a:pPr algn="ctr"/>
                      <a:r>
                        <a:rPr lang="en-US" b="1" dirty="0"/>
                        <a:t>2</a:t>
                      </a:r>
                    </a:p>
                  </a:txBody>
                  <a:tcPr/>
                </a:tc>
                <a:tc>
                  <a:txBody>
                    <a:bodyPr/>
                    <a:lstStyle/>
                    <a:p>
                      <a:pPr algn="ctr"/>
                      <a:r>
                        <a:rPr lang="en-US" dirty="0"/>
                        <a:t>5</a:t>
                      </a:r>
                    </a:p>
                  </a:txBody>
                  <a:tcPr>
                    <a:solidFill>
                      <a:srgbClr val="FAE8E8"/>
                    </a:solidFill>
                  </a:tcPr>
                </a:tc>
                <a:tc>
                  <a:txBody>
                    <a:bodyPr/>
                    <a:lstStyle/>
                    <a:p>
                      <a:pPr algn="ctr"/>
                      <a:r>
                        <a:rPr lang="en-US" dirty="0"/>
                        <a:t>4</a:t>
                      </a:r>
                    </a:p>
                  </a:txBody>
                  <a:tcPr>
                    <a:solidFill>
                      <a:srgbClr val="FAE8E8"/>
                    </a:solidFill>
                  </a:tcPr>
                </a:tc>
                <a:tc>
                  <a:txBody>
                    <a:bodyPr/>
                    <a:lstStyle/>
                    <a:p>
                      <a:pPr algn="ctr"/>
                      <a:r>
                        <a:rPr lang="en-US" dirty="0"/>
                        <a:t>-3</a:t>
                      </a:r>
                    </a:p>
                  </a:txBody>
                  <a:tcPr>
                    <a:solidFill>
                      <a:srgbClr val="FAE8E8"/>
                    </a:solidFill>
                  </a:tcPr>
                </a:tc>
                <a:tc>
                  <a:txBody>
                    <a:bodyPr/>
                    <a:lstStyle/>
                    <a:p>
                      <a:pPr algn="ctr"/>
                      <a:r>
                        <a:rPr lang="en-US" b="0" dirty="0"/>
                        <a:t>-3</a:t>
                      </a:r>
                    </a:p>
                  </a:txBody>
                  <a:tcPr>
                    <a:solidFill>
                      <a:srgbClr val="FAE8E8"/>
                    </a:solidFill>
                  </a:tcPr>
                </a:tc>
                <a:extLst>
                  <a:ext uri="{0D108BD9-81ED-4DB2-BD59-A6C34878D82A}">
                    <a16:rowId xmlns:a16="http://schemas.microsoft.com/office/drawing/2014/main" val="2638098988"/>
                  </a:ext>
                </a:extLst>
              </a:tr>
              <a:tr h="370840">
                <a:tc vMerge="1">
                  <a:txBody>
                    <a:bodyPr/>
                    <a:lstStyle/>
                    <a:p>
                      <a:endParaRPr lang="en-US" b="1" dirty="0"/>
                    </a:p>
                  </a:txBody>
                  <a:tcPr anchor="ctr"/>
                </a:tc>
                <a:tc>
                  <a:txBody>
                    <a:bodyPr/>
                    <a:lstStyle/>
                    <a:p>
                      <a:pPr algn="ctr"/>
                      <a:r>
                        <a:rPr lang="en-US" b="1" dirty="0"/>
                        <a:t>3</a:t>
                      </a:r>
                    </a:p>
                  </a:txBody>
                  <a:tcPr>
                    <a:solidFill>
                      <a:srgbClr val="F6CBCE"/>
                    </a:solidFill>
                  </a:tcPr>
                </a:tc>
                <a:tc>
                  <a:txBody>
                    <a:bodyPr/>
                    <a:lstStyle/>
                    <a:p>
                      <a:pPr algn="ctr"/>
                      <a:r>
                        <a:rPr lang="en-US" dirty="0"/>
                        <a:t>2</a:t>
                      </a:r>
                    </a:p>
                  </a:txBody>
                  <a:tcPr>
                    <a:solidFill>
                      <a:srgbClr val="FAE8E8"/>
                    </a:solidFill>
                  </a:tcPr>
                </a:tc>
                <a:tc>
                  <a:txBody>
                    <a:bodyPr/>
                    <a:lstStyle/>
                    <a:p>
                      <a:pPr algn="ctr"/>
                      <a:r>
                        <a:rPr lang="en-US" dirty="0"/>
                        <a:t>3</a:t>
                      </a:r>
                    </a:p>
                  </a:txBody>
                  <a:tcPr>
                    <a:solidFill>
                      <a:srgbClr val="FAE8E8"/>
                    </a:solidFill>
                  </a:tcPr>
                </a:tc>
                <a:tc>
                  <a:txBody>
                    <a:bodyPr/>
                    <a:lstStyle/>
                    <a:p>
                      <a:pPr algn="ctr"/>
                      <a:r>
                        <a:rPr lang="en-US" dirty="0"/>
                        <a:t>-4</a:t>
                      </a:r>
                    </a:p>
                  </a:txBody>
                  <a:tcPr>
                    <a:solidFill>
                      <a:srgbClr val="FAE8E8"/>
                    </a:solidFill>
                  </a:tcPr>
                </a:tc>
                <a:tc>
                  <a:txBody>
                    <a:bodyPr/>
                    <a:lstStyle/>
                    <a:p>
                      <a:pPr algn="ctr"/>
                      <a:r>
                        <a:rPr lang="en-US" dirty="0"/>
                        <a:t>-4</a:t>
                      </a:r>
                    </a:p>
                  </a:txBody>
                  <a:tcPr>
                    <a:solidFill>
                      <a:srgbClr val="FAE8E8"/>
                    </a:solidFill>
                  </a:tcPr>
                </a:tc>
                <a:extLst>
                  <a:ext uri="{0D108BD9-81ED-4DB2-BD59-A6C34878D82A}">
                    <a16:rowId xmlns:a16="http://schemas.microsoft.com/office/drawing/2014/main" val="1320525831"/>
                  </a:ext>
                </a:extLst>
              </a:tr>
              <a:tr h="370840">
                <a:tc gridSpan="2">
                  <a:txBody>
                    <a:bodyPr/>
                    <a:lstStyle/>
                    <a:p>
                      <a:pPr algn="ctr"/>
                      <a:r>
                        <a:rPr lang="en-US" b="1" dirty="0"/>
                        <a:t>Max</a:t>
                      </a:r>
                    </a:p>
                  </a:txBody>
                  <a:tcPr anchor="ctr">
                    <a:solidFill>
                      <a:srgbClr val="FAE8E8"/>
                    </a:solidFill>
                  </a:tcPr>
                </a:tc>
                <a:tc hMerge="1">
                  <a:txBody>
                    <a:bodyPr/>
                    <a:lstStyle/>
                    <a:p>
                      <a:pPr algn="ctr"/>
                      <a:r>
                        <a:rPr lang="en-US" b="1" dirty="0"/>
                        <a:t>Max</a:t>
                      </a:r>
                    </a:p>
                  </a:txBody>
                  <a:tcPr>
                    <a:solidFill>
                      <a:srgbClr val="FAE8E8"/>
                    </a:solidFill>
                  </a:tcPr>
                </a:tc>
                <a:tc>
                  <a:txBody>
                    <a:bodyPr/>
                    <a:lstStyle/>
                    <a:p>
                      <a:pPr algn="ctr"/>
                      <a:r>
                        <a:rPr lang="en-US" dirty="0"/>
                        <a:t>5</a:t>
                      </a:r>
                    </a:p>
                  </a:txBody>
                  <a:tcPr>
                    <a:solidFill>
                      <a:srgbClr val="FAE8E8"/>
                    </a:solidFill>
                  </a:tcPr>
                </a:tc>
                <a:tc>
                  <a:txBody>
                    <a:bodyPr/>
                    <a:lstStyle/>
                    <a:p>
                      <a:pPr algn="ctr"/>
                      <a:r>
                        <a:rPr lang="en-US" b="0" dirty="0"/>
                        <a:t>4</a:t>
                      </a:r>
                    </a:p>
                  </a:txBody>
                  <a:tcPr>
                    <a:solidFill>
                      <a:srgbClr val="FAE8E8"/>
                    </a:solidFill>
                  </a:tcPr>
                </a:tc>
                <a:tc>
                  <a:txBody>
                    <a:bodyPr/>
                    <a:lstStyle/>
                    <a:p>
                      <a:pPr algn="ctr"/>
                      <a:r>
                        <a:rPr lang="en-US" b="1" dirty="0"/>
                        <a:t>2</a:t>
                      </a:r>
                    </a:p>
                  </a:txBody>
                  <a:tcPr>
                    <a:solidFill>
                      <a:srgbClr val="FAE8E8"/>
                    </a:solidFill>
                  </a:tcPr>
                </a:tc>
                <a:tc>
                  <a:txBody>
                    <a:bodyPr/>
                    <a:lstStyle/>
                    <a:p>
                      <a:pPr algn="ctr"/>
                      <a:endParaRPr lang="en-US" dirty="0"/>
                    </a:p>
                  </a:txBody>
                  <a:tcPr>
                    <a:solidFill>
                      <a:srgbClr val="FAE8E8"/>
                    </a:solidFill>
                  </a:tcPr>
                </a:tc>
                <a:extLst>
                  <a:ext uri="{0D108BD9-81ED-4DB2-BD59-A6C34878D82A}">
                    <a16:rowId xmlns:a16="http://schemas.microsoft.com/office/drawing/2014/main" val="3780060754"/>
                  </a:ext>
                </a:extLst>
              </a:tr>
            </a:tbl>
          </a:graphicData>
        </a:graphic>
      </p:graphicFrame>
    </p:spTree>
    <p:extLst>
      <p:ext uri="{BB962C8B-B14F-4D97-AF65-F5344CB8AC3E}">
        <p14:creationId xmlns:p14="http://schemas.microsoft.com/office/powerpoint/2010/main" val="4118773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9195-77A2-F645-BE12-B9F9CABEE30D}"/>
              </a:ext>
            </a:extLst>
          </p:cNvPr>
          <p:cNvSpPr>
            <a:spLocks noGrp="1"/>
          </p:cNvSpPr>
          <p:nvPr>
            <p:ph type="title"/>
          </p:nvPr>
        </p:nvSpPr>
        <p:spPr/>
        <p:txBody>
          <a:bodyPr/>
          <a:lstStyle/>
          <a:p>
            <a:r>
              <a:rPr lang="en-US" dirty="0"/>
              <a:t>Mixed strategies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A68229-FF19-0441-8E5B-F17550F31378}"/>
                  </a:ext>
                </a:extLst>
              </p:cNvPr>
              <p:cNvSpPr>
                <a:spLocks noGrp="1"/>
              </p:cNvSpPr>
              <p:nvPr>
                <p:ph sz="quarter" idx="11"/>
              </p:nvPr>
            </p:nvSpPr>
            <p:spPr/>
            <p:txBody>
              <a:bodyPr>
                <a:normAutofit/>
              </a:bodyPr>
              <a:lstStyle/>
              <a:p>
                <a:pPr marL="0" indent="0">
                  <a:buNone/>
                </a:pPr>
                <a:r>
                  <a:rPr lang="en-US" dirty="0"/>
                  <a:t>If a game is unstable, deterministic strategies will lead nowhere.</a:t>
                </a:r>
              </a:p>
              <a:p>
                <a:pPr marL="0" indent="0">
                  <a:buNone/>
                </a:pPr>
                <a:r>
                  <a:rPr lang="en-US" b="1" dirty="0">
                    <a:solidFill>
                      <a:schemeClr val="accent1"/>
                    </a:solidFill>
                  </a:rPr>
                  <a:t>Idea:</a:t>
                </a:r>
                <a:r>
                  <a:rPr lang="en-US" dirty="0"/>
                  <a:t> instead of assuming that a player plays a certain strategy for certain, let the players choose among their strategies randomly. This way, their opponents won't be able to predict the outcomes and adjust their strategy accordingly. More precisely, let </a:t>
                </a:r>
                <a14:m>
                  <m:oMath xmlns:m="http://schemas.openxmlformats.org/officeDocument/2006/math">
                    <m:r>
                      <a:rPr lang="de-CH" b="0" i="1" smtClean="0">
                        <a:latin typeface="Cambria Math" panose="02040503050406030204" pitchFamily="18" charset="0"/>
                      </a:rPr>
                      <m:t>𝑚</m:t>
                    </m:r>
                    <m:r>
                      <a:rPr lang="de-CH" b="0" i="1" smtClean="0">
                        <a:latin typeface="Cambria Math" panose="02040503050406030204" pitchFamily="18" charset="0"/>
                      </a:rPr>
                      <m:t>,</m:t>
                    </m:r>
                    <m:r>
                      <a:rPr lang="de-CH" b="0" i="1" smtClean="0">
                        <a:latin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ℕ</m:t>
                    </m:r>
                  </m:oMath>
                </a14:m>
                <a:r>
                  <a:rPr lang="en-US" dirty="0"/>
                  <a:t> denote the number of strategies available to players 1 and 2, respectively.</a:t>
                </a:r>
              </a:p>
              <a:p>
                <a:pPr marL="0" indent="0">
                  <a:buNone/>
                </a:pPr>
                <a:r>
                  <a:rPr lang="en-US" dirty="0"/>
                  <a:t>- Let </a:t>
                </a:r>
                <a14:m>
                  <m:oMath xmlns:m="http://schemas.openxmlformats.org/officeDocument/2006/math">
                    <m:r>
                      <a:rPr lang="de-CH" b="0" i="1" smtClean="0">
                        <a:latin typeface="Cambria Math" panose="02040503050406030204" pitchFamily="18" charset="0"/>
                      </a:rPr>
                      <m:t>𝑥</m:t>
                    </m:r>
                    <m:r>
                      <a:rPr lang="de-CH" b="0" i="0" smtClean="0">
                        <a:latin typeface="Cambria Math" panose="02040503050406030204" pitchFamily="18" charset="0"/>
                      </a:rPr>
                      <m:t>=</m:t>
                    </m:r>
                    <m:sSubSup>
                      <m:sSubSupPr>
                        <m:ctrlPr>
                          <a:rPr lang="de-CH" b="0" i="1" smtClean="0">
                            <a:latin typeface="Cambria Math" panose="02040503050406030204" pitchFamily="18" charset="0"/>
                          </a:rPr>
                        </m:ctrlPr>
                      </m:sSubSupPr>
                      <m:e>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𝑖</m:t>
                            </m:r>
                          </m:sub>
                        </m:sSub>
                        <m:r>
                          <a:rPr lang="de-CH" b="0" i="1" smtClean="0">
                            <a:latin typeface="Cambria Math" panose="02040503050406030204" pitchFamily="18" charset="0"/>
                          </a:rPr>
                          <m:t>)</m:t>
                        </m:r>
                      </m:e>
                      <m:sub>
                        <m:r>
                          <a:rPr lang="de-CH" b="0" i="1" smtClean="0">
                            <a:latin typeface="Cambria Math" panose="02040503050406030204" pitchFamily="18" charset="0"/>
                          </a:rPr>
                          <m:t>𝑖</m:t>
                        </m:r>
                        <m:r>
                          <a:rPr lang="de-CH" b="0" i="1" smtClean="0">
                            <a:latin typeface="Cambria Math" panose="02040503050406030204" pitchFamily="18" charset="0"/>
                          </a:rPr>
                          <m:t>=</m:t>
                        </m:r>
                        <m:r>
                          <a:rPr lang="de-CH" b="0" i="1" smtClean="0">
                            <a:latin typeface="Cambria Math" panose="02040503050406030204" pitchFamily="18" charset="0"/>
                          </a:rPr>
                          <m:t>1</m:t>
                        </m:r>
                      </m:sub>
                      <m:sup>
                        <m:r>
                          <a:rPr lang="de-CH" b="0" i="1" smtClean="0">
                            <a:latin typeface="Cambria Math" panose="02040503050406030204" pitchFamily="18" charset="0"/>
                          </a:rPr>
                          <m:t>𝑚</m:t>
                        </m:r>
                      </m:sup>
                    </m:sSubSup>
                  </m:oMath>
                </a14:m>
                <a:r>
                  <a:rPr lang="en-US" dirty="0"/>
                  <a:t> be a discrete probability distribution over the set of player 1's strategies, meaning that player 1 selects strategy </a:t>
                </a:r>
                <a14:m>
                  <m:oMath xmlns:m="http://schemas.openxmlformats.org/officeDocument/2006/math">
                    <m:r>
                      <a:rPr lang="de-CH" b="0" i="1" smtClean="0">
                        <a:latin typeface="Cambria Math" panose="02040503050406030204" pitchFamily="18" charset="0"/>
                      </a:rPr>
                      <m:t>𝑖</m:t>
                    </m:r>
                  </m:oMath>
                </a14:m>
                <a:r>
                  <a:rPr lang="en-US" dirty="0"/>
                  <a:t> with probability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𝑖</m:t>
                        </m:r>
                      </m:sub>
                    </m:sSub>
                  </m:oMath>
                </a14:m>
                <a:r>
                  <a:rPr lang="en-US" dirty="0"/>
                  <a:t>.</a:t>
                </a:r>
              </a:p>
              <a:p>
                <a:pPr>
                  <a:buFontTx/>
                  <a:buChar char="-"/>
                </a:pPr>
                <a:r>
                  <a:rPr lang="en-US" dirty="0"/>
                  <a:t>Let </a:t>
                </a:r>
                <a14:m>
                  <m:oMath xmlns:m="http://schemas.openxmlformats.org/officeDocument/2006/math">
                    <m:sSubSup>
                      <m:sSubSupPr>
                        <m:ctrlPr>
                          <a:rPr lang="de-CH" i="1">
                            <a:latin typeface="Cambria Math" panose="02040503050406030204" pitchFamily="18" charset="0"/>
                          </a:rPr>
                        </m:ctrlPr>
                      </m:sSubSupPr>
                      <m:e>
                        <m:r>
                          <a:rPr lang="de-CH" b="0" i="1" smtClean="0">
                            <a:latin typeface="Cambria Math" panose="02040503050406030204" pitchFamily="18" charset="0"/>
                          </a:rPr>
                          <m:t>𝑦</m:t>
                        </m:r>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𝑦</m:t>
                            </m:r>
                          </m:e>
                          <m:sub>
                            <m:r>
                              <a:rPr lang="de-CH" b="0" i="1" smtClean="0">
                                <a:latin typeface="Cambria Math" panose="02040503050406030204" pitchFamily="18" charset="0"/>
                              </a:rPr>
                              <m:t>𝑖</m:t>
                            </m:r>
                          </m:sub>
                        </m:sSub>
                        <m:r>
                          <a:rPr lang="de-CH" b="0" i="1" smtClean="0">
                            <a:latin typeface="Cambria Math" panose="02040503050406030204" pitchFamily="18" charset="0"/>
                          </a:rPr>
                          <m:t>)</m:t>
                        </m:r>
                      </m:e>
                      <m:sub>
                        <m:r>
                          <a:rPr lang="de-CH" i="1">
                            <a:latin typeface="Cambria Math" panose="02040503050406030204" pitchFamily="18" charset="0"/>
                          </a:rPr>
                          <m:t>𝑖</m:t>
                        </m:r>
                        <m:r>
                          <a:rPr lang="de-CH" i="1">
                            <a:latin typeface="Cambria Math" panose="02040503050406030204" pitchFamily="18" charset="0"/>
                          </a:rPr>
                          <m:t>=</m:t>
                        </m:r>
                        <m:r>
                          <a:rPr lang="de-CH" i="1">
                            <a:latin typeface="Cambria Math" panose="02040503050406030204" pitchFamily="18" charset="0"/>
                          </a:rPr>
                          <m:t>1</m:t>
                        </m:r>
                      </m:sub>
                      <m:sup>
                        <m:r>
                          <a:rPr lang="de-CH" b="0" i="1" smtClean="0">
                            <a:latin typeface="Cambria Math" panose="02040503050406030204" pitchFamily="18" charset="0"/>
                          </a:rPr>
                          <m:t>𝑛</m:t>
                        </m:r>
                      </m:sup>
                    </m:sSubSup>
                  </m:oMath>
                </a14:m>
                <a:r>
                  <a:rPr lang="en-US" dirty="0"/>
                  <a:t> be a discrete probability distribution over the set of player 2's strategies, meaning that player 2 selects strategy </a:t>
                </a:r>
                <a14:m>
                  <m:oMath xmlns:m="http://schemas.openxmlformats.org/officeDocument/2006/math">
                    <m:r>
                      <a:rPr lang="de-CH" i="1">
                        <a:latin typeface="Cambria Math" panose="02040503050406030204" pitchFamily="18" charset="0"/>
                      </a:rPr>
                      <m:t>𝑖</m:t>
                    </m:r>
                  </m:oMath>
                </a14:m>
                <a:r>
                  <a:rPr lang="en-US" dirty="0"/>
                  <a:t> with probability </a:t>
                </a:r>
                <a14:m>
                  <m:oMath xmlns:m="http://schemas.openxmlformats.org/officeDocument/2006/math">
                    <m:sSub>
                      <m:sSubPr>
                        <m:ctrlPr>
                          <a:rPr lang="de-CH" i="1">
                            <a:latin typeface="Cambria Math" panose="02040503050406030204" pitchFamily="18" charset="0"/>
                          </a:rPr>
                        </m:ctrlPr>
                      </m:sSubPr>
                      <m:e>
                        <m:r>
                          <a:rPr lang="de-CH" b="0" i="1" smtClean="0">
                            <a:latin typeface="Cambria Math" panose="02040503050406030204" pitchFamily="18" charset="0"/>
                          </a:rPr>
                          <m:t>𝑦</m:t>
                        </m:r>
                      </m:e>
                      <m:sub>
                        <m:r>
                          <a:rPr lang="de-CH" i="1">
                            <a:latin typeface="Cambria Math" panose="02040503050406030204" pitchFamily="18" charset="0"/>
                          </a:rPr>
                          <m:t>𝑖</m:t>
                        </m:r>
                      </m:sub>
                    </m:sSub>
                  </m:oMath>
                </a14:m>
                <a:r>
                  <a:rPr lang="en-US" dirty="0"/>
                  <a:t>.</a:t>
                </a:r>
              </a:p>
              <a:p>
                <a:pPr marL="0" indent="0">
                  <a:buNone/>
                </a:pPr>
                <a:r>
                  <a:rPr lang="en-US" dirty="0"/>
                  <a:t>The </a:t>
                </a:r>
                <a:r>
                  <a:rPr lang="de-CH" dirty="0"/>
                  <a:t>vectors </a:t>
                </a:r>
                <a14:m>
                  <m:oMath xmlns:m="http://schemas.openxmlformats.org/officeDocument/2006/math">
                    <m:r>
                      <a:rPr lang="de-CH" i="1" dirty="0" smtClean="0">
                        <a:latin typeface="Cambria Math" panose="02040503050406030204" pitchFamily="18" charset="0"/>
                      </a:rPr>
                      <m:t>𝑥</m:t>
                    </m:r>
                  </m:oMath>
                </a14:m>
                <a:r>
                  <a:rPr lang="de-CH" dirty="0"/>
                  <a:t> and </a:t>
                </a:r>
                <a14:m>
                  <m:oMath xmlns:m="http://schemas.openxmlformats.org/officeDocument/2006/math">
                    <m:r>
                      <a:rPr lang="de-CH" i="1" dirty="0" smtClean="0">
                        <a:latin typeface="Cambria Math" panose="02040503050406030204" pitchFamily="18" charset="0"/>
                      </a:rPr>
                      <m:t>𝑦</m:t>
                    </m:r>
                    <m:r>
                      <a:rPr lang="de-CH" i="1">
                        <a:latin typeface="Cambria Math" panose="02040503050406030204" pitchFamily="18" charset="0"/>
                      </a:rPr>
                      <m:t> </m:t>
                    </m:r>
                  </m:oMath>
                </a14:m>
                <a:r>
                  <a:rPr lang="en-US" dirty="0"/>
                  <a:t>are called </a:t>
                </a:r>
                <a:r>
                  <a:rPr lang="en-US" i="1" dirty="0"/>
                  <a:t>mixed strategies</a:t>
                </a:r>
                <a:r>
                  <a:rPr lang="en-US" dirty="0"/>
                  <a:t>, and when players play an actual game, they select a strategy by drawing from this probability distribution. Note that we tacitly assume that </a:t>
                </a:r>
                <a14:m>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𝑖</m:t>
                        </m:r>
                      </m:sub>
                    </m:sSub>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𝑦</m:t>
                        </m:r>
                      </m:e>
                      <m:sub>
                        <m:r>
                          <a:rPr lang="de-CH" b="0" i="1" smtClean="0">
                            <a:latin typeface="Cambria Math" panose="02040503050406030204" pitchFamily="18" charset="0"/>
                          </a:rPr>
                          <m:t>𝑖</m:t>
                        </m:r>
                      </m:sub>
                    </m:sSub>
                    <m:r>
                      <a:rPr lang="de-CH" b="0" i="1" smtClean="0">
                        <a:latin typeface="Cambria Math" panose="02040503050406030204" pitchFamily="18" charset="0"/>
                      </a:rPr>
                      <m:t>≥</m:t>
                    </m:r>
                    <m:r>
                      <a:rPr lang="de-CH" b="0" i="1" smtClean="0">
                        <a:latin typeface="Cambria Math" panose="02040503050406030204" pitchFamily="18" charset="0"/>
                      </a:rPr>
                      <m:t>0</m:t>
                    </m:r>
                  </m:oMath>
                </a14:m>
                <a:r>
                  <a:rPr lang="en-US" dirty="0"/>
                  <a:t> and that </a:t>
                </a:r>
                <a14:m>
                  <m:oMath xmlns:m="http://schemas.openxmlformats.org/officeDocument/2006/math">
                    <m:nary>
                      <m:naryPr>
                        <m:chr m:val="∑"/>
                        <m:ctrlPr>
                          <a:rPr lang="en-US" i="1" smtClean="0">
                            <a:latin typeface="Cambria Math" panose="02040503050406030204" pitchFamily="18" charset="0"/>
                          </a:rPr>
                        </m:ctrlPr>
                      </m:naryPr>
                      <m:sub>
                        <m:r>
                          <m:rPr>
                            <m:brk m:alnAt="23"/>
                          </m:rPr>
                          <a:rPr lang="de-CH" b="0" i="1" smtClean="0">
                            <a:latin typeface="Cambria Math" panose="02040503050406030204" pitchFamily="18" charset="0"/>
                          </a:rPr>
                          <m:t>𝑖</m:t>
                        </m:r>
                        <m:r>
                          <a:rPr lang="de-CH" b="0" i="1" smtClean="0">
                            <a:latin typeface="Cambria Math" panose="02040503050406030204" pitchFamily="18" charset="0"/>
                          </a:rPr>
                          <m:t>=</m:t>
                        </m:r>
                        <m:r>
                          <a:rPr lang="de-CH" b="0" i="1" smtClean="0">
                            <a:latin typeface="Cambria Math" panose="02040503050406030204" pitchFamily="18" charset="0"/>
                          </a:rPr>
                          <m:t>1</m:t>
                        </m:r>
                      </m:sub>
                      <m:sup>
                        <m:r>
                          <a:rPr lang="de-CH" b="0" i="1" smtClean="0">
                            <a:latin typeface="Cambria Math" panose="02040503050406030204" pitchFamily="18" charset="0"/>
                          </a:rPr>
                          <m:t>𝑚</m:t>
                        </m:r>
                      </m:sup>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𝑖</m:t>
                            </m:r>
                          </m:sub>
                        </m:sSub>
                      </m:e>
                    </m:nary>
                    <m:r>
                      <a:rPr lang="de-CH" b="0" i="1" smtClean="0">
                        <a:latin typeface="Cambria Math" panose="02040503050406030204" pitchFamily="18" charset="0"/>
                      </a:rPr>
                      <m:t>=</m:t>
                    </m:r>
                    <m:r>
                      <a:rPr lang="de-CH" b="0" i="1" smtClean="0">
                        <a:latin typeface="Cambria Math" panose="02040503050406030204" pitchFamily="18" charset="0"/>
                      </a:rPr>
                      <m:t>1</m:t>
                    </m:r>
                    <m:r>
                      <a:rPr lang="de-CH"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de-CH" i="1">
                            <a:latin typeface="Cambria Math" panose="02040503050406030204" pitchFamily="18" charset="0"/>
                          </a:rPr>
                          <m:t>𝑖</m:t>
                        </m:r>
                        <m:r>
                          <a:rPr lang="de-CH" i="1">
                            <a:latin typeface="Cambria Math" panose="02040503050406030204" pitchFamily="18" charset="0"/>
                          </a:rPr>
                          <m:t>=</m:t>
                        </m:r>
                        <m:r>
                          <a:rPr lang="de-CH" i="1">
                            <a:latin typeface="Cambria Math" panose="02040503050406030204" pitchFamily="18" charset="0"/>
                          </a:rPr>
                          <m:t>1</m:t>
                        </m:r>
                      </m:sub>
                      <m:sup>
                        <m:r>
                          <a:rPr lang="de-CH" b="0" i="1" smtClean="0">
                            <a:latin typeface="Cambria Math" panose="02040503050406030204" pitchFamily="18" charset="0"/>
                          </a:rPr>
                          <m:t>𝑛</m:t>
                        </m:r>
                      </m:sup>
                      <m:e>
                        <m:sSub>
                          <m:sSubPr>
                            <m:ctrlPr>
                              <a:rPr lang="de-CH" i="1">
                                <a:latin typeface="Cambria Math" panose="02040503050406030204" pitchFamily="18" charset="0"/>
                              </a:rPr>
                            </m:ctrlPr>
                          </m:sSubPr>
                          <m:e>
                            <m:r>
                              <a:rPr lang="de-CH" b="0" i="1" smtClean="0">
                                <a:latin typeface="Cambria Math" panose="02040503050406030204" pitchFamily="18" charset="0"/>
                              </a:rPr>
                              <m:t>𝑦</m:t>
                            </m:r>
                          </m:e>
                          <m:sub>
                            <m:r>
                              <a:rPr lang="de-CH" i="1">
                                <a:latin typeface="Cambria Math" panose="02040503050406030204" pitchFamily="18" charset="0"/>
                              </a:rPr>
                              <m:t>𝑖</m:t>
                            </m:r>
                          </m:sub>
                        </m:sSub>
                      </m:e>
                    </m:nary>
                    <m:r>
                      <a:rPr lang="de-CH" i="1" smtClean="0">
                        <a:latin typeface="Cambria Math" panose="02040503050406030204" pitchFamily="18" charset="0"/>
                      </a:rPr>
                      <m:t>.</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FA68229-FF19-0441-8E5B-F17550F31378}"/>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r="-450" b="-127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AFF2BA0-CD4B-334B-AC70-6C9F5821A63A}"/>
              </a:ext>
            </a:extLst>
          </p:cNvPr>
          <p:cNvSpPr>
            <a:spLocks noGrp="1"/>
          </p:cNvSpPr>
          <p:nvPr>
            <p:ph type="sldNum" sz="quarter" idx="4"/>
          </p:nvPr>
        </p:nvSpPr>
        <p:spPr/>
        <p:txBody>
          <a:bodyPr/>
          <a:lstStyle/>
          <a:p>
            <a:fld id="{05306F20-FBA2-4746-AE9F-DFBA4FFD6FE5}" type="slidenum">
              <a:rPr lang="en-US" smtClean="0"/>
              <a:t>4</a:t>
            </a:fld>
            <a:endParaRPr lang="en-US" dirty="0"/>
          </a:p>
        </p:txBody>
      </p:sp>
    </p:spTree>
    <p:extLst>
      <p:ext uri="{BB962C8B-B14F-4D97-AF65-F5344CB8AC3E}">
        <p14:creationId xmlns:p14="http://schemas.microsoft.com/office/powerpoint/2010/main" val="219042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AF29-8815-0946-90A7-F2D350C9D521}"/>
              </a:ext>
            </a:extLst>
          </p:cNvPr>
          <p:cNvSpPr>
            <a:spLocks noGrp="1"/>
          </p:cNvSpPr>
          <p:nvPr>
            <p:ph type="title"/>
          </p:nvPr>
        </p:nvSpPr>
        <p:spPr/>
        <p:txBody>
          <a:bodyPr/>
          <a:lstStyle/>
          <a:p>
            <a:r>
              <a:rPr lang="en-US" dirty="0"/>
              <a:t>Mixed-strategies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A50A6-F3CB-8E4D-921E-43E0DD4C7EF6}"/>
                  </a:ext>
                </a:extLst>
              </p:cNvPr>
              <p:cNvSpPr>
                <a:spLocks noGrp="1"/>
              </p:cNvSpPr>
              <p:nvPr>
                <p:ph sz="quarter" idx="11"/>
              </p:nvPr>
            </p:nvSpPr>
            <p:spPr/>
            <p:txBody>
              <a:bodyPr/>
              <a:lstStyle/>
              <a:p>
                <a:pPr marL="0" indent="0">
                  <a:buNone/>
                </a:pPr>
                <a:r>
                  <a:rPr lang="en-US" dirty="0"/>
                  <a:t>Consider the following scenario.</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If players 1 and 2 use the mixed strategies </a:t>
                </a:r>
                <a14:m>
                  <m:oMath xmlns:m="http://schemas.openxmlformats.org/officeDocument/2006/math">
                    <m:r>
                      <a:rPr lang="en-US" b="0" i="1" smtClean="0">
                        <a:latin typeface="Cambria Math" panose="02040503050406030204" pitchFamily="18" charset="0"/>
                      </a:rPr>
                      <m:t>𝑥</m:t>
                    </m:r>
                    <m:r>
                      <a:rPr lang="en-US" b="0" i="0" smtClean="0">
                        <a:latin typeface="Cambria Math" panose="02040503050406030204" pitchFamily="18" charset="0"/>
                      </a:rPr>
                      <m:t>=(0.5,</m:t>
                    </m:r>
                    <m:r>
                      <a:rPr lang="en-GB" b="0" i="0" smtClean="0">
                        <a:latin typeface="Cambria Math" panose="02040503050406030204" pitchFamily="18" charset="0"/>
                      </a:rPr>
                      <m:t>  </m:t>
                    </m:r>
                    <m:r>
                      <a:rPr lang="en-US" b="0" i="0" smtClean="0">
                        <a:latin typeface="Cambria Math" panose="02040503050406030204" pitchFamily="18" charset="0"/>
                      </a:rPr>
                      <m:t>0.5,</m:t>
                    </m:r>
                    <m:r>
                      <a:rPr lang="en-GB" b="0" i="0" smtClean="0">
                        <a:latin typeface="Cambria Math" panose="02040503050406030204" pitchFamily="18" charset="0"/>
                      </a:rPr>
                      <m:t>  </m:t>
                    </m:r>
                    <m:r>
                      <a:rPr lang="en-US" b="0" i="0" smtClean="0">
                        <a:latin typeface="Cambria Math" panose="02040503050406030204" pitchFamily="18" charset="0"/>
                      </a:rPr>
                      <m:t>0)</m:t>
                    </m:r>
                  </m:oMath>
                </a14:m>
                <a:r>
                  <a:rPr lang="en-US" dirty="0"/>
                  <a:t> and </a:t>
                </a:r>
                <a14:m>
                  <m:oMath xmlns:m="http://schemas.openxmlformats.org/officeDocument/2006/math">
                    <m:r>
                      <a:rPr lang="en-US" b="0" i="1" smtClean="0">
                        <a:latin typeface="Cambria Math" panose="02040503050406030204" pitchFamily="18" charset="0"/>
                      </a:rPr>
                      <m:t>𝑦</m:t>
                    </m:r>
                    <m:r>
                      <a:rPr lang="en-US" smtClean="0">
                        <a:latin typeface="Cambria Math" panose="02040503050406030204" pitchFamily="18" charset="0"/>
                      </a:rPr>
                      <m:t>=</m:t>
                    </m:r>
                    <m:d>
                      <m:dPr>
                        <m:ctrlPr>
                          <a:rPr lang="en-US" i="1" smtClean="0">
                            <a:latin typeface="Cambria Math" panose="02040503050406030204" pitchFamily="18" charset="0"/>
                          </a:rPr>
                        </m:ctrlPr>
                      </m:dPr>
                      <m:e>
                        <m:r>
                          <a:rPr lang="en-US" smtClean="0">
                            <a:latin typeface="Cambria Math" panose="02040503050406030204" pitchFamily="18" charset="0"/>
                          </a:rPr>
                          <m:t>0</m:t>
                        </m:r>
                        <m:r>
                          <a:rPr lang="en-US" b="0" i="0" smtClean="0">
                            <a:latin typeface="Cambria Math" panose="02040503050406030204" pitchFamily="18" charset="0"/>
                          </a:rPr>
                          <m:t>,</m:t>
                        </m:r>
                        <m:r>
                          <a:rPr lang="en-GB" b="0" i="0" smtClean="0">
                            <a:latin typeface="Cambria Math" panose="02040503050406030204" pitchFamily="18" charset="0"/>
                          </a:rPr>
                          <m:t>  </m:t>
                        </m:r>
                        <m:r>
                          <a:rPr lang="en-US" b="0" i="0" smtClean="0">
                            <a:latin typeface="Cambria Math" panose="02040503050406030204" pitchFamily="18" charset="0"/>
                          </a:rPr>
                          <m:t>0</m:t>
                        </m:r>
                        <m:r>
                          <a:rPr lang="en-US" smtClean="0">
                            <a:latin typeface="Cambria Math" panose="02040503050406030204" pitchFamily="18" charset="0"/>
                          </a:rPr>
                          <m:t>.5,</m:t>
                        </m:r>
                        <m:r>
                          <a:rPr lang="en-GB" b="0" i="0" smtClean="0">
                            <a:latin typeface="Cambria Math" panose="02040503050406030204" pitchFamily="18" charset="0"/>
                          </a:rPr>
                          <m:t>  </m:t>
                        </m:r>
                        <m:r>
                          <a:rPr lang="en-US" smtClean="0">
                            <a:latin typeface="Cambria Math" panose="02040503050406030204" pitchFamily="18" charset="0"/>
                          </a:rPr>
                          <m:t>0.5</m:t>
                        </m:r>
                      </m:e>
                    </m:d>
                  </m:oMath>
                </a14:m>
                <a:r>
                  <a:rPr lang="en-US" dirty="0"/>
                  <a:t>, player 1 chooses randomly between strategies 1 and 2 (e.g., by flipping a coin), whereas player 2 chooses randomly between strategies 2 and 3 (e.g., by flipping another coin).</a:t>
                </a:r>
              </a:p>
            </p:txBody>
          </p:sp>
        </mc:Choice>
        <mc:Fallback xmlns="">
          <p:sp>
            <p:nvSpPr>
              <p:cNvPr id="3" name="Content Placeholder 2">
                <a:extLst>
                  <a:ext uri="{FF2B5EF4-FFF2-40B4-BE49-F238E27FC236}">
                    <a16:creationId xmlns:a16="http://schemas.microsoft.com/office/drawing/2014/main" id="{FB7A50A6-F3CB-8E4D-921E-43E0DD4C7EF6}"/>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r="-433" b="-29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E3B77226-45D3-F145-A400-CFB4AEC42A19}"/>
              </a:ext>
            </a:extLst>
          </p:cNvPr>
          <p:cNvSpPr>
            <a:spLocks noGrp="1"/>
          </p:cNvSpPr>
          <p:nvPr>
            <p:ph type="sldNum" sz="quarter" idx="4"/>
          </p:nvPr>
        </p:nvSpPr>
        <p:spPr/>
        <p:txBody>
          <a:bodyPr/>
          <a:lstStyle/>
          <a:p>
            <a:fld id="{05306F20-FBA2-4746-AE9F-DFBA4FFD6FE5}" type="slidenum">
              <a:rPr lang="en-US" smtClean="0"/>
              <a:t>5</a:t>
            </a:fld>
            <a:endParaRPr lang="en-US" dirty="0"/>
          </a:p>
        </p:txBody>
      </p:sp>
      <p:graphicFrame>
        <p:nvGraphicFramePr>
          <p:cNvPr id="6" name="Table 6">
            <a:extLst>
              <a:ext uri="{FF2B5EF4-FFF2-40B4-BE49-F238E27FC236}">
                <a16:creationId xmlns:a16="http://schemas.microsoft.com/office/drawing/2014/main" id="{7F27A628-54B5-4244-A846-0B7424B79191}"/>
              </a:ext>
            </a:extLst>
          </p:cNvPr>
          <p:cNvGraphicFramePr>
            <a:graphicFrameLocks noGrp="1"/>
          </p:cNvGraphicFramePr>
          <p:nvPr/>
        </p:nvGraphicFramePr>
        <p:xfrm>
          <a:off x="1170616" y="1746113"/>
          <a:ext cx="6802770" cy="2219960"/>
        </p:xfrm>
        <a:graphic>
          <a:graphicData uri="http://schemas.openxmlformats.org/drawingml/2006/table">
            <a:tbl>
              <a:tblPr firstRow="1" bandRow="1">
                <a:tableStyleId>{69CF1AB2-1976-4502-BF36-3FF5EA218861}</a:tableStyleId>
              </a:tblPr>
              <a:tblGrid>
                <a:gridCol w="1133795">
                  <a:extLst>
                    <a:ext uri="{9D8B030D-6E8A-4147-A177-3AD203B41FA5}">
                      <a16:colId xmlns:a16="http://schemas.microsoft.com/office/drawing/2014/main" val="2343779317"/>
                    </a:ext>
                  </a:extLst>
                </a:gridCol>
                <a:gridCol w="1133795">
                  <a:extLst>
                    <a:ext uri="{9D8B030D-6E8A-4147-A177-3AD203B41FA5}">
                      <a16:colId xmlns:a16="http://schemas.microsoft.com/office/drawing/2014/main" val="2579405394"/>
                    </a:ext>
                  </a:extLst>
                </a:gridCol>
                <a:gridCol w="1133795">
                  <a:extLst>
                    <a:ext uri="{9D8B030D-6E8A-4147-A177-3AD203B41FA5}">
                      <a16:colId xmlns:a16="http://schemas.microsoft.com/office/drawing/2014/main" val="1564894921"/>
                    </a:ext>
                  </a:extLst>
                </a:gridCol>
                <a:gridCol w="1133795">
                  <a:extLst>
                    <a:ext uri="{9D8B030D-6E8A-4147-A177-3AD203B41FA5}">
                      <a16:colId xmlns:a16="http://schemas.microsoft.com/office/drawing/2014/main" val="4149106824"/>
                    </a:ext>
                  </a:extLst>
                </a:gridCol>
                <a:gridCol w="1133795">
                  <a:extLst>
                    <a:ext uri="{9D8B030D-6E8A-4147-A177-3AD203B41FA5}">
                      <a16:colId xmlns:a16="http://schemas.microsoft.com/office/drawing/2014/main" val="4101673096"/>
                    </a:ext>
                  </a:extLst>
                </a:gridCol>
                <a:gridCol w="1133795">
                  <a:extLst>
                    <a:ext uri="{9D8B030D-6E8A-4147-A177-3AD203B41FA5}">
                      <a16:colId xmlns:a16="http://schemas.microsoft.com/office/drawing/2014/main" val="656981120"/>
                    </a:ext>
                  </a:extLst>
                </a:gridCol>
              </a:tblGrid>
              <a:tr h="0">
                <a:tc rowSpan="2">
                  <a:txBody>
                    <a:bodyPr/>
                    <a:lstStyle/>
                    <a:p>
                      <a:r>
                        <a:rPr lang="en-US" dirty="0"/>
                        <a:t>Abstract game</a:t>
                      </a:r>
                    </a:p>
                  </a:txBody>
                  <a:tcPr>
                    <a:lnR w="12700" cap="flat" cmpd="sng" algn="ctr">
                      <a:noFill/>
                      <a:prstDash val="solid"/>
                      <a:round/>
                      <a:headEnd type="none" w="med" len="med"/>
                      <a:tailEnd type="none" w="med" len="med"/>
                    </a:lnR>
                  </a:tcPr>
                </a:tc>
                <a:tc>
                  <a:txBody>
                    <a:bodyPr/>
                    <a:lstStyle/>
                    <a:p>
                      <a:endParaRPr lang="en-US" dirty="0"/>
                    </a:p>
                  </a:txBody>
                  <a:tcPr>
                    <a:lnL w="12700" cap="flat" cmpd="sng" algn="ctr">
                      <a:noFill/>
                      <a:prstDash val="solid"/>
                      <a:round/>
                      <a:headEnd type="none" w="med" len="med"/>
                      <a:tailEnd type="none" w="med" len="med"/>
                    </a:lnL>
                  </a:tcPr>
                </a:tc>
                <a:tc gridSpan="3">
                  <a:txBody>
                    <a:bodyPr/>
                    <a:lstStyle/>
                    <a:p>
                      <a:pPr algn="ctr"/>
                      <a:r>
                        <a:rPr lang="en-US" dirty="0"/>
                        <a:t>Player 2</a:t>
                      </a:r>
                    </a:p>
                  </a:txBody>
                  <a:tcPr/>
                </a:tc>
                <a:tc hMerge="1">
                  <a:txBody>
                    <a:bodyPr/>
                    <a:lstStyle/>
                    <a:p>
                      <a:endParaRPr lang="en-US" dirty="0"/>
                    </a:p>
                  </a:txBody>
                  <a:tcPr/>
                </a:tc>
                <a:tc hMerge="1">
                  <a:txBody>
                    <a:bodyPr/>
                    <a:lstStyle/>
                    <a:p>
                      <a:pPr algn="ctr"/>
                      <a:endParaRPr lang="en-US" dirty="0"/>
                    </a:p>
                  </a:txBody>
                  <a:tcPr/>
                </a:tc>
                <a:tc rowSpan="2">
                  <a:txBody>
                    <a:bodyPr/>
                    <a:lstStyle/>
                    <a:p>
                      <a:pPr algn="ctr"/>
                      <a:r>
                        <a:rPr lang="en-US" b="1" dirty="0"/>
                        <a:t>Min</a:t>
                      </a:r>
                    </a:p>
                  </a:txBody>
                  <a:tcPr anchor="ctr">
                    <a:solidFill>
                      <a:srgbClr val="FAE8E8"/>
                    </a:solidFill>
                  </a:tcPr>
                </a:tc>
                <a:extLst>
                  <a:ext uri="{0D108BD9-81ED-4DB2-BD59-A6C34878D82A}">
                    <a16:rowId xmlns:a16="http://schemas.microsoft.com/office/drawing/2014/main" val="2342444470"/>
                  </a:ext>
                </a:extLst>
              </a:tr>
              <a:tr h="370840">
                <a:tc vMerge="1">
                  <a:txBody>
                    <a:bodyPr/>
                    <a:lstStyle/>
                    <a:p>
                      <a:endParaRPr lang="en-US" dirty="0"/>
                    </a:p>
                  </a:txBody>
                  <a:tcPr>
                    <a:lnT w="12700" cap="flat" cmpd="sng" algn="ctr">
                      <a:noFill/>
                      <a:prstDash val="solid"/>
                      <a:round/>
                      <a:headEnd type="none" w="med" len="med"/>
                      <a:tailEnd type="none" w="med" len="med"/>
                    </a:lnT>
                  </a:tcPr>
                </a:tc>
                <a:tc>
                  <a:txBody>
                    <a:bodyPr/>
                    <a:lstStyle/>
                    <a:p>
                      <a:r>
                        <a:rPr lang="en-US" b="1" dirty="0"/>
                        <a:t>Strategy</a:t>
                      </a:r>
                    </a:p>
                  </a:txBody>
                  <a:tcPr/>
                </a:tc>
                <a:tc>
                  <a:txBody>
                    <a:bodyPr/>
                    <a:lstStyle/>
                    <a:p>
                      <a:pPr algn="ctr"/>
                      <a:r>
                        <a:rPr lang="en-US" b="1" dirty="0"/>
                        <a:t>1</a:t>
                      </a:r>
                    </a:p>
                  </a:txBody>
                  <a:tcPr/>
                </a:tc>
                <a:tc>
                  <a:txBody>
                    <a:bodyPr/>
                    <a:lstStyle/>
                    <a:p>
                      <a:pPr algn="ctr"/>
                      <a:r>
                        <a:rPr lang="en-US" b="1" dirty="0"/>
                        <a:t>2</a:t>
                      </a:r>
                    </a:p>
                  </a:txBody>
                  <a:tcPr/>
                </a:tc>
                <a:tc>
                  <a:txBody>
                    <a:bodyPr/>
                    <a:lstStyle/>
                    <a:p>
                      <a:pPr algn="ctr"/>
                      <a:r>
                        <a:rPr lang="en-US" b="1" dirty="0"/>
                        <a:t>3</a:t>
                      </a:r>
                    </a:p>
                  </a:txBody>
                  <a:tcPr/>
                </a:tc>
                <a:tc vMerge="1">
                  <a:txBody>
                    <a:bodyPr/>
                    <a:lstStyle/>
                    <a:p>
                      <a:pPr algn="ctr"/>
                      <a:r>
                        <a:rPr lang="en-US" b="1" dirty="0"/>
                        <a:t>Min</a:t>
                      </a:r>
                    </a:p>
                  </a:txBody>
                  <a:tcPr>
                    <a:solidFill>
                      <a:srgbClr val="FAE8E8"/>
                    </a:solidFill>
                  </a:tcPr>
                </a:tc>
                <a:extLst>
                  <a:ext uri="{0D108BD9-81ED-4DB2-BD59-A6C34878D82A}">
                    <a16:rowId xmlns:a16="http://schemas.microsoft.com/office/drawing/2014/main" val="542076272"/>
                  </a:ext>
                </a:extLst>
              </a:tr>
              <a:tr h="370840">
                <a:tc rowSpan="3">
                  <a:txBody>
                    <a:bodyPr/>
                    <a:lstStyle/>
                    <a:p>
                      <a:r>
                        <a:rPr lang="en-US" b="1" dirty="0"/>
                        <a:t>Player 1</a:t>
                      </a:r>
                    </a:p>
                  </a:txBody>
                  <a:tcPr anchor="ctr"/>
                </a:tc>
                <a:tc>
                  <a:txBody>
                    <a:bodyPr/>
                    <a:lstStyle/>
                    <a:p>
                      <a:pPr algn="ctr"/>
                      <a:r>
                        <a:rPr lang="en-US" b="1" dirty="0"/>
                        <a:t>1</a:t>
                      </a:r>
                    </a:p>
                  </a:txBody>
                  <a:tcPr>
                    <a:solidFill>
                      <a:srgbClr val="F6CBCE"/>
                    </a:solidFill>
                  </a:tcPr>
                </a:tc>
                <a:tc>
                  <a:txBody>
                    <a:bodyPr/>
                    <a:lstStyle/>
                    <a:p>
                      <a:pPr algn="ctr"/>
                      <a:r>
                        <a:rPr lang="en-US" dirty="0"/>
                        <a:t>0</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b="1" dirty="0"/>
                        <a:t>-2</a:t>
                      </a:r>
                    </a:p>
                  </a:txBody>
                  <a:tcPr>
                    <a:solidFill>
                      <a:srgbClr val="FAE8E8"/>
                    </a:solidFill>
                  </a:tcPr>
                </a:tc>
                <a:extLst>
                  <a:ext uri="{0D108BD9-81ED-4DB2-BD59-A6C34878D82A}">
                    <a16:rowId xmlns:a16="http://schemas.microsoft.com/office/drawing/2014/main" val="175194143"/>
                  </a:ext>
                </a:extLst>
              </a:tr>
              <a:tr h="370840">
                <a:tc vMerge="1">
                  <a:txBody>
                    <a:bodyPr/>
                    <a:lstStyle/>
                    <a:p>
                      <a:endParaRPr lang="en-US" dirty="0"/>
                    </a:p>
                  </a:txBody>
                  <a:tcPr/>
                </a:tc>
                <a:tc>
                  <a:txBody>
                    <a:bodyPr/>
                    <a:lstStyle/>
                    <a:p>
                      <a:pPr algn="ctr"/>
                      <a:r>
                        <a:rPr lang="en-US" b="1" dirty="0"/>
                        <a:t>2</a:t>
                      </a:r>
                    </a:p>
                  </a:txBody>
                  <a:tcPr/>
                </a:tc>
                <a:tc>
                  <a:txBody>
                    <a:bodyPr/>
                    <a:lstStyle/>
                    <a:p>
                      <a:pPr algn="ctr"/>
                      <a:r>
                        <a:rPr lang="en-US" dirty="0"/>
                        <a:t>5</a:t>
                      </a:r>
                    </a:p>
                  </a:txBody>
                  <a:tcPr>
                    <a:solidFill>
                      <a:srgbClr val="FAE8E8"/>
                    </a:solidFill>
                  </a:tcPr>
                </a:tc>
                <a:tc>
                  <a:txBody>
                    <a:bodyPr/>
                    <a:lstStyle/>
                    <a:p>
                      <a:pPr algn="ctr"/>
                      <a:r>
                        <a:rPr lang="en-US" dirty="0"/>
                        <a:t>4</a:t>
                      </a:r>
                    </a:p>
                  </a:txBody>
                  <a:tcPr>
                    <a:solidFill>
                      <a:srgbClr val="FAE8E8"/>
                    </a:solidFill>
                  </a:tcPr>
                </a:tc>
                <a:tc>
                  <a:txBody>
                    <a:bodyPr/>
                    <a:lstStyle/>
                    <a:p>
                      <a:pPr algn="ctr"/>
                      <a:r>
                        <a:rPr lang="en-US" dirty="0"/>
                        <a:t>-3</a:t>
                      </a:r>
                    </a:p>
                  </a:txBody>
                  <a:tcPr>
                    <a:solidFill>
                      <a:srgbClr val="FAE8E8"/>
                    </a:solidFill>
                  </a:tcPr>
                </a:tc>
                <a:tc>
                  <a:txBody>
                    <a:bodyPr/>
                    <a:lstStyle/>
                    <a:p>
                      <a:pPr algn="ctr"/>
                      <a:r>
                        <a:rPr lang="en-US" b="0" dirty="0"/>
                        <a:t>-3</a:t>
                      </a:r>
                    </a:p>
                  </a:txBody>
                  <a:tcPr>
                    <a:solidFill>
                      <a:srgbClr val="FAE8E8"/>
                    </a:solidFill>
                  </a:tcPr>
                </a:tc>
                <a:extLst>
                  <a:ext uri="{0D108BD9-81ED-4DB2-BD59-A6C34878D82A}">
                    <a16:rowId xmlns:a16="http://schemas.microsoft.com/office/drawing/2014/main" val="2638098988"/>
                  </a:ext>
                </a:extLst>
              </a:tr>
              <a:tr h="370840">
                <a:tc vMerge="1">
                  <a:txBody>
                    <a:bodyPr/>
                    <a:lstStyle/>
                    <a:p>
                      <a:endParaRPr lang="en-US" b="1" dirty="0"/>
                    </a:p>
                  </a:txBody>
                  <a:tcPr anchor="ctr"/>
                </a:tc>
                <a:tc>
                  <a:txBody>
                    <a:bodyPr/>
                    <a:lstStyle/>
                    <a:p>
                      <a:pPr algn="ctr"/>
                      <a:r>
                        <a:rPr lang="en-US" b="1" dirty="0"/>
                        <a:t>3</a:t>
                      </a:r>
                    </a:p>
                  </a:txBody>
                  <a:tcPr>
                    <a:solidFill>
                      <a:srgbClr val="F6CBCE"/>
                    </a:solidFill>
                  </a:tcPr>
                </a:tc>
                <a:tc>
                  <a:txBody>
                    <a:bodyPr/>
                    <a:lstStyle/>
                    <a:p>
                      <a:pPr algn="ctr"/>
                      <a:r>
                        <a:rPr lang="en-US" dirty="0"/>
                        <a:t>2</a:t>
                      </a:r>
                    </a:p>
                  </a:txBody>
                  <a:tcPr>
                    <a:solidFill>
                      <a:srgbClr val="FAE8E8"/>
                    </a:solidFill>
                  </a:tcPr>
                </a:tc>
                <a:tc>
                  <a:txBody>
                    <a:bodyPr/>
                    <a:lstStyle/>
                    <a:p>
                      <a:pPr algn="ctr"/>
                      <a:r>
                        <a:rPr lang="en-US" dirty="0"/>
                        <a:t>3</a:t>
                      </a:r>
                    </a:p>
                  </a:txBody>
                  <a:tcPr>
                    <a:solidFill>
                      <a:srgbClr val="FAE8E8"/>
                    </a:solidFill>
                  </a:tcPr>
                </a:tc>
                <a:tc>
                  <a:txBody>
                    <a:bodyPr/>
                    <a:lstStyle/>
                    <a:p>
                      <a:pPr algn="ctr"/>
                      <a:r>
                        <a:rPr lang="en-US" dirty="0"/>
                        <a:t>-4</a:t>
                      </a:r>
                    </a:p>
                  </a:txBody>
                  <a:tcPr>
                    <a:solidFill>
                      <a:srgbClr val="FAE8E8"/>
                    </a:solidFill>
                  </a:tcPr>
                </a:tc>
                <a:tc>
                  <a:txBody>
                    <a:bodyPr/>
                    <a:lstStyle/>
                    <a:p>
                      <a:pPr algn="ctr"/>
                      <a:r>
                        <a:rPr lang="en-US" dirty="0"/>
                        <a:t>-4</a:t>
                      </a:r>
                    </a:p>
                  </a:txBody>
                  <a:tcPr>
                    <a:solidFill>
                      <a:srgbClr val="FAE8E8"/>
                    </a:solidFill>
                  </a:tcPr>
                </a:tc>
                <a:extLst>
                  <a:ext uri="{0D108BD9-81ED-4DB2-BD59-A6C34878D82A}">
                    <a16:rowId xmlns:a16="http://schemas.microsoft.com/office/drawing/2014/main" val="1320525831"/>
                  </a:ext>
                </a:extLst>
              </a:tr>
              <a:tr h="370840">
                <a:tc gridSpan="2">
                  <a:txBody>
                    <a:bodyPr/>
                    <a:lstStyle/>
                    <a:p>
                      <a:pPr algn="ctr"/>
                      <a:r>
                        <a:rPr lang="en-US" b="1" dirty="0"/>
                        <a:t>Max</a:t>
                      </a:r>
                    </a:p>
                  </a:txBody>
                  <a:tcPr anchor="ctr">
                    <a:solidFill>
                      <a:srgbClr val="FAE8E8"/>
                    </a:solidFill>
                  </a:tcPr>
                </a:tc>
                <a:tc hMerge="1">
                  <a:txBody>
                    <a:bodyPr/>
                    <a:lstStyle/>
                    <a:p>
                      <a:pPr algn="ctr"/>
                      <a:r>
                        <a:rPr lang="en-US" b="1" dirty="0"/>
                        <a:t>Max</a:t>
                      </a:r>
                    </a:p>
                  </a:txBody>
                  <a:tcPr>
                    <a:solidFill>
                      <a:srgbClr val="FAE8E8"/>
                    </a:solidFill>
                  </a:tcPr>
                </a:tc>
                <a:tc>
                  <a:txBody>
                    <a:bodyPr/>
                    <a:lstStyle/>
                    <a:p>
                      <a:pPr algn="ctr"/>
                      <a:r>
                        <a:rPr lang="en-US" dirty="0"/>
                        <a:t>5</a:t>
                      </a:r>
                    </a:p>
                  </a:txBody>
                  <a:tcPr>
                    <a:solidFill>
                      <a:srgbClr val="FAE8E8"/>
                    </a:solidFill>
                  </a:tcPr>
                </a:tc>
                <a:tc>
                  <a:txBody>
                    <a:bodyPr/>
                    <a:lstStyle/>
                    <a:p>
                      <a:pPr algn="ctr"/>
                      <a:r>
                        <a:rPr lang="en-US" b="0" dirty="0"/>
                        <a:t>4</a:t>
                      </a:r>
                    </a:p>
                  </a:txBody>
                  <a:tcPr>
                    <a:solidFill>
                      <a:srgbClr val="FAE8E8"/>
                    </a:solidFill>
                  </a:tcPr>
                </a:tc>
                <a:tc>
                  <a:txBody>
                    <a:bodyPr/>
                    <a:lstStyle/>
                    <a:p>
                      <a:pPr algn="ctr"/>
                      <a:r>
                        <a:rPr lang="en-US" b="1" dirty="0"/>
                        <a:t>2</a:t>
                      </a:r>
                    </a:p>
                  </a:txBody>
                  <a:tcPr>
                    <a:solidFill>
                      <a:srgbClr val="FAE8E8"/>
                    </a:solidFill>
                  </a:tcPr>
                </a:tc>
                <a:tc>
                  <a:txBody>
                    <a:bodyPr/>
                    <a:lstStyle/>
                    <a:p>
                      <a:pPr algn="ctr"/>
                      <a:endParaRPr lang="en-US" dirty="0"/>
                    </a:p>
                  </a:txBody>
                  <a:tcPr>
                    <a:solidFill>
                      <a:srgbClr val="FAE8E8"/>
                    </a:solidFill>
                  </a:tcPr>
                </a:tc>
                <a:extLst>
                  <a:ext uri="{0D108BD9-81ED-4DB2-BD59-A6C34878D82A}">
                    <a16:rowId xmlns:a16="http://schemas.microsoft.com/office/drawing/2014/main" val="3780060754"/>
                  </a:ext>
                </a:extLst>
              </a:tr>
            </a:tbl>
          </a:graphicData>
        </a:graphic>
      </p:graphicFrame>
    </p:spTree>
    <p:extLst>
      <p:ext uri="{BB962C8B-B14F-4D97-AF65-F5344CB8AC3E}">
        <p14:creationId xmlns:p14="http://schemas.microsoft.com/office/powerpoint/2010/main" val="2068220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E60B-6CE3-8A4B-BDA7-6732849CAFA7}"/>
              </a:ext>
            </a:extLst>
          </p:cNvPr>
          <p:cNvSpPr>
            <a:spLocks noGrp="1"/>
          </p:cNvSpPr>
          <p:nvPr>
            <p:ph type="title"/>
          </p:nvPr>
        </p:nvSpPr>
        <p:spPr/>
        <p:txBody>
          <a:bodyPr/>
          <a:lstStyle/>
          <a:p>
            <a:r>
              <a:rPr lang="en-US" dirty="0"/>
              <a:t>Expected payoff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1ED2DB-2281-184F-9D26-4EAFCC67B67A}"/>
                  </a:ext>
                </a:extLst>
              </p:cNvPr>
              <p:cNvSpPr>
                <a:spLocks noGrp="1"/>
              </p:cNvSpPr>
              <p:nvPr>
                <p:ph sz="quarter" idx="11"/>
              </p:nvPr>
            </p:nvSpPr>
            <p:spPr/>
            <p:txBody>
              <a:bodyPr/>
              <a:lstStyle/>
              <a:p>
                <a:pPr marL="0" indent="0">
                  <a:buNone/>
                </a:pPr>
                <a:r>
                  <a:rPr lang="en-US" dirty="0"/>
                  <a:t>To measure the performance of mixed strategies, we use the expected payoff. For player 1, the </a:t>
                </a:r>
                <a:r>
                  <a:rPr lang="en-US" i="1" dirty="0"/>
                  <a:t>expected payoff</a:t>
                </a:r>
                <a:r>
                  <a:rPr lang="en-US" dirty="0"/>
                  <a:t> can be computed as </a:t>
                </a:r>
                <a14:m>
                  <m:oMath xmlns:m="http://schemas.openxmlformats.org/officeDocument/2006/math">
                    <m:sSup>
                      <m:sSupPr>
                        <m:ctrlPr>
                          <a:rPr lang="de-CH" b="0" i="1" smtClean="0">
                            <a:latin typeface="Cambria Math" panose="02040503050406030204" pitchFamily="18" charset="0"/>
                          </a:rPr>
                        </m:ctrlPr>
                      </m:sSupPr>
                      <m:e>
                        <m:r>
                          <a:rPr lang="de-CH" b="0" i="1" smtClean="0">
                            <a:latin typeface="Cambria Math" panose="02040503050406030204" pitchFamily="18" charset="0"/>
                          </a:rPr>
                          <m:t>𝑥</m:t>
                        </m:r>
                      </m:e>
                      <m:sup>
                        <m:r>
                          <a:rPr lang="de-CH" b="0" i="1" smtClean="0">
                            <a:latin typeface="Cambria Math" panose="02040503050406030204" pitchFamily="18" charset="0"/>
                          </a:rPr>
                          <m:t>𝑇</m:t>
                        </m:r>
                      </m:sup>
                    </m:sSup>
                    <m:r>
                      <a:rPr lang="de-CH" b="0" i="1" smtClean="0">
                        <a:latin typeface="Cambria Math" panose="02040503050406030204" pitchFamily="18" charset="0"/>
                      </a:rPr>
                      <m:t>𝐴</m:t>
                    </m:r>
                    <m:r>
                      <a:rPr lang="de-CH" b="0" i="1" smtClean="0">
                        <a:latin typeface="Cambria Math" panose="02040503050406030204" pitchFamily="18" charset="0"/>
                      </a:rPr>
                      <m:t> </m:t>
                    </m:r>
                    <m:r>
                      <a:rPr lang="de-CH" b="0" i="1" smtClean="0">
                        <a:latin typeface="Cambria Math" panose="02040503050406030204" pitchFamily="18" charset="0"/>
                      </a:rPr>
                      <m:t>𝑦</m:t>
                    </m:r>
                  </m:oMath>
                </a14:m>
                <a:r>
                  <a:rPr lang="en-US" dirty="0"/>
                  <a:t>.</a:t>
                </a:r>
              </a:p>
              <a:p>
                <a:pPr marL="0" indent="0">
                  <a:buNone/>
                </a:pPr>
                <a:r>
                  <a:rPr lang="en-US" dirty="0"/>
                  <a:t>For example, the expected payoff of player 1 in the previous example is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ctrlPr>
                            <a:rPr lang="de-CH" b="0" i="1" smtClean="0">
                              <a:latin typeface="Cambria Math" panose="02040503050406030204" pitchFamily="18" charset="0"/>
                            </a:rPr>
                          </m:ctrlPr>
                        </m:dPr>
                        <m:e>
                          <m:r>
                            <a:rPr lang="de-CH" b="0" i="1" smtClean="0">
                              <a:latin typeface="Cambria Math" panose="02040503050406030204" pitchFamily="18" charset="0"/>
                            </a:rPr>
                            <m:t>0.5,</m:t>
                          </m:r>
                          <m:r>
                            <a:rPr lang="en-GB" b="0" i="1" smtClean="0">
                              <a:latin typeface="Cambria Math" panose="02040503050406030204" pitchFamily="18" charset="0"/>
                            </a:rPr>
                            <m:t> </m:t>
                          </m:r>
                          <m:r>
                            <a:rPr lang="de-CH" b="0" i="1" smtClean="0">
                              <a:latin typeface="Cambria Math" panose="02040503050406030204" pitchFamily="18" charset="0"/>
                            </a:rPr>
                            <m:t>0.5,</m:t>
                          </m:r>
                          <m:r>
                            <a:rPr lang="en-GB" b="0" i="1" smtClean="0">
                              <a:latin typeface="Cambria Math" panose="02040503050406030204" pitchFamily="18" charset="0"/>
                            </a:rPr>
                            <m:t> </m:t>
                          </m:r>
                          <m:r>
                            <a:rPr lang="de-CH" b="0" i="1" smtClean="0">
                              <a:latin typeface="Cambria Math" panose="02040503050406030204" pitchFamily="18" charset="0"/>
                            </a:rPr>
                            <m:t>0</m:t>
                          </m:r>
                        </m:e>
                      </m:d>
                      <m:d>
                        <m:dPr>
                          <m:ctrlPr>
                            <a:rPr lang="de-CH" b="0" i="1" smtClean="0">
                              <a:latin typeface="Cambria Math" panose="02040503050406030204" pitchFamily="18" charset="0"/>
                            </a:rPr>
                          </m:ctrlPr>
                        </m:dPr>
                        <m:e>
                          <m:m>
                            <m:mPr>
                              <m:mcs>
                                <m:mc>
                                  <m:mcPr>
                                    <m:count m:val="3"/>
                                    <m:mcJc m:val="center"/>
                                  </m:mcPr>
                                </m:mc>
                              </m:mcs>
                              <m:ctrlPr>
                                <a:rPr lang="de-CH" b="0" i="1" smtClean="0">
                                  <a:latin typeface="Cambria Math" panose="02040503050406030204" pitchFamily="18" charset="0"/>
                                </a:rPr>
                              </m:ctrlPr>
                            </m:mPr>
                            <m:mr>
                              <m:e>
                                <m:r>
                                  <m:rPr>
                                    <m:brk m:alnAt="7"/>
                                  </m:rPr>
                                  <a:rPr lang="de-CH" b="0" i="1" smtClean="0">
                                    <a:latin typeface="Cambria Math" panose="02040503050406030204" pitchFamily="18" charset="0"/>
                                  </a:rPr>
                                  <m:t>0</m:t>
                                </m:r>
                              </m:e>
                              <m:e>
                                <m:r>
                                  <a:rPr lang="de-CH" b="0" i="1" smtClean="0">
                                    <a:latin typeface="Cambria Math" panose="02040503050406030204" pitchFamily="18" charset="0"/>
                                  </a:rPr>
                                  <m:t>−2</m:t>
                                </m:r>
                              </m:e>
                              <m:e>
                                <m:r>
                                  <a:rPr lang="de-CH" b="0" i="1" smtClean="0">
                                    <a:latin typeface="Cambria Math" panose="02040503050406030204" pitchFamily="18" charset="0"/>
                                  </a:rPr>
                                  <m:t>2</m:t>
                                </m:r>
                              </m:e>
                            </m:mr>
                            <m:mr>
                              <m:e>
                                <m:r>
                                  <a:rPr lang="de-CH" b="0" i="1" smtClean="0">
                                    <a:latin typeface="Cambria Math" panose="02040503050406030204" pitchFamily="18" charset="0"/>
                                  </a:rPr>
                                  <m:t>5</m:t>
                                </m:r>
                              </m:e>
                              <m:e>
                                <m:r>
                                  <a:rPr lang="de-CH" b="0" i="1" smtClean="0">
                                    <a:latin typeface="Cambria Math" panose="02040503050406030204" pitchFamily="18" charset="0"/>
                                  </a:rPr>
                                  <m:t>4</m:t>
                                </m:r>
                              </m:e>
                              <m:e>
                                <m:r>
                                  <a:rPr lang="de-CH" b="0" i="1" smtClean="0">
                                    <a:latin typeface="Cambria Math" panose="02040503050406030204" pitchFamily="18" charset="0"/>
                                  </a:rPr>
                                  <m:t>−3</m:t>
                                </m:r>
                              </m:e>
                            </m:mr>
                            <m:mr>
                              <m:e>
                                <m:r>
                                  <a:rPr lang="de-CH" b="0" i="1" smtClean="0">
                                    <a:latin typeface="Cambria Math" panose="02040503050406030204" pitchFamily="18" charset="0"/>
                                  </a:rPr>
                                  <m:t>2</m:t>
                                </m:r>
                              </m:e>
                              <m:e>
                                <m:r>
                                  <a:rPr lang="de-CH" b="0" i="1" smtClean="0">
                                    <a:latin typeface="Cambria Math" panose="02040503050406030204" pitchFamily="18" charset="0"/>
                                  </a:rPr>
                                  <m:t>3</m:t>
                                </m:r>
                              </m:e>
                              <m:e>
                                <m:r>
                                  <a:rPr lang="de-CH" b="0" i="1" smtClean="0">
                                    <a:latin typeface="Cambria Math" panose="02040503050406030204" pitchFamily="18" charset="0"/>
                                  </a:rPr>
                                  <m:t>−4</m:t>
                                </m:r>
                              </m:e>
                            </m:mr>
                          </m:m>
                        </m:e>
                      </m:d>
                      <m:d>
                        <m:dPr>
                          <m:ctrlPr>
                            <a:rPr lang="de-CH" b="0" i="1" smtClean="0">
                              <a:latin typeface="Cambria Math" panose="02040503050406030204" pitchFamily="18" charset="0"/>
                            </a:rPr>
                          </m:ctrlPr>
                        </m:dPr>
                        <m:e>
                          <m:m>
                            <m:mPr>
                              <m:mcs>
                                <m:mc>
                                  <m:mcPr>
                                    <m:count m:val="1"/>
                                    <m:mcJc m:val="center"/>
                                  </m:mcPr>
                                </m:mc>
                              </m:mcs>
                              <m:ctrlPr>
                                <a:rPr lang="de-CH" b="0" i="1" smtClean="0">
                                  <a:latin typeface="Cambria Math" panose="02040503050406030204" pitchFamily="18" charset="0"/>
                                </a:rPr>
                              </m:ctrlPr>
                            </m:mPr>
                            <m:mr>
                              <m:e>
                                <m:r>
                                  <m:rPr>
                                    <m:brk m:alnAt="7"/>
                                  </m:rPr>
                                  <a:rPr lang="de-CH" b="0" i="1" smtClean="0">
                                    <a:latin typeface="Cambria Math" panose="02040503050406030204" pitchFamily="18" charset="0"/>
                                  </a:rPr>
                                  <m:t>0</m:t>
                                </m:r>
                              </m:e>
                            </m:mr>
                            <m:mr>
                              <m:e>
                                <m:r>
                                  <a:rPr lang="de-CH" b="0" i="1" smtClean="0">
                                    <a:latin typeface="Cambria Math" panose="02040503050406030204" pitchFamily="18" charset="0"/>
                                  </a:rPr>
                                  <m:t>0.5</m:t>
                                </m:r>
                              </m:e>
                            </m:mr>
                            <m:mr>
                              <m:e>
                                <m:r>
                                  <a:rPr lang="de-CH" b="0" i="1" smtClean="0">
                                    <a:latin typeface="Cambria Math" panose="02040503050406030204" pitchFamily="18" charset="0"/>
                                  </a:rPr>
                                  <m:t>0.5</m:t>
                                </m:r>
                              </m:e>
                            </m:mr>
                          </m:m>
                        </m:e>
                      </m:d>
                      <m:r>
                        <a:rPr lang="de-CH" b="0" i="1" smtClean="0">
                          <a:latin typeface="Cambria Math" panose="02040503050406030204" pitchFamily="18" charset="0"/>
                        </a:rPr>
                        <m:t>=</m:t>
                      </m:r>
                      <m:d>
                        <m:dPr>
                          <m:ctrlPr>
                            <a:rPr lang="de-CH" i="1">
                              <a:latin typeface="Cambria Math" panose="02040503050406030204" pitchFamily="18" charset="0"/>
                            </a:rPr>
                          </m:ctrlPr>
                        </m:dPr>
                        <m:e>
                          <m:r>
                            <a:rPr lang="de-CH" i="1">
                              <a:latin typeface="Cambria Math" panose="02040503050406030204" pitchFamily="18" charset="0"/>
                            </a:rPr>
                            <m:t>0.5,</m:t>
                          </m:r>
                          <m:r>
                            <a:rPr lang="en-GB" b="0" i="1" smtClean="0">
                              <a:latin typeface="Cambria Math" panose="02040503050406030204" pitchFamily="18" charset="0"/>
                            </a:rPr>
                            <m:t> </m:t>
                          </m:r>
                          <m:r>
                            <a:rPr lang="de-CH" i="1">
                              <a:latin typeface="Cambria Math" panose="02040503050406030204" pitchFamily="18" charset="0"/>
                            </a:rPr>
                            <m:t>0.5,</m:t>
                          </m:r>
                          <m:r>
                            <a:rPr lang="en-GB" b="0" i="1" smtClean="0">
                              <a:latin typeface="Cambria Math" panose="02040503050406030204" pitchFamily="18" charset="0"/>
                            </a:rPr>
                            <m:t> </m:t>
                          </m:r>
                          <m:r>
                            <a:rPr lang="de-CH" i="1">
                              <a:latin typeface="Cambria Math" panose="02040503050406030204" pitchFamily="18" charset="0"/>
                            </a:rPr>
                            <m:t>0</m:t>
                          </m:r>
                        </m:e>
                      </m:d>
                      <m:d>
                        <m:dPr>
                          <m:ctrlPr>
                            <a:rPr lang="de-CH" i="1">
                              <a:latin typeface="Cambria Math" panose="02040503050406030204" pitchFamily="18" charset="0"/>
                            </a:rPr>
                          </m:ctrlPr>
                        </m:dPr>
                        <m:e>
                          <m:m>
                            <m:mPr>
                              <m:mcs>
                                <m:mc>
                                  <m:mcPr>
                                    <m:count m:val="1"/>
                                    <m:mcJc m:val="center"/>
                                  </m:mcPr>
                                </m:mc>
                              </m:mcs>
                              <m:ctrlPr>
                                <a:rPr lang="de-CH" i="1">
                                  <a:latin typeface="Cambria Math" panose="02040503050406030204" pitchFamily="18" charset="0"/>
                                </a:rPr>
                              </m:ctrlPr>
                            </m:mPr>
                            <m:mr>
                              <m:e>
                                <m:r>
                                  <m:rPr>
                                    <m:brk m:alnAt="7"/>
                                  </m:rPr>
                                  <a:rPr lang="de-CH" i="1">
                                    <a:latin typeface="Cambria Math" panose="02040503050406030204" pitchFamily="18" charset="0"/>
                                  </a:rPr>
                                  <m:t>0</m:t>
                                </m:r>
                              </m:e>
                            </m:mr>
                            <m:mr>
                              <m:e>
                                <m:r>
                                  <a:rPr lang="de-CH" i="1">
                                    <a:latin typeface="Cambria Math" panose="02040503050406030204" pitchFamily="18" charset="0"/>
                                  </a:rPr>
                                  <m:t>0.5</m:t>
                                </m:r>
                              </m:e>
                            </m:mr>
                            <m:mr>
                              <m:e>
                                <m:r>
                                  <a:rPr lang="de-CH" b="0" i="1" smtClean="0">
                                    <a:latin typeface="Cambria Math" panose="02040503050406030204" pitchFamily="18" charset="0"/>
                                  </a:rPr>
                                  <m:t>−</m:t>
                                </m:r>
                                <m:r>
                                  <a:rPr lang="de-CH" i="1">
                                    <a:latin typeface="Cambria Math" panose="02040503050406030204" pitchFamily="18" charset="0"/>
                                  </a:rPr>
                                  <m:t>0.5</m:t>
                                </m:r>
                              </m:e>
                            </m:mr>
                          </m:m>
                        </m:e>
                      </m:d>
                      <m:r>
                        <a:rPr lang="de-CH" b="0" i="1" smtClean="0">
                          <a:latin typeface="Cambria Math" panose="02040503050406030204" pitchFamily="18" charset="0"/>
                        </a:rPr>
                        <m:t>=0.25.</m:t>
                      </m:r>
                    </m:oMath>
                  </m:oMathPara>
                </a14:m>
                <a:endParaRPr lang="en-US" dirty="0"/>
              </a:p>
              <a:p>
                <a:pPr marL="0" indent="0">
                  <a:buNone/>
                </a:pPr>
                <a:endParaRPr lang="en-US" dirty="0"/>
              </a:p>
              <a:p>
                <a:pPr marL="0" indent="0">
                  <a:buNone/>
                </a:pPr>
                <a:r>
                  <a:rPr lang="en-US" dirty="0"/>
                  <a:t>This number represents the average payoff once the game is played many times. </a:t>
                </a:r>
              </a:p>
              <a:p>
                <a:pPr marL="0" indent="0">
                  <a:buNone/>
                </a:pPr>
                <a:r>
                  <a:rPr lang="en-US" dirty="0"/>
                  <a:t>Similarly, the expected loss of player 2 can be computed as </a:t>
                </a:r>
                <a14:m>
                  <m:oMath xmlns:m="http://schemas.openxmlformats.org/officeDocument/2006/math">
                    <m:sSup>
                      <m:sSupPr>
                        <m:ctrlPr>
                          <a:rPr lang="de-CH" i="1">
                            <a:latin typeface="Cambria Math" panose="02040503050406030204" pitchFamily="18" charset="0"/>
                          </a:rPr>
                        </m:ctrlPr>
                      </m:sSupPr>
                      <m:e>
                        <m:r>
                          <a:rPr lang="de-CH" b="0" i="1" smtClean="0">
                            <a:latin typeface="Cambria Math" panose="02040503050406030204" pitchFamily="18" charset="0"/>
                          </a:rPr>
                          <m:t>−</m:t>
                        </m:r>
                        <m:r>
                          <a:rPr lang="de-CH" i="1">
                            <a:latin typeface="Cambria Math" panose="02040503050406030204" pitchFamily="18" charset="0"/>
                          </a:rPr>
                          <m:t>𝑥</m:t>
                        </m:r>
                      </m:e>
                      <m:sup>
                        <m:r>
                          <a:rPr lang="de-CH" i="1">
                            <a:latin typeface="Cambria Math" panose="02040503050406030204" pitchFamily="18" charset="0"/>
                          </a:rPr>
                          <m:t>𝑇</m:t>
                        </m:r>
                      </m:sup>
                    </m:sSup>
                    <m:r>
                      <a:rPr lang="de-CH" i="1">
                        <a:latin typeface="Cambria Math" panose="02040503050406030204" pitchFamily="18" charset="0"/>
                      </a:rPr>
                      <m:t>𝐴</m:t>
                    </m:r>
                    <m:r>
                      <a:rPr lang="de-CH" i="1">
                        <a:latin typeface="Cambria Math" panose="02040503050406030204" pitchFamily="18" charset="0"/>
                      </a:rPr>
                      <m:t> </m:t>
                    </m:r>
                    <m:r>
                      <a:rPr lang="de-CH" i="1">
                        <a:latin typeface="Cambria Math" panose="02040503050406030204" pitchFamily="18" charset="0"/>
                      </a:rPr>
                      <m:t>𝑦</m:t>
                    </m:r>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D1ED2DB-2281-184F-9D26-4EAFCC67B67A}"/>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r="-43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00D0CCD-35B7-5445-BE6E-955DCD803D3D}"/>
              </a:ext>
            </a:extLst>
          </p:cNvPr>
          <p:cNvSpPr>
            <a:spLocks noGrp="1"/>
          </p:cNvSpPr>
          <p:nvPr>
            <p:ph type="sldNum" sz="quarter" idx="4"/>
          </p:nvPr>
        </p:nvSpPr>
        <p:spPr/>
        <p:txBody>
          <a:bodyPr/>
          <a:lstStyle/>
          <a:p>
            <a:fld id="{05306F20-FBA2-4746-AE9F-DFBA4FFD6FE5}" type="slidenum">
              <a:rPr lang="en-US" smtClean="0"/>
              <a:t>6</a:t>
            </a:fld>
            <a:endParaRPr lang="en-US" dirty="0"/>
          </a:p>
        </p:txBody>
      </p:sp>
    </p:spTree>
    <p:extLst>
      <p:ext uri="{BB962C8B-B14F-4D97-AF65-F5344CB8AC3E}">
        <p14:creationId xmlns:p14="http://schemas.microsoft.com/office/powerpoint/2010/main" val="287673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1CFA-826F-4841-AA9A-A55842B73A8C}"/>
              </a:ext>
            </a:extLst>
          </p:cNvPr>
          <p:cNvSpPr>
            <a:spLocks noGrp="1"/>
          </p:cNvSpPr>
          <p:nvPr>
            <p:ph type="title"/>
          </p:nvPr>
        </p:nvSpPr>
        <p:spPr/>
        <p:txBody>
          <a:bodyPr/>
          <a:lstStyle/>
          <a:p>
            <a:r>
              <a:rPr lang="en-US" dirty="0"/>
              <a:t>Maximin/minimax criterion for mixed strategies</a:t>
            </a:r>
          </a:p>
        </p:txBody>
      </p:sp>
      <p:sp>
        <p:nvSpPr>
          <p:cNvPr id="3" name="Content Placeholder 2">
            <a:extLst>
              <a:ext uri="{FF2B5EF4-FFF2-40B4-BE49-F238E27FC236}">
                <a16:creationId xmlns:a16="http://schemas.microsoft.com/office/drawing/2014/main" id="{4D7B5E48-D556-1344-9589-CDF63738ADD0}"/>
              </a:ext>
            </a:extLst>
          </p:cNvPr>
          <p:cNvSpPr>
            <a:spLocks noGrp="1"/>
          </p:cNvSpPr>
          <p:nvPr>
            <p:ph sz="quarter" idx="11"/>
          </p:nvPr>
        </p:nvSpPr>
        <p:spPr/>
        <p:txBody>
          <a:bodyPr/>
          <a:lstStyle/>
          <a:p>
            <a:pPr marL="0" indent="0">
              <a:buNone/>
            </a:pPr>
            <a:r>
              <a:rPr lang="en-US" b="1" dirty="0">
                <a:solidFill>
                  <a:schemeClr val="accent1"/>
                </a:solidFill>
              </a:rPr>
              <a:t>Idea:</a:t>
            </a:r>
            <a:r>
              <a:rPr lang="en-US" dirty="0"/>
              <a:t> players </a:t>
            </a:r>
            <a:r>
              <a:rPr lang="en-US" dirty="0" err="1"/>
              <a:t>minimise</a:t>
            </a:r>
            <a:r>
              <a:rPr lang="en-US" dirty="0"/>
              <a:t> their maximum expect loss, that is, that maximum expected loss that can result from any possible random strategy picked by their opponent. Equivalently, players </a:t>
            </a:r>
            <a:r>
              <a:rPr lang="en-US" dirty="0" err="1"/>
              <a:t>maximise</a:t>
            </a:r>
            <a:r>
              <a:rPr lang="en-US" dirty="0"/>
              <a:t> their minimum expected payoff.</a:t>
            </a:r>
          </a:p>
          <a:p>
            <a:pPr marL="0" indent="0">
              <a:buNone/>
            </a:pPr>
            <a:endParaRPr lang="en-US" dirty="0"/>
          </a:p>
          <a:p>
            <a:pPr marL="0" indent="0">
              <a:buNone/>
            </a:pPr>
            <a:r>
              <a:rPr lang="en-US" dirty="0"/>
              <a:t>Note that, since the payoff matrix contains the payoff to player 1, we say that player 1 adopts a </a:t>
            </a:r>
            <a:r>
              <a:rPr lang="en-US" i="1" dirty="0"/>
              <a:t>maximin </a:t>
            </a:r>
            <a:r>
              <a:rPr lang="en-US" dirty="0"/>
              <a:t>strategy, whereas player 2 adopts a </a:t>
            </a:r>
            <a:r>
              <a:rPr lang="en-US" i="1" dirty="0"/>
              <a:t>minimax</a:t>
            </a:r>
            <a:r>
              <a:rPr lang="en-US" dirty="0"/>
              <a:t> strategy. Mixed-strategies that satisfy these criteria are called </a:t>
            </a:r>
            <a:r>
              <a:rPr lang="en-US" i="1" dirty="0"/>
              <a:t>optimal</a:t>
            </a:r>
            <a:r>
              <a:rPr lang="en-US" dirty="0"/>
              <a:t>.</a:t>
            </a:r>
          </a:p>
        </p:txBody>
      </p:sp>
      <p:sp>
        <p:nvSpPr>
          <p:cNvPr id="4" name="Slide Number Placeholder 3">
            <a:extLst>
              <a:ext uri="{FF2B5EF4-FFF2-40B4-BE49-F238E27FC236}">
                <a16:creationId xmlns:a16="http://schemas.microsoft.com/office/drawing/2014/main" id="{52E0561D-9D98-2147-B9BA-D6BCFE3BE6EE}"/>
              </a:ext>
            </a:extLst>
          </p:cNvPr>
          <p:cNvSpPr>
            <a:spLocks noGrp="1"/>
          </p:cNvSpPr>
          <p:nvPr>
            <p:ph type="sldNum" sz="quarter" idx="4"/>
          </p:nvPr>
        </p:nvSpPr>
        <p:spPr/>
        <p:txBody>
          <a:bodyPr/>
          <a:lstStyle/>
          <a:p>
            <a:fld id="{05306F20-FBA2-4746-AE9F-DFBA4FFD6FE5}" type="slidenum">
              <a:rPr lang="en-US" smtClean="0"/>
              <a:t>7</a:t>
            </a:fld>
            <a:endParaRPr lang="en-US" dirty="0"/>
          </a:p>
        </p:txBody>
      </p:sp>
    </p:spTree>
    <p:extLst>
      <p:ext uri="{BB962C8B-B14F-4D97-AF65-F5344CB8AC3E}">
        <p14:creationId xmlns:p14="http://schemas.microsoft.com/office/powerpoint/2010/main" val="3805801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B5C9-0F1E-2148-A00F-E132DBAE0C7D}"/>
              </a:ext>
            </a:extLst>
          </p:cNvPr>
          <p:cNvSpPr>
            <a:spLocks noGrp="1"/>
          </p:cNvSpPr>
          <p:nvPr>
            <p:ph type="title"/>
          </p:nvPr>
        </p:nvSpPr>
        <p:spPr/>
        <p:txBody>
          <a:bodyPr/>
          <a:lstStyle/>
          <a:p>
            <a:r>
              <a:rPr lang="en-US" dirty="0"/>
              <a:t>Characterization of a maximin strategy 1/4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61E6AA-65A9-5440-B65B-EDEDFDBBE1B8}"/>
                  </a:ext>
                </a:extLst>
              </p:cNvPr>
              <p:cNvSpPr>
                <a:spLocks noGrp="1"/>
              </p:cNvSpPr>
              <p:nvPr>
                <p:ph sz="quarter" idx="11"/>
              </p:nvPr>
            </p:nvSpPr>
            <p:spPr/>
            <p:txBody>
              <a:bodyPr/>
              <a:lstStyle/>
              <a:p>
                <a:pPr marL="0" indent="0">
                  <a:buNone/>
                </a:pPr>
                <a:r>
                  <a:rPr lang="en-US" dirty="0"/>
                  <a:t>Let </a:t>
                </a:r>
                <a14:m>
                  <m:oMath xmlns:m="http://schemas.openxmlformats.org/officeDocument/2006/math">
                    <m:r>
                      <a:rPr lang="de-CH" b="0" i="1" smtClean="0">
                        <a:latin typeface="Cambria Math" panose="02040503050406030204" pitchFamily="18" charset="0"/>
                      </a:rPr>
                      <m:t>𝑋</m:t>
                    </m:r>
                    <m:r>
                      <a:rPr lang="de-CH" b="0" i="1" smtClean="0">
                        <a:latin typeface="Cambria Math" panose="02040503050406030204" pitchFamily="18" charset="0"/>
                      </a:rPr>
                      <m:t>≔</m:t>
                    </m:r>
                    <m:d>
                      <m:dPr>
                        <m:begChr m:val="{"/>
                        <m:endChr m:val="}"/>
                        <m:ctrlPr>
                          <a:rPr lang="de-CH" b="0" i="1" smtClean="0">
                            <a:latin typeface="Cambria Math" panose="02040503050406030204" pitchFamily="18" charset="0"/>
                          </a:rPr>
                        </m:ctrlPr>
                      </m:dPr>
                      <m:e>
                        <m:r>
                          <a:rPr lang="de-CH" b="0" i="1" smtClean="0">
                            <a:latin typeface="Cambria Math" panose="02040503050406030204" pitchFamily="18" charset="0"/>
                          </a:rPr>
                          <m:t>𝑥</m:t>
                        </m:r>
                        <m:r>
                          <a:rPr lang="de-CH" i="1">
                            <a:latin typeface="Cambria Math" panose="02040503050406030204" pitchFamily="18" charset="0"/>
                            <a:ea typeface="Cambria Math" panose="02040503050406030204" pitchFamily="18" charset="0"/>
                          </a:rPr>
                          <m:t>∈</m:t>
                        </m:r>
                        <m:sSup>
                          <m:sSupPr>
                            <m:ctrlPr>
                              <a:rPr lang="de-CH" b="0" i="1" smtClean="0">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b="0" i="1" smtClean="0">
                                <a:latin typeface="Cambria Math" panose="02040503050406030204" pitchFamily="18" charset="0"/>
                                <a:ea typeface="Cambria Math" panose="02040503050406030204" pitchFamily="18" charset="0"/>
                              </a:rPr>
                              <m:t>𝑚</m:t>
                            </m:r>
                          </m:sup>
                        </m:sSup>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𝑥</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0</m:t>
                        </m:r>
                        <m:r>
                          <a:rPr lang="de-CH" b="0" i="1" smtClean="0">
                            <a:latin typeface="Cambria Math" panose="02040503050406030204" pitchFamily="18" charset="0"/>
                            <a:ea typeface="Cambria Math" panose="02040503050406030204" pitchFamily="18" charset="0"/>
                          </a:rPr>
                          <m:t>, </m:t>
                        </m:r>
                        <m:nary>
                          <m:naryPr>
                            <m:chr m:val="∑"/>
                            <m:ctrlPr>
                              <a:rPr lang="de-CH" b="0" i="1" smtClean="0">
                                <a:latin typeface="Cambria Math" panose="02040503050406030204" pitchFamily="18" charset="0"/>
                                <a:ea typeface="Cambria Math" panose="02040503050406030204" pitchFamily="18" charset="0"/>
                              </a:rPr>
                            </m:ctrlPr>
                          </m:naryPr>
                          <m:sub>
                            <m:r>
                              <m:rPr>
                                <m:brk m:alnAt="23"/>
                              </m:rPr>
                              <a:rPr lang="de-CH" b="0" i="1" smtClean="0">
                                <a:latin typeface="Cambria Math" panose="02040503050406030204" pitchFamily="18" charset="0"/>
                                <a:ea typeface="Cambria Math" panose="02040503050406030204" pitchFamily="18" charset="0"/>
                              </a:rPr>
                              <m:t>𝑖</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1</m:t>
                            </m:r>
                          </m:sub>
                          <m:sup>
                            <m:r>
                              <a:rPr lang="de-CH" b="0" i="1" smtClean="0">
                                <a:latin typeface="Cambria Math" panose="02040503050406030204" pitchFamily="18" charset="0"/>
                                <a:ea typeface="Cambria Math" panose="02040503050406030204" pitchFamily="18" charset="0"/>
                              </a:rPr>
                              <m:t>𝑚</m:t>
                            </m:r>
                          </m:sup>
                          <m:e>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𝑥</m:t>
                                </m:r>
                              </m:e>
                              <m:sub>
                                <m:r>
                                  <a:rPr lang="de-CH" b="0" i="1" smtClean="0">
                                    <a:latin typeface="Cambria Math" panose="02040503050406030204" pitchFamily="18" charset="0"/>
                                    <a:ea typeface="Cambria Math" panose="02040503050406030204" pitchFamily="18" charset="0"/>
                                  </a:rPr>
                                  <m:t>𝑖</m:t>
                                </m:r>
                              </m:sub>
                            </m:sSub>
                          </m:e>
                        </m:nary>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1</m:t>
                        </m:r>
                      </m:e>
                    </m:d>
                  </m:oMath>
                </a14:m>
                <a:r>
                  <a:rPr lang="en-US" dirty="0"/>
                  <a:t> and </a:t>
                </a:r>
                <a14:m>
                  <m:oMath xmlns:m="http://schemas.openxmlformats.org/officeDocument/2006/math">
                    <m:r>
                      <a:rPr lang="de-CH" b="0" i="1" smtClean="0">
                        <a:latin typeface="Cambria Math" panose="02040503050406030204" pitchFamily="18" charset="0"/>
                      </a:rPr>
                      <m:t>𝑌</m:t>
                    </m:r>
                    <m:r>
                      <a:rPr lang="de-CH" i="1">
                        <a:latin typeface="Cambria Math" panose="02040503050406030204" pitchFamily="18" charset="0"/>
                      </a:rPr>
                      <m:t>≔</m:t>
                    </m:r>
                    <m:d>
                      <m:dPr>
                        <m:begChr m:val="{"/>
                        <m:endChr m:val="}"/>
                        <m:ctrlPr>
                          <a:rPr lang="de-CH" i="1">
                            <a:latin typeface="Cambria Math" panose="02040503050406030204" pitchFamily="18" charset="0"/>
                          </a:rPr>
                        </m:ctrlPr>
                      </m:dPr>
                      <m:e>
                        <m:r>
                          <a:rPr lang="de-CH" b="0" i="1" smtClean="0">
                            <a:latin typeface="Cambria Math" panose="02040503050406030204" pitchFamily="18" charset="0"/>
                          </a:rPr>
                          <m:t>𝑦</m:t>
                        </m:r>
                        <m: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b="0" i="1" smtClean="0">
                                <a:latin typeface="Cambria Math" panose="02040503050406030204" pitchFamily="18" charset="0"/>
                                <a:ea typeface="Cambria Math" panose="02040503050406030204" pitchFamily="18" charset="0"/>
                              </a:rPr>
                              <m:t>𝑛</m:t>
                            </m:r>
                          </m:sup>
                        </m:sSup>
                        <m:r>
                          <a:rPr lang="de-CH" i="1">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𝑦</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0</m:t>
                        </m:r>
                        <m:r>
                          <a:rPr lang="de-CH" i="1">
                            <a:latin typeface="Cambria Math" panose="02040503050406030204" pitchFamily="18" charset="0"/>
                            <a:ea typeface="Cambria Math" panose="02040503050406030204" pitchFamily="18" charset="0"/>
                          </a:rPr>
                          <m:t>, </m:t>
                        </m:r>
                        <m:nary>
                          <m:naryPr>
                            <m:chr m:val="∑"/>
                            <m:ctrlPr>
                              <a:rPr lang="de-CH" i="1">
                                <a:latin typeface="Cambria Math" panose="02040503050406030204" pitchFamily="18" charset="0"/>
                                <a:ea typeface="Cambria Math" panose="02040503050406030204" pitchFamily="18" charset="0"/>
                              </a:rPr>
                            </m:ctrlPr>
                          </m:naryPr>
                          <m:sub>
                            <m:r>
                              <m:rPr>
                                <m:brk m:alnAt="23"/>
                              </m:rPr>
                              <a:rPr lang="de-CH" i="1">
                                <a:latin typeface="Cambria Math" panose="02040503050406030204" pitchFamily="18" charset="0"/>
                                <a:ea typeface="Cambria Math" panose="02040503050406030204" pitchFamily="18" charset="0"/>
                              </a:rPr>
                              <m:t>𝑖</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sub>
                          <m:sup>
                            <m:r>
                              <a:rPr lang="de-CH" b="0" i="1" smtClean="0">
                                <a:latin typeface="Cambria Math" panose="02040503050406030204" pitchFamily="18" charset="0"/>
                                <a:ea typeface="Cambria Math" panose="02040503050406030204" pitchFamily="18" charset="0"/>
                              </a:rPr>
                              <m:t>𝑛</m:t>
                            </m:r>
                          </m:sup>
                          <m:e>
                            <m:sSub>
                              <m:sSubPr>
                                <m:ctrlPr>
                                  <a:rPr lang="de-CH" i="1">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𝑦</m:t>
                                </m:r>
                              </m:e>
                              <m:sub>
                                <m:r>
                                  <a:rPr lang="de-CH" i="1">
                                    <a:latin typeface="Cambria Math" panose="02040503050406030204" pitchFamily="18" charset="0"/>
                                    <a:ea typeface="Cambria Math" panose="02040503050406030204" pitchFamily="18" charset="0"/>
                                  </a:rPr>
                                  <m:t>𝑖</m:t>
                                </m:r>
                              </m:sub>
                            </m:sSub>
                          </m:e>
                        </m:nary>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e>
                    </m:d>
                  </m:oMath>
                </a14:m>
                <a:r>
                  <a:rPr lang="en-US" dirty="0"/>
                  <a:t> denote the sets of all feasible mixed strategies. By definition, an optimal strategy </a:t>
                </a:r>
                <a14:m>
                  <m:oMath xmlns:m="http://schemas.openxmlformats.org/officeDocument/2006/math">
                    <m:sSup>
                      <m:sSupPr>
                        <m:ctrlPr>
                          <a:rPr lang="de-CH" i="1" smtClean="0">
                            <a:latin typeface="Cambria Math" panose="02040503050406030204" pitchFamily="18" charset="0"/>
                          </a:rPr>
                        </m:ctrlPr>
                      </m:sSupPr>
                      <m:e>
                        <m:r>
                          <a:rPr lang="de-CH" i="1">
                            <a:latin typeface="Cambria Math" panose="02040503050406030204" pitchFamily="18" charset="0"/>
                          </a:rPr>
                          <m:t>𝑥</m:t>
                        </m:r>
                      </m:e>
                      <m:sup>
                        <m:r>
                          <a:rPr lang="de-CH" b="0" i="1" smtClean="0">
                            <a:latin typeface="Cambria Math" panose="02040503050406030204" pitchFamily="18" charset="0"/>
                          </a:rPr>
                          <m:t>∗</m:t>
                        </m:r>
                      </m:sup>
                    </m:sSup>
                  </m:oMath>
                </a14:m>
                <a:r>
                  <a:rPr lang="en-US" dirty="0"/>
                  <a:t> for player 1 satisfies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de-CH" b="0" i="1" smtClean="0">
                              <a:latin typeface="Cambria Math" panose="02040503050406030204" pitchFamily="18" charset="0"/>
                            </a:rPr>
                          </m:ctrlPr>
                        </m:sSupPr>
                        <m:e>
                          <m:r>
                            <a:rPr lang="de-CH" b="0" i="1" smtClean="0">
                              <a:latin typeface="Cambria Math" panose="02040503050406030204" pitchFamily="18" charset="0"/>
                            </a:rPr>
                            <m:t>𝑥</m:t>
                          </m:r>
                        </m:e>
                        <m:sup>
                          <m:r>
                            <a:rPr lang="de-CH" b="0" i="1" smtClean="0">
                              <a:latin typeface="Cambria Math" panose="02040503050406030204" pitchFamily="18" charset="0"/>
                            </a:rPr>
                            <m:t>∗</m:t>
                          </m:r>
                        </m:sup>
                      </m:sSup>
                      <m:r>
                        <a:rPr lang="de-CH" b="0" i="1" smtClean="0">
                          <a:latin typeface="Cambria Math" panose="02040503050406030204" pitchFamily="18" charset="0"/>
                        </a:rPr>
                        <m:t> </m:t>
                      </m:r>
                      <m:r>
                        <a:rPr lang="de-CH" i="1">
                          <a:latin typeface="Cambria Math" panose="02040503050406030204" pitchFamily="18" charset="0"/>
                          <a:ea typeface="Cambria Math" panose="02040503050406030204" pitchFamily="18" charset="0"/>
                        </a:rPr>
                        <m:t>∈</m:t>
                      </m:r>
                      <m:func>
                        <m:funcPr>
                          <m:ctrlPr>
                            <a:rPr lang="de-CH" b="0" i="1" smtClean="0">
                              <a:latin typeface="Cambria Math" panose="02040503050406030204" pitchFamily="18" charset="0"/>
                              <a:ea typeface="Cambria Math" panose="02040503050406030204" pitchFamily="18" charset="0"/>
                            </a:rPr>
                          </m:ctrlPr>
                        </m:funcPr>
                        <m:fName>
                          <m:limLow>
                            <m:limLowPr>
                              <m:ctrlPr>
                                <a:rPr lang="de-CH" b="0" i="1" smtClean="0">
                                  <a:latin typeface="Cambria Math" panose="02040503050406030204" pitchFamily="18" charset="0"/>
                                  <a:ea typeface="Cambria Math" panose="02040503050406030204" pitchFamily="18" charset="0"/>
                                </a:rPr>
                              </m:ctrlPr>
                            </m:limLowPr>
                            <m:e>
                              <m:r>
                                <m:rPr>
                                  <m:sty m:val="p"/>
                                </m:rPr>
                                <a:rPr lang="de-CH" b="0" i="0" smtClean="0">
                                  <a:latin typeface="Cambria Math" panose="02040503050406030204" pitchFamily="18" charset="0"/>
                                  <a:ea typeface="Cambria Math" panose="02040503050406030204" pitchFamily="18" charset="0"/>
                                </a:rPr>
                                <m:t>argmax</m:t>
                              </m:r>
                            </m:e>
                            <m:lim>
                              <m:r>
                                <a:rPr lang="de-CH" b="0" i="1" smtClean="0">
                                  <a:latin typeface="Cambria Math" panose="02040503050406030204" pitchFamily="18" charset="0"/>
                                  <a:ea typeface="Cambria Math" panose="02040503050406030204" pitchFamily="18" charset="0"/>
                                </a:rPr>
                                <m:t>𝑧</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𝑋</m:t>
                              </m:r>
                            </m:lim>
                          </m:limLow>
                        </m:fName>
                        <m:e>
                          <m:func>
                            <m:funcPr>
                              <m:ctrlPr>
                                <a:rPr lang="de-CH" i="1">
                                  <a:latin typeface="Cambria Math" panose="02040503050406030204" pitchFamily="18" charset="0"/>
                                  <a:ea typeface="Cambria Math" panose="02040503050406030204" pitchFamily="18" charset="0"/>
                                </a:rPr>
                              </m:ctrlPr>
                            </m:funcPr>
                            <m:fName>
                              <m:limLow>
                                <m:limLowPr>
                                  <m:ctrlPr>
                                    <a:rPr lang="de-CH" i="1">
                                      <a:latin typeface="Cambria Math" panose="02040503050406030204" pitchFamily="18" charset="0"/>
                                      <a:ea typeface="Cambria Math" panose="02040503050406030204" pitchFamily="18" charset="0"/>
                                    </a:rPr>
                                  </m:ctrlPr>
                                </m:limLowPr>
                                <m:e>
                                  <m:r>
                                    <m:rPr>
                                      <m:sty m:val="p"/>
                                    </m:rPr>
                                    <a:rPr lang="de-CH">
                                      <a:latin typeface="Cambria Math" panose="02040503050406030204" pitchFamily="18" charset="0"/>
                                      <a:ea typeface="Cambria Math" panose="02040503050406030204" pitchFamily="18" charset="0"/>
                                    </a:rPr>
                                    <m:t>min</m:t>
                                  </m:r>
                                </m:e>
                                <m:lim>
                                  <m:r>
                                    <a:rPr lang="de-CH" i="1">
                                      <a:latin typeface="Cambria Math" panose="02040503050406030204" pitchFamily="18" charset="0"/>
                                      <a:ea typeface="Cambria Math" panose="02040503050406030204" pitchFamily="18" charset="0"/>
                                    </a:rPr>
                                    <m:t>𝑦</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𝑌</m:t>
                                  </m:r>
                                </m:lim>
                              </m:limLow>
                            </m:fName>
                            <m:e>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𝑧</m:t>
                                  </m:r>
                                </m:e>
                                <m:sup>
                                  <m:r>
                                    <a:rPr lang="de-CH" i="1">
                                      <a:latin typeface="Cambria Math" panose="02040503050406030204" pitchFamily="18" charset="0"/>
                                      <a:ea typeface="Cambria Math" panose="02040503050406030204" pitchFamily="18" charset="0"/>
                                    </a:rPr>
                                    <m:t>𝑇</m:t>
                                  </m:r>
                                </m:sup>
                              </m:sSup>
                              <m:r>
                                <a:rPr lang="de-CH" i="1">
                                  <a:latin typeface="Cambria Math" panose="02040503050406030204" pitchFamily="18" charset="0"/>
                                  <a:ea typeface="Cambria Math" panose="02040503050406030204" pitchFamily="18" charset="0"/>
                                </a:rPr>
                                <m:t>𝐴</m:t>
                              </m:r>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𝑦</m:t>
                              </m:r>
                            </m:e>
                          </m:func>
                        </m:e>
                      </m:func>
                    </m:oMath>
                  </m:oMathPara>
                </a14:m>
                <a:endParaRPr lang="en-US" dirty="0"/>
              </a:p>
              <a:p>
                <a:pPr marL="0" indent="0">
                  <a:buNone/>
                </a:pPr>
                <a:r>
                  <a:rPr lang="en-US" dirty="0"/>
                  <a:t>that is, it solves the problem</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de-CH" i="1">
                              <a:latin typeface="Cambria Math" panose="02040503050406030204" pitchFamily="18" charset="0"/>
                            </a:rPr>
                          </m:ctrlPr>
                        </m:funcPr>
                        <m:fName>
                          <m:limLow>
                            <m:limLowPr>
                              <m:ctrlPr>
                                <a:rPr lang="de-CH" i="1">
                                  <a:latin typeface="Cambria Math" panose="02040503050406030204" pitchFamily="18" charset="0"/>
                                </a:rPr>
                              </m:ctrlPr>
                            </m:limLowPr>
                            <m:e>
                              <m:r>
                                <m:rPr>
                                  <m:sty m:val="p"/>
                                </m:rPr>
                                <a:rPr lang="de-CH">
                                  <a:latin typeface="Cambria Math" panose="02040503050406030204" pitchFamily="18" charset="0"/>
                                </a:rPr>
                                <m:t>max</m:t>
                              </m:r>
                            </m:e>
                            <m:lim>
                              <m:r>
                                <a:rPr lang="de-CH" i="1">
                                  <a:latin typeface="Cambria Math" panose="02040503050406030204" pitchFamily="18" charset="0"/>
                                </a:rPr>
                                <m:t>𝑥</m:t>
                              </m:r>
                              <m: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i="1">
                                      <a:latin typeface="Cambria Math" panose="02040503050406030204" pitchFamily="18" charset="0"/>
                                      <a:ea typeface="Cambria Math" panose="02040503050406030204" pitchFamily="18" charset="0"/>
                                    </a:rPr>
                                    <m:t>𝑚</m:t>
                                  </m:r>
                                </m:sup>
                              </m:sSup>
                            </m:lim>
                          </m:limLow>
                        </m:fName>
                        <m:e>
                          <m:func>
                            <m:funcPr>
                              <m:ctrlPr>
                                <a:rPr lang="de-CH" i="1">
                                  <a:latin typeface="Cambria Math" panose="02040503050406030204" pitchFamily="18" charset="0"/>
                                  <a:ea typeface="Cambria Math" panose="02040503050406030204" pitchFamily="18" charset="0"/>
                                </a:rPr>
                              </m:ctrlPr>
                            </m:funcPr>
                            <m:fName>
                              <m:limLow>
                                <m:limLowPr>
                                  <m:ctrlPr>
                                    <a:rPr lang="de-CH" i="1">
                                      <a:latin typeface="Cambria Math" panose="02040503050406030204" pitchFamily="18" charset="0"/>
                                      <a:ea typeface="Cambria Math" panose="02040503050406030204" pitchFamily="18" charset="0"/>
                                    </a:rPr>
                                  </m:ctrlPr>
                                </m:limLowPr>
                                <m:e>
                                  <m:r>
                                    <m:rPr>
                                      <m:sty m:val="p"/>
                                    </m:rPr>
                                    <a:rPr lang="de-CH">
                                      <a:latin typeface="Cambria Math" panose="02040503050406030204" pitchFamily="18" charset="0"/>
                                      <a:ea typeface="Cambria Math" panose="02040503050406030204" pitchFamily="18" charset="0"/>
                                    </a:rPr>
                                    <m:t>min</m:t>
                                  </m:r>
                                </m:e>
                                <m:lim>
                                  <m:r>
                                    <a:rPr lang="de-CH" i="1">
                                      <a:latin typeface="Cambria Math" panose="02040503050406030204" pitchFamily="18" charset="0"/>
                                      <a:ea typeface="Cambria Math" panose="02040503050406030204" pitchFamily="18" charset="0"/>
                                    </a:rPr>
                                    <m:t>𝑦</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𝑌</m:t>
                                  </m:r>
                                </m:lim>
                              </m:limLow>
                            </m:fName>
                            <m:e>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𝑥</m:t>
                                  </m:r>
                                </m:e>
                                <m:sup>
                                  <m:r>
                                    <a:rPr lang="de-CH" i="1">
                                      <a:latin typeface="Cambria Math" panose="02040503050406030204" pitchFamily="18" charset="0"/>
                                      <a:ea typeface="Cambria Math" panose="02040503050406030204" pitchFamily="18" charset="0"/>
                                    </a:rPr>
                                    <m:t>𝑇</m:t>
                                  </m:r>
                                </m:sup>
                              </m:sSup>
                              <m:r>
                                <a:rPr lang="de-CH" i="1">
                                  <a:latin typeface="Cambria Math" panose="02040503050406030204" pitchFamily="18" charset="0"/>
                                  <a:ea typeface="Cambria Math" panose="02040503050406030204" pitchFamily="18" charset="0"/>
                                </a:rPr>
                                <m:t>𝐴</m:t>
                              </m:r>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𝑦</m:t>
                              </m:r>
                            </m:e>
                          </m:func>
                        </m:e>
                      </m:func>
                      <m:r>
                        <a:rPr lang="de-CH" i="1">
                          <a:latin typeface="Cambria Math" panose="02040503050406030204" pitchFamily="18" charset="0"/>
                        </a:rPr>
                        <m:t> </m:t>
                      </m:r>
                      <m:r>
                        <a:rPr lang="de-CH" i="1">
                          <a:latin typeface="Cambria Math" panose="02040503050406030204" pitchFamily="18" charset="0"/>
                        </a:rPr>
                        <m:t>𝑠</m:t>
                      </m:r>
                      <m:r>
                        <a:rPr lang="de-CH" i="1">
                          <a:latin typeface="Cambria Math" panose="02040503050406030204" pitchFamily="18" charset="0"/>
                        </a:rPr>
                        <m:t>.</m:t>
                      </m:r>
                      <m:r>
                        <a:rPr lang="de-CH" i="1">
                          <a:latin typeface="Cambria Math" panose="02040503050406030204" pitchFamily="18" charset="0"/>
                        </a:rPr>
                        <m:t>𝑡</m:t>
                      </m:r>
                      <m:r>
                        <a:rPr lang="de-CH" i="1">
                          <a:latin typeface="Cambria Math" panose="02040503050406030204" pitchFamily="18" charset="0"/>
                        </a:rPr>
                        <m:t>. </m:t>
                      </m:r>
                      <m:d>
                        <m:dPr>
                          <m:begChr m:val="{"/>
                          <m:endChr m:val=""/>
                          <m:ctrlPr>
                            <a:rPr lang="de-CH" i="1">
                              <a:latin typeface="Cambria Math" panose="02040503050406030204" pitchFamily="18" charset="0"/>
                            </a:rPr>
                          </m:ctrlPr>
                        </m:dPr>
                        <m:e>
                          <m:eqArr>
                            <m:eqArrPr>
                              <m:ctrlPr>
                                <a:rPr lang="de-CH" i="1">
                                  <a:latin typeface="Cambria Math" panose="02040503050406030204" pitchFamily="18" charset="0"/>
                                </a:rPr>
                              </m:ctrlPr>
                            </m:eqArrPr>
                            <m:e>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1</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e>
                              </m:d>
                              <m:r>
                                <a:rPr lang="de-CH" i="1">
                                  <a:latin typeface="Cambria Math" panose="02040503050406030204" pitchFamily="18" charset="0"/>
                                  <a:ea typeface="Cambria Math" panose="02040503050406030204" pitchFamily="18" charset="0"/>
                                </a:rPr>
                                <m:t>𝑥</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e>
                            <m:e>
                              <m:r>
                                <a:rPr lang="de-CH" i="1">
                                  <a:latin typeface="Cambria Math" panose="02040503050406030204" pitchFamily="18" charset="0"/>
                                  <a:ea typeface="Cambria Math" panose="02040503050406030204" pitchFamily="18" charset="0"/>
                                </a:rPr>
                                <m:t>𝑥</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0</m:t>
                              </m:r>
                            </m:e>
                          </m:eqArr>
                        </m:e>
                      </m:d>
                    </m:oMath>
                  </m:oMathPara>
                </a14:m>
                <a:endParaRPr lang="en-US" dirty="0"/>
              </a:p>
            </p:txBody>
          </p:sp>
        </mc:Choice>
        <mc:Fallback xmlns="">
          <p:sp>
            <p:nvSpPr>
              <p:cNvPr id="3" name="Content Placeholder 2">
                <a:extLst>
                  <a:ext uri="{FF2B5EF4-FFF2-40B4-BE49-F238E27FC236}">
                    <a16:creationId xmlns:a16="http://schemas.microsoft.com/office/drawing/2014/main" id="{5461E6AA-65A9-5440-B65B-EDEDFDBBE1B8}"/>
                  </a:ext>
                </a:extLst>
              </p:cNvPr>
              <p:cNvSpPr>
                <a:spLocks noGrp="1" noRot="1" noChangeAspect="1" noMove="1" noResize="1" noEditPoints="1" noAdjustHandles="1" noChangeArrowheads="1" noChangeShapeType="1" noTextEdit="1"/>
              </p:cNvSpPr>
              <p:nvPr>
                <p:ph sz="quarter" idx="11"/>
              </p:nvPr>
            </p:nvSpPr>
            <p:spPr>
              <a:blipFill>
                <a:blip r:embed="rId2"/>
                <a:stretch>
                  <a:fillRect l="-1649" t="-10559" b="-242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EBA4439-79CE-4445-992F-44AC1EF65891}"/>
              </a:ext>
            </a:extLst>
          </p:cNvPr>
          <p:cNvSpPr>
            <a:spLocks noGrp="1"/>
          </p:cNvSpPr>
          <p:nvPr>
            <p:ph type="sldNum" sz="quarter" idx="4"/>
          </p:nvPr>
        </p:nvSpPr>
        <p:spPr/>
        <p:txBody>
          <a:bodyPr/>
          <a:lstStyle/>
          <a:p>
            <a:fld id="{05306F20-FBA2-4746-AE9F-DFBA4FFD6FE5}" type="slidenum">
              <a:rPr lang="en-US" smtClean="0"/>
              <a:t>8</a:t>
            </a:fld>
            <a:endParaRPr lang="en-US" dirty="0"/>
          </a:p>
        </p:txBody>
      </p:sp>
    </p:spTree>
    <p:extLst>
      <p:ext uri="{BB962C8B-B14F-4D97-AF65-F5344CB8AC3E}">
        <p14:creationId xmlns:p14="http://schemas.microsoft.com/office/powerpoint/2010/main" val="1317387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B5C9-0F1E-2148-A00F-E132DBAE0C7D}"/>
              </a:ext>
            </a:extLst>
          </p:cNvPr>
          <p:cNvSpPr>
            <a:spLocks noGrp="1"/>
          </p:cNvSpPr>
          <p:nvPr>
            <p:ph type="title"/>
          </p:nvPr>
        </p:nvSpPr>
        <p:spPr/>
        <p:txBody>
          <a:bodyPr/>
          <a:lstStyle/>
          <a:p>
            <a:r>
              <a:rPr lang="en-US" dirty="0"/>
              <a:t>Characterization of a maximin strategy  2/4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61E6AA-65A9-5440-B65B-EDEDFDBBE1B8}"/>
                  </a:ext>
                </a:extLst>
              </p:cNvPr>
              <p:cNvSpPr>
                <a:spLocks noGrp="1"/>
              </p:cNvSpPr>
              <p:nvPr>
                <p:ph sz="quarter" idx="11"/>
              </p:nvPr>
            </p:nvSpPr>
            <p:spPr/>
            <p:txBody>
              <a:bodyPr/>
              <a:lstStyle/>
              <a:p>
                <a:pPr marL="0" indent="0">
                  <a:buNone/>
                </a:pPr>
                <a:r>
                  <a:rPr lang="de-CH" dirty="0"/>
                  <a:t>An </a:t>
                </a:r>
                <a:r>
                  <a:rPr lang="en-US" dirty="0"/>
                  <a:t>optimal strategy </a:t>
                </a:r>
                <a14:m>
                  <m:oMath xmlns:m="http://schemas.openxmlformats.org/officeDocument/2006/math">
                    <m:sSup>
                      <m:sSupPr>
                        <m:ctrlPr>
                          <a:rPr lang="de-CH" i="1" smtClean="0">
                            <a:latin typeface="Cambria Math" panose="02040503050406030204" pitchFamily="18" charset="0"/>
                          </a:rPr>
                        </m:ctrlPr>
                      </m:sSupPr>
                      <m:e>
                        <m:r>
                          <a:rPr lang="de-CH" i="1">
                            <a:latin typeface="Cambria Math" panose="02040503050406030204" pitchFamily="18" charset="0"/>
                          </a:rPr>
                          <m:t>𝑥</m:t>
                        </m:r>
                      </m:e>
                      <m:sup>
                        <m:r>
                          <a:rPr lang="de-CH" b="0" i="1" smtClean="0">
                            <a:latin typeface="Cambria Math" panose="02040503050406030204" pitchFamily="18" charset="0"/>
                          </a:rPr>
                          <m:t>∗</m:t>
                        </m:r>
                      </m:sup>
                    </m:sSup>
                  </m:oMath>
                </a14:m>
                <a:r>
                  <a:rPr lang="en-US" dirty="0"/>
                  <a:t> for player 1 solves the problem</a:t>
                </a:r>
              </a:p>
              <a:p>
                <a:pPr marL="0" indent="0">
                  <a:buNone/>
                </a:pPr>
                <a14:m>
                  <m:oMathPara xmlns:m="http://schemas.openxmlformats.org/officeDocument/2006/math">
                    <m:oMathParaPr>
                      <m:jc m:val="centerGroup"/>
                    </m:oMathParaPr>
                    <m:oMath xmlns:m="http://schemas.openxmlformats.org/officeDocument/2006/math">
                      <m:func>
                        <m:funcPr>
                          <m:ctrlPr>
                            <a:rPr lang="de-CH" b="0" i="1" smtClean="0">
                              <a:latin typeface="Cambria Math" panose="02040503050406030204" pitchFamily="18" charset="0"/>
                            </a:rPr>
                          </m:ctrlPr>
                        </m:funcPr>
                        <m:fName>
                          <m:limLow>
                            <m:limLowPr>
                              <m:ctrlPr>
                                <a:rPr lang="de-CH" b="0" i="1" smtClean="0">
                                  <a:latin typeface="Cambria Math" panose="02040503050406030204" pitchFamily="18" charset="0"/>
                                </a:rPr>
                              </m:ctrlPr>
                            </m:limLowPr>
                            <m:e>
                              <m:r>
                                <m:rPr>
                                  <m:sty m:val="p"/>
                                </m:rPr>
                                <a:rPr lang="de-CH" b="0" i="0" smtClean="0">
                                  <a:latin typeface="Cambria Math" panose="02040503050406030204" pitchFamily="18" charset="0"/>
                                </a:rPr>
                                <m:t>max</m:t>
                              </m:r>
                            </m:e>
                            <m:lim>
                              <m:r>
                                <a:rPr lang="de-CH" b="0" i="1" smtClean="0">
                                  <a:latin typeface="Cambria Math" panose="02040503050406030204" pitchFamily="18" charset="0"/>
                                </a:rPr>
                                <m:t>𝑥</m:t>
                              </m:r>
                              <m:r>
                                <a:rPr lang="de-CH" i="1">
                                  <a:latin typeface="Cambria Math" panose="02040503050406030204" pitchFamily="18" charset="0"/>
                                  <a:ea typeface="Cambria Math" panose="02040503050406030204" pitchFamily="18" charset="0"/>
                                </a:rPr>
                                <m:t>∈</m:t>
                              </m:r>
                              <m:sSup>
                                <m:sSupPr>
                                  <m:ctrlPr>
                                    <a:rPr lang="de-CH" b="0" i="1" smtClean="0">
                                      <a:latin typeface="Cambria Math" panose="02040503050406030204" pitchFamily="18" charset="0"/>
                                      <a:ea typeface="Cambria Math" panose="02040503050406030204" pitchFamily="18" charset="0"/>
                                    </a:rPr>
                                  </m:ctrlPr>
                                </m:sSupPr>
                                <m:e>
                                  <m:r>
                                    <a:rPr lang="de-CH" b="0" i="1" smtClean="0">
                                      <a:latin typeface="Cambria Math" panose="02040503050406030204" pitchFamily="18" charset="0"/>
                                      <a:ea typeface="Cambria Math" panose="02040503050406030204" pitchFamily="18" charset="0"/>
                                    </a:rPr>
                                    <m:t>ℝ</m:t>
                                  </m:r>
                                </m:e>
                                <m:sup>
                                  <m:r>
                                    <a:rPr lang="de-CH" b="0" i="1" smtClean="0">
                                      <a:latin typeface="Cambria Math" panose="02040503050406030204" pitchFamily="18" charset="0"/>
                                      <a:ea typeface="Cambria Math" panose="02040503050406030204" pitchFamily="18" charset="0"/>
                                    </a:rPr>
                                    <m:t>𝑚</m:t>
                                  </m:r>
                                </m:sup>
                              </m:sSup>
                            </m:lim>
                          </m:limLow>
                        </m:fName>
                        <m:e>
                          <m:func>
                            <m:funcPr>
                              <m:ctrlPr>
                                <a:rPr lang="de-CH" i="1">
                                  <a:latin typeface="Cambria Math" panose="02040503050406030204" pitchFamily="18" charset="0"/>
                                  <a:ea typeface="Cambria Math" panose="02040503050406030204" pitchFamily="18" charset="0"/>
                                </a:rPr>
                              </m:ctrlPr>
                            </m:funcPr>
                            <m:fName>
                              <m:limLow>
                                <m:limLowPr>
                                  <m:ctrlPr>
                                    <a:rPr lang="de-CH" i="1">
                                      <a:latin typeface="Cambria Math" panose="02040503050406030204" pitchFamily="18" charset="0"/>
                                      <a:ea typeface="Cambria Math" panose="02040503050406030204" pitchFamily="18" charset="0"/>
                                    </a:rPr>
                                  </m:ctrlPr>
                                </m:limLowPr>
                                <m:e>
                                  <m:r>
                                    <m:rPr>
                                      <m:sty m:val="p"/>
                                    </m:rPr>
                                    <a:rPr lang="de-CH">
                                      <a:latin typeface="Cambria Math" panose="02040503050406030204" pitchFamily="18" charset="0"/>
                                      <a:ea typeface="Cambria Math" panose="02040503050406030204" pitchFamily="18" charset="0"/>
                                    </a:rPr>
                                    <m:t>min</m:t>
                                  </m:r>
                                </m:e>
                                <m:lim>
                                  <m:r>
                                    <a:rPr lang="de-CH" i="1">
                                      <a:latin typeface="Cambria Math" panose="02040503050406030204" pitchFamily="18" charset="0"/>
                                      <a:ea typeface="Cambria Math" panose="02040503050406030204" pitchFamily="18" charset="0"/>
                                    </a:rPr>
                                    <m:t>𝑦</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𝑌</m:t>
                                  </m:r>
                                </m:lim>
                              </m:limLow>
                            </m:fName>
                            <m:e>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𝑥</m:t>
                                  </m:r>
                                </m:e>
                                <m:sup>
                                  <m:r>
                                    <a:rPr lang="de-CH" i="1">
                                      <a:latin typeface="Cambria Math" panose="02040503050406030204" pitchFamily="18" charset="0"/>
                                      <a:ea typeface="Cambria Math" panose="02040503050406030204" pitchFamily="18" charset="0"/>
                                    </a:rPr>
                                    <m:t>𝑇</m:t>
                                  </m:r>
                                </m:sup>
                              </m:sSup>
                              <m:r>
                                <a:rPr lang="de-CH" i="1">
                                  <a:latin typeface="Cambria Math" panose="02040503050406030204" pitchFamily="18" charset="0"/>
                                  <a:ea typeface="Cambria Math" panose="02040503050406030204" pitchFamily="18" charset="0"/>
                                </a:rPr>
                                <m:t>𝐴</m:t>
                              </m:r>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𝑦</m:t>
                              </m:r>
                            </m:e>
                          </m:func>
                        </m:e>
                      </m:func>
                      <m:r>
                        <a:rPr lang="de-CH" b="0" i="1" smtClean="0">
                          <a:latin typeface="Cambria Math" panose="02040503050406030204" pitchFamily="18" charset="0"/>
                        </a:rPr>
                        <m:t> </m:t>
                      </m:r>
                      <m:r>
                        <a:rPr lang="de-CH" b="0" i="1" smtClean="0">
                          <a:latin typeface="Cambria Math" panose="02040503050406030204" pitchFamily="18" charset="0"/>
                        </a:rPr>
                        <m:t>𝑠</m:t>
                      </m:r>
                      <m:r>
                        <a:rPr lang="de-CH" b="0" i="1" smtClean="0">
                          <a:latin typeface="Cambria Math" panose="02040503050406030204" pitchFamily="18" charset="0"/>
                        </a:rPr>
                        <m:t>.</m:t>
                      </m:r>
                      <m:r>
                        <a:rPr lang="de-CH" b="0" i="1" smtClean="0">
                          <a:latin typeface="Cambria Math" panose="02040503050406030204" pitchFamily="18" charset="0"/>
                        </a:rPr>
                        <m:t>𝑡</m:t>
                      </m:r>
                      <m:r>
                        <a:rPr lang="de-CH" b="0" i="1" smtClean="0">
                          <a:latin typeface="Cambria Math" panose="02040503050406030204" pitchFamily="18" charset="0"/>
                        </a:rPr>
                        <m:t>. </m:t>
                      </m:r>
                      <m:d>
                        <m:dPr>
                          <m:begChr m:val="{"/>
                          <m:endChr m:val=""/>
                          <m:ctrlPr>
                            <a:rPr lang="de-CH" b="0" i="1" smtClean="0">
                              <a:latin typeface="Cambria Math" panose="02040503050406030204" pitchFamily="18" charset="0"/>
                            </a:rPr>
                          </m:ctrlPr>
                        </m:dPr>
                        <m:e>
                          <m:eqArr>
                            <m:eqArrPr>
                              <m:ctrlPr>
                                <a:rPr lang="de-CH" b="0" i="1" smtClean="0">
                                  <a:latin typeface="Cambria Math" panose="02040503050406030204" pitchFamily="18" charset="0"/>
                                </a:rPr>
                              </m:ctrlPr>
                            </m:eqArrPr>
                            <m:e>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1,…,1</m:t>
                                  </m:r>
                                </m:e>
                              </m:d>
                              <m:r>
                                <a:rPr lang="de-CH" i="1">
                                  <a:latin typeface="Cambria Math" panose="02040503050406030204" pitchFamily="18" charset="0"/>
                                  <a:ea typeface="Cambria Math" panose="02040503050406030204" pitchFamily="18" charset="0"/>
                                </a:rPr>
                                <m:t>𝑥</m:t>
                              </m:r>
                              <m:r>
                                <a:rPr lang="de-CH" i="1">
                                  <a:latin typeface="Cambria Math" panose="02040503050406030204" pitchFamily="18" charset="0"/>
                                  <a:ea typeface="Cambria Math" panose="02040503050406030204" pitchFamily="18" charset="0"/>
                                </a:rPr>
                                <m:t>=1</m:t>
                              </m:r>
                            </m:e>
                            <m:e>
                              <m:r>
                                <a:rPr lang="de-CH" i="1">
                                  <a:latin typeface="Cambria Math" panose="02040503050406030204" pitchFamily="18" charset="0"/>
                                  <a:ea typeface="Cambria Math" panose="02040503050406030204" pitchFamily="18" charset="0"/>
                                </a:rPr>
                                <m:t>𝑥</m:t>
                              </m:r>
                              <m:r>
                                <a:rPr lang="de-CH" i="1">
                                  <a:latin typeface="Cambria Math" panose="02040503050406030204" pitchFamily="18" charset="0"/>
                                  <a:ea typeface="Cambria Math" panose="02040503050406030204" pitchFamily="18" charset="0"/>
                                </a:rPr>
                                <m:t>≥0</m:t>
                              </m:r>
                            </m:e>
                          </m:eqArr>
                        </m:e>
                      </m:d>
                    </m:oMath>
                  </m:oMathPara>
                </a14:m>
                <a:endParaRPr lang="en-US" dirty="0"/>
              </a:p>
              <a:p>
                <a:pPr marL="0" indent="0">
                  <a:buNone/>
                </a:pPr>
                <a:endParaRPr lang="en-US" dirty="0"/>
              </a:p>
              <a:p>
                <a:pPr marL="0" indent="0">
                  <a:buNone/>
                </a:pPr>
                <a:r>
                  <a:rPr lang="en-US" dirty="0"/>
                  <a:t>For any </a:t>
                </a:r>
                <a14:m>
                  <m:oMath xmlns:m="http://schemas.openxmlformats.org/officeDocument/2006/math">
                    <m:r>
                      <a:rPr lang="de-CH" i="1">
                        <a:latin typeface="Cambria Math" panose="02040503050406030204" pitchFamily="18" charset="0"/>
                      </a:rPr>
                      <m:t>𝑥</m:t>
                    </m:r>
                    <m: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i="1">
                            <a:latin typeface="Cambria Math" panose="02040503050406030204" pitchFamily="18" charset="0"/>
                            <a:ea typeface="Cambria Math" panose="02040503050406030204" pitchFamily="18" charset="0"/>
                          </a:rPr>
                          <m:t>𝑚</m:t>
                        </m:r>
                      </m:sup>
                    </m:sSup>
                  </m:oMath>
                </a14:m>
                <a:r>
                  <a:rPr lang="en-US" dirty="0"/>
                  <a:t> fixed, let </a:t>
                </a:r>
                <a14:m>
                  <m:oMath xmlns:m="http://schemas.openxmlformats.org/officeDocument/2006/math">
                    <m:func>
                      <m:funcPr>
                        <m:ctrlPr>
                          <a:rPr lang="de-CH" i="1">
                            <a:latin typeface="Cambria Math" panose="02040503050406030204" pitchFamily="18" charset="0"/>
                            <a:ea typeface="Cambria Math" panose="02040503050406030204" pitchFamily="18" charset="0"/>
                          </a:rPr>
                        </m:ctrlPr>
                      </m:funcPr>
                      <m:fName>
                        <m:r>
                          <a:rPr lang="de-CH" b="0" i="1" smtClean="0">
                            <a:latin typeface="Cambria Math" panose="02040503050406030204" pitchFamily="18" charset="0"/>
                            <a:ea typeface="Cambria Math" panose="02040503050406030204" pitchFamily="18" charset="0"/>
                          </a:rPr>
                          <m:t>𝑣</m:t>
                        </m:r>
                        <m:r>
                          <a:rPr lang="de-CH" b="0" i="1" smtClean="0">
                            <a:latin typeface="Cambria Math" panose="02040503050406030204" pitchFamily="18" charset="0"/>
                            <a:ea typeface="Cambria Math" panose="02040503050406030204" pitchFamily="18" charset="0"/>
                          </a:rPr>
                          <m:t>:=</m:t>
                        </m:r>
                        <m:limLow>
                          <m:limLowPr>
                            <m:ctrlPr>
                              <a:rPr lang="de-CH" i="1">
                                <a:latin typeface="Cambria Math" panose="02040503050406030204" pitchFamily="18" charset="0"/>
                                <a:ea typeface="Cambria Math" panose="02040503050406030204" pitchFamily="18" charset="0"/>
                              </a:rPr>
                            </m:ctrlPr>
                          </m:limLowPr>
                          <m:e>
                            <m:r>
                              <m:rPr>
                                <m:sty m:val="p"/>
                              </m:rPr>
                              <a:rPr lang="de-CH">
                                <a:latin typeface="Cambria Math" panose="02040503050406030204" pitchFamily="18" charset="0"/>
                                <a:ea typeface="Cambria Math" panose="02040503050406030204" pitchFamily="18" charset="0"/>
                              </a:rPr>
                              <m:t>min</m:t>
                            </m:r>
                          </m:e>
                          <m:lim>
                            <m:r>
                              <a:rPr lang="de-CH" i="1">
                                <a:latin typeface="Cambria Math" panose="02040503050406030204" pitchFamily="18" charset="0"/>
                                <a:ea typeface="Cambria Math" panose="02040503050406030204" pitchFamily="18" charset="0"/>
                              </a:rPr>
                              <m:t>𝑦</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𝑌</m:t>
                            </m:r>
                          </m:lim>
                        </m:limLow>
                      </m:fName>
                      <m:e>
                        <m:sSup>
                          <m:sSupPr>
                            <m:ctrlPr>
                              <a:rPr lang="de-CH" i="1">
                                <a:latin typeface="Cambria Math" panose="02040503050406030204" pitchFamily="18" charset="0"/>
                                <a:ea typeface="Cambria Math" panose="02040503050406030204" pitchFamily="18" charset="0"/>
                              </a:rPr>
                            </m:ctrlPr>
                          </m:sSupPr>
                          <m:e>
                            <m:r>
                              <a:rPr lang="de-CH" b="0" i="1" smtClean="0">
                                <a:latin typeface="Cambria Math" panose="02040503050406030204" pitchFamily="18" charset="0"/>
                                <a:ea typeface="Cambria Math" panose="02040503050406030204" pitchFamily="18" charset="0"/>
                              </a:rPr>
                              <m:t>𝑥</m:t>
                            </m:r>
                          </m:e>
                          <m:sup>
                            <m:r>
                              <a:rPr lang="de-CH" i="1">
                                <a:latin typeface="Cambria Math" panose="02040503050406030204" pitchFamily="18" charset="0"/>
                                <a:ea typeface="Cambria Math" panose="02040503050406030204" pitchFamily="18" charset="0"/>
                              </a:rPr>
                              <m:t>𝑇</m:t>
                            </m:r>
                          </m:sup>
                        </m:sSup>
                        <m:r>
                          <a:rPr lang="de-CH" i="1">
                            <a:latin typeface="Cambria Math" panose="02040503050406030204" pitchFamily="18" charset="0"/>
                            <a:ea typeface="Cambria Math" panose="02040503050406030204" pitchFamily="18" charset="0"/>
                          </a:rPr>
                          <m:t>𝐴</m:t>
                        </m:r>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𝑦</m:t>
                        </m:r>
                      </m:e>
                    </m:func>
                  </m:oMath>
                </a14:m>
                <a:r>
                  <a:rPr lang="en-US" dirty="0"/>
                  <a:t>, that is, </a:t>
                </a:r>
                <a14:m>
                  <m:oMath xmlns:m="http://schemas.openxmlformats.org/officeDocument/2006/math">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𝑥</m:t>
                        </m:r>
                      </m:e>
                      <m:sup>
                        <m:r>
                          <a:rPr lang="de-CH" i="1">
                            <a:latin typeface="Cambria Math" panose="02040503050406030204" pitchFamily="18" charset="0"/>
                            <a:ea typeface="Cambria Math" panose="02040503050406030204" pitchFamily="18" charset="0"/>
                          </a:rPr>
                          <m:t>𝑇</m:t>
                        </m:r>
                      </m:sup>
                    </m:sSup>
                    <m:r>
                      <a:rPr lang="de-CH" i="1">
                        <a:latin typeface="Cambria Math" panose="02040503050406030204" pitchFamily="18" charset="0"/>
                        <a:ea typeface="Cambria Math" panose="02040503050406030204" pitchFamily="18" charset="0"/>
                      </a:rPr>
                      <m:t>𝐴</m:t>
                    </m:r>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𝑦</m:t>
                    </m:r>
                    <m:r>
                      <a:rPr lang="de-CH" b="0" i="0"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𝑣</m:t>
                    </m:r>
                  </m:oMath>
                </a14:m>
                <a:r>
                  <a:rPr lang="en-US" dirty="0"/>
                  <a:t> is for any </a:t>
                </a:r>
                <a14:m>
                  <m:oMath xmlns:m="http://schemas.openxmlformats.org/officeDocument/2006/math">
                    <m:r>
                      <a:rPr lang="de-CH" i="1">
                        <a:latin typeface="Cambria Math" panose="02040503050406030204" pitchFamily="18" charset="0"/>
                        <a:ea typeface="Cambria Math" panose="02040503050406030204" pitchFamily="18" charset="0"/>
                      </a:rPr>
                      <m:t>𝑦</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𝑌</m:t>
                    </m:r>
                  </m:oMath>
                </a14:m>
                <a:r>
                  <a:rPr lang="en-US" dirty="0"/>
                  <a:t>.</a:t>
                </a:r>
                <a:br>
                  <a:rPr lang="en-US" dirty="0"/>
                </a:br>
                <a:r>
                  <a:rPr lang="en-US" dirty="0"/>
                  <a:t>This holds also for </a:t>
                </a:r>
                <a14:m>
                  <m:oMath xmlns:m="http://schemas.openxmlformats.org/officeDocument/2006/math">
                    <m:r>
                      <a:rPr lang="de-CH" b="0" i="1" smtClean="0">
                        <a:latin typeface="Cambria Math" panose="02040503050406030204" pitchFamily="18" charset="0"/>
                      </a:rPr>
                      <m:t>𝑦</m:t>
                    </m:r>
                    <m:r>
                      <a:rPr lang="de-CH" b="0" i="1" smtClean="0">
                        <a:latin typeface="Cambria Math" panose="02040503050406030204" pitchFamily="18" charset="0"/>
                      </a:rPr>
                      <m:t>=</m:t>
                    </m:r>
                    <m:sSup>
                      <m:sSupPr>
                        <m:ctrlPr>
                          <a:rPr lang="de-CH" b="0" i="1" smtClean="0">
                            <a:latin typeface="Cambria Math" panose="02040503050406030204" pitchFamily="18" charset="0"/>
                          </a:rPr>
                        </m:ctrlPr>
                      </m:sSupPr>
                      <m:e>
                        <m:d>
                          <m:dPr>
                            <m:ctrlPr>
                              <a:rPr lang="de-CH" b="0" i="1" smtClean="0">
                                <a:latin typeface="Cambria Math" panose="02040503050406030204" pitchFamily="18" charset="0"/>
                              </a:rPr>
                            </m:ctrlPr>
                          </m:dPr>
                          <m:e>
                            <m:r>
                              <a:rPr lang="de-CH" b="0" i="1" smtClean="0">
                                <a:latin typeface="Cambria Math" panose="02040503050406030204" pitchFamily="18" charset="0"/>
                              </a:rPr>
                              <m:t>1,0,…,0</m:t>
                            </m:r>
                          </m:e>
                        </m:d>
                      </m:e>
                      <m:sup>
                        <m:r>
                          <a:rPr lang="de-CH" b="0" i="1" smtClean="0">
                            <a:latin typeface="Cambria Math" panose="02040503050406030204" pitchFamily="18" charset="0"/>
                          </a:rPr>
                          <m:t>𝑇</m:t>
                        </m:r>
                      </m:sup>
                    </m:sSup>
                  </m:oMath>
                </a14:m>
                <a:r>
                  <a:rPr lang="en-US" dirty="0"/>
                  <a:t>, for </a:t>
                </a:r>
                <a14:m>
                  <m:oMath xmlns:m="http://schemas.openxmlformats.org/officeDocument/2006/math">
                    <m:r>
                      <a:rPr lang="de-CH" i="1">
                        <a:latin typeface="Cambria Math" panose="02040503050406030204" pitchFamily="18" charset="0"/>
                      </a:rPr>
                      <m:t>𝑦</m:t>
                    </m:r>
                    <m:r>
                      <a:rPr lang="de-CH" i="1">
                        <a:latin typeface="Cambria Math" panose="02040503050406030204" pitchFamily="18" charset="0"/>
                      </a:rPr>
                      <m:t>=</m:t>
                    </m:r>
                    <m:sSup>
                      <m:sSupPr>
                        <m:ctrlPr>
                          <a:rPr lang="de-CH" b="0" i="1" smtClean="0">
                            <a:latin typeface="Cambria Math" panose="02040503050406030204" pitchFamily="18" charset="0"/>
                          </a:rPr>
                        </m:ctrlPr>
                      </m:sSupPr>
                      <m:e>
                        <m:d>
                          <m:dPr>
                            <m:ctrlPr>
                              <a:rPr lang="de-CH" b="0" i="1" smtClean="0">
                                <a:latin typeface="Cambria Math" panose="02040503050406030204" pitchFamily="18" charset="0"/>
                              </a:rPr>
                            </m:ctrlPr>
                          </m:dPr>
                          <m:e>
                            <m:r>
                              <a:rPr lang="de-CH" b="0" i="1" smtClean="0">
                                <a:latin typeface="Cambria Math" panose="02040503050406030204" pitchFamily="18" charset="0"/>
                              </a:rPr>
                              <m:t>0, </m:t>
                            </m:r>
                            <m:r>
                              <a:rPr lang="de-CH" i="1">
                                <a:latin typeface="Cambria Math" panose="02040503050406030204" pitchFamily="18" charset="0"/>
                              </a:rPr>
                              <m:t>1,0,…,0</m:t>
                            </m:r>
                          </m:e>
                        </m:d>
                      </m:e>
                      <m:sup>
                        <m:r>
                          <a:rPr lang="de-CH" b="0" i="1" smtClean="0">
                            <a:latin typeface="Cambria Math" panose="02040503050406030204" pitchFamily="18" charset="0"/>
                          </a:rPr>
                          <m:t>𝑇</m:t>
                        </m:r>
                      </m:sup>
                    </m:sSup>
                  </m:oMath>
                </a14:m>
                <a:r>
                  <a:rPr lang="en-US" dirty="0"/>
                  <a:t>, and so forth. Hence, </a:t>
                </a:r>
              </a:p>
              <a:p>
                <a:pPr marL="0"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de-CH" b="0" i="1" smtClean="0">
                              <a:latin typeface="Cambria Math" panose="02040503050406030204" pitchFamily="18" charset="0"/>
                            </a:rPr>
                            <m:t>𝑖</m:t>
                          </m:r>
                          <m:r>
                            <a:rPr lang="de-CH" b="0" i="1" smtClean="0">
                              <a:latin typeface="Cambria Math" panose="02040503050406030204" pitchFamily="18" charset="0"/>
                            </a:rPr>
                            <m:t>=1</m:t>
                          </m:r>
                        </m:sub>
                        <m:sup>
                          <m:r>
                            <a:rPr lang="de-CH" b="0" i="1" smtClean="0">
                              <a:latin typeface="Cambria Math" panose="02040503050406030204" pitchFamily="18" charset="0"/>
                            </a:rPr>
                            <m:t>𝑚</m:t>
                          </m:r>
                        </m:sup>
                        <m:e>
                          <m:sSub>
                            <m:sSubPr>
                              <m:ctrlPr>
                                <a:rPr lang="de-CH" b="0" i="1" smtClean="0">
                                  <a:latin typeface="Cambria Math" panose="02040503050406030204" pitchFamily="18" charset="0"/>
                                </a:rPr>
                              </m:ctrlPr>
                            </m:sSubPr>
                            <m:e>
                              <m:r>
                                <a:rPr lang="de-CH" b="0" i="1" smtClean="0">
                                  <a:latin typeface="Cambria Math" panose="02040503050406030204" pitchFamily="18" charset="0"/>
                                </a:rPr>
                                <m:t>𝐴</m:t>
                              </m:r>
                            </m:e>
                            <m:sub>
                              <m:r>
                                <a:rPr lang="de-CH" b="0" i="1" smtClean="0">
                                  <a:latin typeface="Cambria Math" panose="02040503050406030204" pitchFamily="18" charset="0"/>
                                </a:rPr>
                                <m:t>𝑖𝑗</m:t>
                              </m:r>
                            </m:sub>
                          </m:sSub>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𝑖</m:t>
                              </m:r>
                            </m:sub>
                          </m:sSub>
                        </m:e>
                      </m:nary>
                      <m:r>
                        <a:rPr lang="de-CH" b="0" i="1" smtClean="0">
                          <a:latin typeface="Cambria Math" panose="02040503050406030204" pitchFamily="18" charset="0"/>
                        </a:rPr>
                        <m:t>≥</m:t>
                      </m:r>
                      <m:r>
                        <a:rPr lang="de-CH" b="0" i="1" smtClean="0">
                          <a:latin typeface="Cambria Math" panose="02040503050406030204" pitchFamily="18" charset="0"/>
                        </a:rPr>
                        <m:t>𝑣</m:t>
                      </m:r>
                      <m:r>
                        <a:rPr lang="de-CH" b="0" i="1" smtClean="0">
                          <a:latin typeface="Cambria Math" panose="02040503050406030204" pitchFamily="18" charset="0"/>
                        </a:rPr>
                        <m:t> </m:t>
                      </m:r>
                      <m:r>
                        <m:rPr>
                          <m:sty m:val="p"/>
                        </m:rPr>
                        <a:rPr lang="de-CH" b="0" i="0" smtClean="0">
                          <a:latin typeface="Cambria Math" panose="02040503050406030204" pitchFamily="18" charset="0"/>
                        </a:rPr>
                        <m:t>for</m:t>
                      </m:r>
                      <m:r>
                        <a:rPr lang="de-CH" b="0" i="0" smtClean="0">
                          <a:latin typeface="Cambria Math" panose="02040503050406030204" pitchFamily="18" charset="0"/>
                        </a:rPr>
                        <m:t> </m:t>
                      </m:r>
                      <m:r>
                        <m:rPr>
                          <m:sty m:val="p"/>
                        </m:rPr>
                        <a:rPr lang="de-CH" b="0" i="0" smtClean="0">
                          <a:latin typeface="Cambria Math" panose="02040503050406030204" pitchFamily="18" charset="0"/>
                        </a:rPr>
                        <m:t>any</m:t>
                      </m:r>
                      <m:r>
                        <a:rPr lang="de-CH" b="0" i="0" smtClean="0">
                          <a:latin typeface="Cambria Math" panose="02040503050406030204" pitchFamily="18" charset="0"/>
                        </a:rPr>
                        <m:t> </m:t>
                      </m:r>
                      <m:r>
                        <a:rPr lang="de-CH" b="0" i="1" smtClean="0">
                          <a:latin typeface="Cambria Math" panose="02040503050406030204" pitchFamily="18" charset="0"/>
                        </a:rPr>
                        <m:t>𝑗</m:t>
                      </m:r>
                      <m:r>
                        <a:rPr lang="de-CH" b="0" i="1" smtClean="0">
                          <a:latin typeface="Cambria Math" panose="02040503050406030204" pitchFamily="18" charset="0"/>
                        </a:rPr>
                        <m:t>=1, …, </m:t>
                      </m:r>
                      <m:r>
                        <a:rPr lang="de-CH" b="0" i="1" smtClean="0">
                          <a:latin typeface="Cambria Math" panose="02040503050406030204" pitchFamily="18" charset="0"/>
                        </a:rPr>
                        <m:t>𝑛</m:t>
                      </m:r>
                      <m:r>
                        <a:rPr lang="de-CH" b="0" i="1" smtClean="0">
                          <a:latin typeface="Cambria Math" panose="02040503050406030204" pitchFamily="18" charset="0"/>
                        </a:rPr>
                        <m:t>.</m:t>
                      </m:r>
                    </m:oMath>
                  </m:oMathPara>
                </a14:m>
                <a:endParaRPr lang="en-US" dirty="0"/>
              </a:p>
              <a:p>
                <a:pPr marL="0" indent="0">
                  <a:buNone/>
                </a:pPr>
                <a:r>
                  <a:rPr lang="en-US" dirty="0"/>
                  <a:t>In fact, these two are equivalent because any</a:t>
                </a:r>
                <a:r>
                  <a:rPr lang="de-CH" dirty="0">
                    <a:ea typeface="Cambria Math" panose="02040503050406030204" pitchFamily="18" charset="0"/>
                  </a:rPr>
                  <a:t> </a:t>
                </a:r>
                <a14:m>
                  <m:oMath xmlns:m="http://schemas.openxmlformats.org/officeDocument/2006/math">
                    <m:r>
                      <a:rPr lang="de-CH" i="1">
                        <a:latin typeface="Cambria Math" panose="02040503050406030204" pitchFamily="18" charset="0"/>
                        <a:ea typeface="Cambria Math" panose="02040503050406030204" pitchFamily="18" charset="0"/>
                      </a:rPr>
                      <m:t>𝑦</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𝑌</m:t>
                    </m:r>
                  </m:oMath>
                </a14:m>
                <a:r>
                  <a:rPr lang="en-US" dirty="0"/>
                  <a:t> satisfies </a:t>
                </a:r>
                <a14:m>
                  <m:oMath xmlns:m="http://schemas.openxmlformats.org/officeDocument/2006/math">
                    <m:nary>
                      <m:naryPr>
                        <m:chr m:val="∑"/>
                        <m:ctrlPr>
                          <a:rPr lang="de-CH" i="1">
                            <a:latin typeface="Cambria Math" panose="02040503050406030204" pitchFamily="18" charset="0"/>
                            <a:ea typeface="Cambria Math" panose="02040503050406030204" pitchFamily="18" charset="0"/>
                          </a:rPr>
                        </m:ctrlPr>
                      </m:naryPr>
                      <m:sub>
                        <m:r>
                          <m:rPr>
                            <m:brk m:alnAt="23"/>
                          </m:rPr>
                          <a:rPr lang="de-CH" i="1">
                            <a:latin typeface="Cambria Math" panose="02040503050406030204" pitchFamily="18" charset="0"/>
                            <a:ea typeface="Cambria Math" panose="02040503050406030204" pitchFamily="18" charset="0"/>
                          </a:rPr>
                          <m:t>𝑖</m:t>
                        </m:r>
                        <m:r>
                          <a:rPr lang="de-CH" i="1">
                            <a:latin typeface="Cambria Math" panose="02040503050406030204" pitchFamily="18" charset="0"/>
                            <a:ea typeface="Cambria Math" panose="02040503050406030204" pitchFamily="18" charset="0"/>
                          </a:rPr>
                          <m:t>=1</m:t>
                        </m:r>
                      </m:sub>
                      <m:sup>
                        <m:r>
                          <a:rPr lang="de-CH" i="1">
                            <a:latin typeface="Cambria Math" panose="02040503050406030204" pitchFamily="18" charset="0"/>
                            <a:ea typeface="Cambria Math" panose="02040503050406030204" pitchFamily="18" charset="0"/>
                          </a:rPr>
                          <m:t>𝑛</m:t>
                        </m:r>
                      </m:sup>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𝑦</m:t>
                            </m:r>
                          </m:e>
                          <m:sub>
                            <m:r>
                              <a:rPr lang="de-CH" i="1">
                                <a:latin typeface="Cambria Math" panose="02040503050406030204" pitchFamily="18" charset="0"/>
                                <a:ea typeface="Cambria Math" panose="02040503050406030204" pitchFamily="18" charset="0"/>
                              </a:rPr>
                              <m:t>𝑖</m:t>
                            </m:r>
                          </m:sub>
                        </m:sSub>
                      </m:e>
                    </m:nary>
                    <m:r>
                      <a:rPr lang="de-CH" i="1">
                        <a:latin typeface="Cambria Math" panose="02040503050406030204" pitchFamily="18" charset="0"/>
                        <a:ea typeface="Cambria Math" panose="02040503050406030204" pitchFamily="18" charset="0"/>
                      </a:rPr>
                      <m:t>=1</m:t>
                    </m:r>
                  </m:oMath>
                </a14:m>
                <a:r>
                  <a:rPr lang="en-US" dirty="0"/>
                  <a:t>. To shorten the notation, we write</a:t>
                </a:r>
              </a:p>
              <a:p>
                <a:pPr marL="0" indent="0">
                  <a:buNone/>
                </a:pPr>
                <a14:m>
                  <m:oMathPara xmlns:m="http://schemas.openxmlformats.org/officeDocument/2006/math">
                    <m:oMathParaPr>
                      <m:jc m:val="centerGroup"/>
                    </m:oMathParaPr>
                    <m:oMath xmlns:m="http://schemas.openxmlformats.org/officeDocument/2006/math">
                      <m:sSup>
                        <m:sSupPr>
                          <m:ctrlPr>
                            <a:rPr lang="de-CH" i="1">
                              <a:latin typeface="Cambria Math" panose="02040503050406030204" pitchFamily="18" charset="0"/>
                            </a:rPr>
                          </m:ctrlPr>
                        </m:sSupPr>
                        <m:e>
                          <m:r>
                            <a:rPr lang="de-CH" i="1">
                              <a:latin typeface="Cambria Math" panose="02040503050406030204" pitchFamily="18" charset="0"/>
                            </a:rPr>
                            <m:t>𝐴</m:t>
                          </m:r>
                        </m:e>
                        <m:sup>
                          <m:r>
                            <a:rPr lang="de-CH" i="1">
                              <a:latin typeface="Cambria Math" panose="02040503050406030204" pitchFamily="18" charset="0"/>
                            </a:rPr>
                            <m:t>𝑇</m:t>
                          </m:r>
                        </m:sup>
                      </m:sSup>
                      <m:r>
                        <a:rPr lang="de-CH" i="1">
                          <a:latin typeface="Cambria Math" panose="02040503050406030204" pitchFamily="18" charset="0"/>
                        </a:rPr>
                        <m:t>𝑥</m:t>
                      </m:r>
                      <m:r>
                        <a:rPr lang="de-CH" i="1">
                          <a:latin typeface="Cambria Math" panose="02040503050406030204" pitchFamily="18" charset="0"/>
                        </a:rPr>
                        <m:t>≥ </m:t>
                      </m:r>
                      <m:sSup>
                        <m:sSupPr>
                          <m:ctrlPr>
                            <a:rPr lang="de-CH" i="1">
                              <a:latin typeface="Cambria Math" panose="02040503050406030204" pitchFamily="18" charset="0"/>
                            </a:rPr>
                          </m:ctrlPr>
                        </m:sSupPr>
                        <m:e>
                          <m:d>
                            <m:dPr>
                              <m:ctrlPr>
                                <a:rPr lang="de-CH" i="1">
                                  <a:latin typeface="Cambria Math" panose="02040503050406030204" pitchFamily="18" charset="0"/>
                                </a:rPr>
                              </m:ctrlPr>
                            </m:dPr>
                            <m:e>
                              <m:r>
                                <a:rPr lang="de-CH" b="0" i="1" smtClean="0">
                                  <a:latin typeface="Cambria Math" panose="02040503050406030204" pitchFamily="18" charset="0"/>
                                </a:rPr>
                                <m:t>𝑣</m:t>
                              </m:r>
                              <m:r>
                                <a:rPr lang="de-CH" i="1">
                                  <a:latin typeface="Cambria Math" panose="02040503050406030204" pitchFamily="18" charset="0"/>
                                </a:rPr>
                                <m:t>,…,</m:t>
                              </m:r>
                              <m:r>
                                <a:rPr lang="de-CH" b="0" i="1" smtClean="0">
                                  <a:latin typeface="Cambria Math" panose="02040503050406030204" pitchFamily="18" charset="0"/>
                                </a:rPr>
                                <m:t>𝑣</m:t>
                              </m:r>
                            </m:e>
                          </m:d>
                        </m:e>
                        <m:sup>
                          <m:r>
                            <a:rPr lang="de-CH" i="1">
                              <a:latin typeface="Cambria Math" panose="02040503050406030204" pitchFamily="18" charset="0"/>
                            </a:rPr>
                            <m:t>𝑇</m:t>
                          </m:r>
                        </m:sup>
                      </m:sSup>
                      <m:r>
                        <a:rPr lang="de-CH" b="0" i="1" smtClean="0">
                          <a:latin typeface="Cambria Math" panose="02040503050406030204" pitchFamily="18" charset="0"/>
                        </a:rPr>
                        <m: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461E6AA-65A9-5440-B65B-EDEDFDBBE1B8}"/>
                  </a:ext>
                </a:extLst>
              </p:cNvPr>
              <p:cNvSpPr>
                <a:spLocks noGrp="1" noRot="1" noChangeAspect="1" noMove="1" noResize="1" noEditPoints="1" noAdjustHandles="1" noChangeArrowheads="1" noChangeShapeType="1" noTextEdit="1"/>
              </p:cNvSpPr>
              <p:nvPr>
                <p:ph sz="quarter" idx="11"/>
              </p:nvPr>
            </p:nvSpPr>
            <p:spPr>
              <a:blipFill>
                <a:blip r:embed="rId2"/>
                <a:stretch>
                  <a:fillRect l="-1649" t="-26398" b="-34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EBA4439-79CE-4445-992F-44AC1EF65891}"/>
              </a:ext>
            </a:extLst>
          </p:cNvPr>
          <p:cNvSpPr>
            <a:spLocks noGrp="1"/>
          </p:cNvSpPr>
          <p:nvPr>
            <p:ph type="sldNum" sz="quarter" idx="4"/>
          </p:nvPr>
        </p:nvSpPr>
        <p:spPr/>
        <p:txBody>
          <a:bodyPr/>
          <a:lstStyle/>
          <a:p>
            <a:fld id="{05306F20-FBA2-4746-AE9F-DFBA4FFD6FE5}" type="slidenum">
              <a:rPr lang="en-US" smtClean="0"/>
              <a:t>9</a:t>
            </a:fld>
            <a:endParaRPr lang="en-US" dirty="0"/>
          </a:p>
        </p:txBody>
      </p:sp>
      <p:cxnSp>
        <p:nvCxnSpPr>
          <p:cNvPr id="6" name="Straight Connector 5">
            <a:extLst>
              <a:ext uri="{FF2B5EF4-FFF2-40B4-BE49-F238E27FC236}">
                <a16:creationId xmlns:a16="http://schemas.microsoft.com/office/drawing/2014/main" id="{136AF54F-3762-17E2-6F32-4C1E4C5CF098}"/>
              </a:ext>
              <a:ext uri="{C183D7F6-B498-43B3-948B-1728B52AA6E4}">
                <adec:decorative xmlns:adec="http://schemas.microsoft.com/office/drawing/2017/decorative" val="1"/>
              </a:ext>
            </a:extLst>
          </p:cNvPr>
          <p:cNvCxnSpPr/>
          <p:nvPr/>
        </p:nvCxnSpPr>
        <p:spPr>
          <a:xfrm>
            <a:off x="573024" y="2377440"/>
            <a:ext cx="741273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2793330"/>
      </p:ext>
    </p:extLst>
  </p:cSld>
  <p:clrMapOvr>
    <a:masterClrMapping/>
  </p:clrMapOvr>
</p:sld>
</file>

<file path=ppt/theme/theme1.xml><?xml version="1.0" encoding="utf-8"?>
<a:theme xmlns:a="http://schemas.openxmlformats.org/drawingml/2006/main" name="UoL Powerpoint Guidelines Accessibility Design">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5C3E4FF0-C24E-DA45-B6A5-82A35CF6F652}"/>
    </a:ext>
  </a:extLst>
</a:theme>
</file>

<file path=ppt/theme/theme2.xml><?xml version="1.0" encoding="utf-8"?>
<a:theme xmlns:a="http://schemas.openxmlformats.org/drawingml/2006/main" name="1_Office Theme">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0B845206-0906-6545-A189-840B432E562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B29F9906F84F04094CE5CD4728D492D" ma:contentTypeVersion="11" ma:contentTypeDescription="Create a new document." ma:contentTypeScope="" ma:versionID="d8405a51cd8e7340846183e6d812064a">
  <xsd:schema xmlns:xsd="http://www.w3.org/2001/XMLSchema" xmlns:xs="http://www.w3.org/2001/XMLSchema" xmlns:p="http://schemas.microsoft.com/office/2006/metadata/properties" xmlns:ns2="67a03111-f570-43e0-9b48-49049b7e86ee" xmlns:ns3="e7a5fc8e-e677-41ca-8019-df913e37547c" targetNamespace="http://schemas.microsoft.com/office/2006/metadata/properties" ma:root="true" ma:fieldsID="3efbf6a554415c45fb1c2221561ca4d5" ns2:_="" ns3:_="">
    <xsd:import namespace="67a03111-f570-43e0-9b48-49049b7e86ee"/>
    <xsd:import namespace="e7a5fc8e-e677-41ca-8019-df913e3754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a03111-f570-43e0-9b48-49049b7e86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a5fc8e-e677-41ca-8019-df913e3754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553772-E2E2-455A-9FE0-DDB6DBE0018B}">
  <ds:schemaRefs>
    <ds:schemaRef ds:uri="http://schemas.microsoft.com/sharepoint/v3/contenttype/forms"/>
  </ds:schemaRefs>
</ds:datastoreItem>
</file>

<file path=customXml/itemProps2.xml><?xml version="1.0" encoding="utf-8"?>
<ds:datastoreItem xmlns:ds="http://schemas.openxmlformats.org/officeDocument/2006/customXml" ds:itemID="{28700D3A-BCF8-41A7-A48F-10BDC5C7EB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a03111-f570-43e0-9b48-49049b7e86ee"/>
    <ds:schemaRef ds:uri="e7a5fc8e-e677-41ca-8019-df913e3754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8282DC-4851-419D-9CF0-16A2A7D2866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UoL Powerpoint Guidelines Accessibility Design</Template>
  <TotalTime>11992</TotalTime>
  <Words>1215</Words>
  <Application>Microsoft Office PowerPoint</Application>
  <PresentationFormat>On-screen Show (4:3)</PresentationFormat>
  <Paragraphs>172</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Cambria Math</vt:lpstr>
      <vt:lpstr>Georgia</vt:lpstr>
      <vt:lpstr>Lucida Grande</vt:lpstr>
      <vt:lpstr>UoL Powerpoint Guidelines Accessibility Design</vt:lpstr>
      <vt:lpstr>1_Office Theme</vt:lpstr>
      <vt:lpstr>MA3077 (DLI) Operational Research  Lecture 15 – Randomised strategies</vt:lpstr>
      <vt:lpstr>Recapitulation and lecture outline</vt:lpstr>
      <vt:lpstr>Not every game is stable</vt:lpstr>
      <vt:lpstr>Mixed strategies</vt:lpstr>
      <vt:lpstr>Mixed-strategies - example</vt:lpstr>
      <vt:lpstr>Expected payoff</vt:lpstr>
      <vt:lpstr>Maximin/minimax criterion for mixed strategies</vt:lpstr>
      <vt:lpstr>Characterization of a maximin strategy 1/4</vt:lpstr>
      <vt:lpstr>Characterization of a maximin strategy  2/4</vt:lpstr>
      <vt:lpstr>Characterization of a maximin strategy  3/4</vt:lpstr>
      <vt:lpstr>Characterization of a minimax strategy  4/4</vt:lpstr>
      <vt:lpstr>Equivalence of maximin and minimax outputs 1/3</vt:lpstr>
      <vt:lpstr>Equivalence of maximin and minimax outputs 2/3</vt:lpstr>
      <vt:lpstr>Equivalence of maximin and minimax outputs 3/3</vt:lpstr>
      <vt:lpstr>Summary and self-study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Aylward, Samantha</dc:creator>
  <cp:lastModifiedBy>Marco Fasondini</cp:lastModifiedBy>
  <cp:revision>185</cp:revision>
  <cp:lastPrinted>2020-07-06T08:56:06Z</cp:lastPrinted>
  <dcterms:created xsi:type="dcterms:W3CDTF">2020-07-06T13:17:56Z</dcterms:created>
  <dcterms:modified xsi:type="dcterms:W3CDTF">2024-10-04T17:43:11Z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0x010100CB29F9906F84F04094CE5CD4728D492D</vt:lpwstr>
  </property>
</Properties>
</file>