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0" r:id="rId5"/>
  </p:sldMasterIdLst>
  <p:notesMasterIdLst>
    <p:notesMasterId r:id="rId18"/>
  </p:notesMasterIdLst>
  <p:handoutMasterIdLst>
    <p:handoutMasterId r:id="rId19"/>
  </p:handoutMasterIdLst>
  <p:sldIdLst>
    <p:sldId id="256" r:id="rId6"/>
    <p:sldId id="257" r:id="rId7"/>
    <p:sldId id="276" r:id="rId8"/>
    <p:sldId id="277" r:id="rId9"/>
    <p:sldId id="278" r:id="rId10"/>
    <p:sldId id="279" r:id="rId11"/>
    <p:sldId id="281" r:id="rId12"/>
    <p:sldId id="280" r:id="rId13"/>
    <p:sldId id="282" r:id="rId14"/>
    <p:sldId id="283" r:id="rId15"/>
    <p:sldId id="284" r:id="rId16"/>
    <p:sldId id="275" r:id="rId17"/>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1" userDrawn="1">
          <p15:clr>
            <a:srgbClr val="A4A3A4"/>
          </p15:clr>
        </p15:guide>
        <p15:guide id="2" pos="27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BCE"/>
    <a:srgbClr val="FAE8E8"/>
    <a:srgbClr val="F3F1F5"/>
    <a:srgbClr val="FEFEFE"/>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7C4C20-2690-4316-AEC2-D10B4F2CBFBA}" v="9" dt="2022-11-05T16:29:35.1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41" autoAdjust="0"/>
    <p:restoredTop sz="95386" autoAdjust="0"/>
  </p:normalViewPr>
  <p:slideViewPr>
    <p:cSldViewPr snapToGrid="0" snapToObjects="1" showGuides="1">
      <p:cViewPr varScale="1">
        <p:scale>
          <a:sx n="79" d="100"/>
          <a:sy n="79" d="100"/>
        </p:scale>
        <p:origin x="376" y="60"/>
      </p:cViewPr>
      <p:guideLst>
        <p:guide orient="horz" pos="2111"/>
        <p:guide pos="275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97" d="100"/>
          <a:sy n="97" d="100"/>
        </p:scale>
        <p:origin x="432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Fasondini" userId="5dc4241ea68c62ec" providerId="LiveId" clId="{D17C4C20-2690-4316-AEC2-D10B4F2CBFBA}"/>
    <pc:docChg chg="modSld">
      <pc:chgData name="Marco Fasondini" userId="5dc4241ea68c62ec" providerId="LiveId" clId="{D17C4C20-2690-4316-AEC2-D10B4F2CBFBA}" dt="2022-11-05T16:29:35.166" v="99" actId="20577"/>
      <pc:docMkLst>
        <pc:docMk/>
      </pc:docMkLst>
      <pc:sldChg chg="modSp mod">
        <pc:chgData name="Marco Fasondini" userId="5dc4241ea68c62ec" providerId="LiveId" clId="{D17C4C20-2690-4316-AEC2-D10B4F2CBFBA}" dt="2022-11-05T15:43:42.310" v="46" actId="20577"/>
        <pc:sldMkLst>
          <pc:docMk/>
          <pc:sldMk cId="1208446337" sldId="256"/>
        </pc:sldMkLst>
        <pc:spChg chg="mod">
          <ac:chgData name="Marco Fasondini" userId="5dc4241ea68c62ec" providerId="LiveId" clId="{D17C4C20-2690-4316-AEC2-D10B4F2CBFBA}" dt="2022-11-05T15:43:21.776" v="15" actId="20577"/>
          <ac:spMkLst>
            <pc:docMk/>
            <pc:sldMk cId="1208446337" sldId="256"/>
            <ac:spMk id="2" creationId="{81196CDF-2CB5-C547-967C-386DEF9A92A9}"/>
          </ac:spMkLst>
        </pc:spChg>
        <pc:spChg chg="mod">
          <ac:chgData name="Marco Fasondini" userId="5dc4241ea68c62ec" providerId="LiveId" clId="{D17C4C20-2690-4316-AEC2-D10B4F2CBFBA}" dt="2022-11-05T15:43:42.310" v="46" actId="20577"/>
          <ac:spMkLst>
            <pc:docMk/>
            <pc:sldMk cId="1208446337" sldId="256"/>
            <ac:spMk id="3" creationId="{F83BB64A-5E4C-7E42-9509-D3F5DE96E28A}"/>
          </ac:spMkLst>
        </pc:spChg>
      </pc:sldChg>
      <pc:sldChg chg="modSp mod">
        <pc:chgData name="Marco Fasondini" userId="5dc4241ea68c62ec" providerId="LiveId" clId="{D17C4C20-2690-4316-AEC2-D10B4F2CBFBA}" dt="2022-11-05T15:44:26.061" v="85" actId="20577"/>
        <pc:sldMkLst>
          <pc:docMk/>
          <pc:sldMk cId="2569027146" sldId="257"/>
        </pc:sldMkLst>
        <pc:spChg chg="mod">
          <ac:chgData name="Marco Fasondini" userId="5dc4241ea68c62ec" providerId="LiveId" clId="{D17C4C20-2690-4316-AEC2-D10B4F2CBFBA}" dt="2022-11-05T15:44:26.061" v="85" actId="20577"/>
          <ac:spMkLst>
            <pc:docMk/>
            <pc:sldMk cId="2569027146" sldId="257"/>
            <ac:spMk id="11" creationId="{E9381321-5EDF-4D42-B147-ADA7004CD9E0}"/>
          </ac:spMkLst>
        </pc:spChg>
      </pc:sldChg>
      <pc:sldChg chg="modSp mod">
        <pc:chgData name="Marco Fasondini" userId="5dc4241ea68c62ec" providerId="LiveId" clId="{D17C4C20-2690-4316-AEC2-D10B4F2CBFBA}" dt="2022-11-05T15:50:15.815" v="86" actId="20577"/>
        <pc:sldMkLst>
          <pc:docMk/>
          <pc:sldMk cId="1614188444" sldId="278"/>
        </pc:sldMkLst>
        <pc:spChg chg="mod">
          <ac:chgData name="Marco Fasondini" userId="5dc4241ea68c62ec" providerId="LiveId" clId="{D17C4C20-2690-4316-AEC2-D10B4F2CBFBA}" dt="2022-11-05T15:50:15.815" v="86" actId="20577"/>
          <ac:spMkLst>
            <pc:docMk/>
            <pc:sldMk cId="1614188444" sldId="278"/>
            <ac:spMk id="12" creationId="{17544916-EBE4-A840-ABCA-18C4128C3E98}"/>
          </ac:spMkLst>
        </pc:spChg>
      </pc:sldChg>
      <pc:sldChg chg="modSp">
        <pc:chgData name="Marco Fasondini" userId="5dc4241ea68c62ec" providerId="LiveId" clId="{D17C4C20-2690-4316-AEC2-D10B4F2CBFBA}" dt="2022-11-05T16:28:14.086" v="93" actId="20577"/>
        <pc:sldMkLst>
          <pc:docMk/>
          <pc:sldMk cId="4044155290" sldId="282"/>
        </pc:sldMkLst>
        <pc:spChg chg="mod">
          <ac:chgData name="Marco Fasondini" userId="5dc4241ea68c62ec" providerId="LiveId" clId="{D17C4C20-2690-4316-AEC2-D10B4F2CBFBA}" dt="2022-11-05T16:28:14.086" v="93" actId="20577"/>
          <ac:spMkLst>
            <pc:docMk/>
            <pc:sldMk cId="4044155290" sldId="282"/>
            <ac:spMk id="3" creationId="{59B153A1-F540-5A46-B8CF-0359B1099C00}"/>
          </ac:spMkLst>
        </pc:spChg>
      </pc:sldChg>
      <pc:sldChg chg="modSp mod">
        <pc:chgData name="Marco Fasondini" userId="5dc4241ea68c62ec" providerId="LiveId" clId="{D17C4C20-2690-4316-AEC2-D10B4F2CBFBA}" dt="2022-11-05T16:29:35.166" v="99" actId="20577"/>
        <pc:sldMkLst>
          <pc:docMk/>
          <pc:sldMk cId="2524158905" sldId="283"/>
        </pc:sldMkLst>
        <pc:spChg chg="mod">
          <ac:chgData name="Marco Fasondini" userId="5dc4241ea68c62ec" providerId="LiveId" clId="{D17C4C20-2690-4316-AEC2-D10B4F2CBFBA}" dt="2022-11-05T16:28:28.544" v="97" actId="20577"/>
          <ac:spMkLst>
            <pc:docMk/>
            <pc:sldMk cId="2524158905" sldId="283"/>
            <ac:spMk id="2" creationId="{F2DC0563-DD1C-4B4A-9E3A-9B966B4FFF9A}"/>
          </ac:spMkLst>
        </pc:spChg>
        <pc:spChg chg="mod">
          <ac:chgData name="Marco Fasondini" userId="5dc4241ea68c62ec" providerId="LiveId" clId="{D17C4C20-2690-4316-AEC2-D10B4F2CBFBA}" dt="2022-11-05T16:29:35.166" v="99" actId="20577"/>
          <ac:spMkLst>
            <pc:docMk/>
            <pc:sldMk cId="2524158905" sldId="283"/>
            <ac:spMk id="3" creationId="{BF16F2FE-34BE-D44F-A1E3-CB1EAE21029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FBE71-5035-4146-AFE9-36F5CE18A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CEC63C-1F62-B94B-A73D-708D71DE7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B4FBF-BAB0-464A-910D-50A092E21568}" type="datetimeFigureOut">
              <a:rPr lang="en-US" smtClean="0"/>
              <a:t>10/5/2024</a:t>
            </a:fld>
            <a:endParaRPr lang="en-US"/>
          </a:p>
        </p:txBody>
      </p:sp>
      <p:sp>
        <p:nvSpPr>
          <p:cNvPr id="4" name="Footer Placeholder 3">
            <a:extLst>
              <a:ext uri="{FF2B5EF4-FFF2-40B4-BE49-F238E27FC236}">
                <a16:creationId xmlns:a16="http://schemas.microsoft.com/office/drawing/2014/main" id="{06EEFDFB-6464-D149-A909-972C4057D1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EA2FD5-5907-934B-880F-E5DBCC10DA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3A49F5-DC7A-1848-B36B-1AFA6915A884}" type="slidenum">
              <a:rPr lang="en-US" smtClean="0"/>
              <a:t>‹#›</a:t>
            </a:fld>
            <a:endParaRPr lang="en-US"/>
          </a:p>
        </p:txBody>
      </p:sp>
    </p:spTree>
    <p:extLst>
      <p:ext uri="{BB962C8B-B14F-4D97-AF65-F5344CB8AC3E}">
        <p14:creationId xmlns:p14="http://schemas.microsoft.com/office/powerpoint/2010/main" val="397795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1D7CF-5F4D-5148-AB1A-A05EF0B57D46}" type="datetimeFigureOut">
              <a:rPr lang="en-US" smtClean="0"/>
              <a:t>10/5/2024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2C7E9-CA6E-C945-826B-68C1FAB00F44}" type="slidenum">
              <a:rPr lang="en-US" smtClean="0"/>
              <a:t>‹#›</a:t>
            </a:fld>
            <a:endParaRPr lang="en-US" dirty="0"/>
          </a:p>
        </p:txBody>
      </p:sp>
    </p:spTree>
    <p:extLst>
      <p:ext uri="{BB962C8B-B14F-4D97-AF65-F5344CB8AC3E}">
        <p14:creationId xmlns:p14="http://schemas.microsoft.com/office/powerpoint/2010/main" val="177922972"/>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16373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4" y="325122"/>
            <a:ext cx="1946275" cy="3380104"/>
          </a:xfrm>
          <a:prstGeom prst="rect">
            <a:avLst/>
          </a:prstGeom>
          <a:solidFill>
            <a:schemeClr val="tx1">
              <a:lumMod val="20000"/>
              <a:lumOff val="80000"/>
            </a:schemeClr>
          </a:solidFill>
        </p:spPr>
        <p:txBody>
          <a:bodyPr/>
          <a:lstStyle>
            <a:lvl1pPr marL="0" indent="0">
              <a:buNone/>
              <a:defRPr sz="1600">
                <a:latin typeface="+mj-lt"/>
              </a:defRPr>
            </a:lvl1pPr>
          </a:lstStyle>
          <a:p>
            <a:r>
              <a:rPr lang="en-GB"/>
              <a:t>Click icon to add picture</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31B08584-E9B4-CC4D-A115-DB37368730AA}"/>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3543300" y="6563824"/>
            <a:ext cx="1358900" cy="148085"/>
          </a:xfrm>
          <a:prstGeom prst="rect">
            <a:avLst/>
          </a:prstGeom>
        </p:spPr>
      </p:pic>
    </p:spTree>
    <p:extLst>
      <p:ext uri="{BB962C8B-B14F-4D97-AF65-F5344CB8AC3E}">
        <p14:creationId xmlns:p14="http://schemas.microsoft.com/office/powerpoint/2010/main" val="1855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600">
                <a:latin typeface="+mj-lt"/>
              </a:defRPr>
            </a:lvl1pPr>
          </a:lstStyle>
          <a:p>
            <a:r>
              <a:rPr lang="en-GB"/>
              <a:t>Click icon to add picture</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9374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5200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4267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1237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2079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3887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0725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0008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0421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51C806-9317-4444-AF29-F6B5A5D8C4D1}"/>
              </a:ext>
              <a:ext uri="{C183D7F6-B498-43B3-948B-1728B52AA6E4}">
                <adec:decorative xmlns:adec="http://schemas.microsoft.com/office/drawing/2017/decorative" val="1"/>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904492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lvl1pPr>
          </a:lstStyle>
          <a:p>
            <a:r>
              <a:rPr lang="en-GB"/>
              <a:t>Click icon to add picture</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a:extLst>
              <a:ext uri="{FF2B5EF4-FFF2-40B4-BE49-F238E27FC236}">
                <a16:creationId xmlns:a16="http://schemas.microsoft.com/office/drawing/2014/main" id="{562FFE9E-B38D-7B42-B2C5-7B32CEF7E51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54020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46241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3405151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185968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descr="&quot;&quot;">
            <a:extLst>
              <a:ext uri="{FF2B5EF4-FFF2-40B4-BE49-F238E27FC236}">
                <a16:creationId xmlns:a16="http://schemas.microsoft.com/office/drawing/2014/main" id="{5A51C806-9317-4444-AF29-F6B5A5D8C4D1}"/>
              </a:ext>
              <a:ext uri="{C183D7F6-B498-43B3-948B-1728B52AA6E4}">
                <adec:decorative xmlns:adec="http://schemas.microsoft.com/office/drawing/2017/decorative" val="0"/>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1818493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3928831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78612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descr="&quot;&quot;">
            <a:extLst>
              <a:ext uri="{C183D7F6-B498-43B3-948B-1728B52AA6E4}">
                <adec:decorative xmlns:adec="http://schemas.microsoft.com/office/drawing/2017/decorative" val="0"/>
              </a:ext>
            </a:extLst>
          </p:cNvPr>
          <p:cNvSpPr>
            <a:spLocks noGrp="1"/>
          </p:cNvSpPr>
          <p:nvPr>
            <p:ph type="pic" sz="quarter" idx="11" hasCustomPrompt="1"/>
          </p:nvPr>
        </p:nvSpPr>
        <p:spPr>
          <a:xfrm>
            <a:off x="0" y="0"/>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800">
                <a:solidFill>
                  <a:schemeClr val="bg1"/>
                </a:solidFill>
                <a:latin typeface="+mj-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4362" y="486057"/>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Slide Number Placeholder 5">
            <a:extLst>
              <a:ext uri="{FF2B5EF4-FFF2-40B4-BE49-F238E27FC236}">
                <a16:creationId xmlns:a16="http://schemas.microsoft.com/office/drawing/2014/main" id="{D6CA8893-AFD2-AF48-B366-2FBBE28BE8B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2044814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5779"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4BF32F7E-C818-C342-A3EB-36B6EDCFC4D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8042" y="6356351"/>
            <a:ext cx="1558544" cy="387617"/>
          </a:xfrm>
          <a:prstGeom prst="rect">
            <a:avLst/>
          </a:prstGeom>
        </p:spPr>
      </p:pic>
    </p:spTree>
    <p:extLst>
      <p:ext uri="{BB962C8B-B14F-4D97-AF65-F5344CB8AC3E}">
        <p14:creationId xmlns:p14="http://schemas.microsoft.com/office/powerpoint/2010/main" val="4226518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92F60E-7F8A-374A-AF40-8F3584A4BCD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20844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242733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533D2540-C641-4241-843E-2767689BE96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3809762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3A1C461-8F2B-964A-A854-646E5BE0ABE7}"/>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0"/>
            <a:ext cx="3835400" cy="166793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3" name="Picture 12" descr="&quot;&quot;">
            <a:extLst>
              <a:ext uri="{FF2B5EF4-FFF2-40B4-BE49-F238E27FC236}">
                <a16:creationId xmlns:a16="http://schemas.microsoft.com/office/drawing/2014/main" id="{E16CD505-C6AB-3440-B1AE-EA70BE19F36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30819"/>
            <a:ext cx="1558544" cy="387617"/>
          </a:xfrm>
          <a:prstGeom prst="rect">
            <a:avLst/>
          </a:prstGeom>
        </p:spPr>
      </p:pic>
    </p:spTree>
    <p:extLst>
      <p:ext uri="{BB962C8B-B14F-4D97-AF65-F5344CB8AC3E}">
        <p14:creationId xmlns:p14="http://schemas.microsoft.com/office/powerpoint/2010/main" val="4252744483"/>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5" y="372535"/>
            <a:ext cx="1946275" cy="3380104"/>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47A48E3-3A0F-BD43-9766-4600D0687B9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34874" y="6376616"/>
            <a:ext cx="1558544" cy="387617"/>
          </a:xfrm>
          <a:prstGeom prst="rect">
            <a:avLst/>
          </a:prstGeom>
        </p:spPr>
      </p:pic>
    </p:spTree>
    <p:extLst>
      <p:ext uri="{BB962C8B-B14F-4D97-AF65-F5344CB8AC3E}">
        <p14:creationId xmlns:p14="http://schemas.microsoft.com/office/powerpoint/2010/main" val="3569959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071288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802461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803406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726976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964997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082473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53064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t>
            </a:r>
            <a:r>
              <a:rPr lang="en-GB"/>
              <a:t>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7879737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900071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368649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2" name="Picture 11" descr="&quot;&quot;">
            <a:extLst>
              <a:ext uri="{FF2B5EF4-FFF2-40B4-BE49-F238E27FC236}">
                <a16:creationId xmlns:a16="http://schemas.microsoft.com/office/drawing/2014/main" id="{562FFE9E-B38D-7B42-B2C5-7B32CEF7E51A}"/>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48869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775407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6085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a:extLst>
              <a:ext uri="{C183D7F6-B498-43B3-948B-1728B52AA6E4}">
                <adec:decorative xmlns:adec="http://schemas.microsoft.com/office/drawing/2017/decorative" val="1"/>
              </a:ext>
            </a:extLst>
          </p:cNvPr>
          <p:cNvSpPr>
            <a:spLocks noGrp="1"/>
          </p:cNvSpPr>
          <p:nvPr>
            <p:ph type="pic" sz="quarter" idx="11" hasCustomPrompt="1"/>
          </p:nvPr>
        </p:nvSpPr>
        <p:spPr>
          <a:xfrm>
            <a:off x="0" y="-73693"/>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600">
                <a:latin typeface="+mn-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Tree>
    <p:extLst>
      <p:ext uri="{BB962C8B-B14F-4D97-AF65-F5344CB8AC3E}">
        <p14:creationId xmlns:p14="http://schemas.microsoft.com/office/powerpoint/2010/main" val="25917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5C16FDBB-635E-4943-B5EF-AC48633404DC}"/>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4427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5C1895FB-26D4-0F45-8008-470C1A5DB000}"/>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90808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DBF49AA9-75F0-4842-8E81-A7CBFC2AA33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65196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3C9FD82-3D69-CD4A-BF07-F48878A89B6D}"/>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6652"/>
            <a:ext cx="3835400" cy="1667933"/>
          </a:xfrm>
          <a:prstGeom prst="rect">
            <a:avLst/>
          </a:prstGeom>
          <a:solidFill>
            <a:schemeClr val="tx2">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AB7ACE82-840C-894E-A401-E2C19B85E24F}"/>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3232503161"/>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219760A-70CA-F344-B257-539E482A949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929856652"/>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728" r:id="rId3"/>
    <p:sldLayoutId id="2147483706" r:id="rId4"/>
    <p:sldLayoutId id="2147483701" r:id="rId5"/>
    <p:sldLayoutId id="2147483661" r:id="rId6"/>
    <p:sldLayoutId id="2147483672" r:id="rId7"/>
    <p:sldLayoutId id="2147483673" r:id="rId8"/>
    <p:sldLayoutId id="2147483649" r:id="rId9"/>
    <p:sldLayoutId id="2147483666" r:id="rId10"/>
    <p:sldLayoutId id="2147483678" r:id="rId11"/>
    <p:sldLayoutId id="2147483679" r:id="rId12"/>
    <p:sldLayoutId id="2147483700" r:id="rId13"/>
    <p:sldLayoutId id="2147483671" r:id="rId14"/>
    <p:sldLayoutId id="2147483660" r:id="rId15"/>
    <p:sldLayoutId id="2147483664" r:id="rId16"/>
    <p:sldLayoutId id="2147483674" r:id="rId17"/>
    <p:sldLayoutId id="2147483677" r:id="rId18"/>
    <p:sldLayoutId id="2147483668" r:id="rId19"/>
    <p:sldLayoutId id="2147483670" r:id="rId20"/>
    <p:sldLayoutId id="2147483675" r:id="rId21"/>
    <p:sldLayoutId id="2147483669"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248286"/>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29"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6CDF-2CB5-C547-967C-386DEF9A92A9}"/>
              </a:ext>
            </a:extLst>
          </p:cNvPr>
          <p:cNvSpPr>
            <a:spLocks noGrp="1"/>
          </p:cNvSpPr>
          <p:nvPr>
            <p:ph type="title"/>
          </p:nvPr>
        </p:nvSpPr>
        <p:spPr>
          <a:solidFill>
            <a:srgbClr val="FEFEFE"/>
          </a:solidFill>
        </p:spPr>
        <p:txBody>
          <a:bodyPr>
            <a:normAutofit/>
          </a:bodyPr>
          <a:lstStyle/>
          <a:p>
            <a:r>
              <a:rPr lang="en-US" sz="1400" b="0" dirty="0"/>
              <a:t>MA3077 (DLI) Operational Research</a:t>
            </a:r>
            <a:br>
              <a:rPr lang="en-US" sz="1400" b="0" dirty="0"/>
            </a:br>
            <a:br>
              <a:rPr lang="en-US" sz="1400" b="0" dirty="0"/>
            </a:br>
            <a:r>
              <a:rPr lang="en-US" sz="2600" b="0" dirty="0"/>
              <a:t>Lecture 16 – Queueing Theory</a:t>
            </a:r>
            <a:endParaRPr lang="en-GB" sz="1400" dirty="0"/>
          </a:p>
        </p:txBody>
      </p:sp>
      <p:sp>
        <p:nvSpPr>
          <p:cNvPr id="3" name="Text Placeholder 2">
            <a:extLst>
              <a:ext uri="{FF2B5EF4-FFF2-40B4-BE49-F238E27FC236}">
                <a16:creationId xmlns:a16="http://schemas.microsoft.com/office/drawing/2014/main" id="{F83BB64A-5E4C-7E42-9509-D3F5DE96E28A}"/>
              </a:ext>
            </a:extLst>
          </p:cNvPr>
          <p:cNvSpPr>
            <a:spLocks noGrp="1"/>
          </p:cNvSpPr>
          <p:nvPr>
            <p:ph type="body" sz="quarter" idx="12"/>
          </p:nvPr>
        </p:nvSpPr>
        <p:spPr>
          <a:solidFill>
            <a:srgbClr val="FEFEFE"/>
          </a:solidFill>
        </p:spPr>
        <p:txBody>
          <a:bodyPr/>
          <a:lstStyle/>
          <a:p>
            <a:r>
              <a:rPr lang="en-GB" dirty="0"/>
              <a:t>Dr Marco Fasondini</a:t>
            </a:r>
          </a:p>
        </p:txBody>
      </p:sp>
    </p:spTree>
    <p:extLst>
      <p:ext uri="{BB962C8B-B14F-4D97-AF65-F5344CB8AC3E}">
        <p14:creationId xmlns:p14="http://schemas.microsoft.com/office/powerpoint/2010/main" val="12084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0563-DD1C-4B4A-9E3A-9B966B4FFF9A}"/>
              </a:ext>
            </a:extLst>
          </p:cNvPr>
          <p:cNvSpPr>
            <a:spLocks noGrp="1"/>
          </p:cNvSpPr>
          <p:nvPr>
            <p:ph type="title"/>
          </p:nvPr>
        </p:nvSpPr>
        <p:spPr>
          <a:xfrm>
            <a:off x="342901" y="488953"/>
            <a:ext cx="8445500" cy="430887"/>
          </a:xfrm>
        </p:spPr>
        <p:txBody>
          <a:bodyPr/>
          <a:lstStyle/>
          <a:p>
            <a:r>
              <a:rPr lang="en-US" dirty="0"/>
              <a:t>Transient and steady-state conditions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16F2FE-34BE-D44F-A1E3-CB1EAE210293}"/>
                  </a:ext>
                </a:extLst>
              </p:cNvPr>
              <p:cNvSpPr>
                <a:spLocks noGrp="1"/>
              </p:cNvSpPr>
              <p:nvPr>
                <p:ph sz="quarter" idx="11"/>
              </p:nvPr>
            </p:nvSpPr>
            <p:spPr/>
            <p:txBody>
              <a:bodyPr>
                <a:noAutofit/>
              </a:bodyPr>
              <a:lstStyle/>
              <a:p>
                <a:pPr marL="0" indent="0">
                  <a:buNone/>
                </a:pPr>
                <a:r>
                  <a:rPr lang="en-US" dirty="0"/>
                  <a:t>When a queueing system is switched on, the number </a:t>
                </a:r>
                <a14:m>
                  <m:oMath xmlns:m="http://schemas.openxmlformats.org/officeDocument/2006/math">
                    <m:r>
                      <a:rPr lang="en-US" i="1" dirty="0" smtClean="0">
                        <a:latin typeface="Cambria Math" panose="02040503050406030204" pitchFamily="18" charset="0"/>
                      </a:rPr>
                      <m:t>𝑁</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m:t>
                    </m:r>
                  </m:oMath>
                </a14:m>
                <a:r>
                  <a:rPr lang="en-US" dirty="0"/>
                  <a:t>of customers in the system varies in time and depends heavily on the initial condition </a:t>
                </a:r>
                <a14:m>
                  <m:oMath xmlns:m="http://schemas.openxmlformats.org/officeDocument/2006/math">
                    <m:r>
                      <a:rPr lang="en-US" i="1" dirty="0" smtClean="0">
                        <a:latin typeface="Cambria Math" panose="02040503050406030204" pitchFamily="18" charset="0"/>
                      </a:rPr>
                      <m:t>𝑁</m:t>
                    </m:r>
                    <m:r>
                      <a:rPr lang="en-US" i="1" dirty="0" smtClean="0">
                        <a:latin typeface="Cambria Math" panose="02040503050406030204" pitchFamily="18" charset="0"/>
                      </a:rPr>
                      <m:t>(0)</m:t>
                    </m:r>
                  </m:oMath>
                </a14:m>
                <a:r>
                  <a:rPr lang="en-US" dirty="0"/>
                  <a:t>. This is called a </a:t>
                </a:r>
                <a:r>
                  <a:rPr lang="en-US" i="1" dirty="0"/>
                  <a:t>transient condition</a:t>
                </a:r>
                <a:r>
                  <a:rPr lang="en-US" dirty="0"/>
                  <a:t>. In most instances, however, the systems </a:t>
                </a:r>
                <a:r>
                  <a:rPr lang="en-US" dirty="0" err="1"/>
                  <a:t>stabilises</a:t>
                </a:r>
                <a:r>
                  <a:rPr lang="en-US" dirty="0"/>
                  <a:t> after a certain time and reaches the so-called </a:t>
                </a:r>
                <a:r>
                  <a:rPr lang="en-US" i="1" dirty="0"/>
                  <a:t>steady-state condition</a:t>
                </a:r>
                <a:r>
                  <a:rPr lang="en-US" dirty="0"/>
                  <a:t>.</a:t>
                </a:r>
              </a:p>
              <a:p>
                <a:pPr marL="0" indent="0">
                  <a:buNone/>
                </a:pPr>
                <a:r>
                  <a:rPr lang="en-US" dirty="0"/>
                  <a:t>Assuming the system is in a steady-state condition, let:</a:t>
                </a:r>
              </a:p>
              <a:p>
                <a:pPr>
                  <a:buFont typeface="Arial" panose="020B0604020202020204" pitchFamily="34" charset="0"/>
                  <a:buChar char="•"/>
                </a:pPr>
                <a14:m>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𝑛</m:t>
                        </m:r>
                      </m:sub>
                    </m:sSub>
                  </m:oMath>
                </a14:m>
                <a:r>
                  <a:rPr lang="en-US" dirty="0"/>
                  <a:t> : the probability of having exactly </a:t>
                </a:r>
                <a14:m>
                  <m:oMath xmlns:m="http://schemas.openxmlformats.org/officeDocument/2006/math">
                    <m:r>
                      <a:rPr lang="en-US" i="1" dirty="0" smtClean="0">
                        <a:latin typeface="Cambria Math" panose="02040503050406030204" pitchFamily="18" charset="0"/>
                      </a:rPr>
                      <m:t>𝑛</m:t>
                    </m:r>
                  </m:oMath>
                </a14:m>
                <a:r>
                  <a:rPr lang="en-US" dirty="0"/>
                  <a:t> customers in the queueing system</a:t>
                </a:r>
              </a:p>
              <a:p>
                <a:pPr>
                  <a:buFont typeface="Arial" panose="020B0604020202020204" pitchFamily="34" charset="0"/>
                  <a:buChar char="•"/>
                </a:pP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𝜆</m:t>
                        </m:r>
                      </m:e>
                    </m:acc>
                    <m:r>
                      <a:rPr lang="de-CH" i="1">
                        <a:latin typeface="Cambria Math" panose="02040503050406030204" pitchFamily="18" charset="0"/>
                        <a:ea typeface="Cambria Math" panose="02040503050406030204" pitchFamily="18" charset="0"/>
                      </a:rPr>
                      <m:t> ≔ </m:t>
                    </m:r>
                    <m:nary>
                      <m:naryPr>
                        <m:chr m:val="∑"/>
                        <m:ctrlPr>
                          <a:rPr lang="de-CH" i="1">
                            <a:latin typeface="Cambria Math" panose="02040503050406030204" pitchFamily="18" charset="0"/>
                            <a:ea typeface="Cambria Math" panose="02040503050406030204" pitchFamily="18" charset="0"/>
                          </a:rPr>
                        </m:ctrlPr>
                      </m:naryPr>
                      <m:sub>
                        <m:r>
                          <m:rPr>
                            <m:brk m:alnAt="23"/>
                          </m:rP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=0</m:t>
                        </m:r>
                      </m:sub>
                      <m:sup>
                        <m:r>
                          <a:rPr lang="de-CH" i="1">
                            <a:latin typeface="Cambria Math" panose="02040503050406030204" pitchFamily="18" charset="0"/>
                            <a:ea typeface="Cambria Math" panose="02040503050406030204" pitchFamily="18" charset="0"/>
                          </a:rPr>
                          <m:t>∞</m:t>
                        </m:r>
                      </m:sup>
                      <m:e>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𝑛</m:t>
                            </m:r>
                          </m:sub>
                        </m:sSub>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𝑛</m:t>
                            </m:r>
                          </m:sub>
                        </m:sSub>
                      </m:e>
                    </m:nary>
                  </m:oMath>
                </a14:m>
                <a:r>
                  <a:rPr lang="en-US" dirty="0"/>
                  <a:t> : average arrival rate over the long run</a:t>
                </a:r>
              </a:p>
              <a:p>
                <a:pPr>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𝐿</m:t>
                    </m:r>
                    <m:r>
                      <a:rPr lang="de-CH" b="0" i="1" dirty="0" smtClean="0">
                        <a:latin typeface="Cambria Math" panose="02040503050406030204" pitchFamily="18" charset="0"/>
                      </a:rPr>
                      <m:t>=</m:t>
                    </m:r>
                    <m:nary>
                      <m:naryPr>
                        <m:chr m:val="∑"/>
                        <m:limLoc m:val="subSup"/>
                        <m:ctrlPr>
                          <a:rPr lang="en-US" i="1">
                            <a:latin typeface="Cambria Math" panose="02040503050406030204" pitchFamily="18" charset="0"/>
                          </a:rPr>
                        </m:ctrlPr>
                      </m:naryPr>
                      <m:sub>
                        <m:r>
                          <m:rPr>
                            <m:brk m:alnAt="25"/>
                          </m:rPr>
                          <a:rPr lang="de-CH" i="1">
                            <a:latin typeface="Cambria Math" panose="02040503050406030204" pitchFamily="18" charset="0"/>
                          </a:rPr>
                          <m:t>𝑛</m:t>
                        </m:r>
                        <m:r>
                          <a:rPr lang="de-CH" i="1">
                            <a:latin typeface="Cambria Math" panose="02040503050406030204" pitchFamily="18" charset="0"/>
                          </a:rPr>
                          <m:t>=0</m:t>
                        </m:r>
                      </m:sub>
                      <m:sup>
                        <m:r>
                          <a:rPr lang="en-US" i="1">
                            <a:latin typeface="Cambria Math" panose="02040503050406030204" pitchFamily="18" charset="0"/>
                            <a:ea typeface="Cambria Math" panose="02040503050406030204" pitchFamily="18" charset="0"/>
                          </a:rPr>
                          <m:t>∞</m:t>
                        </m:r>
                      </m:sup>
                      <m:e>
                        <m:r>
                          <a:rPr lang="de-CH" i="1">
                            <a:latin typeface="Cambria Math" panose="02040503050406030204" pitchFamily="18" charset="0"/>
                          </a:rPr>
                          <m:t>𝑛</m:t>
                        </m:r>
                        <m:r>
                          <a:rPr lang="de-CH" i="1">
                            <a:latin typeface="Cambria Math" panose="02040503050406030204" pitchFamily="18" charset="0"/>
                          </a:rPr>
                          <m:t> </m:t>
                        </m:r>
                        <m:sSub>
                          <m:sSubPr>
                            <m:ctrlPr>
                              <a:rPr lang="de-CH" i="1">
                                <a:latin typeface="Cambria Math" panose="02040503050406030204" pitchFamily="18" charset="0"/>
                              </a:rPr>
                            </m:ctrlPr>
                          </m:sSubPr>
                          <m:e>
                            <m:r>
                              <a:rPr lang="de-CH" b="0" i="1" smtClean="0">
                                <a:latin typeface="Cambria Math" panose="02040503050406030204" pitchFamily="18" charset="0"/>
                              </a:rPr>
                              <m:t>𝑝</m:t>
                            </m:r>
                          </m:e>
                          <m:sub>
                            <m:r>
                              <a:rPr lang="de-CH" i="1">
                                <a:latin typeface="Cambria Math" panose="02040503050406030204" pitchFamily="18" charset="0"/>
                              </a:rPr>
                              <m:t>𝑛</m:t>
                            </m:r>
                          </m:sub>
                        </m:sSub>
                      </m:e>
                    </m:nary>
                  </m:oMath>
                </a14:m>
                <a:r>
                  <a:rPr lang="en-US" dirty="0"/>
                  <a:t>: the expected number of customers in the queueing system</a:t>
                </a:r>
              </a:p>
              <a:p>
                <a:pPr>
                  <a:buFont typeface="Arial" panose="020B0604020202020204" pitchFamily="34" charset="0"/>
                  <a:buChar char="•"/>
                </a:pPr>
                <a14:m>
                  <m:oMath xmlns:m="http://schemas.openxmlformats.org/officeDocument/2006/math">
                    <m:sSub>
                      <m:sSubPr>
                        <m:ctrlPr>
                          <a:rPr lang="de-CH" b="0" i="1" dirty="0" smtClean="0">
                            <a:latin typeface="Cambria Math" panose="02040503050406030204" pitchFamily="18" charset="0"/>
                          </a:rPr>
                        </m:ctrlPr>
                      </m:sSubPr>
                      <m:e>
                        <m:r>
                          <a:rPr lang="en-US" i="1" dirty="0">
                            <a:latin typeface="Cambria Math" panose="02040503050406030204" pitchFamily="18" charset="0"/>
                          </a:rPr>
                          <m:t>𝐿</m:t>
                        </m:r>
                      </m:e>
                      <m:sub>
                        <m:r>
                          <a:rPr lang="de-CH" b="0" i="1" dirty="0" smtClean="0">
                            <a:latin typeface="Cambria Math" panose="02040503050406030204" pitchFamily="18" charset="0"/>
                          </a:rPr>
                          <m:t>𝑞</m:t>
                        </m:r>
                      </m:sub>
                    </m:sSub>
                    <m:r>
                      <a:rPr lang="de-CH" b="0" i="1" dirty="0" smtClean="0">
                        <a:latin typeface="Cambria Math" panose="02040503050406030204" pitchFamily="18" charset="0"/>
                      </a:rPr>
                      <m:t>=</m:t>
                    </m:r>
                    <m:nary>
                      <m:naryPr>
                        <m:chr m:val="∑"/>
                        <m:limLoc m:val="subSup"/>
                        <m:ctrlPr>
                          <a:rPr lang="en-US" i="1">
                            <a:latin typeface="Cambria Math" panose="02040503050406030204" pitchFamily="18" charset="0"/>
                          </a:rPr>
                        </m:ctrlPr>
                      </m:naryPr>
                      <m:sub>
                        <m:r>
                          <m:rPr>
                            <m:brk m:alnAt="25"/>
                          </m:rPr>
                          <a:rPr lang="de-CH" i="1">
                            <a:latin typeface="Cambria Math" panose="02040503050406030204" pitchFamily="18" charset="0"/>
                          </a:rPr>
                          <m:t>𝑛</m:t>
                        </m:r>
                        <m:r>
                          <a:rPr lang="de-CH" i="1">
                            <a:latin typeface="Cambria Math" panose="02040503050406030204" pitchFamily="18" charset="0"/>
                          </a:rPr>
                          <m:t>=</m:t>
                        </m:r>
                        <m:r>
                          <a:rPr lang="de-CH" b="0" i="1" smtClean="0">
                            <a:latin typeface="Cambria Math" panose="02040503050406030204" pitchFamily="18" charset="0"/>
                          </a:rPr>
                          <m:t>𝑠</m:t>
                        </m:r>
                      </m:sub>
                      <m:sup>
                        <m:r>
                          <a:rPr lang="en-US" i="1">
                            <a:latin typeface="Cambria Math" panose="02040503050406030204" pitchFamily="18" charset="0"/>
                            <a:ea typeface="Cambria Math" panose="02040503050406030204" pitchFamily="18" charset="0"/>
                          </a:rPr>
                          <m:t>∞</m:t>
                        </m:r>
                      </m:sup>
                      <m:e>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rPr>
                          <m:t>𝑛</m:t>
                        </m:r>
                        <m:r>
                          <a:rPr lang="de-CH" i="1">
                            <a:latin typeface="Cambria Math" panose="02040503050406030204" pitchFamily="18" charset="0"/>
                          </a:rPr>
                          <m:t>−</m:t>
                        </m:r>
                        <m:r>
                          <a:rPr lang="de-CH" i="1">
                            <a:latin typeface="Cambria Math" panose="02040503050406030204" pitchFamily="18" charset="0"/>
                          </a:rPr>
                          <m:t>𝑠</m:t>
                        </m:r>
                        <m:r>
                          <a:rPr lang="de-CH" i="1">
                            <a:latin typeface="Cambria Math" panose="02040503050406030204" pitchFamily="18" charset="0"/>
                          </a:rPr>
                          <m:t>) </m:t>
                        </m:r>
                        <m:sSub>
                          <m:sSubPr>
                            <m:ctrlPr>
                              <a:rPr lang="de-CH" i="1">
                                <a:latin typeface="Cambria Math" panose="02040503050406030204" pitchFamily="18" charset="0"/>
                              </a:rPr>
                            </m:ctrlPr>
                          </m:sSubPr>
                          <m:e>
                            <m:r>
                              <a:rPr lang="de-CH" b="0" i="1" smtClean="0">
                                <a:latin typeface="Cambria Math" panose="02040503050406030204" pitchFamily="18" charset="0"/>
                              </a:rPr>
                              <m:t>𝑝</m:t>
                            </m:r>
                          </m:e>
                          <m:sub>
                            <m:r>
                              <a:rPr lang="de-CH" i="1">
                                <a:latin typeface="Cambria Math" panose="02040503050406030204" pitchFamily="18" charset="0"/>
                              </a:rPr>
                              <m:t>𝑛</m:t>
                            </m:r>
                          </m:sub>
                        </m:sSub>
                      </m:e>
                    </m:nary>
                  </m:oMath>
                </a14:m>
                <a:r>
                  <a:rPr lang="en-US" dirty="0"/>
                  <a:t>: the expected queue length</a:t>
                </a:r>
              </a:p>
              <a:p>
                <a:pPr>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𝑊</m:t>
                    </m:r>
                  </m:oMath>
                </a14:m>
                <a:r>
                  <a:rPr lang="en-US" dirty="0"/>
                  <a:t> : the expected stay in the system for each individual customer</a:t>
                </a:r>
              </a:p>
              <a:p>
                <a:pPr>
                  <a:buFont typeface="Arial" panose="020B0604020202020204" pitchFamily="34" charset="0"/>
                  <a:buChar char="•"/>
                </a:pPr>
                <a14:m>
                  <m:oMath xmlns:m="http://schemas.openxmlformats.org/officeDocument/2006/math">
                    <m:sSub>
                      <m:sSubPr>
                        <m:ctrlPr>
                          <a:rPr lang="de-CH" b="0" i="1" dirty="0" smtClean="0">
                            <a:latin typeface="Cambria Math" panose="02040503050406030204" pitchFamily="18" charset="0"/>
                          </a:rPr>
                        </m:ctrlPr>
                      </m:sSubPr>
                      <m:e>
                        <m:r>
                          <a:rPr lang="en-US" i="1" dirty="0">
                            <a:latin typeface="Cambria Math" panose="02040503050406030204" pitchFamily="18" charset="0"/>
                          </a:rPr>
                          <m:t>𝑊</m:t>
                        </m:r>
                      </m:e>
                      <m:sub>
                        <m:r>
                          <a:rPr lang="de-CH" b="0" i="1" dirty="0" smtClean="0">
                            <a:latin typeface="Cambria Math" panose="02040503050406030204" pitchFamily="18" charset="0"/>
                          </a:rPr>
                          <m:t>𝑞</m:t>
                        </m:r>
                      </m:sub>
                    </m:sSub>
                  </m:oMath>
                </a14:m>
                <a:r>
                  <a:rPr lang="en-US" dirty="0"/>
                  <a:t> : the expected stay in the queue for each individual customer</a:t>
                </a:r>
              </a:p>
              <a:p>
                <a:pPr>
                  <a:buFont typeface="Arial" panose="020B0604020202020204" pitchFamily="34" charset="0"/>
                  <a:buChar char="•"/>
                </a:pPr>
                <a14:m>
                  <m:oMath xmlns:m="http://schemas.openxmlformats.org/officeDocument/2006/math">
                    <m:sSub>
                      <m:sSubPr>
                        <m:ctrlPr>
                          <a:rPr lang="de-CH" i="1" dirty="0">
                            <a:latin typeface="Cambria Math" panose="02040503050406030204" pitchFamily="18" charset="0"/>
                          </a:rPr>
                        </m:ctrlPr>
                      </m:sSubPr>
                      <m:e>
                        <m:r>
                          <a:rPr lang="en-US" i="1" dirty="0">
                            <a:latin typeface="Cambria Math" panose="02040503050406030204" pitchFamily="18" charset="0"/>
                          </a:rPr>
                          <m:t>𝑊</m:t>
                        </m:r>
                      </m:e>
                      <m:sub>
                        <m:r>
                          <a:rPr lang="de-CH" b="0" i="1" dirty="0" smtClean="0">
                            <a:latin typeface="Cambria Math" panose="02040503050406030204" pitchFamily="18" charset="0"/>
                          </a:rPr>
                          <m:t>𝑠</m:t>
                        </m:r>
                      </m:sub>
                    </m:sSub>
                    <m:r>
                      <a:rPr lang="de-CH" b="0" i="0" dirty="0" smtClean="0">
                        <a:latin typeface="Cambria Math" panose="02040503050406030204" pitchFamily="18" charset="0"/>
                      </a:rPr>
                      <m:t> </m:t>
                    </m:r>
                  </m:oMath>
                </a14:m>
                <a:r>
                  <a:rPr lang="en-US" dirty="0"/>
                  <a:t>: the mean service time</a:t>
                </a:r>
              </a:p>
              <a:p>
                <a:pPr>
                  <a:buFontTx/>
                  <a:buChar char="-"/>
                </a:pPr>
                <a:endParaRPr lang="en-US" dirty="0"/>
              </a:p>
            </p:txBody>
          </p:sp>
        </mc:Choice>
        <mc:Fallback xmlns="">
          <p:sp>
            <p:nvSpPr>
              <p:cNvPr id="3" name="Content Placeholder 2">
                <a:extLst>
                  <a:ext uri="{FF2B5EF4-FFF2-40B4-BE49-F238E27FC236}">
                    <a16:creationId xmlns:a16="http://schemas.microsoft.com/office/drawing/2014/main" id="{BF16F2FE-34BE-D44F-A1E3-CB1EAE210293}"/>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b="-164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B596C3D-DCC0-1E4B-B677-F060D13BD9DB}"/>
              </a:ext>
            </a:extLst>
          </p:cNvPr>
          <p:cNvSpPr>
            <a:spLocks noGrp="1"/>
          </p:cNvSpPr>
          <p:nvPr>
            <p:ph type="sldNum" sz="quarter" idx="4"/>
          </p:nvPr>
        </p:nvSpPr>
        <p:spPr/>
        <p:txBody>
          <a:bodyPr/>
          <a:lstStyle/>
          <a:p>
            <a:fld id="{05306F20-FBA2-4746-AE9F-DFBA4FFD6FE5}" type="slidenum">
              <a:rPr lang="en-US" smtClean="0"/>
              <a:t>10</a:t>
            </a:fld>
            <a:endParaRPr lang="en-US" dirty="0"/>
          </a:p>
        </p:txBody>
      </p:sp>
    </p:spTree>
    <p:extLst>
      <p:ext uri="{BB962C8B-B14F-4D97-AF65-F5344CB8AC3E}">
        <p14:creationId xmlns:p14="http://schemas.microsoft.com/office/powerpoint/2010/main" val="252415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816E1F-33E8-7445-BF10-079797B509B4}"/>
                  </a:ext>
                </a:extLst>
              </p:cNvPr>
              <p:cNvSpPr>
                <a:spLocks noGrp="1"/>
              </p:cNvSpPr>
              <p:nvPr>
                <p:ph type="title"/>
              </p:nvPr>
            </p:nvSpPr>
            <p:spPr>
              <a:xfrm>
                <a:off x="342901" y="488953"/>
                <a:ext cx="8445500" cy="677108"/>
              </a:xfrm>
            </p:spPr>
            <p:txBody>
              <a:bodyPr/>
              <a:lstStyle/>
              <a:p>
                <a:r>
                  <a:rPr lang="en-US" dirty="0"/>
                  <a:t>Little's formulae</a:t>
                </a:r>
                <a:br>
                  <a:rPr lang="en-US" dirty="0"/>
                </a:br>
                <a:r>
                  <a:rPr lang="en-US" sz="1600" b="0" dirty="0">
                    <a:solidFill>
                      <a:srgbClr val="3C3C3C"/>
                    </a:solidFill>
                  </a:rPr>
                  <a:t>Little, J. D. C. 1961. A proof for the queuing formula: </a:t>
                </a:r>
                <a14:m>
                  <m:oMath xmlns:m="http://schemas.openxmlformats.org/officeDocument/2006/math">
                    <m:r>
                      <a:rPr lang="de-CH" sz="1600" b="0" i="1">
                        <a:solidFill>
                          <a:srgbClr val="3C3C3C"/>
                        </a:solidFill>
                        <a:latin typeface="Cambria Math" panose="02040503050406030204" pitchFamily="18" charset="0"/>
                        <a:ea typeface="Cambria Math" panose="02040503050406030204" pitchFamily="18" charset="0"/>
                      </a:rPr>
                      <m:t>𝐿</m:t>
                    </m:r>
                    <m:r>
                      <a:rPr lang="de-CH" sz="1600" b="0">
                        <a:solidFill>
                          <a:srgbClr val="3C3C3C"/>
                        </a:solidFill>
                        <a:latin typeface="Cambria Math" panose="02040503050406030204" pitchFamily="18" charset="0"/>
                        <a:ea typeface="Cambria Math" panose="02040503050406030204" pitchFamily="18" charset="0"/>
                      </a:rPr>
                      <m:t>=</m:t>
                    </m:r>
                    <m:r>
                      <a:rPr lang="en-US" sz="1600" i="1">
                        <a:solidFill>
                          <a:srgbClr val="3C3C3C"/>
                        </a:solidFill>
                        <a:latin typeface="Cambria Math" panose="02040503050406030204" pitchFamily="18" charset="0"/>
                        <a:ea typeface="Cambria Math" panose="02040503050406030204" pitchFamily="18" charset="0"/>
                      </a:rPr>
                      <m:t>𝜆</m:t>
                    </m:r>
                    <m:r>
                      <a:rPr lang="de-CH" sz="1600" b="0" i="1">
                        <a:solidFill>
                          <a:srgbClr val="3C3C3C"/>
                        </a:solidFill>
                        <a:latin typeface="Cambria Math" panose="02040503050406030204" pitchFamily="18" charset="0"/>
                        <a:ea typeface="Cambria Math" panose="02040503050406030204" pitchFamily="18" charset="0"/>
                      </a:rPr>
                      <m:t>𝑊</m:t>
                    </m:r>
                  </m:oMath>
                </a14:m>
                <a:r>
                  <a:rPr lang="en-US" sz="1600" b="0" dirty="0">
                    <a:solidFill>
                      <a:srgbClr val="3C3C3C"/>
                    </a:solidFill>
                  </a:rPr>
                  <a:t>. </a:t>
                </a:r>
                <a:r>
                  <a:rPr lang="en-US" sz="1600" b="0" i="1" dirty="0" err="1">
                    <a:solidFill>
                      <a:srgbClr val="3C3C3C"/>
                    </a:solidFill>
                  </a:rPr>
                  <a:t>Oper</a:t>
                </a:r>
                <a:r>
                  <a:rPr lang="en-US" sz="1600" b="0" i="1" dirty="0">
                    <a:solidFill>
                      <a:srgbClr val="3C3C3C"/>
                    </a:solidFill>
                  </a:rPr>
                  <a:t>. Res. </a:t>
                </a:r>
                <a:r>
                  <a:rPr lang="en-US" sz="1600" b="0" dirty="0">
                    <a:solidFill>
                      <a:srgbClr val="3C3C3C"/>
                    </a:solidFill>
                  </a:rPr>
                  <a:t>9(3) 383–387.</a:t>
                </a:r>
                <a:endParaRPr lang="en-US" dirty="0"/>
              </a:p>
            </p:txBody>
          </p:sp>
        </mc:Choice>
        <mc:Fallback xmlns="">
          <p:sp>
            <p:nvSpPr>
              <p:cNvPr id="2" name="Title 1">
                <a:extLst>
                  <a:ext uri="{FF2B5EF4-FFF2-40B4-BE49-F238E27FC236}">
                    <a16:creationId xmlns:a16="http://schemas.microsoft.com/office/drawing/2014/main" id="{C1816E1F-33E8-7445-BF10-079797B509B4}"/>
                  </a:ext>
                </a:extLst>
              </p:cNvPr>
              <p:cNvSpPr>
                <a:spLocks noGrp="1" noRot="1" noChangeAspect="1" noMove="1" noResize="1" noEditPoints="1" noAdjustHandles="1" noChangeArrowheads="1" noChangeShapeType="1" noTextEdit="1"/>
              </p:cNvSpPr>
              <p:nvPr>
                <p:ph type="title"/>
              </p:nvPr>
            </p:nvSpPr>
            <p:spPr>
              <a:xfrm>
                <a:off x="342901" y="488953"/>
                <a:ext cx="8445500" cy="677108"/>
              </a:xfrm>
              <a:blipFill>
                <a:blip r:embed="rId2"/>
                <a:stretch>
                  <a:fillRect l="-2549" t="-16667" b="-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514DB4-845C-6F41-A44F-C6783DF30514}"/>
                  </a:ext>
                </a:extLst>
              </p:cNvPr>
              <p:cNvSpPr>
                <a:spLocks noGrp="1"/>
              </p:cNvSpPr>
              <p:nvPr>
                <p:ph sz="quarter" idx="11"/>
              </p:nvPr>
            </p:nvSpPr>
            <p:spPr/>
            <p:txBody>
              <a:bodyPr/>
              <a:lstStyle/>
              <a:p>
                <a:pPr marL="0" indent="0">
                  <a:buNone/>
                </a:pPr>
                <a:r>
                  <a:rPr lang="en-US" b="1" dirty="0">
                    <a:solidFill>
                      <a:schemeClr val="accent1"/>
                    </a:solidFill>
                  </a:rPr>
                  <a:t>Theorem: </a:t>
                </a:r>
                <a:r>
                  <a:rPr lang="de-CH" dirty="0"/>
                  <a:t>In </a:t>
                </a:r>
                <a:r>
                  <a:rPr lang="en-US" dirty="0"/>
                  <a:t>a steady-state, it holds</a:t>
                </a:r>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𝐿</m:t>
                      </m:r>
                      <m:r>
                        <a:rPr lang="de-CH" b="0" i="1" smtClean="0">
                          <a:latin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𝜆</m:t>
                          </m:r>
                        </m:e>
                      </m:acc>
                      <m:r>
                        <a:rPr lang="de-CH" b="0" i="1" smtClean="0">
                          <a:latin typeface="Cambria Math" panose="02040503050406030204" pitchFamily="18" charset="0"/>
                          <a:ea typeface="Cambria Math" panose="02040503050406030204" pitchFamily="18" charset="0"/>
                        </a:rPr>
                        <m:t>𝑊</m:t>
                      </m:r>
                      <m:r>
                        <a:rPr lang="de-CH" b="0" i="1" smtClean="0">
                          <a:latin typeface="Cambria Math" panose="02040503050406030204" pitchFamily="18" charset="0"/>
                          <a:ea typeface="Cambria Math" panose="02040503050406030204" pitchFamily="18" charset="0"/>
                        </a:rPr>
                        <m:t>,       </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𝐿</m:t>
                          </m:r>
                        </m:e>
                        <m:sub>
                          <m:r>
                            <a:rPr lang="de-CH" b="0" i="1" smtClean="0">
                              <a:latin typeface="Cambria Math" panose="02040503050406030204" pitchFamily="18" charset="0"/>
                              <a:ea typeface="Cambria Math" panose="02040503050406030204" pitchFamily="18" charset="0"/>
                            </a:rPr>
                            <m:t>𝑞</m:t>
                          </m:r>
                        </m:sub>
                      </m:sSub>
                      <m:r>
                        <a:rPr lang="de-CH"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𝜆</m:t>
                          </m:r>
                        </m:e>
                      </m:acc>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𝑊</m:t>
                          </m:r>
                        </m:e>
                        <m:sub>
                          <m:r>
                            <a:rPr lang="de-CH" b="0" i="1" smtClean="0">
                              <a:latin typeface="Cambria Math" panose="02040503050406030204" pitchFamily="18" charset="0"/>
                              <a:ea typeface="Cambria Math" panose="02040503050406030204" pitchFamily="18" charset="0"/>
                            </a:rPr>
                            <m:t>𝑞</m:t>
                          </m:r>
                        </m:sub>
                      </m:sSub>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𝑊</m:t>
                      </m:r>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𝑊</m:t>
                          </m:r>
                        </m:e>
                        <m:sub>
                          <m:r>
                            <a:rPr lang="de-CH" b="0" i="1" smtClean="0">
                              <a:latin typeface="Cambria Math" panose="02040503050406030204" pitchFamily="18" charset="0"/>
                              <a:ea typeface="Cambria Math" panose="02040503050406030204" pitchFamily="18" charset="0"/>
                            </a:rPr>
                            <m:t>𝑞</m:t>
                          </m:r>
                        </m:sub>
                      </m:sSub>
                      <m:r>
                        <a:rPr lang="de-CH" b="0" i="1" smtClean="0">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𝑊</m:t>
                          </m:r>
                        </m:e>
                        <m:sub>
                          <m:r>
                            <a:rPr lang="de-CH" b="0" i="1" smtClean="0">
                              <a:latin typeface="Cambria Math" panose="02040503050406030204" pitchFamily="18" charset="0"/>
                              <a:ea typeface="Cambria Math" panose="02040503050406030204" pitchFamily="18" charset="0"/>
                            </a:rPr>
                            <m:t>𝑠</m:t>
                          </m:r>
                        </m:sub>
                      </m:sSub>
                    </m:oMath>
                  </m:oMathPara>
                </a14:m>
                <a:endParaRPr lang="en-US" dirty="0"/>
              </a:p>
              <a:p>
                <a:pPr marL="0" indent="0">
                  <a:buNone/>
                </a:pPr>
                <a:r>
                  <a:rPr lang="en-US" dirty="0"/>
                  <a:t>Note that this is independent on the interarrival time distribution, the service time distribution, and the queue </a:t>
                </a:r>
                <a:r>
                  <a:rPr lang="en-US"/>
                  <a:t>discipline!</a:t>
                </a:r>
              </a:p>
              <a:p>
                <a:pPr marL="0" indent="0">
                  <a:buNone/>
                </a:pPr>
                <a:endParaRPr lang="en-US" dirty="0"/>
              </a:p>
              <a:p>
                <a:pPr marL="0" indent="0">
                  <a:buNone/>
                </a:pPr>
                <a:r>
                  <a:rPr lang="en-US" b="1" dirty="0">
                    <a:solidFill>
                      <a:schemeClr val="accent1"/>
                    </a:solidFill>
                  </a:rPr>
                  <a:t>Example: </a:t>
                </a:r>
                <a:r>
                  <a:rPr lang="en-US" dirty="0"/>
                  <a:t>If,</a:t>
                </a:r>
              </a:p>
              <a:p>
                <a:pPr>
                  <a:buFontTx/>
                  <a:buChar char="-"/>
                </a:pPr>
                <a:r>
                  <a:rPr lang="en-US" dirty="0"/>
                  <a:t>I receive an email every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𝜆</m:t>
                        </m:r>
                      </m:e>
                      <m:sup>
                        <m:r>
                          <a:rPr lang="en-US" i="1">
                            <a:latin typeface="Cambria Math" panose="02040503050406030204" pitchFamily="18" charset="0"/>
                            <a:ea typeface="Cambria Math" panose="02040503050406030204" pitchFamily="18" charset="0"/>
                          </a:rPr>
                          <m:t>−1</m:t>
                        </m:r>
                      </m:sup>
                    </m:sSup>
                    <m:r>
                      <a:rPr lang="de-CH" b="0" i="1" smtClean="0">
                        <a:latin typeface="Cambria Math" panose="02040503050406030204" pitchFamily="18" charset="0"/>
                        <a:ea typeface="Cambria Math" panose="02040503050406030204" pitchFamily="18" charset="0"/>
                      </a:rPr>
                      <m:t>=5</m:t>
                    </m:r>
                  </m:oMath>
                </a14:m>
                <a:r>
                  <a:rPr lang="en-US" dirty="0"/>
                  <a:t> minutes (on average),</a:t>
                </a:r>
              </a:p>
              <a:p>
                <a:pPr>
                  <a:buFontTx/>
                  <a:buChar char="-"/>
                </a:pPr>
                <a:r>
                  <a:rPr lang="en-US" dirty="0"/>
                  <a:t>I read-reply-delete each email after </a:t>
                </a:r>
                <a14:m>
                  <m:oMath xmlns:m="http://schemas.openxmlformats.org/officeDocument/2006/math">
                    <m:r>
                      <a:rPr lang="de-CH" i="1">
                        <a:latin typeface="Cambria Math" panose="02040503050406030204" pitchFamily="18" charset="0"/>
                        <a:ea typeface="Cambria Math" panose="02040503050406030204" pitchFamily="18" charset="0"/>
                      </a:rPr>
                      <m:t>𝑊</m:t>
                    </m:r>
                    <m:r>
                      <a:rPr lang="de-CH" b="0" i="1" smtClean="0">
                        <a:latin typeface="Cambria Math" panose="02040503050406030204" pitchFamily="18" charset="0"/>
                        <a:ea typeface="Cambria Math" panose="02040503050406030204" pitchFamily="18" charset="0"/>
                      </a:rPr>
                      <m:t>=20</m:t>
                    </m:r>
                  </m:oMath>
                </a14:m>
                <a:r>
                  <a:rPr lang="en-US" dirty="0"/>
                  <a:t> minutes (on average),</a:t>
                </a:r>
              </a:p>
              <a:p>
                <a:pPr>
                  <a:buFontTx/>
                  <a:buChar char="-"/>
                </a:pPr>
                <a:r>
                  <a:rPr lang="en-US" dirty="0"/>
                  <a:t>and the total number of emails in my inbox is constant (steady-state condition),</a:t>
                </a:r>
              </a:p>
              <a:p>
                <a:pPr marL="0" indent="0">
                  <a:buNone/>
                </a:pPr>
                <a:r>
                  <a:rPr lang="en-US" dirty="0"/>
                  <a:t>then, at any given time there will be </a:t>
                </a:r>
                <a14:m>
                  <m:oMath xmlns:m="http://schemas.openxmlformats.org/officeDocument/2006/math">
                    <m:r>
                      <a:rPr lang="de-CH" i="1">
                        <a:latin typeface="Cambria Math" panose="02040503050406030204" pitchFamily="18" charset="0"/>
                        <a:ea typeface="Cambria Math" panose="02040503050406030204" pitchFamily="18" charset="0"/>
                      </a:rPr>
                      <m:t>𝜆</m:t>
                    </m:r>
                    <m:r>
                      <a:rPr lang="de-CH" i="1">
                        <a:latin typeface="Cambria Math" panose="02040503050406030204" pitchFamily="18" charset="0"/>
                        <a:ea typeface="Cambria Math" panose="02040503050406030204" pitchFamily="18" charset="0"/>
                      </a:rPr>
                      <m:t>𝑊</m:t>
                    </m:r>
                    <m:r>
                      <a:rPr lang="de-CH" b="0" i="1" smtClean="0">
                        <a:latin typeface="Cambria Math" panose="02040503050406030204" pitchFamily="18" charset="0"/>
                        <a:ea typeface="Cambria Math" panose="02040503050406030204" pitchFamily="18" charset="0"/>
                      </a:rPr>
                      <m:t>=4</m:t>
                    </m:r>
                  </m:oMath>
                </a14:m>
                <a:r>
                  <a:rPr lang="en-US" dirty="0"/>
                  <a:t> emails in my inbox. And if it takes me </a:t>
                </a:r>
                <a14:m>
                  <m:oMath xmlns:m="http://schemas.openxmlformats.org/officeDocument/2006/math">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𝜇</m:t>
                        </m:r>
                      </m:e>
                      <m:sup>
                        <m:r>
                          <a:rPr lang="de-CH" i="1">
                            <a:latin typeface="Cambria Math" panose="02040503050406030204" pitchFamily="18" charset="0"/>
                            <a:ea typeface="Cambria Math" panose="02040503050406030204" pitchFamily="18" charset="0"/>
                          </a:rPr>
                          <m:t>−1</m:t>
                        </m:r>
                      </m:sup>
                    </m:sSup>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𝑊</m:t>
                        </m:r>
                      </m:e>
                      <m:sub>
                        <m:r>
                          <a:rPr lang="de-CH" b="0" i="1" smtClean="0">
                            <a:latin typeface="Cambria Math" panose="02040503050406030204" pitchFamily="18" charset="0"/>
                            <a:ea typeface="Cambria Math" panose="02040503050406030204" pitchFamily="18" charset="0"/>
                          </a:rPr>
                          <m:t>𝑠</m:t>
                        </m:r>
                      </m:sub>
                    </m:sSub>
                    <m:r>
                      <a:rPr lang="de-CH" b="0" i="1" smtClean="0">
                        <a:latin typeface="Cambria Math" panose="02040503050406030204" pitchFamily="18" charset="0"/>
                        <a:ea typeface="Cambria Math" panose="02040503050406030204" pitchFamily="18" charset="0"/>
                      </a:rPr>
                      <m:t>=3</m:t>
                    </m:r>
                  </m:oMath>
                </a14:m>
                <a:r>
                  <a:rPr lang="en-US" dirty="0"/>
                  <a:t> minutes to answer an email, then emails tend to stay unread for </a:t>
                </a:r>
                <a14:m>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𝑊</m:t>
                        </m:r>
                      </m:e>
                      <m:sub>
                        <m:r>
                          <a:rPr lang="de-CH" i="1">
                            <a:latin typeface="Cambria Math" panose="02040503050406030204" pitchFamily="18" charset="0"/>
                            <a:ea typeface="Cambria Math" panose="02040503050406030204" pitchFamily="18" charset="0"/>
                          </a:rPr>
                          <m:t>𝑞</m:t>
                        </m:r>
                      </m:sub>
                    </m:sSub>
                    <m:r>
                      <a:rPr lang="de-CH" b="0" i="1" smtClean="0">
                        <a:latin typeface="Cambria Math" panose="02040503050406030204" pitchFamily="18" charset="0"/>
                        <a:ea typeface="Cambria Math" panose="02040503050406030204" pitchFamily="18" charset="0"/>
                      </a:rPr>
                      <m:t>=17</m:t>
                    </m:r>
                  </m:oMath>
                </a14:m>
                <a:r>
                  <a:rPr lang="en-US" dirty="0"/>
                  <a:t> minutes.</a:t>
                </a:r>
              </a:p>
            </p:txBody>
          </p:sp>
        </mc:Choice>
        <mc:Fallback xmlns="">
          <p:sp>
            <p:nvSpPr>
              <p:cNvPr id="3" name="Content Placeholder 2">
                <a:extLst>
                  <a:ext uri="{FF2B5EF4-FFF2-40B4-BE49-F238E27FC236}">
                    <a16:creationId xmlns:a16="http://schemas.microsoft.com/office/drawing/2014/main" id="{FD514DB4-845C-6F41-A44F-C6783DF30514}"/>
                  </a:ext>
                </a:extLst>
              </p:cNvPr>
              <p:cNvSpPr>
                <a:spLocks noGrp="1" noRot="1" noChangeAspect="1" noMove="1" noResize="1" noEditPoints="1" noAdjustHandles="1" noChangeArrowheads="1" noChangeShapeType="1" noTextEdit="1"/>
              </p:cNvSpPr>
              <p:nvPr>
                <p:ph sz="quarter" idx="11"/>
              </p:nvPr>
            </p:nvSpPr>
            <p:spPr>
              <a:blipFill>
                <a:blip r:embed="rId3"/>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D1024C5-1BD8-1D48-B2EF-001EEE5286CB}"/>
              </a:ext>
            </a:extLst>
          </p:cNvPr>
          <p:cNvSpPr>
            <a:spLocks noGrp="1"/>
          </p:cNvSpPr>
          <p:nvPr>
            <p:ph type="sldNum" sz="quarter" idx="4"/>
          </p:nvPr>
        </p:nvSpPr>
        <p:spPr/>
        <p:txBody>
          <a:bodyPr/>
          <a:lstStyle/>
          <a:p>
            <a:fld id="{05306F20-FBA2-4746-AE9F-DFBA4FFD6FE5}" type="slidenum">
              <a:rPr lang="en-US" smtClean="0"/>
              <a:t>11</a:t>
            </a:fld>
            <a:endParaRPr lang="en-US" dirty="0"/>
          </a:p>
        </p:txBody>
      </p:sp>
    </p:spTree>
    <p:extLst>
      <p:ext uri="{BB962C8B-B14F-4D97-AF65-F5344CB8AC3E}">
        <p14:creationId xmlns:p14="http://schemas.microsoft.com/office/powerpoint/2010/main" val="2839956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E408-F539-EF43-8E57-C632A403ADD4}"/>
              </a:ext>
            </a:extLst>
          </p:cNvPr>
          <p:cNvSpPr>
            <a:spLocks noGrp="1"/>
          </p:cNvSpPr>
          <p:nvPr>
            <p:ph type="title"/>
          </p:nvPr>
        </p:nvSpPr>
        <p:spPr/>
        <p:txBody>
          <a:bodyPr/>
          <a:lstStyle/>
          <a:p>
            <a:r>
              <a:rPr lang="en-CH" dirty="0"/>
              <a:t>Summary and self-study</a:t>
            </a:r>
          </a:p>
        </p:txBody>
      </p:sp>
      <p:sp>
        <p:nvSpPr>
          <p:cNvPr id="3" name="Content Placeholder 2">
            <a:extLst>
              <a:ext uri="{FF2B5EF4-FFF2-40B4-BE49-F238E27FC236}">
                <a16:creationId xmlns:a16="http://schemas.microsoft.com/office/drawing/2014/main" id="{2A2AD464-6984-5C48-9A2A-D24FEDE37D43}"/>
              </a:ext>
            </a:extLst>
          </p:cNvPr>
          <p:cNvSpPr>
            <a:spLocks noGrp="1"/>
          </p:cNvSpPr>
          <p:nvPr>
            <p:ph sz="quarter" idx="11"/>
          </p:nvPr>
        </p:nvSpPr>
        <p:spPr/>
        <p:txBody>
          <a:bodyPr/>
          <a:lstStyle/>
          <a:p>
            <a:pPr marL="0" indent="0">
              <a:buNone/>
            </a:pPr>
            <a:r>
              <a:rPr lang="en-US" b="1" dirty="0">
                <a:solidFill>
                  <a:schemeClr val="accent1"/>
                </a:solidFill>
              </a:rPr>
              <a:t>Summary:</a:t>
            </a:r>
            <a:r>
              <a:rPr lang="en-US" dirty="0">
                <a:solidFill>
                  <a:schemeClr val="accent1"/>
                </a:solidFill>
              </a:rPr>
              <a:t> </a:t>
            </a:r>
            <a:r>
              <a:rPr lang="en-US" dirty="0"/>
              <a:t>today we have learnt:</a:t>
            </a:r>
          </a:p>
          <a:p>
            <a:r>
              <a:rPr lang="en-US" dirty="0"/>
              <a:t>the basic principles of queueing theory,</a:t>
            </a:r>
          </a:p>
          <a:p>
            <a:r>
              <a:rPr lang="en-US" dirty="0"/>
              <a:t>how to use Little's formula for steady states.</a:t>
            </a:r>
          </a:p>
          <a:p>
            <a:pPr marL="0" indent="0">
              <a:buNone/>
            </a:pPr>
            <a:endParaRPr lang="en-US" b="1" dirty="0">
              <a:solidFill>
                <a:schemeClr val="accent1"/>
              </a:solidFill>
            </a:endParaRPr>
          </a:p>
          <a:p>
            <a:pPr marL="0" indent="0">
              <a:buNone/>
            </a:pPr>
            <a:r>
              <a:rPr lang="en-US" b="1">
                <a:solidFill>
                  <a:schemeClr val="accent1"/>
                </a:solidFill>
              </a:rPr>
              <a:t>Self-study:</a:t>
            </a:r>
            <a:r>
              <a:rPr lang="en-US">
                <a:solidFill>
                  <a:schemeClr val="accent1"/>
                </a:solidFill>
              </a:rPr>
              <a:t> </a:t>
            </a:r>
            <a:r>
              <a:rPr lang="en-US"/>
              <a:t>Create your own queue problem and use Little's formula to determine the average number of customers in the queueing system.</a:t>
            </a:r>
          </a:p>
        </p:txBody>
      </p:sp>
      <p:sp>
        <p:nvSpPr>
          <p:cNvPr id="4" name="Slide Number Placeholder 3">
            <a:extLst>
              <a:ext uri="{FF2B5EF4-FFF2-40B4-BE49-F238E27FC236}">
                <a16:creationId xmlns:a16="http://schemas.microsoft.com/office/drawing/2014/main" id="{0A8EA696-81AC-4840-89C6-58194B1C0642}"/>
              </a:ext>
            </a:extLst>
          </p:cNvPr>
          <p:cNvSpPr>
            <a:spLocks noGrp="1"/>
          </p:cNvSpPr>
          <p:nvPr>
            <p:ph type="sldNum" sz="quarter" idx="4"/>
          </p:nvPr>
        </p:nvSpPr>
        <p:spPr/>
        <p:txBody>
          <a:bodyPr/>
          <a:lstStyle/>
          <a:p>
            <a:fld id="{05306F20-FBA2-4746-AE9F-DFBA4FFD6FE5}" type="slidenum">
              <a:rPr lang="en-US" smtClean="0"/>
              <a:t>12</a:t>
            </a:fld>
            <a:endParaRPr lang="en-US" dirty="0"/>
          </a:p>
        </p:txBody>
      </p:sp>
    </p:spTree>
    <p:extLst>
      <p:ext uri="{BB962C8B-B14F-4D97-AF65-F5344CB8AC3E}">
        <p14:creationId xmlns:p14="http://schemas.microsoft.com/office/powerpoint/2010/main" val="20673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Recap</a:t>
            </a:r>
            <a:r>
              <a:rPr lang="en-GB" dirty="0" err="1"/>
              <a:t>itulation</a:t>
            </a:r>
            <a:r>
              <a:rPr lang="en-CH" dirty="0"/>
              <a:t> and </a:t>
            </a:r>
            <a:r>
              <a:rPr lang="en-GB" dirty="0"/>
              <a:t>lecture outline</a:t>
            </a:r>
            <a:endParaRPr lang="en-CH" dirty="0"/>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endParaRPr lang="en-CH" dirty="0"/>
          </a:p>
          <a:p>
            <a:pPr marL="0" indent="0">
              <a:buNone/>
            </a:pPr>
            <a:r>
              <a:rPr lang="en-CH" b="1" dirty="0">
                <a:solidFill>
                  <a:schemeClr val="accent1"/>
                </a:solidFill>
              </a:rPr>
              <a:t>Summary: </a:t>
            </a:r>
            <a:r>
              <a:rPr lang="en-CH" dirty="0"/>
              <a:t>in the previous lectures we learnt the theory and some applications of linear programming.</a:t>
            </a:r>
            <a:br>
              <a:rPr lang="en-CH" dirty="0"/>
            </a:br>
            <a:endParaRPr lang="en-CH" dirty="0"/>
          </a:p>
          <a:p>
            <a:pPr marL="0" indent="0">
              <a:buNone/>
            </a:pPr>
            <a:r>
              <a:rPr lang="en-CH" b="1" dirty="0">
                <a:solidFill>
                  <a:schemeClr val="accent1"/>
                </a:solidFill>
              </a:rPr>
              <a:t>In this lecture:</a:t>
            </a:r>
            <a:r>
              <a:rPr lang="en-CH" dirty="0"/>
              <a:t> Queueing Theory (following closely Ch. 17 of the book by Hillier and Lieberman).</a:t>
            </a:r>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2</a:t>
            </a:fld>
            <a:endParaRPr lang="en-US" dirty="0"/>
          </a:p>
        </p:txBody>
      </p:sp>
    </p:spTree>
    <p:extLst>
      <p:ext uri="{BB962C8B-B14F-4D97-AF65-F5344CB8AC3E}">
        <p14:creationId xmlns:p14="http://schemas.microsoft.com/office/powerpoint/2010/main" val="25690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Basic structure of queueing models</a:t>
            </a:r>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r>
              <a:rPr lang="en-US" b="1" dirty="0">
                <a:solidFill>
                  <a:schemeClr val="accent1"/>
                </a:solidFill>
              </a:rPr>
              <a:t>Model: </a:t>
            </a:r>
            <a:r>
              <a:rPr lang="en-US" i="1" dirty="0"/>
              <a:t>An input source </a:t>
            </a:r>
            <a:r>
              <a:rPr lang="en-US" dirty="0"/>
              <a:t>generates c</a:t>
            </a:r>
            <a:r>
              <a:rPr lang="en-US" i="1" dirty="0"/>
              <a:t>ustomers</a:t>
            </a:r>
            <a:r>
              <a:rPr lang="en-US" dirty="0"/>
              <a:t>, who enter the </a:t>
            </a:r>
            <a:r>
              <a:rPr lang="en-US" i="1" dirty="0"/>
              <a:t>queueing system </a:t>
            </a:r>
            <a:r>
              <a:rPr lang="en-US" dirty="0"/>
              <a:t>to access a service and join a </a:t>
            </a:r>
            <a:r>
              <a:rPr lang="en-US" i="1" dirty="0"/>
              <a:t>queue </a:t>
            </a:r>
            <a:r>
              <a:rPr lang="en-US" dirty="0"/>
              <a:t>if service is not immediately available</a:t>
            </a:r>
            <a:r>
              <a:rPr lang="en-US" i="1" dirty="0"/>
              <a:t>.</a:t>
            </a:r>
            <a:r>
              <a:rPr lang="en-US" dirty="0"/>
              <a:t> A </a:t>
            </a:r>
            <a:r>
              <a:rPr lang="en-US" i="1" dirty="0"/>
              <a:t>queue discipline </a:t>
            </a:r>
            <a:r>
              <a:rPr lang="en-US" dirty="0"/>
              <a:t>prescribes when a queue member can access the</a:t>
            </a:r>
            <a:r>
              <a:rPr lang="en-US" i="1" dirty="0"/>
              <a:t> service mechanism</a:t>
            </a:r>
            <a:r>
              <a:rPr lang="en-US" dirty="0"/>
              <a:t>, which provides the desired service. After that, the customer leaves the queueing system. </a:t>
            </a:r>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3</a:t>
            </a:fld>
            <a:endParaRPr lang="en-US" dirty="0"/>
          </a:p>
        </p:txBody>
      </p:sp>
      <p:pic>
        <p:nvPicPr>
          <p:cNvPr id="3" name="Picture 2" descr="Sketch of a queueing system as described in the previous paragraph.">
            <a:extLst>
              <a:ext uri="{FF2B5EF4-FFF2-40B4-BE49-F238E27FC236}">
                <a16:creationId xmlns:a16="http://schemas.microsoft.com/office/drawing/2014/main" id="{05B8DAB6-873F-384D-85E0-0CB91C282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1" y="2857119"/>
            <a:ext cx="5981700" cy="2070100"/>
          </a:xfrm>
          <a:prstGeom prst="rect">
            <a:avLst/>
          </a:prstGeom>
        </p:spPr>
      </p:pic>
    </p:spTree>
    <p:extLst>
      <p:ext uri="{BB962C8B-B14F-4D97-AF65-F5344CB8AC3E}">
        <p14:creationId xmlns:p14="http://schemas.microsoft.com/office/powerpoint/2010/main" val="2581788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The input source (calling population)</a:t>
            </a:r>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r>
              <a:rPr lang="en-US" b="1" dirty="0">
                <a:solidFill>
                  <a:schemeClr val="accent1"/>
                </a:solidFill>
              </a:rPr>
              <a:t>Definitions:</a:t>
            </a:r>
          </a:p>
          <a:p>
            <a:pPr>
              <a:buFontTx/>
              <a:buChar char="-"/>
            </a:pPr>
            <a:r>
              <a:rPr lang="en-US" dirty="0"/>
              <a:t>Customers arrive from the so-called </a:t>
            </a:r>
            <a:r>
              <a:rPr lang="en-US" i="1" dirty="0"/>
              <a:t>calling population</a:t>
            </a:r>
            <a:r>
              <a:rPr lang="en-US" dirty="0"/>
              <a:t>.</a:t>
            </a:r>
          </a:p>
          <a:p>
            <a:pPr>
              <a:buFontTx/>
              <a:buChar char="-"/>
            </a:pPr>
            <a:r>
              <a:rPr lang="en-US" dirty="0"/>
              <a:t>Its </a:t>
            </a:r>
            <a:r>
              <a:rPr lang="en-US" i="1" dirty="0"/>
              <a:t>size</a:t>
            </a:r>
            <a:r>
              <a:rPr lang="en-US" dirty="0"/>
              <a:t> is the total number of customers who will eventually access the service. This can be either infinite (easier model, default option) or finite (more technical, because the number of customers in the queue affects the number of potential new customers).</a:t>
            </a:r>
          </a:p>
          <a:p>
            <a:pPr>
              <a:buFontTx/>
              <a:buChar char="-"/>
            </a:pPr>
            <a:r>
              <a:rPr lang="en-US" dirty="0"/>
              <a:t>Customers are generated according to a rule (often a stochastic process).</a:t>
            </a:r>
          </a:p>
          <a:p>
            <a:pPr marL="0" indent="0">
              <a:buNone/>
            </a:pPr>
            <a:endParaRPr lang="en-US" dirty="0"/>
          </a:p>
          <a:p>
            <a:pPr marL="0" indent="0">
              <a:buNone/>
            </a:pPr>
            <a:r>
              <a:rPr lang="en-US" b="1" dirty="0">
                <a:solidFill>
                  <a:schemeClr val="accent1"/>
                </a:solidFill>
              </a:rPr>
              <a:t>Assumption:</a:t>
            </a:r>
            <a:r>
              <a:rPr lang="en-US" dirty="0"/>
              <a:t> Customers are generated one at a time. The time between consecutive arrivals is called </a:t>
            </a:r>
            <a:r>
              <a:rPr lang="en-US" i="1" dirty="0"/>
              <a:t>interarrival time</a:t>
            </a:r>
            <a:r>
              <a:rPr lang="en-US" dirty="0"/>
              <a:t>. Often it is further assumed that customer generation is not affected by the length of a queue (no </a:t>
            </a:r>
            <a:r>
              <a:rPr lang="en-US" i="1" dirty="0"/>
              <a:t>balking</a:t>
            </a:r>
            <a:r>
              <a:rPr lang="en-US" dirty="0"/>
              <a:t>).</a:t>
            </a:r>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4</a:t>
            </a:fld>
            <a:endParaRPr lang="en-US" dirty="0"/>
          </a:p>
        </p:txBody>
      </p:sp>
    </p:spTree>
    <p:extLst>
      <p:ext uri="{BB962C8B-B14F-4D97-AF65-F5344CB8AC3E}">
        <p14:creationId xmlns:p14="http://schemas.microsoft.com/office/powerpoint/2010/main" val="383775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The queue and the queue discipline</a:t>
            </a:r>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a:buFontTx/>
              <a:buChar char="-"/>
            </a:pPr>
            <a:r>
              <a:rPr lang="en-US" dirty="0"/>
              <a:t>The queue is where customers wait before being served. Often, it is assumed that the only way out is by being served (no </a:t>
            </a:r>
            <a:r>
              <a:rPr lang="en-US" i="1" dirty="0"/>
              <a:t>reneging</a:t>
            </a:r>
            <a:r>
              <a:rPr lang="en-US" dirty="0"/>
              <a:t>).</a:t>
            </a:r>
          </a:p>
          <a:p>
            <a:pPr>
              <a:buFontTx/>
              <a:buChar char="-"/>
            </a:pPr>
            <a:r>
              <a:rPr lang="en-US" dirty="0"/>
              <a:t>A key property of a queue is how many customers it can contains simultaneously.</a:t>
            </a:r>
          </a:p>
          <a:p>
            <a:pPr>
              <a:buFontTx/>
              <a:buChar char="-"/>
            </a:pPr>
            <a:r>
              <a:rPr lang="en-US" dirty="0"/>
              <a:t>Modelling with an infinite queue is easier, because the queue status (called </a:t>
            </a:r>
            <a:r>
              <a:rPr lang="en-US" i="1" dirty="0"/>
              <a:t>length</a:t>
            </a:r>
            <a:r>
              <a:rPr lang="en-US" dirty="0"/>
              <a:t>) does not affect the input source.</a:t>
            </a:r>
          </a:p>
          <a:p>
            <a:pPr>
              <a:buFontTx/>
              <a:buChar char="-"/>
            </a:pPr>
            <a:r>
              <a:rPr lang="en-US" dirty="0"/>
              <a:t>The </a:t>
            </a:r>
            <a:r>
              <a:rPr lang="en-US" i="1" dirty="0"/>
              <a:t>queue discipline </a:t>
            </a:r>
            <a:r>
              <a:rPr lang="en-US" dirty="0"/>
              <a:t>indicates the order in which members of the queue are selected for service. The most common model is first-come-first-served (known as FIFO: first-in-first-out). Other modelling options are also possible, e.g., at  random, or according to some priority procedure.</a:t>
            </a:r>
          </a:p>
          <a:p>
            <a:pPr marL="0" indent="0">
              <a:buNone/>
            </a:pPr>
            <a:r>
              <a:rPr lang="en-US" b="1" dirty="0">
                <a:solidFill>
                  <a:schemeClr val="accent1"/>
                </a:solidFill>
              </a:rPr>
              <a:t>Example: </a:t>
            </a:r>
            <a:r>
              <a:rPr lang="en-US" dirty="0"/>
              <a:t>the waiting room of an A&amp;E unit cannot contain infinitely many patients (they are very rarely turned away, but often discouraged to visit), and it operates a queue discipline based on order of arrival and gravity of the patients' conditions.</a:t>
            </a:r>
          </a:p>
          <a:p>
            <a:pPr>
              <a:buFontTx/>
              <a:buChar char="-"/>
            </a:pPr>
            <a:endParaRPr lang="en-US" dirty="0"/>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5</a:t>
            </a:fld>
            <a:endParaRPr lang="en-US" dirty="0"/>
          </a:p>
        </p:txBody>
      </p:sp>
    </p:spTree>
    <p:extLst>
      <p:ext uri="{BB962C8B-B14F-4D97-AF65-F5344CB8AC3E}">
        <p14:creationId xmlns:p14="http://schemas.microsoft.com/office/powerpoint/2010/main" val="161418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The service mechanism</a:t>
            </a:r>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r>
              <a:rPr lang="en-US" dirty="0"/>
              <a:t>The service mechanism consists of one or more </a:t>
            </a:r>
            <a:r>
              <a:rPr lang="en-US" i="1" dirty="0"/>
              <a:t>service facilities</a:t>
            </a:r>
            <a:r>
              <a:rPr lang="en-US" dirty="0"/>
              <a:t> (in series).</a:t>
            </a:r>
            <a:endParaRPr lang="en-US" i="1" dirty="0"/>
          </a:p>
          <a:p>
            <a:r>
              <a:rPr lang="en-US" dirty="0"/>
              <a:t>Each service facility contains one or more parallel service channels</a:t>
            </a:r>
            <a:r>
              <a:rPr lang="en-US" i="1" dirty="0"/>
              <a:t>, </a:t>
            </a:r>
            <a:r>
              <a:rPr lang="en-US" dirty="0"/>
              <a:t>the</a:t>
            </a:r>
            <a:r>
              <a:rPr lang="en-US" i="1" dirty="0"/>
              <a:t> servers</a:t>
            </a:r>
            <a:r>
              <a:rPr lang="en-US" b="1" dirty="0"/>
              <a:t>.</a:t>
            </a:r>
          </a:p>
          <a:p>
            <a:r>
              <a:rPr lang="en-US" dirty="0"/>
              <a:t>Simple models have only one service facility with possibly more than one server.</a:t>
            </a:r>
          </a:p>
          <a:p>
            <a:r>
              <a:rPr lang="en-US" dirty="0"/>
              <a:t>The </a:t>
            </a:r>
            <a:r>
              <a:rPr lang="en-US" i="1" dirty="0"/>
              <a:t>service time</a:t>
            </a:r>
            <a:r>
              <a:rPr lang="en-US" dirty="0"/>
              <a:t> is how long a server needs to deliver the service. This is commonly drawn from a probability distribution (which may depend both on the service specifics and the customer type).</a:t>
            </a:r>
          </a:p>
          <a:p>
            <a:endParaRPr lang="en-US" dirty="0"/>
          </a:p>
          <a:p>
            <a:endParaRPr lang="en-US" dirty="0"/>
          </a:p>
          <a:p>
            <a:endParaRPr lang="en-US" dirty="0"/>
          </a:p>
          <a:p>
            <a:endParaRPr lang="en-US" dirty="0"/>
          </a:p>
          <a:p>
            <a:endParaRPr lang="en-US" dirty="0"/>
          </a:p>
          <a:p>
            <a:pPr marL="0" indent="0">
              <a:buNone/>
            </a:pPr>
            <a:r>
              <a:rPr lang="en-US" sz="1000" dirty="0"/>
              <a:t>						Source: https://</a:t>
            </a:r>
            <a:r>
              <a:rPr lang="en-US" sz="1000" dirty="0" err="1"/>
              <a:t>tinyurl.com</a:t>
            </a:r>
            <a:r>
              <a:rPr lang="en-US" sz="1000" dirty="0"/>
              <a:t>/</a:t>
            </a:r>
            <a:r>
              <a:rPr lang="en-US" sz="1000" dirty="0" err="1"/>
              <a:t>tollboothpic</a:t>
            </a:r>
            <a:endParaRPr lang="en-US" dirty="0"/>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6</a:t>
            </a:fld>
            <a:endParaRPr lang="en-US" dirty="0"/>
          </a:p>
        </p:txBody>
      </p:sp>
      <p:pic>
        <p:nvPicPr>
          <p:cNvPr id="3" name="Picture 2" descr="picture of a highway exit with multiple payment tills">
            <a:extLst>
              <a:ext uri="{FF2B5EF4-FFF2-40B4-BE49-F238E27FC236}">
                <a16:creationId xmlns:a16="http://schemas.microsoft.com/office/drawing/2014/main" id="{A2998706-56AC-984E-BF46-9659B90B5A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1171" y="3259668"/>
            <a:ext cx="3680280" cy="1726255"/>
          </a:xfrm>
          <a:prstGeom prst="rect">
            <a:avLst/>
          </a:prstGeom>
        </p:spPr>
      </p:pic>
    </p:spTree>
    <p:extLst>
      <p:ext uri="{BB962C8B-B14F-4D97-AF65-F5344CB8AC3E}">
        <p14:creationId xmlns:p14="http://schemas.microsoft.com/office/powerpoint/2010/main" val="115398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Elementary queue model</a:t>
            </a:r>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r>
              <a:rPr lang="en-US" b="1" dirty="0">
                <a:solidFill>
                  <a:schemeClr val="accent1"/>
                </a:solidFill>
              </a:rPr>
              <a:t>Scenario: </a:t>
            </a:r>
            <a:r>
              <a:rPr lang="en-US" dirty="0"/>
              <a:t>A single waiting line (possibly empty at times) in the front of a single service facility with one or more servers. Each customer generated by an input source is serviced by one of the servers after waiting in the queue (waiting line).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pPr>
              <a:buFontTx/>
              <a:buChar char="-"/>
            </a:pPr>
            <a:endParaRPr lang="en-US" dirty="0"/>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7</a:t>
            </a:fld>
            <a:endParaRPr lang="en-US" dirty="0"/>
          </a:p>
        </p:txBody>
      </p:sp>
      <p:pic>
        <p:nvPicPr>
          <p:cNvPr id="4" name="Picture 3" descr="Sketch of elementary model described in previous paragraph.">
            <a:extLst>
              <a:ext uri="{FF2B5EF4-FFF2-40B4-BE49-F238E27FC236}">
                <a16:creationId xmlns:a16="http://schemas.microsoft.com/office/drawing/2014/main" id="{BB9351A1-5C79-F645-93E3-3611918E3A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8453" y="2319450"/>
            <a:ext cx="5047093" cy="2754407"/>
          </a:xfrm>
          <a:prstGeom prst="rect">
            <a:avLst/>
          </a:prstGeom>
        </p:spPr>
      </p:pic>
    </p:spTree>
    <p:extLst>
      <p:ext uri="{BB962C8B-B14F-4D97-AF65-F5344CB8AC3E}">
        <p14:creationId xmlns:p14="http://schemas.microsoft.com/office/powerpoint/2010/main" val="60265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Elementary queue model – shortened notation</a:t>
            </a:r>
          </a:p>
        </p:txBody>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r>
                  <a:rPr lang="en-US" b="1" dirty="0">
                    <a:solidFill>
                      <a:schemeClr val="accent1"/>
                    </a:solidFill>
                  </a:rPr>
                  <a:t>Common assumption: </a:t>
                </a:r>
                <a:r>
                  <a:rPr lang="en-US" dirty="0"/>
                  <a:t>both interarrival and service times are independent and identically distributed random variables.</a:t>
                </a:r>
              </a:p>
              <a:p>
                <a:pPr marL="0" indent="0">
                  <a:buNone/>
                </a:pPr>
                <a:endParaRPr lang="en-US" dirty="0"/>
              </a:p>
              <a:p>
                <a:pPr marL="0" indent="0">
                  <a:buNone/>
                </a:pPr>
                <a:r>
                  <a:rPr lang="en-US" b="1" dirty="0">
                    <a:solidFill>
                      <a:schemeClr val="accent1"/>
                    </a:solidFill>
                  </a:rPr>
                  <a:t>Shortened notation:</a:t>
                </a:r>
              </a:p>
              <a:p>
                <a:pPr marL="0" indent="0" algn="ctr">
                  <a:buNone/>
                </a:pPr>
                <a:r>
                  <a:rPr lang="en-US" dirty="0"/>
                  <a:t>(Interarrival time distribution) / (Service time distribution) / (Number of servers)</a:t>
                </a:r>
              </a:p>
              <a:p>
                <a:pPr marL="0" indent="0" algn="ctr">
                  <a:buNone/>
                </a:pPr>
                <a:endParaRPr lang="en-US" dirty="0"/>
              </a:p>
              <a:p>
                <a:pPr marL="0" indent="0">
                  <a:buNone/>
                </a:pPr>
                <a:r>
                  <a:rPr lang="en-US" dirty="0"/>
                  <a:t>Interarrival time and service distributions can be described by:</a:t>
                </a:r>
              </a:p>
              <a:p>
                <a:pPr marL="161925" indent="-161925">
                  <a:buFont typeface="Wingdings" pitchFamily="2" charset="2"/>
                  <a:buChar char="§"/>
                  <a:tabLst>
                    <a:tab pos="444500" algn="l"/>
                  </a:tabLst>
                </a:pPr>
                <a14:m>
                  <m:oMath xmlns:m="http://schemas.openxmlformats.org/officeDocument/2006/math">
                    <m:r>
                      <a:rPr lang="en-US" i="1" dirty="0" smtClean="0">
                        <a:latin typeface="Cambria Math" panose="02040503050406030204" pitchFamily="18" charset="0"/>
                      </a:rPr>
                      <m:t>𝑀</m:t>
                    </m:r>
                  </m:oMath>
                </a14:m>
                <a:r>
                  <a:rPr lang="en-US" dirty="0"/>
                  <a:t>	= exponential distribution (Markovian),</a:t>
                </a:r>
              </a:p>
              <a:p>
                <a:pPr>
                  <a:buFont typeface="Wingdings" pitchFamily="2" charset="2"/>
                  <a:buChar char="§"/>
                </a:pPr>
                <a14:m>
                  <m:oMath xmlns:m="http://schemas.openxmlformats.org/officeDocument/2006/math">
                    <m:r>
                      <a:rPr lang="en-US" i="1" dirty="0" smtClean="0">
                        <a:latin typeface="Cambria Math" panose="02040503050406030204" pitchFamily="18" charset="0"/>
                      </a:rPr>
                      <m:t>𝐷</m:t>
                    </m:r>
                  </m:oMath>
                </a14:m>
                <a:r>
                  <a:rPr lang="en-US" dirty="0"/>
                  <a:t>  = degenerated distribution (constant times),</a:t>
                </a:r>
              </a:p>
              <a:p>
                <a:pPr>
                  <a:buFont typeface="Wingdings" pitchFamily="2" charset="2"/>
                  <a:buChar char="§"/>
                </a:pP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𝐸</m:t>
                        </m:r>
                      </m:e>
                      <m:sub>
                        <m:r>
                          <a:rPr lang="en-US" i="1" dirty="0" smtClean="0">
                            <a:latin typeface="Cambria Math" panose="02040503050406030204" pitchFamily="18" charset="0"/>
                          </a:rPr>
                          <m:t>𝑘</m:t>
                        </m:r>
                      </m:sub>
                    </m:sSub>
                    <m:r>
                      <a:rPr lang="en-US" i="1" dirty="0" smtClean="0">
                        <a:latin typeface="Cambria Math" panose="02040503050406030204" pitchFamily="18" charset="0"/>
                      </a:rPr>
                      <m:t> </m:t>
                    </m:r>
                  </m:oMath>
                </a14:m>
                <a:r>
                  <a:rPr lang="en-US" dirty="0"/>
                  <a:t>= Erlang distribution with shape parameter </a:t>
                </a:r>
                <a14:m>
                  <m:oMath xmlns:m="http://schemas.openxmlformats.org/officeDocument/2006/math">
                    <m:r>
                      <a:rPr lang="en-US" i="1" dirty="0" smtClean="0">
                        <a:latin typeface="Cambria Math" panose="02040503050406030204" pitchFamily="18" charset="0"/>
                      </a:rPr>
                      <m:t>𝑘</m:t>
                    </m:r>
                  </m:oMath>
                </a14:m>
                <a:r>
                  <a:rPr lang="en-US" dirty="0"/>
                  <a:t>,</a:t>
                </a:r>
              </a:p>
              <a:p>
                <a:pPr>
                  <a:buFont typeface="Wingdings" pitchFamily="2" charset="2"/>
                  <a:buChar char="§"/>
                </a:pPr>
                <a14:m>
                  <m:oMath xmlns:m="http://schemas.openxmlformats.org/officeDocument/2006/math">
                    <m:r>
                      <a:rPr lang="en-US" i="1" dirty="0" smtClean="0">
                        <a:latin typeface="Cambria Math" panose="02040503050406030204" pitchFamily="18" charset="0"/>
                      </a:rPr>
                      <m:t>𝐺</m:t>
                    </m:r>
                  </m:oMath>
                </a14:m>
                <a:r>
                  <a:rPr lang="en-US" dirty="0"/>
                  <a:t> 	= general distribution.</a:t>
                </a:r>
              </a:p>
              <a:p>
                <a:endParaRPr lang="en-US" dirty="0"/>
              </a:p>
              <a:p>
                <a:endParaRPr lang="en-US" dirty="0"/>
              </a:p>
              <a:p>
                <a:pPr>
                  <a:buFontTx/>
                  <a:buChar char="-"/>
                </a:pPr>
                <a:endParaRPr lang="en-US" dirty="0"/>
              </a:p>
            </p:txBody>
          </p:sp>
        </mc:Choice>
        <mc:Fallback xmlns="">
          <p:sp>
            <p:nvSpPr>
              <p:cNvPr id="12" name="Content Placeholder 11">
                <a:extLst>
                  <a:ext uri="{FF2B5EF4-FFF2-40B4-BE49-F238E27FC236}">
                    <a16:creationId xmlns:a16="http://schemas.microsoft.com/office/drawing/2014/main" id="{17544916-EBE4-A840-ABCA-18C4128C3E98}"/>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8</a:t>
            </a:fld>
            <a:endParaRPr lang="en-US" dirty="0"/>
          </a:p>
        </p:txBody>
      </p:sp>
    </p:spTree>
    <p:extLst>
      <p:ext uri="{BB962C8B-B14F-4D97-AF65-F5344CB8AC3E}">
        <p14:creationId xmlns:p14="http://schemas.microsoft.com/office/powerpoint/2010/main" val="3204076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A533-38E8-3445-8B77-C8B9162A9B1D}"/>
              </a:ext>
            </a:extLst>
          </p:cNvPr>
          <p:cNvSpPr>
            <a:spLocks noGrp="1"/>
          </p:cNvSpPr>
          <p:nvPr>
            <p:ph type="title"/>
          </p:nvPr>
        </p:nvSpPr>
        <p:spPr/>
        <p:txBody>
          <a:bodyPr/>
          <a:lstStyle/>
          <a:p>
            <a:r>
              <a:rPr lang="en-US" dirty="0"/>
              <a:t>Terminology and Notation</a:t>
            </a:r>
          </a:p>
        </p:txBody>
      </p:sp>
      <p:sp>
        <p:nvSpPr>
          <p:cNvPr id="4" name="Slide Number Placeholder 3">
            <a:extLst>
              <a:ext uri="{FF2B5EF4-FFF2-40B4-BE49-F238E27FC236}">
                <a16:creationId xmlns:a16="http://schemas.microsoft.com/office/drawing/2014/main" id="{F6B514D1-B60F-F34D-BBE3-A297893210C2}"/>
              </a:ext>
            </a:extLst>
          </p:cNvPr>
          <p:cNvSpPr>
            <a:spLocks noGrp="1"/>
          </p:cNvSpPr>
          <p:nvPr>
            <p:ph type="sldNum" sz="quarter" idx="4"/>
          </p:nvPr>
        </p:nvSpPr>
        <p:spPr/>
        <p:txBody>
          <a:bodyPr/>
          <a:lstStyle/>
          <a:p>
            <a:fld id="{05306F20-FBA2-4746-AE9F-DFBA4FFD6FE5}" type="slidenum">
              <a:rPr lang="en-US" smtClean="0"/>
              <a:t>9</a:t>
            </a:fld>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B153A1-F540-5A46-B8CF-0359B1099C00}"/>
                  </a:ext>
                </a:extLst>
              </p:cNvPr>
              <p:cNvSpPr>
                <a:spLocks noGrp="1"/>
              </p:cNvSpPr>
              <p:nvPr>
                <p:ph sz="quarter" idx="11"/>
              </p:nvPr>
            </p:nvSpPr>
            <p:spPr/>
            <p:txBody>
              <a:bodyPr>
                <a:normAutofit/>
              </a:bodyPr>
              <a:lstStyle/>
              <a:p>
                <a:r>
                  <a:rPr lang="en-US" b="1" dirty="0">
                    <a:solidFill>
                      <a:schemeClr val="accent1"/>
                    </a:solidFill>
                  </a:rPr>
                  <a:t>Queue length:</a:t>
                </a:r>
                <a:r>
                  <a:rPr lang="en-CH" dirty="0"/>
                  <a:t> #</a:t>
                </a:r>
                <a:r>
                  <a:rPr lang="en-US" dirty="0"/>
                  <a:t>customers waiting for service to begin.</a:t>
                </a:r>
              </a:p>
              <a:p>
                <a14:m>
                  <m:oMath xmlns:m="http://schemas.openxmlformats.org/officeDocument/2006/math">
                    <m:r>
                      <a:rPr lang="en-US" b="0" i="1" smtClean="0">
                        <a:solidFill>
                          <a:schemeClr val="accent1"/>
                        </a:solidFill>
                        <a:latin typeface="Cambria Math" panose="02040503050406030204" pitchFamily="18" charset="0"/>
                      </a:rPr>
                      <m:t>𝑁</m:t>
                    </m:r>
                    <m:r>
                      <a:rPr lang="en-US" b="0" i="1">
                        <a:solidFill>
                          <a:schemeClr val="accent1"/>
                        </a:solidFill>
                        <a:latin typeface="Cambria Math" panose="02040503050406030204" pitchFamily="18" charset="0"/>
                      </a:rPr>
                      <m:t>(</m:t>
                    </m:r>
                    <m:r>
                      <a:rPr lang="en-US" b="0" i="1">
                        <a:solidFill>
                          <a:schemeClr val="accent1"/>
                        </a:solidFill>
                        <a:latin typeface="Cambria Math" panose="02040503050406030204" pitchFamily="18" charset="0"/>
                      </a:rPr>
                      <m:t>𝑡</m:t>
                    </m:r>
                    <m:r>
                      <a:rPr lang="en-US" b="0" i="1" smtClean="0">
                        <a:solidFill>
                          <a:schemeClr val="accent1"/>
                        </a:solidFill>
                        <a:latin typeface="Cambria Math" panose="02040503050406030204" pitchFamily="18" charset="0"/>
                      </a:rPr>
                      <m:t>)</m:t>
                    </m:r>
                  </m:oMath>
                </a14:m>
                <a:r>
                  <a:rPr lang="en-US" dirty="0">
                    <a:solidFill>
                      <a:schemeClr val="accent1"/>
                    </a:solidFill>
                  </a:rPr>
                  <a:t> </a:t>
                </a:r>
                <a:r>
                  <a:rPr lang="en-US" dirty="0"/>
                  <a:t>= #customers in queueing system at time </a:t>
                </a:r>
                <a14:m>
                  <m:oMath xmlns:m="http://schemas.openxmlformats.org/officeDocument/2006/math">
                    <m:r>
                      <a:rPr lang="en-US" i="1" dirty="0">
                        <a:latin typeface="Cambria Math" panose="02040503050406030204" pitchFamily="18" charset="0"/>
                      </a:rPr>
                      <m:t>𝑡</m:t>
                    </m:r>
                  </m:oMath>
                </a14:m>
                <a:r>
                  <a:rPr lang="en-US" i="1" dirty="0"/>
                  <a:t> </a:t>
                </a:r>
                <a:r>
                  <a:rPr lang="en-US" dirty="0"/>
                  <a:t>(</a:t>
                </a:r>
                <a14:m>
                  <m:oMath xmlns:m="http://schemas.openxmlformats.org/officeDocument/2006/math">
                    <m:r>
                      <a:rPr lang="en-US" i="1" dirty="0" smtClean="0">
                        <a:latin typeface="Cambria Math" panose="02040503050406030204" pitchFamily="18" charset="0"/>
                      </a:rPr>
                      <m:t>𝑡</m:t>
                    </m:r>
                    <m:r>
                      <a:rPr lang="de-CH" b="0" i="1" dirty="0" smtClean="0">
                        <a:latin typeface="Cambria Math" panose="02040503050406030204" pitchFamily="18" charset="0"/>
                      </a:rPr>
                      <m:t>≥ </m:t>
                    </m:r>
                    <m:r>
                      <a:rPr lang="en-US" i="1" dirty="0" smtClean="0">
                        <a:latin typeface="Cambria Math" panose="02040503050406030204" pitchFamily="18" charset="0"/>
                      </a:rPr>
                      <m:t>0</m:t>
                    </m:r>
                  </m:oMath>
                </a14:m>
                <a:r>
                  <a:rPr lang="en-US" dirty="0"/>
                  <a:t>). </a:t>
                </a:r>
              </a:p>
              <a:p>
                <a14:m>
                  <m:oMath xmlns:m="http://schemas.openxmlformats.org/officeDocument/2006/math">
                    <m:r>
                      <a:rPr lang="de-CH" b="0" i="1" smtClean="0">
                        <a:solidFill>
                          <a:schemeClr val="accent1"/>
                        </a:solidFill>
                        <a:latin typeface="Cambria Math" panose="02040503050406030204" pitchFamily="18" charset="0"/>
                      </a:rPr>
                      <m:t>𝑝</m:t>
                    </m:r>
                    <m:r>
                      <a:rPr lang="de-CH" b="0" i="1" smtClean="0">
                        <a:solidFill>
                          <a:schemeClr val="accent1"/>
                        </a:solidFill>
                        <a:latin typeface="Cambria Math" panose="02040503050406030204" pitchFamily="18" charset="0"/>
                      </a:rPr>
                      <m:t>(</m:t>
                    </m:r>
                    <m:r>
                      <a:rPr lang="de-CH" b="0" i="1" smtClean="0">
                        <a:solidFill>
                          <a:schemeClr val="accent1"/>
                        </a:solidFill>
                        <a:latin typeface="Cambria Math" panose="02040503050406030204" pitchFamily="18" charset="0"/>
                      </a:rPr>
                      <m:t>𝑛</m:t>
                    </m:r>
                    <m:r>
                      <a:rPr lang="de-CH" b="0" i="1" smtClean="0">
                        <a:solidFill>
                          <a:schemeClr val="accent1"/>
                        </a:solidFill>
                        <a:latin typeface="Cambria Math" panose="02040503050406030204" pitchFamily="18" charset="0"/>
                      </a:rPr>
                      <m:t>,</m:t>
                    </m:r>
                    <m:r>
                      <a:rPr lang="de-CH" b="0" i="1" smtClean="0">
                        <a:solidFill>
                          <a:schemeClr val="accent1"/>
                        </a:solidFill>
                        <a:latin typeface="Cambria Math" panose="02040503050406030204" pitchFamily="18" charset="0"/>
                      </a:rPr>
                      <m:t>𝑡</m:t>
                    </m:r>
                    <m:r>
                      <a:rPr lang="de-CH" b="0" i="1" smtClean="0">
                        <a:solidFill>
                          <a:schemeClr val="accent1"/>
                        </a:solidFill>
                        <a:latin typeface="Cambria Math" panose="02040503050406030204" pitchFamily="18" charset="0"/>
                      </a:rPr>
                      <m:t>)</m:t>
                    </m:r>
                    <m:r>
                      <a:rPr lang="de-CH" b="1" i="1" smtClean="0">
                        <a:solidFill>
                          <a:schemeClr val="accent1"/>
                        </a:solidFill>
                        <a:latin typeface="Cambria Math" panose="02040503050406030204" pitchFamily="18" charset="0"/>
                      </a:rPr>
                      <m:t> </m:t>
                    </m:r>
                  </m:oMath>
                </a14:m>
                <a:r>
                  <a:rPr lang="en-US" dirty="0"/>
                  <a:t>= probability of exactly </a:t>
                </a:r>
                <a14:m>
                  <m:oMath xmlns:m="http://schemas.openxmlformats.org/officeDocument/2006/math">
                    <m:r>
                      <a:rPr lang="en-US" i="1" smtClean="0">
                        <a:latin typeface="Cambria Math" panose="02040503050406030204" pitchFamily="18" charset="0"/>
                      </a:rPr>
                      <m:t>𝑛</m:t>
                    </m:r>
                  </m:oMath>
                </a14:m>
                <a:r>
                  <a:rPr lang="en-US" i="1" dirty="0"/>
                  <a:t> </a:t>
                </a:r>
                <a:r>
                  <a:rPr lang="en-US" dirty="0"/>
                  <a:t>customers in queueing system at time </a:t>
                </a:r>
                <a14:m>
                  <m:oMath xmlns:m="http://schemas.openxmlformats.org/officeDocument/2006/math">
                    <m:r>
                      <a:rPr lang="en-US" i="1" smtClean="0">
                        <a:latin typeface="Cambria Math" panose="02040503050406030204" pitchFamily="18" charset="0"/>
                      </a:rPr>
                      <m:t>𝑡</m:t>
                    </m:r>
                  </m:oMath>
                </a14:m>
                <a:r>
                  <a:rPr lang="en-US" dirty="0"/>
                  <a:t>.</a:t>
                </a:r>
              </a:p>
              <a:p>
                <a14:m>
                  <m:oMath xmlns:m="http://schemas.openxmlformats.org/officeDocument/2006/math">
                    <m:r>
                      <a:rPr lang="en-US" b="0" i="1" smtClean="0">
                        <a:solidFill>
                          <a:schemeClr val="accent1"/>
                        </a:solidFill>
                        <a:latin typeface="Cambria Math" panose="02040503050406030204" pitchFamily="18" charset="0"/>
                      </a:rPr>
                      <m:t>𝑠</m:t>
                    </m:r>
                  </m:oMath>
                </a14:m>
                <a:r>
                  <a:rPr lang="en-US" b="1" i="1" dirty="0">
                    <a:solidFill>
                      <a:schemeClr val="accent1"/>
                    </a:solidFill>
                  </a:rPr>
                  <a:t> </a:t>
                </a:r>
                <a:r>
                  <a:rPr lang="en-US" i="1" dirty="0"/>
                  <a:t>=</a:t>
                </a:r>
                <a:r>
                  <a:rPr lang="en-US" dirty="0"/>
                  <a:t> number of servers </a:t>
                </a:r>
                <a:endParaRPr lang="en-US" i="1" dirty="0">
                  <a:latin typeface="Cambria Math" panose="02040503050406030204" pitchFamily="18" charset="0"/>
                </a:endParaRPr>
              </a:p>
              <a:p>
                <a14:m>
                  <m:oMath xmlns:m="http://schemas.openxmlformats.org/officeDocument/2006/math">
                    <m:sSub>
                      <m:sSubPr>
                        <m:ctrlPr>
                          <a:rPr lang="en-US" i="1" smtClean="0">
                            <a:solidFill>
                              <a:schemeClr val="accent1"/>
                            </a:solidFill>
                            <a:latin typeface="Cambria Math" panose="02040503050406030204" pitchFamily="18" charset="0"/>
                            <a:ea typeface="Cambria Math" panose="02040503050406030204" pitchFamily="18" charset="0"/>
                          </a:rPr>
                        </m:ctrlPr>
                      </m:sSubPr>
                      <m:e>
                        <m:r>
                          <a:rPr lang="en-US" b="0" i="1" smtClean="0">
                            <a:solidFill>
                              <a:schemeClr val="accent1"/>
                            </a:solidFill>
                            <a:latin typeface="Cambria Math" panose="02040503050406030204" pitchFamily="18" charset="0"/>
                            <a:ea typeface="Cambria Math" panose="02040503050406030204" pitchFamily="18" charset="0"/>
                          </a:rPr>
                          <m:t>𝜆</m:t>
                        </m:r>
                      </m:e>
                      <m:sub>
                        <m:r>
                          <a:rPr lang="en-US" b="0" i="1" smtClean="0">
                            <a:solidFill>
                              <a:schemeClr val="accent1"/>
                            </a:solidFill>
                            <a:latin typeface="Cambria Math" panose="02040503050406030204" pitchFamily="18" charset="0"/>
                          </a:rPr>
                          <m:t>𝑛</m:t>
                        </m:r>
                      </m:sub>
                    </m:sSub>
                    <m:r>
                      <a:rPr lang="en-US" b="0" i="1" smtClean="0">
                        <a:solidFill>
                          <a:schemeClr val="accent1"/>
                        </a:solidFill>
                        <a:latin typeface="Cambria Math" panose="02040503050406030204" pitchFamily="18" charset="0"/>
                      </a:rPr>
                      <m:t> </m:t>
                    </m:r>
                  </m:oMath>
                </a14:m>
                <a:r>
                  <a:rPr lang="en-US" i="1" dirty="0"/>
                  <a:t>=</a:t>
                </a:r>
                <a:r>
                  <a:rPr lang="en-US" dirty="0"/>
                  <a:t> mean arrival rate (expected number of arrivals per unit time) of new customers when </a:t>
                </a:r>
                <a14:m>
                  <m:oMath xmlns:m="http://schemas.openxmlformats.org/officeDocument/2006/math">
                    <m:r>
                      <a:rPr lang="en-US" i="1">
                        <a:latin typeface="Cambria Math" panose="02040503050406030204" pitchFamily="18" charset="0"/>
                      </a:rPr>
                      <m:t>𝑛</m:t>
                    </m:r>
                  </m:oMath>
                </a14:m>
                <a:r>
                  <a:rPr lang="en-US" i="1" dirty="0"/>
                  <a:t> </a:t>
                </a:r>
                <a:r>
                  <a:rPr lang="en-US" dirty="0"/>
                  <a:t>customers are in system.</a:t>
                </a:r>
              </a:p>
              <a:p>
                <a14:m>
                  <m:oMath xmlns:m="http://schemas.openxmlformats.org/officeDocument/2006/math">
                    <m:sSub>
                      <m:sSubPr>
                        <m:ctrlPr>
                          <a:rPr lang="en-US" i="1" smtClean="0">
                            <a:solidFill>
                              <a:schemeClr val="accent1"/>
                            </a:solidFill>
                            <a:latin typeface="Cambria Math" panose="02040503050406030204" pitchFamily="18" charset="0"/>
                            <a:ea typeface="Cambria Math" panose="02040503050406030204" pitchFamily="18" charset="0"/>
                          </a:rPr>
                        </m:ctrlPr>
                      </m:sSubPr>
                      <m:e>
                        <m:r>
                          <a:rPr lang="en-US" b="0" i="1" smtClean="0">
                            <a:solidFill>
                              <a:schemeClr val="accent1"/>
                            </a:solidFill>
                            <a:latin typeface="Cambria Math" panose="02040503050406030204" pitchFamily="18" charset="0"/>
                            <a:ea typeface="Cambria Math" panose="02040503050406030204" pitchFamily="18" charset="0"/>
                          </a:rPr>
                          <m:t>𝜇</m:t>
                        </m:r>
                      </m:e>
                      <m:sub>
                        <m:r>
                          <a:rPr lang="en-US" b="0" i="1" smtClean="0">
                            <a:solidFill>
                              <a:schemeClr val="accent1"/>
                            </a:solidFill>
                            <a:latin typeface="Cambria Math" panose="02040503050406030204" pitchFamily="18" charset="0"/>
                            <a:ea typeface="Cambria Math" panose="02040503050406030204" pitchFamily="18" charset="0"/>
                          </a:rPr>
                          <m:t>𝑛</m:t>
                        </m:r>
                      </m:sub>
                    </m:sSub>
                  </m:oMath>
                </a14:m>
                <a:r>
                  <a:rPr lang="en-US" i="1" dirty="0">
                    <a:solidFill>
                      <a:schemeClr val="accent1"/>
                    </a:solidFill>
                  </a:rPr>
                  <a:t> </a:t>
                </a:r>
                <a:r>
                  <a:rPr lang="en-US" i="1" dirty="0"/>
                  <a:t>=</a:t>
                </a:r>
                <a:r>
                  <a:rPr lang="en-US" dirty="0"/>
                  <a:t> mean service rate for overall system (expected number of customers completing service per unit time) when </a:t>
                </a:r>
                <a14:m>
                  <m:oMath xmlns:m="http://schemas.openxmlformats.org/officeDocument/2006/math">
                    <m:r>
                      <a:rPr lang="en-US" i="1">
                        <a:latin typeface="Cambria Math" panose="02040503050406030204" pitchFamily="18" charset="0"/>
                      </a:rPr>
                      <m:t>𝑛</m:t>
                    </m:r>
                  </m:oMath>
                </a14:m>
                <a:r>
                  <a:rPr lang="en-US" i="1" dirty="0"/>
                  <a:t> </a:t>
                </a:r>
                <a:r>
                  <a:rPr lang="en-US" dirty="0"/>
                  <a:t>customers are in system. </a:t>
                </a:r>
              </a:p>
              <a:p>
                <a:pPr marL="0" indent="0">
                  <a:buNone/>
                </a:pPr>
                <a:r>
                  <a:rPr lang="en-US" b="1" dirty="0">
                    <a:solidFill>
                      <a:schemeClr val="accent1"/>
                    </a:solidFill>
                  </a:rPr>
                  <a:t>Remark:</a:t>
                </a:r>
                <a:r>
                  <a:rPr lang="en-US" dirty="0"/>
                  <a:t> If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𝑛</m:t>
                        </m:r>
                      </m:sub>
                    </m:sSub>
                  </m:oMath>
                </a14:m>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𝑛</m:t>
                        </m:r>
                      </m:sub>
                    </m:sSub>
                  </m:oMath>
                </a14:m>
                <a:r>
                  <a:rPr lang="en-US" dirty="0"/>
                  <a:t> are independent of </a:t>
                </a:r>
                <a14:m>
                  <m:oMath xmlns:m="http://schemas.openxmlformats.org/officeDocument/2006/math">
                    <m:r>
                      <a:rPr lang="en-US" i="1" smtClean="0">
                        <a:latin typeface="Cambria Math" panose="02040503050406030204" pitchFamily="18" charset="0"/>
                      </a:rPr>
                      <m:t>𝑛</m:t>
                    </m:r>
                  </m:oMath>
                </a14:m>
                <a:r>
                  <a:rPr lang="en-US" dirty="0"/>
                  <a:t>, denote them by </a:t>
                </a:r>
                <a14:m>
                  <m:oMath xmlns:m="http://schemas.openxmlformats.org/officeDocument/2006/math">
                    <m:r>
                      <a:rPr lang="en-US" b="0" i="1" smtClean="0">
                        <a:solidFill>
                          <a:schemeClr val="accent1"/>
                        </a:solidFill>
                        <a:latin typeface="Cambria Math" panose="02040503050406030204" pitchFamily="18" charset="0"/>
                        <a:ea typeface="Cambria Math" panose="02040503050406030204" pitchFamily="18" charset="0"/>
                      </a:rPr>
                      <m:t>𝜆</m:t>
                    </m:r>
                  </m:oMath>
                </a14:m>
                <a:r>
                  <a:rPr lang="en-US" dirty="0"/>
                  <a:t> and </a:t>
                </a:r>
                <a14:m>
                  <m:oMath xmlns:m="http://schemas.openxmlformats.org/officeDocument/2006/math">
                    <m:r>
                      <a:rPr lang="en-US" b="0" i="1" smtClean="0">
                        <a:solidFill>
                          <a:schemeClr val="accent1"/>
                        </a:solidFill>
                        <a:latin typeface="Cambria Math" panose="02040503050406030204" pitchFamily="18" charset="0"/>
                        <a:ea typeface="Cambria Math" panose="02040503050406030204" pitchFamily="18" charset="0"/>
                      </a:rPr>
                      <m:t>𝜇</m:t>
                    </m:r>
                  </m:oMath>
                </a14:m>
                <a:r>
                  <a:rPr lang="en-US" dirty="0"/>
                  <a:t> (the latter </a:t>
                </a:r>
                <a:r>
                  <a:rPr lang="en-US" i="1" dirty="0"/>
                  <a:t>per server</a:t>
                </a:r>
                <a:r>
                  <a:rPr lang="en-US" dirty="0"/>
                  <a:t>). In this case,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𝜆</m:t>
                        </m:r>
                      </m:e>
                      <m:sup>
                        <m:r>
                          <a:rPr lang="en-US" b="0" i="1" smtClean="0">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 </m:t>
                    </m:r>
                  </m:oMath>
                </a14:m>
                <a:r>
                  <a:rPr lang="en-US" dirty="0"/>
                  <a:t>and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 </m:t>
                    </m:r>
                  </m:oMath>
                </a14:m>
                <a:r>
                  <a:rPr lang="en-US" dirty="0"/>
                  <a:t>are the</a:t>
                </a:r>
                <a:r>
                  <a:rPr lang="en-US" i="1" dirty="0"/>
                  <a:t> expected interarrival and service times</a:t>
                </a:r>
                <a:r>
                  <a:rPr lang="en-US" dirty="0"/>
                  <a:t>, respectively, and </a:t>
                </a:r>
                <a14:m>
                  <m:oMath xmlns:m="http://schemas.openxmlformats.org/officeDocument/2006/math">
                    <m:r>
                      <a:rPr lang="en-US" b="0" i="1" smtClean="0">
                        <a:solidFill>
                          <a:schemeClr val="accent1"/>
                        </a:solidFill>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ea typeface="Cambria Math" panose="02040503050406030204" pitchFamily="18" charset="0"/>
                              </a:rPr>
                              <m:t>−1</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𝜆</m:t>
                            </m:r>
                          </m:e>
                          <m:sup>
                            <m:r>
                              <a:rPr lang="en-US" i="1">
                                <a:latin typeface="Cambria Math" panose="02040503050406030204" pitchFamily="18" charset="0"/>
                                <a:ea typeface="Cambria Math" panose="02040503050406030204" pitchFamily="18" charset="0"/>
                              </a:rPr>
                              <m:t>−1</m:t>
                            </m:r>
                          </m:sup>
                        </m:sSup>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𝜇</m:t>
                            </m:r>
                          </m:e>
                        </m:d>
                      </m:den>
                    </m:f>
                  </m:oMath>
                </a14:m>
                <a:r>
                  <a:rPr lang="en-US" dirty="0"/>
                  <a:t>  is the </a:t>
                </a:r>
                <a:r>
                  <a:rPr lang="en-US" i="1" dirty="0"/>
                  <a:t>service facility </a:t>
                </a:r>
                <a:r>
                  <a:rPr lang="en-US" i="1" dirty="0" err="1"/>
                  <a:t>utilisation</a:t>
                </a:r>
                <a:r>
                  <a:rPr lang="en-US" i="1" dirty="0"/>
                  <a:t> factor</a:t>
                </a:r>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9B153A1-F540-5A46-B8CF-0359B1099C00}"/>
                  </a:ext>
                </a:extLst>
              </p:cNvPr>
              <p:cNvSpPr>
                <a:spLocks noGrp="1" noRot="1" noChangeAspect="1" noMove="1" noResize="1" noEditPoints="1" noAdjustHandles="1" noChangeArrowheads="1" noChangeShapeType="1" noTextEdit="1"/>
              </p:cNvSpPr>
              <p:nvPr>
                <p:ph sz="quarter" idx="11"/>
              </p:nvPr>
            </p:nvSpPr>
            <p:spPr>
              <a:blipFill>
                <a:blip r:embed="rId2"/>
                <a:stretch>
                  <a:fillRect l="-1876" t="-1644" r="-433"/>
                </a:stretch>
              </a:blipFill>
            </p:spPr>
            <p:txBody>
              <a:bodyPr/>
              <a:lstStyle/>
              <a:p>
                <a:r>
                  <a:rPr lang="en-GB">
                    <a:noFill/>
                  </a:rPr>
                  <a:t> </a:t>
                </a:r>
              </a:p>
            </p:txBody>
          </p:sp>
        </mc:Fallback>
      </mc:AlternateContent>
    </p:spTree>
    <p:extLst>
      <p:ext uri="{BB962C8B-B14F-4D97-AF65-F5344CB8AC3E}">
        <p14:creationId xmlns:p14="http://schemas.microsoft.com/office/powerpoint/2010/main" val="4044155290"/>
      </p:ext>
    </p:extLst>
  </p:cSld>
  <p:clrMapOvr>
    <a:masterClrMapping/>
  </p:clrMapOvr>
</p:sld>
</file>

<file path=ppt/theme/theme1.xml><?xml version="1.0" encoding="utf-8"?>
<a:theme xmlns:a="http://schemas.openxmlformats.org/drawingml/2006/main" name="UoL Powerpoint Guidelines Accessibility Design">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5C3E4FF0-C24E-DA45-B6A5-82A35CF6F652}"/>
    </a:ext>
  </a:extLst>
</a:theme>
</file>

<file path=ppt/theme/theme2.xml><?xml version="1.0" encoding="utf-8"?>
<a:theme xmlns:a="http://schemas.openxmlformats.org/drawingml/2006/main" name="1_Office Theme">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0B845206-0906-6545-A189-840B432E56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29F9906F84F04094CE5CD4728D492D" ma:contentTypeVersion="11" ma:contentTypeDescription="Create a new document." ma:contentTypeScope="" ma:versionID="d8405a51cd8e7340846183e6d812064a">
  <xsd:schema xmlns:xsd="http://www.w3.org/2001/XMLSchema" xmlns:xs="http://www.w3.org/2001/XMLSchema" xmlns:p="http://schemas.microsoft.com/office/2006/metadata/properties" xmlns:ns2="67a03111-f570-43e0-9b48-49049b7e86ee" xmlns:ns3="e7a5fc8e-e677-41ca-8019-df913e37547c" targetNamespace="http://schemas.microsoft.com/office/2006/metadata/properties" ma:root="true" ma:fieldsID="3efbf6a554415c45fb1c2221561ca4d5" ns2:_="" ns3:_="">
    <xsd:import namespace="67a03111-f570-43e0-9b48-49049b7e86ee"/>
    <xsd:import namespace="e7a5fc8e-e677-41ca-8019-df913e3754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03111-f570-43e0-9b48-49049b7e8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5fc8e-e677-41ca-8019-df913e3754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700D3A-BCF8-41A7-A48F-10BDC5C7E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a03111-f570-43e0-9b48-49049b7e86ee"/>
    <ds:schemaRef ds:uri="e7a5fc8e-e677-41ca-8019-df913e375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553772-E2E2-455A-9FE0-DDB6DBE0018B}">
  <ds:schemaRefs>
    <ds:schemaRef ds:uri="http://schemas.microsoft.com/sharepoint/v3/contenttype/forms"/>
  </ds:schemaRefs>
</ds:datastoreItem>
</file>

<file path=customXml/itemProps3.xml><?xml version="1.0" encoding="utf-8"?>
<ds:datastoreItem xmlns:ds="http://schemas.openxmlformats.org/officeDocument/2006/customXml" ds:itemID="{D98282DC-4851-419D-9CF0-16A2A7D28669}">
  <ds:schemaRefs>
    <ds:schemaRef ds:uri="http://schemas.microsoft.com/office/2006/metadata/properties"/>
    <ds:schemaRef ds:uri="http://schemas.openxmlformats.org/package/2006/metadata/core-properties"/>
    <ds:schemaRef ds:uri="http://schemas.microsoft.com/office/infopath/2007/PartnerControls"/>
    <ds:schemaRef ds:uri="http://schemas.microsoft.com/office/2006/documentManagement/types"/>
    <ds:schemaRef ds:uri="67a03111-f570-43e0-9b48-49049b7e86ee"/>
    <ds:schemaRef ds:uri="http://purl.org/dc/terms/"/>
    <ds:schemaRef ds:uri="http://purl.org/dc/elements/1.1/"/>
    <ds:schemaRef ds:uri="e7a5fc8e-e677-41ca-8019-df913e37547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UoL Powerpoint Guidelines Accessibility Design</Template>
  <TotalTime>13175</TotalTime>
  <Words>1181</Words>
  <Application>Microsoft Office PowerPoint</Application>
  <PresentationFormat>On-screen Show (4:3)</PresentationFormat>
  <Paragraphs>101</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Cambria Math</vt:lpstr>
      <vt:lpstr>Georgia</vt:lpstr>
      <vt:lpstr>Lucida Grande</vt:lpstr>
      <vt:lpstr>Wingdings</vt:lpstr>
      <vt:lpstr>UoL Powerpoint Guidelines Accessibility Design</vt:lpstr>
      <vt:lpstr>1_Office Theme</vt:lpstr>
      <vt:lpstr>MA3077 (DLI) Operational Research  Lecture 16 – Queueing Theory</vt:lpstr>
      <vt:lpstr>Recapitulation and lecture outline</vt:lpstr>
      <vt:lpstr>Basic structure of queueing models</vt:lpstr>
      <vt:lpstr>The input source (calling population)</vt:lpstr>
      <vt:lpstr>The queue and the queue discipline</vt:lpstr>
      <vt:lpstr>The service mechanism</vt:lpstr>
      <vt:lpstr>Elementary queue model</vt:lpstr>
      <vt:lpstr>Elementary queue model – shortened notation</vt:lpstr>
      <vt:lpstr>Terminology and Notation</vt:lpstr>
      <vt:lpstr>Transient and steady-state conditions</vt:lpstr>
      <vt:lpstr>Little's formulae Little, J. D. C. 1961. A proof for the queuing formula: L=λW. Oper. Res. 9(3) 383–387.</vt:lpstr>
      <vt:lpstr>Summary and self-study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Aylward, Samantha</dc:creator>
  <cp:lastModifiedBy>Marco Fasondini</cp:lastModifiedBy>
  <cp:revision>219</cp:revision>
  <cp:lastPrinted>2020-07-06T08:56:06Z</cp:lastPrinted>
  <dcterms:created xsi:type="dcterms:W3CDTF">2020-07-06T13:17:56Z</dcterms:created>
  <dcterms:modified xsi:type="dcterms:W3CDTF">2024-10-05T20:38:08Z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0x010100CB29F9906F84F04094CE5CD4728D492D</vt:lpwstr>
  </property>
</Properties>
</file>