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0"/>
  </p:notesMasterIdLst>
  <p:handoutMasterIdLst>
    <p:handoutMasterId r:id="rId21"/>
  </p:handoutMasterIdLst>
  <p:sldIdLst>
    <p:sldId id="256" r:id="rId6"/>
    <p:sldId id="257" r:id="rId7"/>
    <p:sldId id="276" r:id="rId8"/>
    <p:sldId id="277" r:id="rId9"/>
    <p:sldId id="278" r:id="rId10"/>
    <p:sldId id="279" r:id="rId11"/>
    <p:sldId id="283" r:id="rId12"/>
    <p:sldId id="280" r:id="rId13"/>
    <p:sldId id="281" r:id="rId14"/>
    <p:sldId id="282" r:id="rId15"/>
    <p:sldId id="284" r:id="rId16"/>
    <p:sldId id="285" r:id="rId17"/>
    <p:sldId id="286" r:id="rId18"/>
    <p:sldId id="275" r:id="rId19"/>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BCE"/>
    <a:srgbClr val="FAE8E8"/>
    <a:srgbClr val="F3F1F5"/>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BA7CC-19A2-41DD-ADC4-4840CD59EF82}" v="14" dt="2022-11-07T07:55:35.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7" autoAdjust="0"/>
    <p:restoredTop sz="95352" autoAdjust="0"/>
  </p:normalViewPr>
  <p:slideViewPr>
    <p:cSldViewPr snapToGrid="0" snapToObjects="1" showGuides="1">
      <p:cViewPr varScale="1">
        <p:scale>
          <a:sx n="79" d="100"/>
          <a:sy n="79" d="100"/>
        </p:scale>
        <p:origin x="788"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064BA7CC-19A2-41DD-ADC4-4840CD59EF82}"/>
    <pc:docChg chg="custSel modSld">
      <pc:chgData name="Marco Fasondini" userId="5dc4241ea68c62ec" providerId="LiveId" clId="{064BA7CC-19A2-41DD-ADC4-4840CD59EF82}" dt="2022-11-07T07:55:35.798" v="193" actId="20577"/>
      <pc:docMkLst>
        <pc:docMk/>
      </pc:docMkLst>
      <pc:sldChg chg="modSp mod">
        <pc:chgData name="Marco Fasondini" userId="5dc4241ea68c62ec" providerId="LiveId" clId="{064BA7CC-19A2-41DD-ADC4-4840CD59EF82}" dt="2022-11-05T16:45:58.727" v="48" actId="20577"/>
        <pc:sldMkLst>
          <pc:docMk/>
          <pc:sldMk cId="1208446337" sldId="256"/>
        </pc:sldMkLst>
        <pc:spChg chg="mod">
          <ac:chgData name="Marco Fasondini" userId="5dc4241ea68c62ec" providerId="LiveId" clId="{064BA7CC-19A2-41DD-ADC4-4840CD59EF82}" dt="2022-11-05T16:45:50.546" v="17" actId="20577"/>
          <ac:spMkLst>
            <pc:docMk/>
            <pc:sldMk cId="1208446337" sldId="256"/>
            <ac:spMk id="2" creationId="{81196CDF-2CB5-C547-967C-386DEF9A92A9}"/>
          </ac:spMkLst>
        </pc:spChg>
        <pc:spChg chg="mod">
          <ac:chgData name="Marco Fasondini" userId="5dc4241ea68c62ec" providerId="LiveId" clId="{064BA7CC-19A2-41DD-ADC4-4840CD59EF82}" dt="2022-11-05T16:45:58.727" v="48" actId="20577"/>
          <ac:spMkLst>
            <pc:docMk/>
            <pc:sldMk cId="1208446337" sldId="256"/>
            <ac:spMk id="3" creationId="{F83BB64A-5E4C-7E42-9509-D3F5DE96E28A}"/>
          </ac:spMkLst>
        </pc:spChg>
      </pc:sldChg>
      <pc:sldChg chg="modSp mod">
        <pc:chgData name="Marco Fasondini" userId="5dc4241ea68c62ec" providerId="LiveId" clId="{064BA7CC-19A2-41DD-ADC4-4840CD59EF82}" dt="2022-11-05T16:47:40.981" v="174" actId="20577"/>
        <pc:sldMkLst>
          <pc:docMk/>
          <pc:sldMk cId="2569027146" sldId="257"/>
        </pc:sldMkLst>
        <pc:spChg chg="mod">
          <ac:chgData name="Marco Fasondini" userId="5dc4241ea68c62ec" providerId="LiveId" clId="{064BA7CC-19A2-41DD-ADC4-4840CD59EF82}" dt="2022-11-05T16:46:27.318" v="107" actId="20577"/>
          <ac:spMkLst>
            <pc:docMk/>
            <pc:sldMk cId="2569027146" sldId="257"/>
            <ac:spMk id="11" creationId="{E9381321-5EDF-4D42-B147-ADA7004CD9E0}"/>
          </ac:spMkLst>
        </pc:spChg>
        <pc:spChg chg="mod">
          <ac:chgData name="Marco Fasondini" userId="5dc4241ea68c62ec" providerId="LiveId" clId="{064BA7CC-19A2-41DD-ADC4-4840CD59EF82}" dt="2022-11-05T16:47:40.981" v="174" actId="20577"/>
          <ac:spMkLst>
            <pc:docMk/>
            <pc:sldMk cId="2569027146" sldId="257"/>
            <ac:spMk id="12" creationId="{17544916-EBE4-A840-ABCA-18C4128C3E98}"/>
          </ac:spMkLst>
        </pc:spChg>
      </pc:sldChg>
      <pc:sldChg chg="modSp mod">
        <pc:chgData name="Marco Fasondini" userId="5dc4241ea68c62ec" providerId="LiveId" clId="{064BA7CC-19A2-41DD-ADC4-4840CD59EF82}" dt="2022-11-06T18:34:45.987" v="180" actId="20577"/>
        <pc:sldMkLst>
          <pc:docMk/>
          <pc:sldMk cId="2676746082" sldId="276"/>
        </pc:sldMkLst>
        <pc:spChg chg="mod">
          <ac:chgData name="Marco Fasondini" userId="5dc4241ea68c62ec" providerId="LiveId" clId="{064BA7CC-19A2-41DD-ADC4-4840CD59EF82}" dt="2022-11-06T18:34:45.987" v="180" actId="20577"/>
          <ac:spMkLst>
            <pc:docMk/>
            <pc:sldMk cId="2676746082" sldId="276"/>
            <ac:spMk id="3" creationId="{D50EF212-F1AB-BE4D-82F9-55DAAFA8DA7E}"/>
          </ac:spMkLst>
        </pc:spChg>
      </pc:sldChg>
      <pc:sldChg chg="modSp mod">
        <pc:chgData name="Marco Fasondini" userId="5dc4241ea68c62ec" providerId="LiveId" clId="{064BA7CC-19A2-41DD-ADC4-4840CD59EF82}" dt="2022-11-07T07:24:12.333" v="181" actId="20577"/>
        <pc:sldMkLst>
          <pc:docMk/>
          <pc:sldMk cId="3795289995" sldId="280"/>
        </pc:sldMkLst>
        <pc:spChg chg="mod">
          <ac:chgData name="Marco Fasondini" userId="5dc4241ea68c62ec" providerId="LiveId" clId="{064BA7CC-19A2-41DD-ADC4-4840CD59EF82}" dt="2022-11-07T07:24:12.333" v="181" actId="20577"/>
          <ac:spMkLst>
            <pc:docMk/>
            <pc:sldMk cId="3795289995" sldId="280"/>
            <ac:spMk id="3" creationId="{D50EF212-F1AB-BE4D-82F9-55DAAFA8DA7E}"/>
          </ac:spMkLst>
        </pc:spChg>
      </pc:sldChg>
      <pc:sldChg chg="modSp">
        <pc:chgData name="Marco Fasondini" userId="5dc4241ea68c62ec" providerId="LiveId" clId="{064BA7CC-19A2-41DD-ADC4-4840CD59EF82}" dt="2022-11-07T07:40:40.598" v="186" actId="20577"/>
        <pc:sldMkLst>
          <pc:docMk/>
          <pc:sldMk cId="2825808473" sldId="282"/>
        </pc:sldMkLst>
        <pc:spChg chg="mod">
          <ac:chgData name="Marco Fasondini" userId="5dc4241ea68c62ec" providerId="LiveId" clId="{064BA7CC-19A2-41DD-ADC4-4840CD59EF82}" dt="2022-11-07T07:40:40.598" v="186" actId="20577"/>
          <ac:spMkLst>
            <pc:docMk/>
            <pc:sldMk cId="2825808473" sldId="282"/>
            <ac:spMk id="3" creationId="{2D370A90-A077-9C44-AB8A-11C4CCC7E3C5}"/>
          </ac:spMkLst>
        </pc:spChg>
      </pc:sldChg>
      <pc:sldChg chg="modSp">
        <pc:chgData name="Marco Fasondini" userId="5dc4241ea68c62ec" providerId="LiveId" clId="{064BA7CC-19A2-41DD-ADC4-4840CD59EF82}" dt="2022-11-07T07:42:21.586" v="188" actId="20577"/>
        <pc:sldMkLst>
          <pc:docMk/>
          <pc:sldMk cId="57412046" sldId="284"/>
        </pc:sldMkLst>
        <pc:spChg chg="mod">
          <ac:chgData name="Marco Fasondini" userId="5dc4241ea68c62ec" providerId="LiveId" clId="{064BA7CC-19A2-41DD-ADC4-4840CD59EF82}" dt="2022-11-07T07:42:21.586" v="188" actId="20577"/>
          <ac:spMkLst>
            <pc:docMk/>
            <pc:sldMk cId="57412046" sldId="284"/>
            <ac:spMk id="3" creationId="{3D2DA44D-5186-C941-BC48-9FC42AF82E9D}"/>
          </ac:spMkLst>
        </pc:spChg>
      </pc:sldChg>
      <pc:sldChg chg="modSp">
        <pc:chgData name="Marco Fasondini" userId="5dc4241ea68c62ec" providerId="LiveId" clId="{064BA7CC-19A2-41DD-ADC4-4840CD59EF82}" dt="2022-11-07T07:55:35.798" v="193" actId="20577"/>
        <pc:sldMkLst>
          <pc:docMk/>
          <pc:sldMk cId="431884379" sldId="285"/>
        </pc:sldMkLst>
        <pc:spChg chg="mod">
          <ac:chgData name="Marco Fasondini" userId="5dc4241ea68c62ec" providerId="LiveId" clId="{064BA7CC-19A2-41DD-ADC4-4840CD59EF82}" dt="2022-11-07T07:55:35.798" v="193" actId="20577"/>
          <ac:spMkLst>
            <pc:docMk/>
            <pc:sldMk cId="431884379" sldId="285"/>
            <ac:spMk id="3" creationId="{F315FDDF-435C-A045-BC6B-AADDD935F0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10/5/2024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a:t>MA3077 (DLI) </a:t>
            </a:r>
            <a:r>
              <a:rPr lang="en-US" sz="1400" b="0" dirty="0"/>
              <a:t>Operational Research</a:t>
            </a:r>
            <a:br>
              <a:rPr lang="en-US" sz="1400" b="0" dirty="0"/>
            </a:br>
            <a:br>
              <a:rPr lang="en-US" sz="1400" b="0" dirty="0"/>
            </a:br>
            <a:r>
              <a:rPr lang="en-US" sz="2600" b="0" dirty="0"/>
              <a:t>Lecture 17 – The exponential distribution</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CE2C-A849-814F-8D35-3B72D8A5FD3D}"/>
              </a:ext>
            </a:extLst>
          </p:cNvPr>
          <p:cNvSpPr>
            <a:spLocks noGrp="1"/>
          </p:cNvSpPr>
          <p:nvPr>
            <p:ph type="title"/>
          </p:nvPr>
        </p:nvSpPr>
        <p:spPr/>
        <p:txBody>
          <a:bodyPr/>
          <a:lstStyle/>
          <a:p>
            <a:r>
              <a:rPr lang="en-US" dirty="0"/>
              <a:t>Expected value of a 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70A90-A077-9C44-AB8A-11C4CCC7E3C5}"/>
                  </a:ext>
                </a:extLst>
              </p:cNvPr>
              <p:cNvSpPr>
                <a:spLocks noGrp="1"/>
              </p:cNvSpPr>
              <p:nvPr>
                <p:ph sz="quarter" idx="11"/>
              </p:nvPr>
            </p:nvSpPr>
            <p:spPr/>
            <p:txBody>
              <a:bodyPr/>
              <a:lstStyle/>
              <a:p>
                <a:pPr marL="0" indent="0">
                  <a:buNone/>
                </a:pPr>
                <a:r>
                  <a:rPr lang="en-US" b="1" dirty="0">
                    <a:solidFill>
                      <a:schemeClr val="accent1"/>
                    </a:solidFill>
                  </a:rPr>
                  <a:t>Proposition: </a:t>
                </a:r>
                <a:r>
                  <a:rPr lang="en-US" dirty="0"/>
                  <a:t>Let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have </a:t>
                </a:r>
                <a:r>
                  <a:rPr lang="en-US" i="1" dirty="0"/>
                  <a:t>Poisson distribution</a:t>
                </a:r>
                <a:r>
                  <a:rPr lang="en-US" dirty="0"/>
                  <a:t> with parameter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 Then,</a:t>
                </a:r>
                <a:endParaRPr lang="de-CH"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de-CH">
                          <a:latin typeface="Cambria Math" panose="02040503050406030204" pitchFamily="18" charset="0"/>
                        </a:rPr>
                        <m:t>E</m:t>
                      </m:r>
                      <m:d>
                        <m:dPr>
                          <m:begChr m:val="["/>
                          <m:endChr m:val="]"/>
                          <m:ctrlPr>
                            <a:rPr lang="de-CH" i="1">
                              <a:latin typeface="Cambria Math" panose="02040503050406030204" pitchFamily="18" charset="0"/>
                            </a:rPr>
                          </m:ctrlPr>
                        </m:dPr>
                        <m:e>
                          <m:r>
                            <a:rPr lang="de-CH" i="1">
                              <a:latin typeface="Cambria Math" panose="02040503050406030204" pitchFamily="18" charset="0"/>
                            </a:rPr>
                            <m:t>𝑋</m:t>
                          </m:r>
                          <m:d>
                            <m:dPr>
                              <m:ctrlPr>
                                <a:rPr lang="de-CH" i="1">
                                  <a:latin typeface="Cambria Math" panose="02040503050406030204" pitchFamily="18" charset="0"/>
                                </a:rPr>
                              </m:ctrlPr>
                            </m:dPr>
                            <m:e>
                              <m:r>
                                <m:rPr>
                                  <m:sty m:val="p"/>
                                </m:rPr>
                                <a:rPr lang="de-CH">
                                  <a:latin typeface="Cambria Math" panose="02040503050406030204" pitchFamily="18" charset="0"/>
                                </a:rPr>
                                <m:t>t</m:t>
                              </m:r>
                            </m:e>
                          </m:d>
                        </m:e>
                      </m:d>
                      <m:r>
                        <a:rPr lang="de-CH" b="0" i="0" smtClean="0">
                          <a:latin typeface="Cambria Math" panose="02040503050406030204" pitchFamily="18" charset="0"/>
                        </a:rPr>
                        <m:t>=</m:t>
                      </m:r>
                      <m:r>
                        <a:rPr lang="de-CH">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b="0" i="0" smtClean="0">
                          <a:latin typeface="Cambria Math" panose="02040503050406030204" pitchFamily="18" charset="0"/>
                        </a:rPr>
                        <m:t>.</m:t>
                      </m:r>
                    </m:oMath>
                  </m:oMathPara>
                </a14:m>
                <a:endParaRPr lang="en-US" dirty="0"/>
              </a:p>
              <a:p>
                <a:pPr marL="0" indent="0">
                  <a:buNone/>
                </a:pPr>
                <a:endParaRPr lang="en-US" dirty="0"/>
              </a:p>
              <a:p>
                <a:pPr marL="0" indent="0">
                  <a:buNone/>
                </a:pPr>
                <a:r>
                  <a:rPr lang="en-US" b="1" dirty="0">
                    <a:solidFill>
                      <a:schemeClr val="accent1"/>
                    </a:solidFill>
                  </a:rPr>
                  <a:t>Proof:</a:t>
                </a:r>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rPr>
                        <m:t>E</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𝑋</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t</m:t>
                              </m:r>
                            </m:e>
                          </m:d>
                        </m:e>
                      </m:d>
                      <m:r>
                        <m:rPr>
                          <m:aln/>
                        </m:rPr>
                        <a:rPr lang="de-CH" b="0" i="0" smtClean="0">
                          <a:latin typeface="Cambria Math" panose="02040503050406030204" pitchFamily="18" charset="0"/>
                        </a:rPr>
                        <m:t>=</m:t>
                      </m:r>
                      <m:r>
                        <a:rPr lang="de-CH" b="0" i="0" smtClean="0">
                          <a:latin typeface="Cambria Math" panose="02040503050406030204" pitchFamily="18" charset="0"/>
                        </a:rPr>
                        <m:t> </m:t>
                      </m:r>
                      <m:nary>
                        <m:naryPr>
                          <m:chr m:val="∑"/>
                          <m:ctrlPr>
                            <a:rPr lang="de-CH" b="0" i="1" smtClean="0">
                              <a:latin typeface="Cambria Math" panose="02040503050406030204" pitchFamily="18" charset="0"/>
                            </a:rPr>
                          </m:ctrlPr>
                        </m:naryPr>
                        <m:sub>
                          <m:r>
                            <m:rPr>
                              <m:brk m:alnAt="23"/>
                            </m:rP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m:t>
                          </m:r>
                        </m:sup>
                        <m:e>
                          <m:r>
                            <a:rPr lang="de-CH" b="0" i="1" smtClean="0">
                              <a:latin typeface="Cambria Math" panose="02040503050406030204" pitchFamily="18" charset="0"/>
                            </a:rPr>
                            <m:t>𝑛</m:t>
                          </m:r>
                          <m:r>
                            <m:rPr>
                              <m:sty m:val="p"/>
                            </m:rPr>
                            <a:rPr lang="de-CH">
                              <a:latin typeface="Cambria Math" panose="02040503050406030204" pitchFamily="18" charset="0"/>
                            </a:rPr>
                            <m:t>P</m:t>
                          </m:r>
                          <m:d>
                            <m:dPr>
                              <m:begChr m:val="["/>
                              <m:endChr m:val="]"/>
                              <m:ctrlPr>
                                <a:rPr lang="de-CH"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i="1">
                                  <a:latin typeface="Cambria Math" panose="02040503050406030204" pitchFamily="18" charset="0"/>
                                </a:rPr>
                                <m:t>=</m:t>
                              </m:r>
                              <m:r>
                                <a:rPr lang="de-CH" i="1">
                                  <a:latin typeface="Cambria Math" panose="02040503050406030204" pitchFamily="18" charset="0"/>
                                </a:rPr>
                                <m:t>𝑛</m:t>
                              </m:r>
                            </m:e>
                          </m:d>
                        </m:e>
                      </m:nary>
                      <m:r>
                        <a:rPr lang="de-CH" i="1">
                          <a:latin typeface="Cambria Math" panose="02040503050406030204" pitchFamily="18" charset="0"/>
                        </a:rPr>
                        <m:t>=</m:t>
                      </m:r>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r>
                            <a:rPr lang="de-CH" i="1">
                              <a:latin typeface="Cambria Math" panose="02040503050406030204" pitchFamily="18" charset="0"/>
                            </a:rPr>
                            <m:t>𝑛</m:t>
                          </m:r>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𝑛</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i="1">
                                  <a:latin typeface="Cambria Math" panose="02040503050406030204" pitchFamily="18" charset="0"/>
                                </a:rPr>
                                <m:t>𝑛</m:t>
                              </m:r>
                              <m:r>
                                <a:rPr lang="de-CH" i="1">
                                  <a:latin typeface="Cambria Math" panose="02040503050406030204" pitchFamily="18" charset="0"/>
                                </a:rPr>
                                <m:t>!</m:t>
                              </m:r>
                            </m:den>
                          </m:f>
                        </m:e>
                      </m:nary>
                    </m:oMath>
                    <m:oMath xmlns:m="http://schemas.openxmlformats.org/officeDocument/2006/math">
                      <m:r>
                        <m:rPr>
                          <m:aln/>
                        </m:rPr>
                        <a:rPr lang="de-CH" b="0" i="1" smtClean="0">
                          <a:latin typeface="Cambria Math" panose="02040503050406030204" pitchFamily="18" charset="0"/>
                        </a:rPr>
                        <m:t>=</m:t>
                      </m:r>
                      <m:r>
                        <a:rPr lang="de-CH" b="0" i="1" smtClean="0">
                          <a:latin typeface="Cambria Math" panose="02040503050406030204" pitchFamily="18" charset="0"/>
                        </a:rPr>
                        <m:t> </m:t>
                      </m:r>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b="0" i="1" smtClean="0">
                              <a:latin typeface="Cambria Math" panose="02040503050406030204" pitchFamily="18" charset="0"/>
                            </a:rPr>
                            <m:t>1</m:t>
                          </m:r>
                        </m:sub>
                        <m:sup>
                          <m:r>
                            <a:rPr lang="de-CH" i="1">
                              <a:latin typeface="Cambria Math" panose="02040503050406030204" pitchFamily="18" charset="0"/>
                              <a:ea typeface="Cambria Math" panose="02040503050406030204" pitchFamily="18" charset="0"/>
                            </a:rPr>
                            <m:t>∞</m:t>
                          </m:r>
                        </m:sup>
                        <m:e>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𝑛</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en-GB" b="0" i="1" smtClean="0">
                                  <a:latin typeface="Cambria Math" panose="02040503050406030204" pitchFamily="18" charset="0"/>
                                </a:rPr>
                                <m:t>(</m:t>
                              </m:r>
                              <m:r>
                                <a:rPr lang="de-CH" i="1">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den>
                          </m:f>
                        </m:e>
                      </m:nary>
                      <m:r>
                        <a:rPr lang="de-CH"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func>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b="0" i="1" smtClean="0">
                              <a:latin typeface="Cambria Math" panose="02040503050406030204" pitchFamily="18" charset="0"/>
                            </a:rPr>
                            <m:t>1</m:t>
                          </m:r>
                        </m:sub>
                        <m:sup>
                          <m:r>
                            <a:rPr lang="de-CH" i="1">
                              <a:latin typeface="Cambria Math" panose="02040503050406030204" pitchFamily="18" charset="0"/>
                              <a:ea typeface="Cambria Math" panose="02040503050406030204" pitchFamily="18" charset="0"/>
                            </a:rPr>
                            <m:t>∞</m:t>
                          </m:r>
                        </m:sup>
                        <m:e>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1</m:t>
                                  </m:r>
                                </m:sup>
                              </m:sSup>
                            </m:num>
                            <m:den>
                              <m:d>
                                <m:dPr>
                                  <m:ctrlPr>
                                    <a:rPr lang="de-CH" b="0" i="1" smtClean="0">
                                      <a:latin typeface="Cambria Math" panose="02040503050406030204" pitchFamily="18" charset="0"/>
                                    </a:rPr>
                                  </m:ctrlPr>
                                </m:dPr>
                                <m:e>
                                  <m:r>
                                    <a:rPr lang="de-CH" i="1">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1</m:t>
                                  </m:r>
                                </m:e>
                              </m:d>
                              <m:r>
                                <a:rPr lang="de-CH" i="1">
                                  <a:latin typeface="Cambria Math" panose="02040503050406030204" pitchFamily="18" charset="0"/>
                                </a:rPr>
                                <m:t>!</m:t>
                              </m:r>
                            </m:den>
                          </m:f>
                          <m:r>
                            <a:rPr lang="de-CH" b="0" i="1" smtClean="0">
                              <a:latin typeface="Cambria Math" panose="02040503050406030204" pitchFamily="18" charset="0"/>
                            </a:rPr>
                            <m:t>=</m:t>
                          </m:r>
                        </m:e>
                      </m:nary>
                    </m:oMath>
                    <m:oMath xmlns:m="http://schemas.openxmlformats.org/officeDocument/2006/math">
                      <m:r>
                        <m:rPr>
                          <m:aln/>
                        </m:rPr>
                        <a:rPr lang="de-CH"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func>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b="0" i="1" smtClean="0">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𝑛</m:t>
                                  </m:r>
                                </m:sup>
                              </m:sSup>
                            </m:num>
                            <m:den>
                              <m:d>
                                <m:dPr>
                                  <m:ctrlPr>
                                    <a:rPr lang="de-CH" i="1">
                                      <a:latin typeface="Cambria Math" panose="02040503050406030204" pitchFamily="18" charset="0"/>
                                    </a:rPr>
                                  </m:ctrlPr>
                                </m:dPr>
                                <m:e>
                                  <m:r>
                                    <a:rPr lang="de-CH" i="1">
                                      <a:latin typeface="Cambria Math" panose="02040503050406030204" pitchFamily="18" charset="0"/>
                                    </a:rPr>
                                    <m:t>𝑛</m:t>
                                  </m:r>
                                </m:e>
                              </m:d>
                              <m:r>
                                <a:rPr lang="de-CH" i="1">
                                  <a:latin typeface="Cambria Math" panose="02040503050406030204" pitchFamily="18" charset="0"/>
                                </a:rPr>
                                <m:t>!</m:t>
                              </m:r>
                            </m:den>
                          </m:f>
                          <m:r>
                            <a:rPr lang="de-CH" i="1">
                              <a:latin typeface="Cambria Math" panose="02040503050406030204" pitchFamily="18" charset="0"/>
                            </a:rPr>
                            <m:t>=</m:t>
                          </m:r>
                        </m:e>
                      </m:nary>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func>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func>
                      <m:r>
                        <a:rPr lang="de-CH"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b="0" i="1" smtClean="0">
                          <a:latin typeface="Cambria Math" panose="02040503050406030204" pitchFamily="18" charset="0"/>
                        </a:rPr>
                        <m:t>.</m:t>
                      </m:r>
                    </m:oMath>
                  </m:oMathPara>
                </a14:m>
                <a:endParaRPr lang="en-US" dirty="0"/>
              </a:p>
              <a:p>
                <a:pPr marL="0" indent="0" algn="r">
                  <a:buNone/>
                </a:pPr>
                <a:r>
                  <a:rPr lang="en-US" dirty="0"/>
                  <a:t>◻︎</a:t>
                </a:r>
              </a:p>
            </p:txBody>
          </p:sp>
        </mc:Choice>
        <mc:Fallback xmlns="">
          <p:sp>
            <p:nvSpPr>
              <p:cNvPr id="3" name="Content Placeholder 2">
                <a:extLst>
                  <a:ext uri="{FF2B5EF4-FFF2-40B4-BE49-F238E27FC236}">
                    <a16:creationId xmlns:a16="http://schemas.microsoft.com/office/drawing/2014/main" id="{2D370A90-A077-9C44-AB8A-11C4CCC7E3C5}"/>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577" b="-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BF85EFA-EFA2-6F42-B60D-1C78A5D9B0CE}"/>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282580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3C5A-61DD-D746-A8FD-E8BC34835D3C}"/>
              </a:ext>
            </a:extLst>
          </p:cNvPr>
          <p:cNvSpPr>
            <a:spLocks noGrp="1"/>
          </p:cNvSpPr>
          <p:nvPr>
            <p:ph type="title"/>
          </p:nvPr>
        </p:nvSpPr>
        <p:spPr/>
        <p:txBody>
          <a:bodyPr/>
          <a:lstStyle/>
          <a:p>
            <a:r>
              <a:rPr lang="en-US" dirty="0"/>
              <a:t>Sum of independent Poisson processes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2DA44D-5186-C941-BC48-9FC42AF82E9D}"/>
                  </a:ext>
                </a:extLst>
              </p:cNvPr>
              <p:cNvSpPr>
                <a:spLocks noGrp="1"/>
              </p:cNvSpPr>
              <p:nvPr>
                <p:ph sz="quarter" idx="11"/>
              </p:nvPr>
            </p:nvSpPr>
            <p:spPr/>
            <p:txBody>
              <a:bodyPr>
                <a:normAutofit fontScale="92500" lnSpcReduction="10000"/>
              </a:bodyPr>
              <a:lstStyle/>
              <a:p>
                <a:pPr marL="0" indent="0">
                  <a:buNone/>
                </a:pPr>
                <a:r>
                  <a:rPr lang="en-US" b="1" dirty="0">
                    <a:solidFill>
                      <a:schemeClr val="accent1"/>
                    </a:solidFill>
                  </a:rPr>
                  <a:t>Proposition: </a:t>
                </a:r>
                <a:r>
                  <a:rPr lang="en-US" dirty="0"/>
                  <a:t>Let </a:t>
                </a:r>
                <a14:m>
                  <m:oMath xmlns:m="http://schemas.openxmlformats.org/officeDocument/2006/math">
                    <m:sSub>
                      <m:sSubPr>
                        <m:ctrlPr>
                          <a:rPr lang="de-CH" b="0" i="1" smtClean="0">
                            <a:latin typeface="Cambria Math" panose="02040503050406030204" pitchFamily="18" charset="0"/>
                          </a:rPr>
                        </m:ctrlPr>
                      </m:sSubPr>
                      <m:e>
                        <m:r>
                          <a:rPr lang="en-US" i="1">
                            <a:latin typeface="Cambria Math" panose="02040503050406030204" pitchFamily="18" charset="0"/>
                          </a:rPr>
                          <m:t>𝑋</m:t>
                        </m:r>
                      </m:e>
                      <m:sub>
                        <m:r>
                          <a:rPr lang="de-CH"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and </a:t>
                </a:r>
                <a14:m>
                  <m:oMath xmlns:m="http://schemas.openxmlformats.org/officeDocument/2006/math">
                    <m:sSub>
                      <m:sSubPr>
                        <m:ctrlPr>
                          <a:rPr lang="de-CH" i="1">
                            <a:latin typeface="Cambria Math" panose="02040503050406030204" pitchFamily="18" charset="0"/>
                          </a:rPr>
                        </m:ctrlPr>
                      </m:sSubPr>
                      <m:e>
                        <m:r>
                          <a:rPr lang="en-US" i="1">
                            <a:latin typeface="Cambria Math" panose="02040503050406030204" pitchFamily="18" charset="0"/>
                          </a:rPr>
                          <m:t>𝑋</m:t>
                        </m:r>
                      </m:e>
                      <m:sub>
                        <m:r>
                          <a:rPr lang="de-CH"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be independent Poisson random variables with parameters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𝑡</m:t>
                    </m:r>
                  </m:oMath>
                </a14:m>
                <a:r>
                  <a:rPr lang="en-US" dirty="0"/>
                  <a:t> and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𝑡</m:t>
                    </m:r>
                  </m:oMath>
                </a14:m>
                <a:r>
                  <a:rPr lang="en-US" dirty="0"/>
                  <a:t>, respectively. Then, </a:t>
                </a:r>
                <a14:m>
                  <m:oMath xmlns:m="http://schemas.openxmlformats.org/officeDocument/2006/math">
                    <m:sSub>
                      <m:sSubPr>
                        <m:ctrlPr>
                          <a:rPr lang="de-CH" i="1">
                            <a:latin typeface="Cambria Math" panose="02040503050406030204" pitchFamily="18" charset="0"/>
                          </a:rPr>
                        </m:ctrlPr>
                      </m:sSubPr>
                      <m:e>
                        <m:r>
                          <a:rPr lang="de-CH" b="0" i="1" smtClean="0">
                            <a:latin typeface="Cambria Math" panose="02040503050406030204" pitchFamily="18" charset="0"/>
                          </a:rPr>
                          <m:t>𝑋</m:t>
                        </m:r>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en-US" i="1">
                            <a:latin typeface="Cambria Math" panose="02040503050406030204" pitchFamily="18" charset="0"/>
                          </a:rPr>
                          <m:t>𝑋</m:t>
                        </m:r>
                      </m:e>
                      <m:sub>
                        <m:r>
                          <a:rPr lang="de-CH"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2</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oMath>
                </a14:m>
                <a:r>
                  <a:rPr lang="en-US" dirty="0"/>
                  <a:t> is a Poisson random variable with parameter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𝑡</m:t>
                    </m:r>
                  </m:oMath>
                </a14:m>
                <a:r>
                  <a:rPr lang="en-US" dirty="0"/>
                  <a:t>.</a:t>
                </a:r>
              </a:p>
              <a:p>
                <a:pPr marL="0" indent="0">
                  <a:buNone/>
                </a:pPr>
                <a:r>
                  <a:rPr lang="en-US" b="1" dirty="0">
                    <a:solidFill>
                      <a:schemeClr val="accent1"/>
                    </a:solidFill>
                  </a:rPr>
                  <a:t>Proof:</a:t>
                </a:r>
                <a:endParaRPr lang="de-CH" b="1" i="1" dirty="0">
                  <a:solidFill>
                    <a:schemeClr val="accent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𝑋</m:t>
                          </m:r>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𝑛</m:t>
                          </m:r>
                        </m:e>
                      </m:d>
                      <m:r>
                        <m:rPr>
                          <m:aln/>
                        </m:rPr>
                        <a:rPr lang="de-CH" b="0" i="1" smtClean="0">
                          <a:latin typeface="Cambria Math" panose="02040503050406030204" pitchFamily="18" charset="0"/>
                        </a:rPr>
                        <m:t>=</m:t>
                      </m:r>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1</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2</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𝑛</m:t>
                          </m:r>
                        </m:e>
                      </m:d>
                      <m:r>
                        <a:rPr lang="de-CH" b="0" i="1" smtClean="0">
                          <a:latin typeface="Cambria Math" panose="02040503050406030204" pitchFamily="18" charset="0"/>
                        </a:rPr>
                        <m:t>= </m:t>
                      </m:r>
                      <m:nary>
                        <m:naryPr>
                          <m:chr m:val="∑"/>
                          <m:ctrlPr>
                            <a:rPr lang="de-CH" b="0" i="1" smtClean="0">
                              <a:latin typeface="Cambria Math" panose="02040503050406030204" pitchFamily="18" charset="0"/>
                            </a:rPr>
                          </m:ctrlPr>
                        </m:naryPr>
                        <m:sub>
                          <m:r>
                            <m:rPr>
                              <m:brk m:alnAt="23"/>
                            </m:rPr>
                            <a:rPr lang="de-CH" b="0" i="1" smtClean="0">
                              <a:latin typeface="Cambria Math" panose="02040503050406030204" pitchFamily="18" charset="0"/>
                            </a:rPr>
                            <m:t>𝑘</m:t>
                          </m:r>
                          <m:r>
                            <a:rPr lang="de-CH" b="0" i="1" smtClean="0">
                              <a:latin typeface="Cambria Math" panose="02040503050406030204" pitchFamily="18" charset="0"/>
                            </a:rPr>
                            <m:t>=0</m:t>
                          </m:r>
                        </m:sub>
                        <m:sup>
                          <m:r>
                            <a:rPr lang="de-CH" b="0" i="1" smtClean="0">
                              <a:latin typeface="Cambria Math" panose="02040503050406030204" pitchFamily="18" charset="0"/>
                            </a:rPr>
                            <m:t>𝑛</m:t>
                          </m:r>
                        </m:sup>
                        <m:e>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1</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𝑘</m:t>
                              </m:r>
                            </m:e>
                          </m:d>
                          <m:r>
                            <m:rPr>
                              <m:sty m:val="p"/>
                            </m:rPr>
                            <a:rPr lang="de-CH" b="0" i="0" smtClean="0">
                              <a:latin typeface="Cambria Math" panose="02040503050406030204" pitchFamily="18" charset="0"/>
                            </a:rPr>
                            <m:t>P</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2</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𝑘</m:t>
                          </m:r>
                          <m:r>
                            <a:rPr lang="de-CH" b="0" i="1" smtClean="0">
                              <a:latin typeface="Cambria Math" panose="02040503050406030204" pitchFamily="18" charset="0"/>
                            </a:rPr>
                            <m:t>]</m:t>
                          </m:r>
                        </m:e>
                      </m:nary>
                    </m:oMath>
                    <m:oMath xmlns:m="http://schemas.openxmlformats.org/officeDocument/2006/math">
                      <m:r>
                        <m:rPr>
                          <m:aln/>
                        </m:rPr>
                        <a:rPr lang="de-CH" b="0" i="1" smtClean="0">
                          <a:latin typeface="Cambria Math" panose="02040503050406030204" pitchFamily="18" charset="0"/>
                        </a:rPr>
                        <m:t>=</m:t>
                      </m:r>
                      <m:r>
                        <a:rPr lang="de-CH" b="0" i="1" smtClean="0">
                          <a:latin typeface="Cambria Math" panose="02040503050406030204" pitchFamily="18" charset="0"/>
                        </a:rPr>
                        <m:t> </m:t>
                      </m:r>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𝑘</m:t>
                          </m:r>
                          <m:r>
                            <a:rPr lang="de-CH" i="1">
                              <a:latin typeface="Cambria Math" panose="02040503050406030204" pitchFamily="18" charset="0"/>
                            </a:rPr>
                            <m:t>=0</m:t>
                          </m:r>
                        </m:sub>
                        <m:sup>
                          <m:r>
                            <a:rPr lang="de-CH" i="1">
                              <a:latin typeface="Cambria Math" panose="02040503050406030204" pitchFamily="18" charset="0"/>
                            </a:rPr>
                            <m:t>𝑛</m:t>
                          </m:r>
                        </m:sup>
                        <m:e>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𝑡</m:t>
                                      </m:r>
                                    </m:e>
                                  </m:d>
                                </m:e>
                                <m:sup>
                                  <m:r>
                                    <a:rPr lang="de-CH" b="0" i="1" smtClean="0">
                                      <a:latin typeface="Cambria Math" panose="02040503050406030204" pitchFamily="18" charset="0"/>
                                    </a:rPr>
                                    <m:t>𝑘</m:t>
                                  </m:r>
                                </m:sup>
                              </m:sSup>
                              <m:r>
                                <m:rPr>
                                  <m:sty m:val="p"/>
                                </m:rPr>
                                <a:rPr lang="de-CH">
                                  <a:latin typeface="Cambria Math" panose="02040503050406030204" pitchFamily="18" charset="0"/>
                                </a:rPr>
                                <m:t>exp</m:t>
                              </m:r>
                              <m:r>
                                <a:rPr lang="de-CH" i="1">
                                  <a:latin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𝑘</m:t>
                              </m:r>
                              <m:r>
                                <a:rPr lang="de-CH" i="1">
                                  <a:latin typeface="Cambria Math" panose="02040503050406030204" pitchFamily="18" charset="0"/>
                                </a:rPr>
                                <m:t>!</m:t>
                              </m:r>
                            </m:den>
                          </m:f>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𝑡</m:t>
                                      </m:r>
                                    </m:e>
                                  </m:d>
                                </m:e>
                                <m:sup>
                                  <m:r>
                                    <a:rPr lang="de-CH" i="1">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𝑘</m:t>
                                  </m:r>
                                </m:sup>
                              </m:sSup>
                              <m:r>
                                <m:rPr>
                                  <m:sty m:val="p"/>
                                </m:rPr>
                                <a:rPr lang="de-CH">
                                  <a:latin typeface="Cambria Math" panose="02040503050406030204" pitchFamily="18" charset="0"/>
                                </a:rPr>
                                <m:t>exp</m:t>
                              </m:r>
                              <m:r>
                                <a:rPr lang="de-CH" i="1">
                                  <a:latin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m:t>
                              </m:r>
                              <m:r>
                                <a:rPr lang="de-CH" i="1">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𝑘</m:t>
                              </m:r>
                              <m:r>
                                <a:rPr lang="de-CH" b="0" i="1" smtClean="0">
                                  <a:latin typeface="Cambria Math" panose="02040503050406030204" pitchFamily="18" charset="0"/>
                                </a:rPr>
                                <m:t>)!</m:t>
                              </m:r>
                            </m:den>
                          </m:f>
                        </m:e>
                      </m:nary>
                    </m:oMath>
                    <m:oMath xmlns:m="http://schemas.openxmlformats.org/officeDocument/2006/math">
                      <m:r>
                        <m:rPr>
                          <m:aln/>
                        </m:rPr>
                        <a:rPr lang="de-CH" b="0" i="1" smtClean="0">
                          <a:latin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p>
                            <m:sSupPr>
                              <m:ctrlPr>
                                <a:rPr lang="de-CH" b="0" i="1" smtClean="0">
                                  <a:latin typeface="Cambria Math" panose="02040503050406030204" pitchFamily="18" charset="0"/>
                                </a:rPr>
                              </m:ctrlPr>
                            </m:sSupPr>
                            <m:e>
                              <m:r>
                                <m:rPr>
                                  <m:sty m:val="p"/>
                                </m:rPr>
                                <a:rPr lang="de-CH" b="0" i="0" smtClean="0">
                                  <a:latin typeface="Cambria Math" panose="02040503050406030204" pitchFamily="18" charset="0"/>
                                </a:rPr>
                                <m:t>t</m:t>
                              </m:r>
                            </m:e>
                            <m:sup>
                              <m:r>
                                <a:rPr lang="de-CH" b="0" i="1" smtClean="0">
                                  <a:latin typeface="Cambria Math" panose="02040503050406030204" pitchFamily="18" charset="0"/>
                                </a:rPr>
                                <m:t>𝑛</m:t>
                              </m:r>
                            </m:sup>
                          </m:sSup>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exp</m:t>
                              </m:r>
                            </m:fName>
                            <m:e>
                              <m:d>
                                <m:dPr>
                                  <m:ctrlPr>
                                    <a:rPr lang="de-CH" b="0" i="1" smtClean="0">
                                      <a:latin typeface="Cambria Math" panose="02040503050406030204" pitchFamily="18" charset="0"/>
                                    </a:rPr>
                                  </m:ctrlPr>
                                </m:dPr>
                                <m:e>
                                  <m:r>
                                    <a:rPr lang="de-CH" b="0" i="1" smtClean="0">
                                      <a:latin typeface="Cambria Math" panose="02040503050406030204" pitchFamily="18" charset="0"/>
                                    </a:rPr>
                                    <m:t>−</m:t>
                                  </m:r>
                                  <m:d>
                                    <m:dPr>
                                      <m:ctrlPr>
                                        <a:rPr lang="de-CH" b="0" i="1" smtClean="0">
                                          <a:latin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1</m:t>
                                          </m:r>
                                        </m:sub>
                                      </m:sSub>
                                      <m:r>
                                        <a:rPr lang="de-CH" b="0" i="0"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b="0" i="1" smtClean="0">
                                              <a:latin typeface="Cambria Math" panose="02040503050406030204" pitchFamily="18" charset="0"/>
                                              <a:ea typeface="Cambria Math" panose="02040503050406030204" pitchFamily="18" charset="0"/>
                                            </a:rPr>
                                            <m:t>2</m:t>
                                          </m:r>
                                        </m:sub>
                                      </m:sSub>
                                    </m:e>
                                  </m:d>
                                  <m:r>
                                    <a:rPr lang="de-CH" b="0" i="1" smtClean="0">
                                      <a:latin typeface="Cambria Math" panose="02040503050406030204" pitchFamily="18" charset="0"/>
                                      <a:ea typeface="Cambria Math" panose="02040503050406030204" pitchFamily="18" charset="0"/>
                                    </a:rPr>
                                    <m:t>𝑡</m:t>
                                  </m:r>
                                </m:e>
                              </m:d>
                            </m:e>
                          </m:func>
                        </m:num>
                        <m:den>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den>
                      </m:f>
                      <m:nary>
                        <m:naryPr>
                          <m:chr m:val="∑"/>
                          <m:ctrlPr>
                            <a:rPr lang="de-CH" i="1">
                              <a:latin typeface="Cambria Math" panose="02040503050406030204" pitchFamily="18" charset="0"/>
                            </a:rPr>
                          </m:ctrlPr>
                        </m:naryPr>
                        <m:sub>
                          <m:r>
                            <m:rPr>
                              <m:brk m:alnAt="23"/>
                            </m:rPr>
                            <a:rPr lang="de-CH" i="1">
                              <a:latin typeface="Cambria Math" panose="02040503050406030204" pitchFamily="18" charset="0"/>
                            </a:rPr>
                            <m:t>𝑘</m:t>
                          </m:r>
                          <m:r>
                            <a:rPr lang="de-CH" i="1">
                              <a:latin typeface="Cambria Math" panose="02040503050406030204" pitchFamily="18" charset="0"/>
                            </a:rPr>
                            <m:t>=0</m:t>
                          </m:r>
                        </m:sub>
                        <m:sup>
                          <m:r>
                            <a:rPr lang="de-CH" i="1">
                              <a:latin typeface="Cambria Math" panose="02040503050406030204" pitchFamily="18" charset="0"/>
                            </a:rPr>
                            <m:t>𝑛</m:t>
                          </m:r>
                        </m:sup>
                        <m:e>
                          <m:f>
                            <m:fPr>
                              <m:ctrlPr>
                                <a:rPr lang="de-CH" i="1">
                                  <a:latin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sSubSup>
                                <m:sSubSupPr>
                                  <m:ctrlPr>
                                    <a:rPr lang="de-CH"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1</m:t>
                                  </m:r>
                                </m:sub>
                                <m:sup>
                                  <m:r>
                                    <a:rPr lang="de-CH" i="1">
                                      <a:latin typeface="Cambria Math" panose="02040503050406030204" pitchFamily="18" charset="0"/>
                                      <a:ea typeface="Cambria Math" panose="02040503050406030204" pitchFamily="18" charset="0"/>
                                    </a:rPr>
                                    <m:t>𝑘</m:t>
                                  </m:r>
                                </m:sup>
                              </m:sSubSup>
                              <m:sSubSup>
                                <m:sSubSupPr>
                                  <m:ctrlPr>
                                    <a:rPr lang="de-CH"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2</m:t>
                                  </m:r>
                                </m:sub>
                                <m:sup>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𝑘</m:t>
                                  </m:r>
                                </m:sup>
                              </m:sSubSup>
                            </m:num>
                            <m:den>
                              <m:r>
                                <a:rPr lang="de-CH" i="1">
                                  <a:latin typeface="Cambria Math" panose="02040503050406030204" pitchFamily="18" charset="0"/>
                                </a:rPr>
                                <m:t>𝑘</m:t>
                              </m:r>
                              <m:r>
                                <a:rPr lang="de-CH" i="1">
                                  <a:latin typeface="Cambria Math" panose="02040503050406030204" pitchFamily="18" charset="0"/>
                                </a:rPr>
                                <m:t>!</m:t>
                              </m:r>
                              <m:d>
                                <m:dPr>
                                  <m:ctrlPr>
                                    <a:rPr lang="de-CH" b="0" i="1" smtClean="0">
                                      <a:latin typeface="Cambria Math" panose="02040503050406030204" pitchFamily="18" charset="0"/>
                                    </a:rPr>
                                  </m:ctrlPr>
                                </m:dPr>
                                <m:e>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𝑘</m:t>
                                  </m:r>
                                </m:e>
                              </m:d>
                              <m:r>
                                <a:rPr lang="de-CH" b="0" i="1" smtClean="0">
                                  <a:latin typeface="Cambria Math" panose="02040503050406030204" pitchFamily="18" charset="0"/>
                                </a:rPr>
                                <m:t>!</m:t>
                              </m:r>
                            </m:den>
                          </m:f>
                        </m:e>
                      </m:nary>
                    </m:oMath>
                    <m:oMath xmlns:m="http://schemas.openxmlformats.org/officeDocument/2006/math">
                      <m:r>
                        <m:rPr>
                          <m:aln/>
                        </m:rPr>
                        <a:rPr lang="de-CH" b="0" i="1" smtClean="0">
                          <a:latin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sSup>
                            <m:sSupPr>
                              <m:ctrlPr>
                                <a:rPr lang="de-CH" i="1">
                                  <a:latin typeface="Cambria Math" panose="02040503050406030204" pitchFamily="18" charset="0"/>
                                </a:rPr>
                              </m:ctrlPr>
                            </m:sSupPr>
                            <m:e>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1</m:t>
                                          </m:r>
                                        </m:sub>
                                      </m:sSub>
                                      <m:r>
                                        <a:rPr lang="de-CH">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2</m:t>
                                          </m:r>
                                        </m:sub>
                                      </m:sSub>
                                    </m:e>
                                  </m:d>
                                </m:e>
                                <m:sup>
                                  <m:r>
                                    <a:rPr lang="de-CH" b="0" i="1" smtClean="0">
                                      <a:latin typeface="Cambria Math" panose="02040503050406030204" pitchFamily="18" charset="0"/>
                                      <a:ea typeface="Cambria Math" panose="02040503050406030204" pitchFamily="18" charset="0"/>
                                    </a:rPr>
                                    <m:t>𝑛</m:t>
                                  </m:r>
                                </m:sup>
                              </m:sSup>
                              <m:r>
                                <m:rPr>
                                  <m:sty m:val="p"/>
                                </m:rPr>
                                <a:rPr lang="de-CH">
                                  <a:latin typeface="Cambria Math" panose="02040503050406030204" pitchFamily="18" charset="0"/>
                                </a:rPr>
                                <m:t>t</m:t>
                              </m:r>
                            </m:e>
                            <m:sup>
                              <m:r>
                                <a:rPr lang="de-CH" i="1">
                                  <a:latin typeface="Cambria Math" panose="02040503050406030204" pitchFamily="18" charset="0"/>
                                </a:rPr>
                                <m:t>𝑛</m:t>
                              </m:r>
                            </m:sup>
                          </m:sSup>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d>
                                    <m:dPr>
                                      <m:ctrlPr>
                                        <a:rPr lang="de-CH" i="1">
                                          <a:latin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1</m:t>
                                          </m:r>
                                        </m:sub>
                                      </m:sSub>
                                      <m:r>
                                        <a:rPr lang="de-CH">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α</m:t>
                                          </m:r>
                                        </m:e>
                                        <m:sub>
                                          <m:r>
                                            <a:rPr lang="de-CH" i="1">
                                              <a:latin typeface="Cambria Math" panose="02040503050406030204" pitchFamily="18" charset="0"/>
                                              <a:ea typeface="Cambria Math" panose="02040503050406030204" pitchFamily="18" charset="0"/>
                                            </a:rPr>
                                            <m:t>2</m:t>
                                          </m:r>
                                        </m:sub>
                                      </m:sSub>
                                    </m:e>
                                  </m:d>
                                  <m:r>
                                    <a:rPr lang="de-CH" i="1">
                                      <a:latin typeface="Cambria Math" panose="02040503050406030204" pitchFamily="18" charset="0"/>
                                      <a:ea typeface="Cambria Math" panose="02040503050406030204" pitchFamily="18" charset="0"/>
                                    </a:rPr>
                                    <m:t>𝑡</m:t>
                                  </m:r>
                                </m:e>
                              </m:d>
                            </m:e>
                          </m:func>
                        </m:num>
                        <m:den>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den>
                      </m:f>
                    </m:oMath>
                  </m:oMathPara>
                </a14:m>
                <a:endParaRPr lang="de-CH" b="0" i="1" dirty="0">
                  <a:latin typeface="Cambria Math" panose="02040503050406030204" pitchFamily="18" charset="0"/>
                  <a:ea typeface="Cambria Math" panose="02040503050406030204" pitchFamily="18" charset="0"/>
                </a:endParaRPr>
              </a:p>
              <a:p>
                <a:pPr marL="0" indent="0" algn="r">
                  <a:buNone/>
                </a:pPr>
                <a:r>
                  <a:rPr lang="de-CH" dirty="0">
                    <a:latin typeface="Cambria Math" panose="02040503050406030204" pitchFamily="18" charset="0"/>
                    <a:ea typeface="Cambria Math" panose="02040503050406030204" pitchFamily="18" charset="0"/>
                  </a:rPr>
                  <a:t>◻︎</a:t>
                </a:r>
                <a:endParaRPr lang="de-CH" b="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D2DA44D-5186-C941-BC48-9FC42AF82E9D}"/>
                  </a:ext>
                </a:extLst>
              </p:cNvPr>
              <p:cNvSpPr>
                <a:spLocks noGrp="1" noRot="1" noChangeAspect="1" noMove="1" noResize="1" noEditPoints="1" noAdjustHandles="1" noChangeArrowheads="1" noChangeShapeType="1" noTextEdit="1"/>
              </p:cNvSpPr>
              <p:nvPr>
                <p:ph sz="quarter" idx="11"/>
              </p:nvPr>
            </p:nvSpPr>
            <p:spPr>
              <a:blipFill>
                <a:blip r:embed="rId2"/>
                <a:stretch>
                  <a:fillRect l="-1515" t="-1046" r="-433" b="-194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5D18D1B-1C24-9D44-A956-33EFE3622434}"/>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5741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7A15-A6B0-6148-ACB5-12BF9C3B1A40}"/>
              </a:ext>
            </a:extLst>
          </p:cNvPr>
          <p:cNvSpPr>
            <a:spLocks noGrp="1"/>
          </p:cNvSpPr>
          <p:nvPr>
            <p:ph type="title"/>
          </p:nvPr>
        </p:nvSpPr>
        <p:spPr/>
        <p:txBody>
          <a:bodyPr/>
          <a:lstStyle/>
          <a:p>
            <a:r>
              <a:rPr lang="en-US" dirty="0"/>
              <a:t>Splitting of a Poisson process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15FDDF-435C-A045-BC6B-AADDD935F0B9}"/>
                  </a:ext>
                </a:extLst>
              </p:cNvPr>
              <p:cNvSpPr>
                <a:spLocks noGrp="1"/>
              </p:cNvSpPr>
              <p:nvPr>
                <p:ph sz="quarter" idx="11"/>
              </p:nvPr>
            </p:nvSpPr>
            <p:spPr/>
            <p:txBody>
              <a:bodyPr>
                <a:normAutofit fontScale="92500"/>
              </a:bodyPr>
              <a:lstStyle/>
              <a:p>
                <a:pPr marL="0" indent="0">
                  <a:buNone/>
                </a:pPr>
                <a:r>
                  <a:rPr lang="en-US" b="1" dirty="0">
                    <a:solidFill>
                      <a:schemeClr val="accent1"/>
                    </a:solidFill>
                  </a:rPr>
                  <a:t>Proposition:</a:t>
                </a:r>
                <a:r>
                  <a:rPr lang="en-US" dirty="0"/>
                  <a:t> Let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m:t>
                    </m:r>
                  </m:oMath>
                </a14:m>
                <a:r>
                  <a:rPr lang="en-US" dirty="0"/>
                  <a:t>be a Poisson random variable with parameter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 For a fixed value </a:t>
                </a:r>
                <a14:m>
                  <m:oMath xmlns:m="http://schemas.openxmlformats.org/officeDocument/2006/math">
                    <m:r>
                      <a:rPr lang="en-US" i="1" dirty="0" smtClean="0">
                        <a:latin typeface="Cambria Math" panose="02040503050406030204" pitchFamily="18" charset="0"/>
                      </a:rPr>
                      <m:t>𝑝</m:t>
                    </m:r>
                  </m:oMath>
                </a14:m>
                <a:r>
                  <a:rPr lang="en-US" dirty="0"/>
                  <a:t>, assign each arrival to </a:t>
                </a: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𝑋</m:t>
                        </m:r>
                      </m:e>
                      <m:sub>
                        <m:r>
                          <a:rPr lang="de-CH" b="0" i="1" dirty="0" smtClean="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with probability </a:t>
                </a:r>
                <a14:m>
                  <m:oMath xmlns:m="http://schemas.openxmlformats.org/officeDocument/2006/math">
                    <m:r>
                      <a:rPr lang="de-CH" b="0" i="1" smtClean="0">
                        <a:latin typeface="Cambria Math" panose="02040503050406030204" pitchFamily="18" charset="0"/>
                      </a:rPr>
                      <m:t>𝑝</m:t>
                    </m:r>
                  </m:oMath>
                </a14:m>
                <a:r>
                  <a:rPr lang="en-US" dirty="0"/>
                  <a:t>, and to </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otherwise. Then,</a:t>
                </a:r>
              </a:p>
              <a:p>
                <a:pPr>
                  <a:buFont typeface="Arial" panose="020B0604020202020204" pitchFamily="34" charset="0"/>
                  <a:buChar char="•"/>
                </a:pP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is a Poisson random variable parameter </a:t>
                </a:r>
                <a14:m>
                  <m:oMath xmlns:m="http://schemas.openxmlformats.org/officeDocument/2006/math">
                    <m:r>
                      <a:rPr lang="de-CH" b="0" i="1" smtClean="0">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a:t>
                </a:r>
              </a:p>
              <a:p>
                <a:pPr>
                  <a:buFont typeface="Arial" panose="020B0604020202020204" pitchFamily="34" charset="0"/>
                  <a:buChar char="•"/>
                </a:pP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b="0" i="1" dirty="0" smtClean="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is a Poisson random variable parameter </a:t>
                </a:r>
                <a14:m>
                  <m:oMath xmlns:m="http://schemas.openxmlformats.org/officeDocument/2006/math">
                    <m:r>
                      <a:rPr lang="de-CH" b="0" i="0" smtClean="0">
                        <a:latin typeface="Cambria Math" panose="02040503050406030204" pitchFamily="18" charset="0"/>
                        <a:ea typeface="Cambria Math" panose="02040503050406030204" pitchFamily="18" charset="0"/>
                      </a:rPr>
                      <m:t>(</m:t>
                    </m:r>
                    <m:r>
                      <a:rPr lang="de-CH" b="0" i="0" smtClean="0">
                        <a:latin typeface="Cambria Math" panose="02040503050406030204" pitchFamily="18" charset="0"/>
                        <a:ea typeface="Cambria Math" panose="02040503050406030204" pitchFamily="18" charset="0"/>
                      </a:rPr>
                      <m:t>1</m:t>
                    </m:r>
                    <m:r>
                      <a:rPr lang="de-CH" b="0" i="0"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𝑝</m:t>
                    </m:r>
                    <m:r>
                      <a:rPr lang="de-CH"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a:t>
                </a:r>
              </a:p>
              <a:p>
                <a:pPr>
                  <a:buFont typeface="Arial" panose="020B0604020202020204" pitchFamily="34" charset="0"/>
                  <a:buChar char="•"/>
                </a:pP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and </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are independent.</a:t>
                </a:r>
              </a:p>
              <a:p>
                <a:pPr marL="0" indent="0">
                  <a:buNone/>
                </a:pPr>
                <a:r>
                  <a:rPr lang="en-US" b="1" dirty="0">
                    <a:solidFill>
                      <a:schemeClr val="accent1"/>
                    </a:solidFill>
                  </a:rPr>
                  <a:t>Proof: </a:t>
                </a:r>
                <a:r>
                  <a:rPr lang="en-US" dirty="0"/>
                  <a:t>(</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is a Poisson random variable with parameter </a:t>
                </a:r>
                <a14:m>
                  <m:oMath xmlns:m="http://schemas.openxmlformats.org/officeDocument/2006/math">
                    <m:r>
                      <a:rPr lang="de-CH" i="1">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a:t>
                </a:r>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𝑘</m:t>
                          </m:r>
                        </m:e>
                      </m:d>
                      <m:r>
                        <a:rPr lang="de-CH" b="0" i="1" dirty="0" smtClean="0">
                          <a:latin typeface="Cambria Math" panose="02040503050406030204" pitchFamily="18" charset="0"/>
                        </a:rPr>
                        <m:t>= </m:t>
                      </m:r>
                      <m:nary>
                        <m:naryPr>
                          <m:chr m:val="∑"/>
                          <m:ctrlPr>
                            <a:rPr lang="de-CH" b="0" i="1" dirty="0" smtClean="0">
                              <a:latin typeface="Cambria Math" panose="02040503050406030204" pitchFamily="18" charset="0"/>
                            </a:rPr>
                          </m:ctrlPr>
                        </m:naryPr>
                        <m:sub>
                          <m:r>
                            <m:rPr>
                              <m:brk m:alnAt="23"/>
                            </m:rPr>
                            <a:rPr lang="de-CH" b="0" i="1" dirty="0" smtClean="0">
                              <a:latin typeface="Cambria Math" panose="02040503050406030204" pitchFamily="18" charset="0"/>
                            </a:rPr>
                            <m:t>𝑚</m:t>
                          </m:r>
                          <m:r>
                            <a:rPr lang="de-CH" b="0" i="1" dirty="0" smtClean="0">
                              <a:latin typeface="Cambria Math" panose="02040503050406030204" pitchFamily="18" charset="0"/>
                            </a:rPr>
                            <m:t>=</m:t>
                          </m:r>
                          <m:r>
                            <a:rPr lang="de-CH" b="0" i="1" dirty="0" smtClean="0">
                              <a:latin typeface="Cambria Math" panose="02040503050406030204" pitchFamily="18" charset="0"/>
                            </a:rPr>
                            <m:t>0</m:t>
                          </m:r>
                        </m:sub>
                        <m:sup>
                          <m:r>
                            <a:rPr lang="de-CH" b="0" i="1" dirty="0" smtClean="0">
                              <a:latin typeface="Cambria Math" panose="02040503050406030204" pitchFamily="18" charset="0"/>
                              <a:ea typeface="Cambria Math" panose="02040503050406030204" pitchFamily="18" charset="0"/>
                            </a:rPr>
                            <m:t>∞</m:t>
                          </m:r>
                        </m:sup>
                        <m:e>
                          <m:r>
                            <m:rPr>
                              <m:sty m:val="p"/>
                            </m:rPr>
                            <a:rPr lang="de-CH" i="0">
                              <a:latin typeface="Cambria Math" panose="02040503050406030204" pitchFamily="18" charset="0"/>
                            </a:rPr>
                            <m:t>P</m:t>
                          </m:r>
                          <m:d>
                            <m:dPr>
                              <m:begChr m:val="["/>
                              <m:endChr m:val="]"/>
                              <m:ctrlPr>
                                <a:rPr lang="de-CH" i="1">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i="1" dirty="0">
                                  <a:latin typeface="Cambria Math" panose="02040503050406030204" pitchFamily="18" charset="0"/>
                                </a:rPr>
                                <m:t>=</m:t>
                              </m:r>
                              <m:r>
                                <a:rPr lang="de-CH" b="0" i="1" dirty="0" smtClean="0">
                                  <a:latin typeface="Cambria Math" panose="02040503050406030204" pitchFamily="18" charset="0"/>
                                </a:rPr>
                                <m:t>𝑘</m:t>
                              </m:r>
                              <m:r>
                                <a:rPr lang="de-CH" b="0" i="1" dirty="0" smtClean="0">
                                  <a:latin typeface="Cambria Math" panose="02040503050406030204" pitchFamily="18" charset="0"/>
                                </a:rPr>
                                <m:t> | </m:t>
                              </m:r>
                              <m:r>
                                <a:rPr lang="de-CH" b="0" i="1" dirty="0" smtClean="0">
                                  <a:latin typeface="Cambria Math" panose="02040503050406030204" pitchFamily="18" charset="0"/>
                                </a:rPr>
                                <m:t>𝑋</m:t>
                              </m:r>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𝑚</m:t>
                              </m:r>
                            </m:e>
                          </m:d>
                          <m:r>
                            <m:rPr>
                              <m:sty m:val="p"/>
                            </m:rPr>
                            <a:rPr lang="de-CH" b="0" i="0" dirty="0" smtClean="0">
                              <a:latin typeface="Cambria Math" panose="02040503050406030204" pitchFamily="18" charset="0"/>
                            </a:rPr>
                            <m:t>P</m:t>
                          </m:r>
                          <m:d>
                            <m:dPr>
                              <m:begChr m:val="["/>
                              <m:endChr m:val="]"/>
                              <m:ctrlPr>
                                <a:rPr lang="de-CH" b="0" i="1" dirty="0" smtClean="0">
                                  <a:latin typeface="Cambria Math" panose="02040503050406030204" pitchFamily="18" charset="0"/>
                                </a:rPr>
                              </m:ctrlPr>
                            </m:dPr>
                            <m:e>
                              <m:r>
                                <a:rPr lang="de-CH" b="0" i="1" dirty="0" smtClean="0">
                                  <a:latin typeface="Cambria Math" panose="02040503050406030204" pitchFamily="18" charset="0"/>
                                </a:rPr>
                                <m:t>𝑋</m:t>
                              </m:r>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𝑚</m:t>
                              </m:r>
                            </m:e>
                          </m:d>
                        </m:e>
                      </m:nary>
                    </m:oMath>
                    <m:oMath xmlns:m="http://schemas.openxmlformats.org/officeDocument/2006/math">
                      <m:r>
                        <a:rPr lang="de-CH" i="1" dirty="0">
                          <a:latin typeface="Cambria Math" panose="02040503050406030204" pitchFamily="18" charset="0"/>
                        </a:rPr>
                        <m:t>=</m:t>
                      </m:r>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𝑚</m:t>
                          </m:r>
                          <m:r>
                            <a:rPr lang="de-CH" i="1" dirty="0">
                              <a:latin typeface="Cambria Math" panose="02040503050406030204" pitchFamily="18" charset="0"/>
                            </a:rPr>
                            <m:t>=</m:t>
                          </m:r>
                          <m:r>
                            <a:rPr lang="de-CH" b="0" i="1" dirty="0" smtClean="0">
                              <a:latin typeface="Cambria Math" panose="02040503050406030204" pitchFamily="18" charset="0"/>
                            </a:rPr>
                            <m:t>𝑘</m:t>
                          </m:r>
                        </m:sub>
                        <m:sup>
                          <m:r>
                            <a:rPr lang="de-CH" i="1" dirty="0">
                              <a:latin typeface="Cambria Math" panose="02040503050406030204" pitchFamily="18" charset="0"/>
                              <a:ea typeface="Cambria Math" panose="02040503050406030204" pitchFamily="18" charset="0"/>
                            </a:rPr>
                            <m:t>∞</m:t>
                          </m:r>
                        </m:sup>
                        <m:e>
                          <m:f>
                            <m:fPr>
                              <m:ctrlPr>
                                <a:rPr lang="de-CH" i="1" dirty="0">
                                  <a:latin typeface="Cambria Math" panose="02040503050406030204" pitchFamily="18" charset="0"/>
                                </a:rPr>
                              </m:ctrlPr>
                            </m:fPr>
                            <m:num>
                              <m:r>
                                <a:rPr lang="de-CH" b="0" i="1" dirty="0" smtClean="0">
                                  <a:latin typeface="Cambria Math" panose="02040503050406030204" pitchFamily="18" charset="0"/>
                                </a:rPr>
                                <m:t>𝑚</m:t>
                              </m:r>
                              <m:r>
                                <a:rPr lang="de-CH" i="1" dirty="0">
                                  <a:latin typeface="Cambria Math" panose="02040503050406030204" pitchFamily="18" charset="0"/>
                                </a:rPr>
                                <m:t>!</m:t>
                              </m:r>
                              <m:sSup>
                                <m:sSupPr>
                                  <m:ctrlPr>
                                    <a:rPr lang="de-CH" i="1" dirty="0">
                                      <a:latin typeface="Cambria Math" panose="02040503050406030204" pitchFamily="18" charset="0"/>
                                    </a:rPr>
                                  </m:ctrlPr>
                                </m:sSupPr>
                                <m:e>
                                  <m:r>
                                    <a:rPr lang="de-CH" i="1" dirty="0">
                                      <a:latin typeface="Cambria Math" panose="02040503050406030204" pitchFamily="18" charset="0"/>
                                    </a:rPr>
                                    <m:t>𝑝</m:t>
                                  </m:r>
                                </m:e>
                                <m:sup>
                                  <m:r>
                                    <a:rPr lang="de-CH" i="1" dirty="0">
                                      <a:latin typeface="Cambria Math" panose="02040503050406030204" pitchFamily="18" charset="0"/>
                                    </a:rPr>
                                    <m:t>𝑘</m:t>
                                  </m:r>
                                </m:sup>
                              </m:sSup>
                              <m:sSup>
                                <m:sSupPr>
                                  <m:ctrlPr>
                                    <a:rPr lang="de-CH" i="1" dirty="0">
                                      <a:latin typeface="Cambria Math" panose="02040503050406030204" pitchFamily="18" charset="0"/>
                                    </a:rPr>
                                  </m:ctrlPr>
                                </m:sSupPr>
                                <m:e>
                                  <m:d>
                                    <m:dPr>
                                      <m:ctrlPr>
                                        <a:rPr lang="de-CH" i="1" dirty="0">
                                          <a:latin typeface="Cambria Math" panose="02040503050406030204" pitchFamily="18" charset="0"/>
                                        </a:rPr>
                                      </m:ctrlPr>
                                    </m:dPr>
                                    <m:e>
                                      <m:r>
                                        <a:rPr lang="de-CH" i="1" dirty="0">
                                          <a:latin typeface="Cambria Math" panose="02040503050406030204" pitchFamily="18" charset="0"/>
                                        </a:rPr>
                                        <m:t>1</m:t>
                                      </m:r>
                                      <m:r>
                                        <a:rPr lang="de-CH" i="1" dirty="0">
                                          <a:latin typeface="Cambria Math" panose="02040503050406030204" pitchFamily="18" charset="0"/>
                                        </a:rPr>
                                        <m:t>−</m:t>
                                      </m:r>
                                      <m:r>
                                        <a:rPr lang="de-CH" i="1" dirty="0">
                                          <a:latin typeface="Cambria Math" panose="02040503050406030204" pitchFamily="18" charset="0"/>
                                        </a:rPr>
                                        <m:t>𝑝</m:t>
                                      </m:r>
                                    </m:e>
                                  </m:d>
                                </m:e>
                                <m:sup>
                                  <m:r>
                                    <a:rPr lang="de-CH" b="0" i="1" dirty="0" smtClean="0">
                                      <a:latin typeface="Cambria Math" panose="02040503050406030204" pitchFamily="18" charset="0"/>
                                    </a:rPr>
                                    <m:t>𝑚</m:t>
                                  </m:r>
                                  <m:r>
                                    <a:rPr lang="de-CH" i="1" dirty="0">
                                      <a:latin typeface="Cambria Math" panose="02040503050406030204" pitchFamily="18" charset="0"/>
                                    </a:rPr>
                                    <m:t>−</m:t>
                                  </m:r>
                                  <m:r>
                                    <a:rPr lang="de-CH" i="1" dirty="0">
                                      <a:latin typeface="Cambria Math" panose="02040503050406030204" pitchFamily="18" charset="0"/>
                                    </a:rPr>
                                    <m:t>𝑘</m:t>
                                  </m:r>
                                </m:sup>
                              </m:sSup>
                            </m:num>
                            <m:den>
                              <m:r>
                                <a:rPr lang="de-CH" i="1" dirty="0">
                                  <a:latin typeface="Cambria Math" panose="02040503050406030204" pitchFamily="18" charset="0"/>
                                </a:rPr>
                                <m:t>𝑘</m:t>
                              </m:r>
                              <m:r>
                                <a:rPr lang="de-CH" i="1" dirty="0">
                                  <a:latin typeface="Cambria Math" panose="02040503050406030204" pitchFamily="18" charset="0"/>
                                </a:rPr>
                                <m:t>!</m:t>
                              </m:r>
                              <m:d>
                                <m:dPr>
                                  <m:ctrlPr>
                                    <a:rPr lang="de-CH" i="1" dirty="0">
                                      <a:latin typeface="Cambria Math" panose="02040503050406030204" pitchFamily="18" charset="0"/>
                                    </a:rPr>
                                  </m:ctrlPr>
                                </m:dPr>
                                <m:e>
                                  <m:r>
                                    <a:rPr lang="de-CH" b="0" i="1" dirty="0" smtClean="0">
                                      <a:latin typeface="Cambria Math" panose="02040503050406030204" pitchFamily="18" charset="0"/>
                                    </a:rPr>
                                    <m:t>𝑚</m:t>
                                  </m:r>
                                  <m:r>
                                    <a:rPr lang="de-CH" i="1" dirty="0">
                                      <a:latin typeface="Cambria Math" panose="02040503050406030204" pitchFamily="18" charset="0"/>
                                    </a:rPr>
                                    <m:t>−</m:t>
                                  </m:r>
                                  <m:r>
                                    <a:rPr lang="de-CH" i="1" dirty="0">
                                      <a:latin typeface="Cambria Math" panose="02040503050406030204" pitchFamily="18" charset="0"/>
                                    </a:rPr>
                                    <m:t>𝑘</m:t>
                                  </m:r>
                                </m:e>
                              </m:d>
                              <m:r>
                                <a:rPr lang="de-CH" i="1" dirty="0">
                                  <a:latin typeface="Cambria Math" panose="02040503050406030204" pitchFamily="18" charset="0"/>
                                </a:rPr>
                                <m:t>!</m:t>
                              </m:r>
                            </m:den>
                          </m:f>
                        </m:e>
                      </m:nary>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b="0" i="1" smtClean="0">
                                  <a:latin typeface="Cambria Math" panose="02040503050406030204" pitchFamily="18" charset="0"/>
                                </a:rPr>
                                <m:t>𝑚</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𝑚</m:t>
                          </m:r>
                          <m:r>
                            <a:rPr lang="de-CH" i="1">
                              <a:latin typeface="Cambria Math" panose="02040503050406030204" pitchFamily="18" charset="0"/>
                            </a:rPr>
                            <m:t>!</m:t>
                          </m:r>
                        </m:den>
                      </m:f>
                      <m:r>
                        <a:rPr lang="de-CH" b="0" i="1" smtClean="0">
                          <a:latin typeface="Cambria Math" panose="02040503050406030204" pitchFamily="18" charset="0"/>
                        </a:rPr>
                        <m:t>=</m:t>
                      </m:r>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b="0" i="1" smtClean="0">
                                  <a:latin typeface="Cambria Math" panose="02040503050406030204" pitchFamily="18" charset="0"/>
                                </a:rPr>
                                <m:t>𝑘</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𝑘</m:t>
                          </m:r>
                          <m:r>
                            <a:rPr lang="de-CH" i="1">
                              <a:latin typeface="Cambria Math" panose="02040503050406030204" pitchFamily="18" charset="0"/>
                            </a:rPr>
                            <m:t>!</m:t>
                          </m:r>
                        </m:den>
                      </m:f>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𝑚</m:t>
                          </m:r>
                          <m:r>
                            <a:rPr lang="de-CH" i="1" dirty="0">
                              <a:latin typeface="Cambria Math" panose="02040503050406030204" pitchFamily="18" charset="0"/>
                            </a:rPr>
                            <m:t>=</m:t>
                          </m:r>
                          <m:r>
                            <a:rPr lang="de-CH" i="1" dirty="0">
                              <a:latin typeface="Cambria Math" panose="02040503050406030204" pitchFamily="18" charset="0"/>
                            </a:rPr>
                            <m:t>𝑘</m:t>
                          </m:r>
                        </m:sub>
                        <m:sup>
                          <m:r>
                            <a:rPr lang="de-CH" i="1" dirty="0">
                              <a:latin typeface="Cambria Math" panose="02040503050406030204" pitchFamily="18" charset="0"/>
                              <a:ea typeface="Cambria Math" panose="02040503050406030204" pitchFamily="18" charset="0"/>
                            </a:rPr>
                            <m:t>∞</m:t>
                          </m:r>
                        </m:sup>
                        <m:e>
                          <m:f>
                            <m:fPr>
                              <m:ctrlPr>
                                <a:rPr lang="de-CH" i="1" dirty="0">
                                  <a:latin typeface="Cambria Math" panose="02040503050406030204" pitchFamily="18" charset="0"/>
                                </a:rPr>
                              </m:ctrlPr>
                            </m:fPr>
                            <m:num>
                              <m:sSup>
                                <m:sSupPr>
                                  <m:ctrlPr>
                                    <a:rPr lang="de-CH" i="1" dirty="0">
                                      <a:latin typeface="Cambria Math" panose="02040503050406030204" pitchFamily="18" charset="0"/>
                                    </a:rPr>
                                  </m:ctrlPr>
                                </m:sSupPr>
                                <m:e>
                                  <m:d>
                                    <m:dPr>
                                      <m:ctrlPr>
                                        <a:rPr lang="de-CH" i="1" dirty="0">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de-CH" i="1" dirty="0">
                                          <a:latin typeface="Cambria Math" panose="02040503050406030204" pitchFamily="18" charset="0"/>
                                        </a:rPr>
                                        <m:t>𝑝</m:t>
                                      </m:r>
                                    </m:e>
                                  </m:d>
                                  <m:r>
                                    <a:rPr lang="de-CH" b="0" i="1" dirty="0" smtClean="0">
                                      <a:latin typeface="Cambria Math" panose="02040503050406030204" pitchFamily="18" charset="0"/>
                                    </a:rPr>
                                    <m:t>)</m:t>
                                  </m:r>
                                </m:e>
                                <m:sup>
                                  <m:r>
                                    <a:rPr lang="de-CH" i="1" dirty="0">
                                      <a:latin typeface="Cambria Math" panose="02040503050406030204" pitchFamily="18" charset="0"/>
                                    </a:rPr>
                                    <m:t>𝑚</m:t>
                                  </m:r>
                                  <m:r>
                                    <a:rPr lang="de-CH" i="1" dirty="0">
                                      <a:latin typeface="Cambria Math" panose="02040503050406030204" pitchFamily="18" charset="0"/>
                                    </a:rPr>
                                    <m:t>−</m:t>
                                  </m:r>
                                  <m:r>
                                    <a:rPr lang="de-CH" i="1" dirty="0">
                                      <a:latin typeface="Cambria Math" panose="02040503050406030204" pitchFamily="18" charset="0"/>
                                    </a:rPr>
                                    <m:t>𝑘</m:t>
                                  </m:r>
                                </m:sup>
                              </m:sSup>
                            </m:num>
                            <m:den>
                              <m:d>
                                <m:dPr>
                                  <m:ctrlPr>
                                    <a:rPr lang="de-CH" i="1" dirty="0">
                                      <a:latin typeface="Cambria Math" panose="02040503050406030204" pitchFamily="18" charset="0"/>
                                    </a:rPr>
                                  </m:ctrlPr>
                                </m:dPr>
                                <m:e>
                                  <m:r>
                                    <a:rPr lang="de-CH" i="1" dirty="0">
                                      <a:latin typeface="Cambria Math" panose="02040503050406030204" pitchFamily="18" charset="0"/>
                                    </a:rPr>
                                    <m:t>𝑚</m:t>
                                  </m:r>
                                  <m:r>
                                    <a:rPr lang="de-CH" i="1" dirty="0">
                                      <a:latin typeface="Cambria Math" panose="02040503050406030204" pitchFamily="18" charset="0"/>
                                    </a:rPr>
                                    <m:t>−</m:t>
                                  </m:r>
                                  <m:r>
                                    <a:rPr lang="de-CH" i="1" dirty="0">
                                      <a:latin typeface="Cambria Math" panose="02040503050406030204" pitchFamily="18" charset="0"/>
                                    </a:rPr>
                                    <m:t>𝑘</m:t>
                                  </m:r>
                                </m:e>
                              </m:d>
                              <m:r>
                                <a:rPr lang="de-CH" i="1" dirty="0">
                                  <a:latin typeface="Cambria Math" panose="02040503050406030204" pitchFamily="18" charset="0"/>
                                </a:rPr>
                                <m:t>!</m:t>
                              </m:r>
                            </m:den>
                          </m:f>
                        </m:e>
                      </m:nary>
                    </m:oMath>
                    <m:oMath xmlns:m="http://schemas.openxmlformats.org/officeDocument/2006/math">
                      <m:r>
                        <a:rPr lang="de-CH" b="0" i="1" smtClean="0">
                          <a:latin typeface="Cambria Math" panose="02040503050406030204" pitchFamily="18" charset="0"/>
                        </a:rPr>
                        <m:t>= </m:t>
                      </m:r>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𝑘</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i="1">
                              <a:latin typeface="Cambria Math" panose="02040503050406030204" pitchFamily="18" charset="0"/>
                            </a:rPr>
                            <m:t>𝑘</m:t>
                          </m:r>
                          <m:r>
                            <a:rPr lang="de-CH" i="1">
                              <a:latin typeface="Cambria Math" panose="02040503050406030204" pitchFamily="18" charset="0"/>
                            </a:rPr>
                            <m:t>!</m:t>
                          </m:r>
                        </m:den>
                      </m:f>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exp</m:t>
                          </m:r>
                        </m:fName>
                        <m:e>
                          <m:d>
                            <m:dPr>
                              <m:ctrlPr>
                                <a:rPr lang="de-CH" b="0" i="1" smtClean="0">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de-CH" i="1">
                                  <a:latin typeface="Cambria Math" panose="02040503050406030204" pitchFamily="18" charset="0"/>
                                  <a:ea typeface="Cambria Math" panose="02040503050406030204" pitchFamily="18" charset="0"/>
                                </a:rPr>
                                <m:t>𝑡</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𝑝</m:t>
                                  </m:r>
                                </m:e>
                              </m:d>
                            </m:e>
                          </m:d>
                        </m:e>
                      </m:func>
                      <m:r>
                        <a:rPr lang="de-CH" b="0" i="1"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𝑘</m:t>
                              </m:r>
                            </m:sup>
                          </m:sSup>
                          <m:r>
                            <m:rPr>
                              <m:sty m:val="p"/>
                            </m:rPr>
                            <a:rPr lang="de-CH">
                              <a:latin typeface="Cambria Math" panose="02040503050406030204" pitchFamily="18" charset="0"/>
                            </a:rPr>
                            <m:t>exp</m:t>
                          </m:r>
                          <m:r>
                            <a:rPr lang="de-CH" i="1">
                              <a:latin typeface="Cambria Math" panose="02040503050406030204" pitchFamily="18" charset="0"/>
                            </a:rPr>
                            <m:t>⁡(−</m:t>
                          </m:r>
                          <m:r>
                            <a:rPr lang="de-CH" b="0" i="1" smtClean="0">
                              <a:latin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i="1">
                              <a:latin typeface="Cambria Math" panose="02040503050406030204" pitchFamily="18" charset="0"/>
                            </a:rPr>
                            <m:t>𝑘</m:t>
                          </m:r>
                          <m:r>
                            <a:rPr lang="de-CH" i="1">
                              <a:latin typeface="Cambria Math" panose="02040503050406030204" pitchFamily="18" charset="0"/>
                            </a:rPr>
                            <m:t>!</m:t>
                          </m:r>
                        </m:den>
                      </m:f>
                    </m:oMath>
                  </m:oMathPara>
                </a14:m>
                <a:endParaRPr lang="en-US" dirty="0"/>
              </a:p>
            </p:txBody>
          </p:sp>
        </mc:Choice>
        <mc:Fallback xmlns="">
          <p:sp>
            <p:nvSpPr>
              <p:cNvPr id="3" name="Content Placeholder 2">
                <a:extLst>
                  <a:ext uri="{FF2B5EF4-FFF2-40B4-BE49-F238E27FC236}">
                    <a16:creationId xmlns:a16="http://schemas.microsoft.com/office/drawing/2014/main" id="{F315FDDF-435C-A045-BC6B-AADDD935F0B9}"/>
                  </a:ext>
                </a:extLst>
              </p:cNvPr>
              <p:cNvSpPr>
                <a:spLocks noGrp="1" noRot="1" noChangeAspect="1" noMove="1" noResize="1" noEditPoints="1" noAdjustHandles="1" noChangeArrowheads="1" noChangeShapeType="1" noTextEdit="1"/>
              </p:cNvSpPr>
              <p:nvPr>
                <p:ph sz="quarter" idx="11"/>
              </p:nvPr>
            </p:nvSpPr>
            <p:spPr>
              <a:blipFill>
                <a:blip r:embed="rId2"/>
                <a:stretch>
                  <a:fillRect l="-1515" t="-44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FDF8C86-DE49-484A-B2E3-5FCA5FE5E956}"/>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43188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7A15-A6B0-6148-ACB5-12BF9C3B1A40}"/>
              </a:ext>
            </a:extLst>
          </p:cNvPr>
          <p:cNvSpPr>
            <a:spLocks noGrp="1"/>
          </p:cNvSpPr>
          <p:nvPr>
            <p:ph type="title"/>
          </p:nvPr>
        </p:nvSpPr>
        <p:spPr/>
        <p:txBody>
          <a:bodyPr/>
          <a:lstStyle/>
          <a:p>
            <a:r>
              <a:rPr lang="en-US" dirty="0"/>
              <a:t>Splitting of a Poisson process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15FDDF-435C-A045-BC6B-AADDD935F0B9}"/>
                  </a:ext>
                </a:extLst>
              </p:cNvPr>
              <p:cNvSpPr>
                <a:spLocks noGrp="1"/>
              </p:cNvSpPr>
              <p:nvPr>
                <p:ph sz="quarter" idx="11"/>
              </p:nvPr>
            </p:nvSpPr>
            <p:spPr/>
            <p:txBody>
              <a:bodyPr>
                <a:normAutofit lnSpcReduction="10000"/>
              </a:bodyPr>
              <a:lstStyle/>
              <a:p>
                <a:pPr marL="0" indent="0">
                  <a:buNone/>
                </a:pPr>
                <a:r>
                  <a:rPr lang="en-US" b="1" dirty="0">
                    <a:solidFill>
                      <a:schemeClr val="accent1"/>
                    </a:solidFill>
                  </a:rPr>
                  <a:t>Proof: </a:t>
                </a:r>
                <a:r>
                  <a:rPr lang="en-US" dirty="0"/>
                  <a:t>(independence)</a:t>
                </a:r>
                <a:endParaRPr lang="en-US" b="1" dirty="0"/>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𝑖</m:t>
                          </m:r>
                          <m:r>
                            <a:rPr lang="de-CH" b="0" i="1" dirty="0" smtClean="0">
                              <a:latin typeface="Cambria Math" panose="02040503050406030204" pitchFamily="18" charset="0"/>
                            </a:rPr>
                            <m:t>,</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𝑋</m:t>
                              </m:r>
                            </m:e>
                            <m:sub>
                              <m:r>
                                <a:rPr lang="de-CH" b="0" i="1" dirty="0" smtClean="0">
                                  <a:latin typeface="Cambria Math" panose="02040503050406030204" pitchFamily="18" charset="0"/>
                                </a:rPr>
                                <m:t>2</m:t>
                              </m:r>
                            </m:sub>
                          </m:sSub>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𝑗</m:t>
                          </m:r>
                        </m:e>
                      </m:d>
                      <m:r>
                        <a:rPr lang="de-CH" b="0" i="1" dirty="0" smtClean="0">
                          <a:latin typeface="Cambria Math" panose="02040503050406030204" pitchFamily="18" charset="0"/>
                        </a:rPr>
                        <m:t>= </m:t>
                      </m:r>
                      <m:nary>
                        <m:naryPr>
                          <m:chr m:val="∑"/>
                          <m:ctrlPr>
                            <a:rPr lang="de-CH" b="0" i="1" dirty="0" smtClean="0">
                              <a:latin typeface="Cambria Math" panose="02040503050406030204" pitchFamily="18" charset="0"/>
                            </a:rPr>
                          </m:ctrlPr>
                        </m:naryPr>
                        <m:sub>
                          <m:r>
                            <m:rPr>
                              <m:brk m:alnAt="23"/>
                            </m:rPr>
                            <a:rPr lang="de-CH" b="0" i="1" dirty="0" smtClean="0">
                              <a:latin typeface="Cambria Math" panose="02040503050406030204" pitchFamily="18" charset="0"/>
                            </a:rPr>
                            <m:t>𝑚</m:t>
                          </m:r>
                          <m:r>
                            <a:rPr lang="de-CH" b="0" i="1" dirty="0" smtClean="0">
                              <a:latin typeface="Cambria Math" panose="02040503050406030204" pitchFamily="18" charset="0"/>
                            </a:rPr>
                            <m:t>=</m:t>
                          </m:r>
                          <m:r>
                            <a:rPr lang="de-CH" b="0" i="1" dirty="0" smtClean="0">
                              <a:latin typeface="Cambria Math" panose="02040503050406030204" pitchFamily="18" charset="0"/>
                            </a:rPr>
                            <m:t>0</m:t>
                          </m:r>
                        </m:sub>
                        <m:sup>
                          <m:r>
                            <a:rPr lang="de-CH" b="0" i="1" dirty="0" smtClean="0">
                              <a:latin typeface="Cambria Math" panose="02040503050406030204" pitchFamily="18" charset="0"/>
                              <a:ea typeface="Cambria Math" panose="02040503050406030204" pitchFamily="18" charset="0"/>
                            </a:rPr>
                            <m:t>∞</m:t>
                          </m:r>
                        </m:sup>
                        <m:e>
                          <m:r>
                            <m:rPr>
                              <m:sty m:val="p"/>
                            </m:rPr>
                            <a:rPr lang="de-CH" i="0">
                              <a:latin typeface="Cambria Math" panose="02040503050406030204" pitchFamily="18" charset="0"/>
                            </a:rPr>
                            <m:t>P</m:t>
                          </m:r>
                          <m:d>
                            <m:dPr>
                              <m:begChr m:val="["/>
                              <m:endChr m:val="]"/>
                              <m:ctrlPr>
                                <a:rPr lang="de-CH" i="1">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i="1" dirty="0">
                                  <a:latin typeface="Cambria Math" panose="02040503050406030204" pitchFamily="18" charset="0"/>
                                </a:rPr>
                                <m:t>=</m:t>
                              </m:r>
                              <m:r>
                                <a:rPr lang="de-CH" b="0" i="1" dirty="0" smtClean="0">
                                  <a:latin typeface="Cambria Math" panose="02040503050406030204" pitchFamily="18" charset="0"/>
                                </a:rPr>
                                <m:t>𝑖</m:t>
                              </m:r>
                              <m:r>
                                <a:rPr lang="de-CH" b="0" i="1" dirty="0" smtClean="0">
                                  <a:latin typeface="Cambria Math" panose="02040503050406030204" pitchFamily="18" charset="0"/>
                                </a:rPr>
                                <m:t>, </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𝑋</m:t>
                                  </m:r>
                                </m:e>
                                <m:sub>
                                  <m:r>
                                    <a:rPr lang="de-CH" b="0" i="1" dirty="0" smtClean="0">
                                      <a:latin typeface="Cambria Math" panose="02040503050406030204" pitchFamily="18" charset="0"/>
                                    </a:rPr>
                                    <m:t>2</m:t>
                                  </m:r>
                                </m:sub>
                              </m:sSub>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𝑗</m:t>
                              </m:r>
                              <m:r>
                                <a:rPr lang="de-CH" b="0" i="1" dirty="0" smtClean="0">
                                  <a:latin typeface="Cambria Math" panose="02040503050406030204" pitchFamily="18" charset="0"/>
                                </a:rPr>
                                <m:t> | </m:t>
                              </m:r>
                              <m:r>
                                <a:rPr lang="de-CH" b="0" i="1" dirty="0" smtClean="0">
                                  <a:latin typeface="Cambria Math" panose="02040503050406030204" pitchFamily="18" charset="0"/>
                                </a:rPr>
                                <m:t>𝑋</m:t>
                              </m:r>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𝑚</m:t>
                              </m:r>
                            </m:e>
                          </m:d>
                          <m:r>
                            <m:rPr>
                              <m:sty m:val="p"/>
                            </m:rPr>
                            <a:rPr lang="de-CH" b="0" i="1" dirty="0" smtClean="0">
                              <a:latin typeface="Cambria Math" panose="02040503050406030204" pitchFamily="18" charset="0"/>
                            </a:rPr>
                            <m:t>P</m:t>
                          </m:r>
                          <m:d>
                            <m:dPr>
                              <m:begChr m:val="["/>
                              <m:endChr m:val="]"/>
                              <m:ctrlPr>
                                <a:rPr lang="de-CH" b="0" i="1" dirty="0" smtClean="0">
                                  <a:latin typeface="Cambria Math" panose="02040503050406030204" pitchFamily="18" charset="0"/>
                                </a:rPr>
                              </m:ctrlPr>
                            </m:dPr>
                            <m:e>
                              <m:r>
                                <a:rPr lang="de-CH" b="0" i="1" dirty="0" smtClean="0">
                                  <a:latin typeface="Cambria Math" panose="02040503050406030204" pitchFamily="18" charset="0"/>
                                </a:rPr>
                                <m:t>𝑋</m:t>
                              </m:r>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𝑡</m:t>
                                  </m:r>
                                </m:e>
                              </m:d>
                              <m:r>
                                <a:rPr lang="de-CH" b="0" i="1" dirty="0" smtClean="0">
                                  <a:latin typeface="Cambria Math" panose="02040503050406030204" pitchFamily="18" charset="0"/>
                                </a:rPr>
                                <m:t>=</m:t>
                              </m:r>
                              <m:r>
                                <a:rPr lang="de-CH" b="0" i="1" dirty="0" smtClean="0">
                                  <a:latin typeface="Cambria Math" panose="02040503050406030204" pitchFamily="18" charset="0"/>
                                </a:rPr>
                                <m:t>𝑚</m:t>
                              </m:r>
                            </m:e>
                          </m:d>
                        </m:e>
                      </m:nary>
                    </m:oMath>
                    <m:oMath xmlns:m="http://schemas.openxmlformats.org/officeDocument/2006/math">
                      <m:r>
                        <a:rPr lang="de-CH" i="1" dirty="0">
                          <a:latin typeface="Cambria Math" panose="02040503050406030204" pitchFamily="18" charset="0"/>
                        </a:rPr>
                        <m:t>=</m:t>
                      </m:r>
                      <m:r>
                        <a:rPr lang="de-CH" i="1">
                          <a:latin typeface="Cambria Math" panose="02040503050406030204" pitchFamily="18" charset="0"/>
                        </a:rPr>
                        <m:t>𝑃</m:t>
                      </m:r>
                      <m:d>
                        <m:dPr>
                          <m:begChr m:val="["/>
                          <m:endChr m:val="]"/>
                          <m:ctrlPr>
                            <a:rPr lang="de-CH" i="1">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i="1" dirty="0">
                              <a:latin typeface="Cambria Math" panose="02040503050406030204" pitchFamily="18" charset="0"/>
                            </a:rPr>
                            <m:t>=</m:t>
                          </m:r>
                          <m:r>
                            <a:rPr lang="de-CH" i="1" dirty="0">
                              <a:latin typeface="Cambria Math" panose="02040503050406030204" pitchFamily="18" charset="0"/>
                            </a:rPr>
                            <m:t>𝑖</m:t>
                          </m:r>
                          <m:r>
                            <a:rPr lang="de-CH" i="1" dirty="0">
                              <a:latin typeface="Cambria Math" panose="02040503050406030204" pitchFamily="18" charset="0"/>
                            </a:rPr>
                            <m:t>, </m:t>
                          </m:r>
                          <m:sSub>
                            <m:sSubPr>
                              <m:ctrlPr>
                                <a:rPr lang="de-CH" i="1" dirty="0">
                                  <a:latin typeface="Cambria Math" panose="02040503050406030204" pitchFamily="18" charset="0"/>
                                </a:rPr>
                              </m:ctrlPr>
                            </m:sSubPr>
                            <m:e>
                              <m:r>
                                <a:rPr lang="de-CH" i="1" dirty="0">
                                  <a:latin typeface="Cambria Math" panose="02040503050406030204" pitchFamily="18" charset="0"/>
                                </a:rPr>
                                <m:t>𝑋</m:t>
                              </m:r>
                            </m:e>
                            <m:sub>
                              <m:r>
                                <a:rPr lang="de-CH" i="1" dirty="0">
                                  <a:latin typeface="Cambria Math" panose="02040503050406030204" pitchFamily="18" charset="0"/>
                                </a:rPr>
                                <m:t>2</m:t>
                              </m:r>
                            </m:sub>
                          </m:sSub>
                          <m:d>
                            <m:dPr>
                              <m:ctrlPr>
                                <a:rPr lang="de-CH" i="1" dirty="0">
                                  <a:latin typeface="Cambria Math" panose="02040503050406030204" pitchFamily="18" charset="0"/>
                                </a:rPr>
                              </m:ctrlPr>
                            </m:dPr>
                            <m:e>
                              <m:r>
                                <a:rPr lang="de-CH" i="1" dirty="0">
                                  <a:latin typeface="Cambria Math" panose="02040503050406030204" pitchFamily="18" charset="0"/>
                                </a:rPr>
                                <m:t>𝑡</m:t>
                              </m:r>
                            </m:e>
                          </m:d>
                          <m:r>
                            <a:rPr lang="de-CH" i="1" dirty="0">
                              <a:latin typeface="Cambria Math" panose="02040503050406030204" pitchFamily="18" charset="0"/>
                            </a:rPr>
                            <m:t>=</m:t>
                          </m:r>
                          <m:r>
                            <a:rPr lang="de-CH" i="1" dirty="0">
                              <a:latin typeface="Cambria Math" panose="02040503050406030204" pitchFamily="18" charset="0"/>
                            </a:rPr>
                            <m:t>𝑗</m:t>
                          </m:r>
                          <m:r>
                            <a:rPr lang="de-CH" i="1" dirty="0">
                              <a:latin typeface="Cambria Math" panose="02040503050406030204" pitchFamily="18" charset="0"/>
                            </a:rPr>
                            <m:t> | </m:t>
                          </m:r>
                          <m:r>
                            <a:rPr lang="de-CH" i="1" dirty="0">
                              <a:latin typeface="Cambria Math" panose="02040503050406030204" pitchFamily="18" charset="0"/>
                            </a:rPr>
                            <m:t>𝑋</m:t>
                          </m:r>
                          <m:d>
                            <m:dPr>
                              <m:ctrlPr>
                                <a:rPr lang="de-CH" i="1" dirty="0">
                                  <a:latin typeface="Cambria Math" panose="02040503050406030204" pitchFamily="18" charset="0"/>
                                </a:rPr>
                              </m:ctrlPr>
                            </m:dPr>
                            <m:e>
                              <m:r>
                                <a:rPr lang="de-CH" i="1" dirty="0">
                                  <a:latin typeface="Cambria Math" panose="02040503050406030204" pitchFamily="18" charset="0"/>
                                </a:rPr>
                                <m:t>𝑡</m:t>
                              </m:r>
                            </m:e>
                          </m:d>
                          <m:r>
                            <a:rPr lang="de-CH" i="1" dirty="0">
                              <a:latin typeface="Cambria Math" panose="02040503050406030204" pitchFamily="18" charset="0"/>
                            </a:rPr>
                            <m:t>=</m:t>
                          </m:r>
                          <m:r>
                            <a:rPr lang="de-CH" b="0" i="1" dirty="0" smtClean="0">
                              <a:latin typeface="Cambria Math" panose="02040503050406030204" pitchFamily="18" charset="0"/>
                            </a:rPr>
                            <m:t>𝑖</m:t>
                          </m:r>
                          <m:r>
                            <a:rPr lang="de-CH" b="0" i="1" dirty="0" smtClean="0">
                              <a:latin typeface="Cambria Math" panose="02040503050406030204" pitchFamily="18" charset="0"/>
                            </a:rPr>
                            <m:t>+</m:t>
                          </m:r>
                          <m:r>
                            <a:rPr lang="de-CH" b="0" i="1" dirty="0" smtClean="0">
                              <a:latin typeface="Cambria Math" panose="02040503050406030204" pitchFamily="18" charset="0"/>
                            </a:rPr>
                            <m:t>𝑗</m:t>
                          </m:r>
                        </m:e>
                      </m:d>
                      <m:r>
                        <a:rPr lang="de-CH" i="1" dirty="0">
                          <a:latin typeface="Cambria Math" panose="02040503050406030204" pitchFamily="18" charset="0"/>
                        </a:rPr>
                        <m:t>𝑃</m:t>
                      </m:r>
                      <m:d>
                        <m:dPr>
                          <m:begChr m:val="["/>
                          <m:endChr m:val="]"/>
                          <m:ctrlPr>
                            <a:rPr lang="de-CH" i="1" dirty="0">
                              <a:latin typeface="Cambria Math" panose="02040503050406030204" pitchFamily="18" charset="0"/>
                            </a:rPr>
                          </m:ctrlPr>
                        </m:dPr>
                        <m:e>
                          <m:r>
                            <a:rPr lang="de-CH" i="1" dirty="0">
                              <a:latin typeface="Cambria Math" panose="02040503050406030204" pitchFamily="18" charset="0"/>
                            </a:rPr>
                            <m:t>𝑋</m:t>
                          </m:r>
                          <m:d>
                            <m:dPr>
                              <m:ctrlPr>
                                <a:rPr lang="de-CH" i="1" dirty="0">
                                  <a:latin typeface="Cambria Math" panose="02040503050406030204" pitchFamily="18" charset="0"/>
                                </a:rPr>
                              </m:ctrlPr>
                            </m:dPr>
                            <m:e>
                              <m:r>
                                <a:rPr lang="de-CH" i="1" dirty="0">
                                  <a:latin typeface="Cambria Math" panose="02040503050406030204" pitchFamily="18" charset="0"/>
                                </a:rPr>
                                <m:t>𝑡</m:t>
                              </m:r>
                            </m:e>
                          </m:d>
                          <m:r>
                            <a:rPr lang="de-CH" i="1" dirty="0">
                              <a:latin typeface="Cambria Math" panose="02040503050406030204" pitchFamily="18" charset="0"/>
                            </a:rPr>
                            <m:t>=</m:t>
                          </m:r>
                          <m:r>
                            <a:rPr lang="de-CH" b="0" i="1" dirty="0" smtClean="0">
                              <a:latin typeface="Cambria Math" panose="02040503050406030204" pitchFamily="18" charset="0"/>
                            </a:rPr>
                            <m:t>𝑖</m:t>
                          </m:r>
                          <m:r>
                            <a:rPr lang="de-CH" b="0" i="1" dirty="0" smtClean="0">
                              <a:latin typeface="Cambria Math" panose="02040503050406030204" pitchFamily="18" charset="0"/>
                            </a:rPr>
                            <m:t>+</m:t>
                          </m:r>
                          <m:r>
                            <a:rPr lang="de-CH" b="0" i="1" dirty="0" smtClean="0">
                              <a:latin typeface="Cambria Math" panose="02040503050406030204" pitchFamily="18" charset="0"/>
                            </a:rPr>
                            <m:t>𝑗</m:t>
                          </m:r>
                        </m:e>
                      </m:d>
                    </m:oMath>
                    <m:oMath xmlns:m="http://schemas.openxmlformats.org/officeDocument/2006/math">
                      <m:r>
                        <a:rPr lang="de-CH" b="0" i="1" smtClean="0">
                          <a:latin typeface="Cambria Math" panose="02040503050406030204" pitchFamily="18" charset="0"/>
                        </a:rPr>
                        <m:t> </m:t>
                      </m:r>
                    </m:oMath>
                    <m:oMath xmlns:m="http://schemas.openxmlformats.org/officeDocument/2006/math">
                      <m:r>
                        <a:rPr lang="de-CH" b="0" i="1" dirty="0" smtClean="0">
                          <a:latin typeface="Cambria Math" panose="02040503050406030204" pitchFamily="18" charset="0"/>
                        </a:rPr>
                        <m:t>=</m:t>
                      </m:r>
                      <m:r>
                        <a:rPr lang="de-CH" i="1">
                          <a:latin typeface="Cambria Math" panose="02040503050406030204" pitchFamily="18" charset="0"/>
                        </a:rPr>
                        <m:t>𝑃</m:t>
                      </m:r>
                      <m:d>
                        <m:dPr>
                          <m:begChr m:val="["/>
                          <m:endChr m:val="]"/>
                          <m:ctrlPr>
                            <a:rPr lang="de-CH" i="1">
                              <a:latin typeface="Cambria Math" panose="02040503050406030204" pitchFamily="18" charset="0"/>
                            </a:rPr>
                          </m:ctrlPr>
                        </m:dPr>
                        <m:e>
                          <m:sSub>
                            <m:sSubPr>
                              <m:ctrlPr>
                                <a:rPr lang="de-CH" i="1" dirty="0">
                                  <a:latin typeface="Cambria Math" panose="02040503050406030204" pitchFamily="18" charset="0"/>
                                </a:rPr>
                              </m:ctrlPr>
                            </m:sSubPr>
                            <m:e>
                              <m:r>
                                <a:rPr lang="en-US" i="1" dirty="0">
                                  <a:latin typeface="Cambria Math" panose="02040503050406030204" pitchFamily="18" charset="0"/>
                                </a:rPr>
                                <m:t>𝑋</m:t>
                              </m:r>
                            </m:e>
                            <m:sub>
                              <m:r>
                                <a:rPr lang="de-CH"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i="1" dirty="0">
                              <a:latin typeface="Cambria Math" panose="02040503050406030204" pitchFamily="18" charset="0"/>
                            </a:rPr>
                            <m:t>=</m:t>
                          </m:r>
                          <m:r>
                            <a:rPr lang="de-CH" i="1" dirty="0">
                              <a:latin typeface="Cambria Math" panose="02040503050406030204" pitchFamily="18" charset="0"/>
                            </a:rPr>
                            <m:t>𝑖</m:t>
                          </m:r>
                          <m:r>
                            <a:rPr lang="de-CH" i="1" dirty="0">
                              <a:latin typeface="Cambria Math" panose="02040503050406030204" pitchFamily="18" charset="0"/>
                            </a:rPr>
                            <m:t>| </m:t>
                          </m:r>
                          <m:r>
                            <a:rPr lang="de-CH" i="1" dirty="0">
                              <a:latin typeface="Cambria Math" panose="02040503050406030204" pitchFamily="18" charset="0"/>
                            </a:rPr>
                            <m:t>𝑋</m:t>
                          </m:r>
                          <m:d>
                            <m:dPr>
                              <m:ctrlPr>
                                <a:rPr lang="de-CH" i="1" dirty="0">
                                  <a:latin typeface="Cambria Math" panose="02040503050406030204" pitchFamily="18" charset="0"/>
                                </a:rPr>
                              </m:ctrlPr>
                            </m:dPr>
                            <m:e>
                              <m:r>
                                <a:rPr lang="de-CH" i="1" dirty="0">
                                  <a:latin typeface="Cambria Math" panose="02040503050406030204" pitchFamily="18" charset="0"/>
                                </a:rPr>
                                <m:t>𝑡</m:t>
                              </m:r>
                            </m:e>
                          </m:d>
                          <m:r>
                            <a:rPr lang="de-CH" i="1" dirty="0">
                              <a:latin typeface="Cambria Math" panose="02040503050406030204" pitchFamily="18" charset="0"/>
                            </a:rPr>
                            <m:t>=</m:t>
                          </m:r>
                          <m:r>
                            <a:rPr lang="de-CH" i="1" dirty="0">
                              <a:latin typeface="Cambria Math" panose="02040503050406030204" pitchFamily="18" charset="0"/>
                            </a:rPr>
                            <m:t>𝑖</m:t>
                          </m:r>
                          <m:r>
                            <a:rPr lang="de-CH" i="1" dirty="0">
                              <a:latin typeface="Cambria Math" panose="02040503050406030204" pitchFamily="18" charset="0"/>
                            </a:rPr>
                            <m:t>+</m:t>
                          </m:r>
                          <m:r>
                            <a:rPr lang="de-CH" i="1" dirty="0">
                              <a:latin typeface="Cambria Math" panose="02040503050406030204" pitchFamily="18" charset="0"/>
                            </a:rPr>
                            <m:t>𝑗</m:t>
                          </m:r>
                        </m:e>
                      </m:d>
                      <m:r>
                        <a:rPr lang="de-CH" i="1" dirty="0">
                          <a:latin typeface="Cambria Math" panose="02040503050406030204" pitchFamily="18" charset="0"/>
                        </a:rPr>
                        <m:t>𝑃</m:t>
                      </m:r>
                      <m:d>
                        <m:dPr>
                          <m:begChr m:val="["/>
                          <m:endChr m:val="]"/>
                          <m:ctrlPr>
                            <a:rPr lang="de-CH" i="1" dirty="0">
                              <a:latin typeface="Cambria Math" panose="02040503050406030204" pitchFamily="18" charset="0"/>
                            </a:rPr>
                          </m:ctrlPr>
                        </m:dPr>
                        <m:e>
                          <m:r>
                            <a:rPr lang="de-CH" i="1" dirty="0">
                              <a:latin typeface="Cambria Math" panose="02040503050406030204" pitchFamily="18" charset="0"/>
                            </a:rPr>
                            <m:t>𝑋</m:t>
                          </m:r>
                          <m:d>
                            <m:dPr>
                              <m:ctrlPr>
                                <a:rPr lang="de-CH" i="1" dirty="0">
                                  <a:latin typeface="Cambria Math" panose="02040503050406030204" pitchFamily="18" charset="0"/>
                                </a:rPr>
                              </m:ctrlPr>
                            </m:dPr>
                            <m:e>
                              <m:r>
                                <a:rPr lang="de-CH" i="1" dirty="0">
                                  <a:latin typeface="Cambria Math" panose="02040503050406030204" pitchFamily="18" charset="0"/>
                                </a:rPr>
                                <m:t>𝑡</m:t>
                              </m:r>
                            </m:e>
                          </m:d>
                          <m:r>
                            <a:rPr lang="de-CH" i="1" dirty="0">
                              <a:latin typeface="Cambria Math" panose="02040503050406030204" pitchFamily="18" charset="0"/>
                            </a:rPr>
                            <m:t>=</m:t>
                          </m:r>
                          <m:r>
                            <a:rPr lang="de-CH" i="1" dirty="0">
                              <a:latin typeface="Cambria Math" panose="02040503050406030204" pitchFamily="18" charset="0"/>
                            </a:rPr>
                            <m:t>𝑖</m:t>
                          </m:r>
                          <m:r>
                            <a:rPr lang="de-CH" i="1" dirty="0">
                              <a:latin typeface="Cambria Math" panose="02040503050406030204" pitchFamily="18" charset="0"/>
                            </a:rPr>
                            <m:t>+</m:t>
                          </m:r>
                          <m:r>
                            <a:rPr lang="de-CH" i="1" dirty="0">
                              <a:latin typeface="Cambria Math" panose="02040503050406030204" pitchFamily="18" charset="0"/>
                            </a:rPr>
                            <m:t>𝑗</m:t>
                          </m:r>
                        </m:e>
                      </m:d>
                    </m:oMath>
                    <m:oMath xmlns:m="http://schemas.openxmlformats.org/officeDocument/2006/math">
                      <m:r>
                        <a:rPr lang="de-CH" b="0" i="1" smtClean="0">
                          <a:latin typeface="Cambria Math" panose="02040503050406030204" pitchFamily="18" charset="0"/>
                        </a:rPr>
                        <m:t> </m:t>
                      </m:r>
                    </m:oMath>
                    <m:oMath xmlns:m="http://schemas.openxmlformats.org/officeDocument/2006/math">
                      <m:r>
                        <a:rPr lang="de-CH" b="0" i="1" smtClean="0">
                          <a:latin typeface="Cambria Math" panose="02040503050406030204" pitchFamily="18" charset="0"/>
                        </a:rPr>
                        <m:t>=</m:t>
                      </m:r>
                      <m:f>
                        <m:fPr>
                          <m:ctrlPr>
                            <a:rPr lang="de-CH" i="1" dirty="0">
                              <a:latin typeface="Cambria Math" panose="02040503050406030204" pitchFamily="18" charset="0"/>
                            </a:rPr>
                          </m:ctrlPr>
                        </m:fPr>
                        <m:num>
                          <m:r>
                            <a:rPr lang="de-CH" b="0" i="1" dirty="0" smtClean="0">
                              <a:latin typeface="Cambria Math" panose="02040503050406030204" pitchFamily="18" charset="0"/>
                            </a:rPr>
                            <m:t>(</m:t>
                          </m:r>
                          <m:r>
                            <a:rPr lang="de-CH" b="0" i="1" dirty="0" smtClean="0">
                              <a:latin typeface="Cambria Math" panose="02040503050406030204" pitchFamily="18" charset="0"/>
                            </a:rPr>
                            <m:t>𝑖</m:t>
                          </m:r>
                          <m:r>
                            <a:rPr lang="de-CH" b="0" i="1" dirty="0" smtClean="0">
                              <a:latin typeface="Cambria Math" panose="02040503050406030204" pitchFamily="18" charset="0"/>
                            </a:rPr>
                            <m:t>+</m:t>
                          </m:r>
                          <m:r>
                            <a:rPr lang="de-CH" b="0" i="1" dirty="0" smtClean="0">
                              <a:latin typeface="Cambria Math" panose="02040503050406030204" pitchFamily="18" charset="0"/>
                            </a:rPr>
                            <m:t>𝑗</m:t>
                          </m:r>
                          <m:r>
                            <a:rPr lang="de-CH" b="0" i="1" dirty="0" smtClean="0">
                              <a:latin typeface="Cambria Math" panose="02040503050406030204" pitchFamily="18" charset="0"/>
                            </a:rPr>
                            <m:t>)!</m:t>
                          </m:r>
                          <m:sSup>
                            <m:sSupPr>
                              <m:ctrlPr>
                                <a:rPr lang="de-CH" i="1" dirty="0">
                                  <a:latin typeface="Cambria Math" panose="02040503050406030204" pitchFamily="18" charset="0"/>
                                </a:rPr>
                              </m:ctrlPr>
                            </m:sSupPr>
                            <m:e>
                              <m:r>
                                <a:rPr lang="de-CH" i="1" dirty="0">
                                  <a:latin typeface="Cambria Math" panose="02040503050406030204" pitchFamily="18" charset="0"/>
                                </a:rPr>
                                <m:t>𝑝</m:t>
                              </m:r>
                            </m:e>
                            <m:sup>
                              <m:r>
                                <a:rPr lang="de-CH" b="0" i="1" dirty="0" smtClean="0">
                                  <a:latin typeface="Cambria Math" panose="02040503050406030204" pitchFamily="18" charset="0"/>
                                </a:rPr>
                                <m:t>𝑖</m:t>
                              </m:r>
                            </m:sup>
                          </m:sSup>
                          <m:sSup>
                            <m:sSupPr>
                              <m:ctrlPr>
                                <a:rPr lang="de-CH" i="1" dirty="0">
                                  <a:latin typeface="Cambria Math" panose="02040503050406030204" pitchFamily="18" charset="0"/>
                                </a:rPr>
                              </m:ctrlPr>
                            </m:sSupPr>
                            <m:e>
                              <m:d>
                                <m:dPr>
                                  <m:ctrlPr>
                                    <a:rPr lang="de-CH" i="1" dirty="0">
                                      <a:latin typeface="Cambria Math" panose="02040503050406030204" pitchFamily="18" charset="0"/>
                                    </a:rPr>
                                  </m:ctrlPr>
                                </m:dPr>
                                <m:e>
                                  <m:r>
                                    <a:rPr lang="de-CH" i="1" dirty="0">
                                      <a:latin typeface="Cambria Math" panose="02040503050406030204" pitchFamily="18" charset="0"/>
                                    </a:rPr>
                                    <m:t>1</m:t>
                                  </m:r>
                                  <m:r>
                                    <a:rPr lang="de-CH" i="1" dirty="0">
                                      <a:latin typeface="Cambria Math" panose="02040503050406030204" pitchFamily="18" charset="0"/>
                                    </a:rPr>
                                    <m:t>−</m:t>
                                  </m:r>
                                  <m:r>
                                    <a:rPr lang="de-CH" i="1" dirty="0">
                                      <a:latin typeface="Cambria Math" panose="02040503050406030204" pitchFamily="18" charset="0"/>
                                    </a:rPr>
                                    <m:t>𝑝</m:t>
                                  </m:r>
                                </m:e>
                              </m:d>
                            </m:e>
                            <m:sup>
                              <m:r>
                                <a:rPr lang="de-CH" b="0" i="1" dirty="0" smtClean="0">
                                  <a:latin typeface="Cambria Math" panose="02040503050406030204" pitchFamily="18" charset="0"/>
                                </a:rPr>
                                <m:t>𝑗</m:t>
                              </m:r>
                            </m:sup>
                          </m:sSup>
                        </m:num>
                        <m:den>
                          <m:r>
                            <a:rPr lang="de-CH" b="0" i="1" dirty="0" smtClean="0">
                              <a:latin typeface="Cambria Math" panose="02040503050406030204" pitchFamily="18" charset="0"/>
                            </a:rPr>
                            <m:t>𝑖</m:t>
                          </m:r>
                          <m:r>
                            <a:rPr lang="de-CH" i="1" dirty="0">
                              <a:latin typeface="Cambria Math" panose="02040503050406030204" pitchFamily="18" charset="0"/>
                            </a:rPr>
                            <m:t>!</m:t>
                          </m:r>
                          <m:r>
                            <a:rPr lang="de-CH" i="1" dirty="0" smtClean="0">
                              <a:latin typeface="Cambria Math" panose="02040503050406030204" pitchFamily="18" charset="0"/>
                            </a:rPr>
                            <m:t>𝑗</m:t>
                          </m:r>
                          <m:r>
                            <a:rPr lang="de-CH" i="1" dirty="0">
                              <a:latin typeface="Cambria Math" panose="02040503050406030204" pitchFamily="18" charset="0"/>
                            </a:rPr>
                            <m:t>!</m:t>
                          </m:r>
                        </m:den>
                      </m:f>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b="0" i="1" smtClean="0">
                                  <a:latin typeface="Cambria Math" panose="02040503050406030204" pitchFamily="18" charset="0"/>
                                </a:rPr>
                                <m:t>𝑖</m:t>
                              </m:r>
                              <m:r>
                                <a:rPr lang="de-CH" b="0" i="1" smtClean="0">
                                  <a:latin typeface="Cambria Math" panose="02040503050406030204" pitchFamily="18" charset="0"/>
                                </a:rPr>
                                <m:t>+</m:t>
                              </m:r>
                              <m:r>
                                <a:rPr lang="de-CH" b="0" i="1" smtClean="0">
                                  <a:latin typeface="Cambria Math" panose="02040503050406030204" pitchFamily="18" charset="0"/>
                                </a:rPr>
                                <m:t>𝑗</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m:t>
                          </m:r>
                          <m:r>
                            <a:rPr lang="de-CH" b="0" i="1" smtClean="0">
                              <a:latin typeface="Cambria Math" panose="02040503050406030204" pitchFamily="18" charset="0"/>
                            </a:rPr>
                            <m:t>𝑖</m:t>
                          </m:r>
                          <m:r>
                            <a:rPr lang="de-CH" b="0" i="1" smtClean="0">
                              <a:latin typeface="Cambria Math" panose="02040503050406030204" pitchFamily="18" charset="0"/>
                            </a:rPr>
                            <m:t>+</m:t>
                          </m:r>
                          <m:r>
                            <a:rPr lang="de-CH" b="0" i="1" smtClean="0">
                              <a:latin typeface="Cambria Math" panose="02040503050406030204" pitchFamily="18" charset="0"/>
                            </a:rPr>
                            <m:t>𝑗</m:t>
                          </m:r>
                          <m:r>
                            <a:rPr lang="de-CH" b="0" i="1" smtClean="0">
                              <a:latin typeface="Cambria Math" panose="02040503050406030204" pitchFamily="18" charset="0"/>
                            </a:rPr>
                            <m:t>)!</m:t>
                          </m:r>
                        </m:den>
                      </m:f>
                    </m:oMath>
                    <m:oMath xmlns:m="http://schemas.openxmlformats.org/officeDocument/2006/math">
                      <m:r>
                        <a:rPr lang="de-CH" b="0" i="1" smtClean="0">
                          <a:latin typeface="Cambria Math" panose="02040503050406030204" pitchFamily="18" charset="0"/>
                        </a:rPr>
                        <m:t> </m:t>
                      </m:r>
                    </m:oMath>
                    <m:oMath xmlns:m="http://schemas.openxmlformats.org/officeDocument/2006/math">
                      <m:r>
                        <a:rPr lang="de-CH" b="0" i="1" smtClean="0">
                          <a:latin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𝑖</m:t>
                              </m:r>
                            </m:sup>
                          </m:sSup>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a:rPr lang="de-CH" b="0" i="1" smtClean="0">
                                      <a:latin typeface="Cambria Math" panose="02040503050406030204" pitchFamily="18" charset="0"/>
                                    </a:rPr>
                                    <m:t>𝑝</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func>
                        </m:num>
                        <m:den>
                          <m:r>
                            <a:rPr lang="de-CH" b="0" i="1" smtClean="0">
                              <a:latin typeface="Cambria Math" panose="02040503050406030204" pitchFamily="18" charset="0"/>
                            </a:rPr>
                            <m:t>𝑖</m:t>
                          </m:r>
                          <m:r>
                            <a:rPr lang="de-CH" b="0" i="1" smtClean="0">
                              <a:latin typeface="Cambria Math" panose="02040503050406030204" pitchFamily="18" charset="0"/>
                            </a:rPr>
                            <m:t>!</m:t>
                          </m:r>
                        </m:den>
                      </m:f>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r>
                                    <a:rPr lang="de-CH" b="0" i="1" smtClean="0">
                                      <a:latin typeface="Cambria Math" panose="02040503050406030204" pitchFamily="18" charset="0"/>
                                    </a:rPr>
                                    <m:t>𝑝</m:t>
                                  </m:r>
                                  <m:r>
                                    <a:rPr lang="de-CH" b="0" i="1" smtClean="0">
                                      <a:latin typeface="Cambria Math" panose="02040503050406030204" pitchFamily="18" charset="0"/>
                                    </a:rPr>
                                    <m:t>)</m:t>
                                  </m:r>
                                </m:e>
                              </m:d>
                            </m:e>
                            <m:sup>
                              <m:r>
                                <a:rPr lang="de-CH" i="1">
                                  <a:latin typeface="Cambria Math" panose="02040503050406030204" pitchFamily="18" charset="0"/>
                                </a:rPr>
                                <m:t>𝑗</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r>
                            <a:rPr lang="de-CH" b="0" i="1" smtClean="0">
                              <a:latin typeface="Cambria Math" panose="02040503050406030204" pitchFamily="18" charset="0"/>
                            </a:rPr>
                            <m:t>𝑝</m:t>
                          </m:r>
                          <m:r>
                            <a:rPr lang="de-CH" b="0" i="1" smtClean="0">
                              <a:latin typeface="Cambria Math" panose="02040503050406030204" pitchFamily="18" charset="0"/>
                            </a:rPr>
                            <m:t>))</m:t>
                          </m:r>
                        </m:num>
                        <m:den>
                          <m:r>
                            <a:rPr lang="de-CH" i="1">
                              <a:latin typeface="Cambria Math" panose="02040503050406030204" pitchFamily="18" charset="0"/>
                            </a:rPr>
                            <m:t>𝑗</m:t>
                          </m:r>
                          <m:r>
                            <a:rPr lang="de-CH" i="1">
                              <a:latin typeface="Cambria Math" panose="02040503050406030204" pitchFamily="18" charset="0"/>
                            </a:rPr>
                            <m:t>!</m:t>
                          </m:r>
                        </m:den>
                      </m:f>
                      <m:r>
                        <a:rPr lang="de-CH" b="0" i="1" smtClean="0">
                          <a:latin typeface="Cambria Math" panose="02040503050406030204" pitchFamily="18" charset="0"/>
                        </a:rPr>
                        <m:t>=</m:t>
                      </m:r>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1</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𝑖</m:t>
                          </m:r>
                        </m:e>
                      </m:d>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𝑋</m:t>
                              </m:r>
                            </m:e>
                            <m:sub>
                              <m:r>
                                <a:rPr lang="de-CH" b="0" i="1" smtClean="0">
                                  <a:latin typeface="Cambria Math" panose="02040503050406030204" pitchFamily="18" charset="0"/>
                                </a:rPr>
                                <m:t>2</m:t>
                              </m:r>
                            </m:sub>
                          </m:sSub>
                          <m:d>
                            <m:dPr>
                              <m:ctrlPr>
                                <a:rPr lang="de-CH" b="0" i="1" smtClean="0">
                                  <a:latin typeface="Cambria Math" panose="02040503050406030204" pitchFamily="18" charset="0"/>
                                </a:rPr>
                              </m:ctrlPr>
                            </m:dPr>
                            <m:e>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𝑗</m:t>
                          </m:r>
                        </m:e>
                      </m:d>
                      <m:r>
                        <a:rPr lang="de-CH" b="0" i="1" smtClean="0">
                          <a:latin typeface="Cambria Math" panose="02040503050406030204" pitchFamily="18" charset="0"/>
                        </a:rPr>
                        <m:t>.        </m:t>
                      </m:r>
                    </m:oMath>
                  </m:oMathPara>
                </a14:m>
                <a:endParaRPr lang="de-CH" b="0" i="1" dirty="0">
                  <a:latin typeface="Cambria Math" panose="02040503050406030204" pitchFamily="18" charset="0"/>
                </a:endParaRPr>
              </a:p>
              <a:p>
                <a:pPr marL="0" indent="0" algn="r">
                  <a:buNone/>
                </a:pPr>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315FDDF-435C-A045-BC6B-AADDD935F0B9}"/>
                  </a:ext>
                </a:extLst>
              </p:cNvPr>
              <p:cNvSpPr>
                <a:spLocks noGrp="1" noRot="1" noChangeAspect="1" noMove="1" noResize="1" noEditPoints="1" noAdjustHandles="1" noChangeArrowheads="1" noChangeShapeType="1" noTextEdit="1"/>
              </p:cNvSpPr>
              <p:nvPr>
                <p:ph sz="quarter" idx="11"/>
              </p:nvPr>
            </p:nvSpPr>
            <p:spPr>
              <a:blipFill>
                <a:blip r:embed="rId2"/>
                <a:stretch>
                  <a:fillRect l="-1649" t="-14286" r="-450" b="-12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DF8C86-DE49-484A-B2E3-5FCA5FE5E956}"/>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181437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about the exponential distribution and its properties,</a:t>
                </a:r>
              </a:p>
              <a:p>
                <a:r>
                  <a:rPr lang="en-US" dirty="0"/>
                  <a:t>about Poisson processes and their properties.</a:t>
                </a:r>
              </a:p>
              <a:p>
                <a:pPr marL="201606" indent="0">
                  <a:buNone/>
                </a:pPr>
                <a:endParaRPr lang="en-US" b="1" dirty="0">
                  <a:solidFill>
                    <a:schemeClr val="accent1"/>
                  </a:solidFill>
                </a:endParaRPr>
              </a:p>
              <a:p>
                <a:pPr marL="11113" indent="0">
                  <a:buNone/>
                </a:pPr>
                <a:r>
                  <a:rPr lang="en-US" b="1" dirty="0">
                    <a:solidFill>
                      <a:schemeClr val="accent1"/>
                    </a:solidFill>
                  </a:rPr>
                  <a:t>Self-study:</a:t>
                </a:r>
                <a:r>
                  <a:rPr lang="en-US" dirty="0">
                    <a:solidFill>
                      <a:schemeClr val="accent1"/>
                    </a:solidFill>
                  </a:rPr>
                  <a:t> </a:t>
                </a:r>
                <a:r>
                  <a:rPr lang="en-US" dirty="0">
                    <a:effectLst/>
                    <a:latin typeface="Arial" panose="020B0604020202020204" pitchFamily="34" charset="0"/>
                    <a:ea typeface="Times New Roman" panose="02020603050405020304" pitchFamily="18" charset="0"/>
                    <a:cs typeface="Times New Roman" panose="02020603050405020304" pitchFamily="18" charset="0"/>
                  </a:rPr>
                  <a:t>Let the random variable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𝑇</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have exponential distribution with parameter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𝛼</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a:t>
                </a:r>
              </a:p>
              <a:p>
                <a:pPr marL="296863" indent="-285750">
                  <a:buFontTx/>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Compute the expected value and the variance of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𝑇</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a:t>
                </a:r>
              </a:p>
              <a:p>
                <a:pPr marL="296863" indent="-285750">
                  <a:buFontTx/>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Let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𝑉</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𝑊</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be independent copies of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𝑇</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Compute the quantities</a:t>
                </a:r>
                <a:br>
                  <a:rPr lang="en-US" dirty="0">
                    <a:effectLst/>
                    <a:latin typeface="Arial" panose="020B0604020202020204" pitchFamily="34" charset="0"/>
                    <a:ea typeface="Times New Roman" panose="02020603050405020304" pitchFamily="18" charset="0"/>
                    <a:cs typeface="Times New Roman" panose="02020603050405020304" pitchFamily="18" charset="0"/>
                  </a:rPr>
                </a:br>
                <a14:m>
                  <m:oMath xmlns:m="http://schemas.openxmlformats.org/officeDocument/2006/math">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P</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𝑇</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𝑉</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3</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r>
                      <m:rPr>
                        <m:sty m:val="p"/>
                      </m:rPr>
                      <a:rPr lang="en-US" i="0">
                        <a:effectLst/>
                        <a:latin typeface="Cambria Math" panose="02040503050406030204" pitchFamily="18" charset="0"/>
                        <a:ea typeface="Times New Roman" panose="02020603050405020304" pitchFamily="18" charset="0"/>
                        <a:cs typeface="Arial" panose="020B0604020202020204" pitchFamily="34" charset="0"/>
                      </a:rPr>
                      <m:t>P</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𝑇</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𝑉</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𝑊</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m:t>
                    </m:r>
                    <m:r>
                      <a:rPr lang="en-US"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a:t>
                </a:r>
                <a:br>
                  <a:rPr lang="en-US" dirty="0">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mc:Choice>
        <mc:Fallback xmlns="">
          <p:sp>
            <p:nvSpPr>
              <p:cNvPr id="3" name="Content Placeholder 2">
                <a:extLst>
                  <a:ext uri="{FF2B5EF4-FFF2-40B4-BE49-F238E27FC236}">
                    <a16:creationId xmlns:a16="http://schemas.microsoft.com/office/drawing/2014/main" id="{2A2AD464-6984-5C48-9A2A-D24FEDE37D4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GB" dirty="0"/>
              <a:t> and 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 </a:t>
            </a:r>
            <a:r>
              <a:rPr lang="en-CH" dirty="0"/>
              <a:t>so far, we</a:t>
            </a:r>
            <a:r>
              <a:rPr lang="en-GB" dirty="0"/>
              <a:t> have</a:t>
            </a:r>
            <a:r>
              <a:rPr lang="en-CH" dirty="0"/>
              <a:t> learnt about the </a:t>
            </a:r>
            <a:r>
              <a:rPr lang="en-GB" dirty="0"/>
              <a:t>rudiments</a:t>
            </a:r>
            <a:r>
              <a:rPr lang="en-CH" dirty="0"/>
              <a:t> of queueing theory and </a:t>
            </a:r>
            <a:r>
              <a:rPr lang="en-GB" dirty="0"/>
              <a:t>Little’s formulae</a:t>
            </a:r>
            <a:r>
              <a:rPr lang="en-CH" dirty="0"/>
              <a:t>.</a:t>
            </a:r>
          </a:p>
          <a:p>
            <a:pPr marL="0" indent="0">
              <a:buNone/>
            </a:pPr>
            <a:endParaRPr lang="en-CH" dirty="0"/>
          </a:p>
          <a:p>
            <a:pPr marL="0" indent="0">
              <a:buNone/>
            </a:pPr>
            <a:r>
              <a:rPr lang="en-CH" b="1" dirty="0">
                <a:solidFill>
                  <a:schemeClr val="accent1"/>
                </a:solidFill>
              </a:rPr>
              <a:t>In this lecture:</a:t>
            </a:r>
            <a:r>
              <a:rPr lang="en-CH" dirty="0"/>
              <a:t> The exponential distribution (following closely Ch. 17.4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9E48-31A2-5A45-B423-892DE44E9205}"/>
              </a:ext>
            </a:extLst>
          </p:cNvPr>
          <p:cNvSpPr>
            <a:spLocks noGrp="1"/>
          </p:cNvSpPr>
          <p:nvPr>
            <p:ph type="title"/>
          </p:nvPr>
        </p:nvSpPr>
        <p:spPr/>
        <p:txBody>
          <a:bodyPr/>
          <a:lstStyle/>
          <a:p>
            <a:r>
              <a:rPr lang="en-US" dirty="0"/>
              <a:t>The exponential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EF212-F1AB-BE4D-82F9-55DAAFA8DA7E}"/>
                  </a:ext>
                </a:extLst>
              </p:cNvPr>
              <p:cNvSpPr>
                <a:spLocks noGrp="1"/>
              </p:cNvSpPr>
              <p:nvPr>
                <p:ph sz="quarter" idx="11"/>
              </p:nvPr>
            </p:nvSpPr>
            <p:spPr/>
            <p:txBody>
              <a:bodyPr/>
              <a:lstStyle/>
              <a:p>
                <a:pPr marL="0" indent="0">
                  <a:buNone/>
                </a:pPr>
                <a:r>
                  <a:rPr lang="en-US" dirty="0"/>
                  <a:t>The key characteristics of a queue are the probability distribution of interarrival times and of service times.</a:t>
                </a:r>
              </a:p>
              <a:p>
                <a:pPr marL="0" indent="0">
                  <a:buNone/>
                </a:pPr>
                <a:r>
                  <a:rPr lang="en-US" dirty="0"/>
                  <a:t>In general, these could be whatever, but the problem may become impossible to </a:t>
                </a:r>
                <a:r>
                  <a:rPr lang="en-US" dirty="0" err="1"/>
                  <a:t>analyse</a:t>
                </a:r>
                <a:r>
                  <a:rPr lang="en-US" dirty="0"/>
                  <a:t>. A probability distribution with a good balance between applicability and complexity of the resulting queueing model is the exponential distribution.</a:t>
                </a:r>
              </a:p>
              <a:p>
                <a:pPr marL="0" indent="0">
                  <a:buNone/>
                </a:pPr>
                <a:r>
                  <a:rPr lang="en-US" b="1" dirty="0">
                    <a:solidFill>
                      <a:schemeClr val="accent1"/>
                    </a:solidFill>
                  </a:rPr>
                  <a:t>Definition:</a:t>
                </a:r>
                <a:r>
                  <a:rPr lang="en-US" dirty="0"/>
                  <a:t> A random variable </a:t>
                </a:r>
                <a14:m>
                  <m:oMath xmlns:m="http://schemas.openxmlformats.org/officeDocument/2006/math">
                    <m:r>
                      <a:rPr lang="en-US" i="1" dirty="0" smtClean="0">
                        <a:latin typeface="Cambria Math" panose="02040503050406030204" pitchFamily="18" charset="0"/>
                      </a:rPr>
                      <m:t>𝑇</m:t>
                    </m:r>
                  </m:oMath>
                </a14:m>
                <a:r>
                  <a:rPr lang="en-US" dirty="0"/>
                  <a:t> has an exponential distribution with parameter </a:t>
                </a:r>
                <a14:m>
                  <m:oMath xmlns:m="http://schemas.openxmlformats.org/officeDocument/2006/math">
                    <m:r>
                      <a:rPr lang="en-US"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&gt;0</m:t>
                    </m:r>
                    <m:r>
                      <a:rPr lang="en-US" i="1">
                        <a:latin typeface="Cambria Math" panose="02040503050406030204" pitchFamily="18" charset="0"/>
                        <a:ea typeface="Cambria Math" panose="02040503050406030204" pitchFamily="18" charset="0"/>
                      </a:rPr>
                      <m:t> </m:t>
                    </m:r>
                  </m:oMath>
                </a14:m>
                <a:r>
                  <a:rPr lang="en-US" dirty="0"/>
                  <a:t>if its probability density function is</a:t>
                </a:r>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en-US" i="1" smtClean="0">
                              <a:latin typeface="Cambria Math" panose="02040503050406030204" pitchFamily="18" charset="0"/>
                            </a:rPr>
                            <m:t>𝑓</m:t>
                          </m:r>
                        </m:e>
                        <m:sub>
                          <m:r>
                            <a:rPr lang="de-CH" b="0" i="1" smtClean="0">
                              <a:latin typeface="Cambria Math" panose="02040503050406030204" pitchFamily="18" charset="0"/>
                            </a:rPr>
                            <m:t>𝑇</m:t>
                          </m:r>
                        </m:sub>
                      </m:sSub>
                      <m:d>
                        <m:dPr>
                          <m:ctrlPr>
                            <a:rPr lang="en-US" i="1" smtClean="0">
                              <a:latin typeface="Cambria Math" panose="02040503050406030204" pitchFamily="18" charset="0"/>
                            </a:rPr>
                          </m:ctrlPr>
                        </m:dPr>
                        <m:e>
                          <m:r>
                            <a:rPr lang="en-GB" b="0" i="1" smtClean="0">
                              <a:latin typeface="Cambria Math" panose="02040503050406030204" pitchFamily="18" charset="0"/>
                            </a:rPr>
                            <m:t>𝑡</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a:latin typeface="Cambria Math" panose="02040503050406030204" pitchFamily="18" charset="0"/>
                                  <a:ea typeface="Cambria Math" panose="02040503050406030204" pitchFamily="18" charset="0"/>
                                </a:rPr>
                                <m:t>𝛼</m:t>
                              </m:r>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m:t>
                                  </m:r>
                                </m:e>
                              </m:func>
                              <m:r>
                                <a:rPr lang="en-US" i="1" smtClean="0">
                                  <a:latin typeface="Cambria Math" panose="02040503050406030204" pitchFamily="18" charset="0"/>
                                </a:rPr>
                                <m:t>,  </m:t>
                              </m:r>
                              <m:r>
                                <a:rPr lang="de-CH" b="0" i="1" smtClean="0">
                                  <a:latin typeface="Cambria Math" panose="02040503050406030204" pitchFamily="18" charset="0"/>
                                </a:rPr>
                                <m:t>𝑡</m:t>
                              </m:r>
                              <m:r>
                                <a:rPr lang="de-CH" b="0" i="1" smtClean="0">
                                  <a:latin typeface="Cambria Math" panose="02040503050406030204" pitchFamily="18" charset="0"/>
                                </a:rPr>
                                <m:t>≥0,</m:t>
                              </m:r>
                            </m:e>
                            <m:e>
                              <m:r>
                                <a:rPr lang="en-US" i="1" smtClean="0">
                                  <a:latin typeface="Cambria Math" panose="02040503050406030204" pitchFamily="18" charset="0"/>
                                </a:rPr>
                                <m:t>&amp;</m:t>
                              </m:r>
                              <m:r>
                                <a:rPr lang="de-CH" b="0" i="1" smtClean="0">
                                  <a:latin typeface="Cambria Math" panose="02040503050406030204" pitchFamily="18" charset="0"/>
                                </a:rPr>
                                <m:t>0</m:t>
                              </m:r>
                              <m:r>
                                <a:rPr lang="en-US" i="1" smtClean="0">
                                  <a:latin typeface="Cambria Math" panose="02040503050406030204" pitchFamily="18" charset="0"/>
                                </a:rPr>
                                <m:t>, </m:t>
                              </m:r>
                              <m:r>
                                <a:rPr lang="de-CH" b="0" i="1" smtClean="0">
                                  <a:latin typeface="Cambria Math" panose="02040503050406030204" pitchFamily="18" charset="0"/>
                                </a:rPr>
                                <m:t>                    </m:t>
                              </m:r>
                              <m:r>
                                <a:rPr lang="en-US" i="1" smtClean="0">
                                  <a:latin typeface="Cambria Math" panose="02040503050406030204" pitchFamily="18" charset="0"/>
                                </a:rPr>
                                <m:t> </m:t>
                              </m:r>
                              <m:r>
                                <a:rPr lang="de-CH" b="0" i="1" smtClean="0">
                                  <a:latin typeface="Cambria Math" panose="02040503050406030204" pitchFamily="18" charset="0"/>
                                </a:rPr>
                                <m:t>𝑡</m:t>
                              </m:r>
                              <m:r>
                                <a:rPr lang="de-CH" b="0" i="1" smtClean="0">
                                  <a:latin typeface="Cambria Math" panose="02040503050406030204" pitchFamily="18" charset="0"/>
                                </a:rPr>
                                <m:t>&lt;0,</m:t>
                              </m:r>
                            </m:e>
                          </m:eqArr>
                        </m:e>
                      </m:d>
                    </m:oMath>
                  </m:oMathPara>
                </a14:m>
                <a:endParaRPr lang="de-CH" dirty="0"/>
              </a:p>
              <a:p>
                <a:pPr marL="0" indent="0">
                  <a:buNone/>
                </a:pPr>
                <a:r>
                  <a:rPr lang="en-US" dirty="0"/>
                  <a:t>that is, for any </a:t>
                </a:r>
                <a14:m>
                  <m:oMath xmlns:m="http://schemas.openxmlformats.org/officeDocument/2006/math">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oMath>
                </a14:m>
                <a:r>
                  <a:rPr lang="en-US" dirty="0"/>
                  <a:t>, </a:t>
                </a:r>
                <a14:m>
                  <m:oMath xmlns:m="http://schemas.openxmlformats.org/officeDocument/2006/math">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𝑇</m:t>
                        </m:r>
                        <m:r>
                          <a:rPr lang="de-CH" b="0" i="1" smtClean="0">
                            <a:latin typeface="Cambria Math" panose="02040503050406030204" pitchFamily="18" charset="0"/>
                          </a:rPr>
                          <m:t>≤</m:t>
                        </m:r>
                        <m:r>
                          <a:rPr lang="de-CH" b="0" i="1" smtClean="0">
                            <a:latin typeface="Cambria Math" panose="02040503050406030204" pitchFamily="18" charset="0"/>
                          </a:rPr>
                          <m:t>𝑏</m:t>
                        </m:r>
                      </m:e>
                    </m:d>
                    <m:r>
                      <a:rPr lang="de-CH" b="0" i="1" smtClean="0">
                        <a:latin typeface="Cambria Math" panose="02040503050406030204" pitchFamily="18" charset="0"/>
                      </a:rPr>
                      <m:t>= </m:t>
                    </m:r>
                    <m:nary>
                      <m:naryPr>
                        <m:ctrlPr>
                          <a:rPr lang="de-CH" b="0" i="1" smtClean="0">
                            <a:latin typeface="Cambria Math" panose="02040503050406030204" pitchFamily="18" charset="0"/>
                          </a:rPr>
                        </m:ctrlPr>
                      </m:naryPr>
                      <m:sub>
                        <m:r>
                          <m:rPr>
                            <m:brk m:alnAt="23"/>
                          </m:rPr>
                          <a:rPr lang="de-CH" b="0" i="1" smtClean="0">
                            <a:latin typeface="Cambria Math" panose="02040503050406030204" pitchFamily="18" charset="0"/>
                          </a:rPr>
                          <m:t>𝑎</m:t>
                        </m:r>
                      </m:sub>
                      <m:sup>
                        <m:r>
                          <a:rPr lang="de-CH" b="0" i="1" smtClean="0">
                            <a:latin typeface="Cambria Math" panose="02040503050406030204" pitchFamily="18" charset="0"/>
                          </a:rPr>
                          <m:t>𝑏</m:t>
                        </m:r>
                      </m:sup>
                      <m:e>
                        <m:sSub>
                          <m:sSubPr>
                            <m:ctrlPr>
                              <a:rPr lang="de-CH" i="1">
                                <a:latin typeface="Cambria Math" panose="02040503050406030204" pitchFamily="18" charset="0"/>
                              </a:rPr>
                            </m:ctrlPr>
                          </m:sSubPr>
                          <m:e>
                            <m:r>
                              <a:rPr lang="en-US" i="1">
                                <a:latin typeface="Cambria Math" panose="02040503050406030204" pitchFamily="18" charset="0"/>
                              </a:rPr>
                              <m:t>𝑓</m:t>
                            </m:r>
                          </m:e>
                          <m:sub>
                            <m:r>
                              <a:rPr lang="de-CH" i="1">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r>
                      <a:rPr lang="de-CH" b="0" i="1" smtClean="0">
                        <a:latin typeface="Cambria Math" panose="02040503050406030204" pitchFamily="18" charset="0"/>
                      </a:rPr>
                      <m:t>𝑑𝑥</m:t>
                    </m:r>
                  </m:oMath>
                </a14:m>
                <a:r>
                  <a:rPr lang="en-US" dirty="0"/>
                  <a:t>. </a:t>
                </a:r>
              </a:p>
            </p:txBody>
          </p:sp>
        </mc:Choice>
        <mc:Fallback xmlns="">
          <p:sp>
            <p:nvSpPr>
              <p:cNvPr id="3" name="Content Placeholder 2">
                <a:extLst>
                  <a:ext uri="{FF2B5EF4-FFF2-40B4-BE49-F238E27FC236}">
                    <a16:creationId xmlns:a16="http://schemas.microsoft.com/office/drawing/2014/main" id="{D50EF212-F1AB-BE4D-82F9-55DAAFA8DA7E}"/>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54E7E2C-23B9-5541-9D87-89DE531CEDAE}"/>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267674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9E48-31A2-5A45-B423-892DE44E9205}"/>
              </a:ext>
            </a:extLst>
          </p:cNvPr>
          <p:cNvSpPr>
            <a:spLocks noGrp="1"/>
          </p:cNvSpPr>
          <p:nvPr>
            <p:ph type="title"/>
          </p:nvPr>
        </p:nvSpPr>
        <p:spPr/>
        <p:txBody>
          <a:bodyPr/>
          <a:lstStyle/>
          <a:p>
            <a:r>
              <a:rPr lang="en-US" dirty="0"/>
              <a:t>The exponential distribution – property 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EF212-F1AB-BE4D-82F9-55DAAFA8DA7E}"/>
                  </a:ext>
                </a:extLst>
              </p:cNvPr>
              <p:cNvSpPr>
                <a:spLocks noGrp="1"/>
              </p:cNvSpPr>
              <p:nvPr>
                <p:ph sz="quarter" idx="11"/>
              </p:nvPr>
            </p:nvSpPr>
            <p:spPr/>
            <p:txBody>
              <a:bodyPr>
                <a:normAutofit/>
              </a:bodyPr>
              <a:lstStyle/>
              <a:p>
                <a:pPr marL="0" indent="0">
                  <a:buNone/>
                </a:pPr>
                <a:r>
                  <a:rPr lang="en-US" b="1" dirty="0">
                    <a:solidFill>
                      <a:schemeClr val="accent1"/>
                    </a:solidFill>
                  </a:rPr>
                  <a:t>Proposition: </a:t>
                </a:r>
                <a:r>
                  <a:rPr lang="en-US" dirty="0"/>
                  <a:t>Let </a:t>
                </a:r>
                <a14:m>
                  <m:oMath xmlns:m="http://schemas.openxmlformats.org/officeDocument/2006/math">
                    <m:r>
                      <a:rPr lang="de-CH" b="0" i="1" smtClean="0">
                        <a:latin typeface="Cambria Math" panose="02040503050406030204" pitchFamily="18" charset="0"/>
                      </a:rPr>
                      <m:t>𝑡</m:t>
                    </m:r>
                    <m:r>
                      <a:rPr lang="de-CH" b="0" i="1" smtClean="0">
                        <a:latin typeface="Cambria Math" panose="02040503050406030204" pitchFamily="18" charset="0"/>
                      </a:rPr>
                      <m:t>&gt;</m:t>
                    </m:r>
                    <m:r>
                      <a:rPr lang="de-CH" b="0" i="1" smtClean="0">
                        <a:latin typeface="Cambria Math" panose="02040503050406030204" pitchFamily="18" charset="0"/>
                      </a:rPr>
                      <m:t>0</m:t>
                    </m:r>
                  </m:oMath>
                </a14:m>
                <a:r>
                  <a:rPr lang="en-US" dirty="0"/>
                  <a:t> and let </a:t>
                </a:r>
                <a14:m>
                  <m:oMath xmlns:m="http://schemas.openxmlformats.org/officeDocument/2006/math">
                    <m:r>
                      <a:rPr lang="en-US" i="1" dirty="0">
                        <a:latin typeface="Cambria Math" panose="02040503050406030204" pitchFamily="18" charset="0"/>
                      </a:rPr>
                      <m:t>𝑇</m:t>
                    </m:r>
                  </m:oMath>
                </a14:m>
                <a:r>
                  <a:rPr lang="en-US" dirty="0"/>
                  <a:t> have an exponential distribution with parameter </a:t>
                </a:r>
                <a14:m>
                  <m:oMath xmlns:m="http://schemas.openxmlformats.org/officeDocument/2006/math">
                    <m:r>
                      <a:rPr lang="en-US"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0</m:t>
                    </m:r>
                  </m:oMath>
                </a14:m>
                <a:r>
                  <a:rPr lang="en-US" dirty="0"/>
                  <a:t>. Then, </a:t>
                </a:r>
                <a14:m>
                  <m:oMath xmlns:m="http://schemas.openxmlformats.org/officeDocument/2006/math">
                    <m:r>
                      <a:rPr lang="de-CH" b="0" i="0" smtClean="0">
                        <a:latin typeface="Cambria Math" panose="02040503050406030204" pitchFamily="18" charset="0"/>
                      </a:rPr>
                      <m:t> </m:t>
                    </m:r>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𝑇</m:t>
                        </m:r>
                        <m:r>
                          <a:rPr lang="de-CH" b="0" i="1" smtClean="0">
                            <a:latin typeface="Cambria Math" panose="02040503050406030204" pitchFamily="18" charset="0"/>
                          </a:rPr>
                          <m:t>≤</m:t>
                        </m:r>
                        <m:r>
                          <a:rPr lang="de-CH" b="0" i="1" smtClean="0">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func>
                      <m:funcPr>
                        <m:ctrlPr>
                          <a:rPr lang="de-CH" i="1">
                            <a:latin typeface="Cambria Math" panose="02040503050406030204" pitchFamily="18" charset="0"/>
                            <a:ea typeface="Cambria Math" panose="02040503050406030204" pitchFamily="18" charset="0"/>
                          </a:rPr>
                        </m:ctrlPr>
                      </m:funcPr>
                      <m:fName>
                        <m:r>
                          <m:rPr>
                            <m:sty m:val="p"/>
                          </m:rPr>
                          <a:rPr lang="de-CH">
                            <a:latin typeface="Cambria Math" panose="02040503050406030204" pitchFamily="18" charset="0"/>
                            <a:ea typeface="Cambria Math" panose="02040503050406030204" pitchFamily="18" charset="0"/>
                          </a:rPr>
                          <m:t>e</m:t>
                        </m:r>
                        <m:r>
                          <m:rPr>
                            <m:sty m:val="p"/>
                          </m:rPr>
                          <a:rPr lang="de-CH" smtClean="0">
                            <a:latin typeface="Cambria Math" panose="02040503050406030204" pitchFamily="18" charset="0"/>
                            <a:ea typeface="Cambria Math" panose="02040503050406030204" pitchFamily="18" charset="0"/>
                          </a:rPr>
                          <m:t>xp</m:t>
                        </m:r>
                      </m:fNa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𝑡</m:t>
                            </m:r>
                          </m:e>
                        </m:d>
                      </m:e>
                    </m:func>
                    <m:r>
                      <a:rPr lang="de-CH" b="0" i="1" smtClean="0">
                        <a:latin typeface="Cambria Math" panose="02040503050406030204" pitchFamily="18" charset="0"/>
                        <a:ea typeface="Cambria Math" panose="02040503050406030204" pitchFamily="18" charset="0"/>
                      </a:rPr>
                      <m:t>, </m:t>
                    </m:r>
                    <m:r>
                      <a:rPr lang="de-CH" b="0" i="0" smtClean="0">
                        <a:latin typeface="Cambria Math" panose="02040503050406030204" pitchFamily="18" charset="0"/>
                        <a:ea typeface="Cambria Math" panose="02040503050406030204" pitchFamily="18" charset="0"/>
                      </a:rPr>
                      <m:t> </m:t>
                    </m:r>
                    <m:r>
                      <m:rPr>
                        <m:sty m:val="p"/>
                      </m:rPr>
                      <a:rPr lang="de-CH" b="0" i="0" smtClean="0">
                        <a:latin typeface="Cambria Math" panose="02040503050406030204" pitchFamily="18" charset="0"/>
                        <a:ea typeface="Cambria Math" panose="02040503050406030204" pitchFamily="18" charset="0"/>
                      </a:rPr>
                      <m:t>E</m:t>
                    </m:r>
                    <m:d>
                      <m:dPr>
                        <m:begChr m:val="["/>
                        <m:endChr m:val="]"/>
                        <m:ctrlPr>
                          <a:rPr lang="de-CH" b="0" i="1" smtClean="0">
                            <a:latin typeface="Cambria Math" panose="02040503050406030204" pitchFamily="18" charset="0"/>
                            <a:ea typeface="Cambria Math" panose="02040503050406030204" pitchFamily="18" charset="0"/>
                          </a:rPr>
                        </m:ctrlPr>
                      </m:dPr>
                      <m:e>
                        <m:r>
                          <m:rPr>
                            <m:sty m:val="p"/>
                          </m:rPr>
                          <a:rPr lang="de-CH" b="0" i="0" smtClean="0">
                            <a:latin typeface="Cambria Math" panose="02040503050406030204" pitchFamily="18" charset="0"/>
                            <a:ea typeface="Cambria Math" panose="02040503050406030204" pitchFamily="18" charset="0"/>
                          </a:rPr>
                          <m:t>T</m:t>
                        </m:r>
                      </m:e>
                    </m:d>
                    <m:r>
                      <a:rPr lang="de-CH"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r>
                      <a:rPr lang="de-CH" b="0" i="0" smtClean="0">
                        <a:latin typeface="Cambria Math" panose="02040503050406030204" pitchFamily="18" charset="0"/>
                        <a:ea typeface="Cambria Math" panose="02040503050406030204" pitchFamily="18" charset="0"/>
                      </a:rPr>
                      <m:t>,  </m:t>
                    </m:r>
                    <m:r>
                      <m:rPr>
                        <m:sty m:val="p"/>
                      </m:rPr>
                      <a:rPr lang="de-CH" b="0" i="0" smtClean="0">
                        <a:latin typeface="Cambria Math" panose="02040503050406030204" pitchFamily="18" charset="0"/>
                        <a:ea typeface="Cambria Math" panose="02040503050406030204" pitchFamily="18" charset="0"/>
                      </a:rPr>
                      <m:t>Var</m:t>
                    </m:r>
                    <m:d>
                      <m:dPr>
                        <m:begChr m:val="["/>
                        <m:endChr m:val="]"/>
                        <m:ctrlPr>
                          <a:rPr lang="de-CH" b="0" i="1" smtClean="0">
                            <a:latin typeface="Cambria Math" panose="02040503050406030204" pitchFamily="18" charset="0"/>
                            <a:ea typeface="Cambria Math" panose="02040503050406030204" pitchFamily="18" charset="0"/>
                          </a:rPr>
                        </m:ctrlPr>
                      </m:dPr>
                      <m:e>
                        <m:r>
                          <m:rPr>
                            <m:sty m:val="p"/>
                          </m:rPr>
                          <a:rPr lang="de-CH" b="0" i="0" smtClean="0">
                            <a:latin typeface="Cambria Math" panose="02040503050406030204" pitchFamily="18" charset="0"/>
                            <a:ea typeface="Cambria Math" panose="02040503050406030204" pitchFamily="18" charset="0"/>
                          </a:rPr>
                          <m:t>T</m:t>
                        </m:r>
                      </m:e>
                    </m:d>
                    <m:r>
                      <a:rPr lang="de-CH"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ea typeface="Cambria Math" panose="02040503050406030204" pitchFamily="18" charset="0"/>
                      </a:rPr>
                      <m:t>.</m:t>
                    </m:r>
                  </m:oMath>
                </a14:m>
                <a:endParaRPr lang="en-US" dirty="0"/>
              </a:p>
              <a:p>
                <a:pPr marL="0" indent="0">
                  <a:buNone/>
                </a:pPr>
                <a:r>
                  <a:rPr lang="en-US" b="1" dirty="0">
                    <a:solidFill>
                      <a:schemeClr val="accent1"/>
                    </a:solidFill>
                  </a:rPr>
                  <a:t>Proof: </a:t>
                </a:r>
              </a:p>
              <a:p>
                <a:pPr marL="0" indent="0">
                  <a:buNone/>
                </a:pPr>
                <a14:m>
                  <m:oMathPara xmlns:m="http://schemas.openxmlformats.org/officeDocument/2006/math">
                    <m:oMathParaPr>
                      <m:jc m:val="left"/>
                    </m:oMathParaPr>
                    <m:oMath xmlns:m="http://schemas.openxmlformats.org/officeDocument/2006/math">
                      <m:r>
                        <m:rPr>
                          <m:sty m:val="p"/>
                        </m:rPr>
                        <a:rPr lang="de-CH" b="0" i="0">
                          <a:latin typeface="Cambria Math" panose="02040503050406030204" pitchFamily="18" charset="0"/>
                        </a:rPr>
                        <m:t>P</m:t>
                      </m:r>
                      <m:d>
                        <m:dPr>
                          <m:begChr m:val="["/>
                          <m:endChr m:val="]"/>
                          <m:ctrlPr>
                            <a:rPr lang="de-CH" i="1">
                              <a:latin typeface="Cambria Math" panose="02040503050406030204" pitchFamily="18" charset="0"/>
                            </a:rPr>
                          </m:ctrlPr>
                        </m:dPr>
                        <m:e>
                          <m:r>
                            <a:rPr lang="de-CH" i="1">
                              <a:latin typeface="Cambria Math" panose="02040503050406030204" pitchFamily="18" charset="0"/>
                            </a:rPr>
                            <m:t>𝑇</m:t>
                          </m:r>
                          <m:r>
                            <a:rPr lang="de-CH" i="1">
                              <a:latin typeface="Cambria Math" panose="02040503050406030204" pitchFamily="18" charset="0"/>
                            </a:rPr>
                            <m:t>≤</m:t>
                          </m:r>
                          <m:r>
                            <a:rPr lang="de-CH" i="1">
                              <a:latin typeface="Cambria Math" panose="02040503050406030204" pitchFamily="18" charset="0"/>
                            </a:rPr>
                            <m:t>𝑡</m:t>
                          </m:r>
                        </m:e>
                      </m:d>
                      <m:r>
                        <a:rPr lang="de-CH" b="0" i="0" smtClean="0">
                          <a:latin typeface="Cambria Math" panose="02040503050406030204" pitchFamily="18" charset="0"/>
                        </a:rPr>
                        <m:t>=</m:t>
                      </m:r>
                      <m:nary>
                        <m:naryPr>
                          <m:ctrlPr>
                            <a:rPr lang="de-CH" i="1">
                              <a:latin typeface="Cambria Math" panose="02040503050406030204" pitchFamily="18" charset="0"/>
                            </a:rPr>
                          </m:ctrlPr>
                        </m:naryPr>
                        <m:sub>
                          <m:r>
                            <a:rPr lang="de-CH" b="0" i="1" smtClean="0">
                              <a:latin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sub>
                        <m:sup>
                          <m:r>
                            <a:rPr lang="de-CH" b="0" i="1" smtClean="0">
                              <a:latin typeface="Cambria Math" panose="02040503050406030204" pitchFamily="18" charset="0"/>
                            </a:rPr>
                            <m:t>𝑡</m:t>
                          </m:r>
                        </m:sup>
                        <m:e>
                          <m:sSub>
                            <m:sSubPr>
                              <m:ctrlPr>
                                <a:rPr lang="de-CH" i="1">
                                  <a:latin typeface="Cambria Math" panose="02040503050406030204" pitchFamily="18" charset="0"/>
                                </a:rPr>
                              </m:ctrlPr>
                            </m:sSubPr>
                            <m:e>
                              <m:r>
                                <a:rPr lang="en-US" i="1">
                                  <a:latin typeface="Cambria Math" panose="02040503050406030204" pitchFamily="18" charset="0"/>
                                </a:rPr>
                                <m:t>𝑓</m:t>
                              </m:r>
                            </m:e>
                            <m:sub>
                              <m:r>
                                <a:rPr lang="de-CH" i="1">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r>
                        <a:rPr lang="de-CH" i="1">
                          <a:latin typeface="Cambria Math" panose="02040503050406030204" pitchFamily="18" charset="0"/>
                        </a:rPr>
                        <m:t>𝑑𝑥</m:t>
                      </m:r>
                      <m:r>
                        <a:rPr lang="de-CH" b="0" i="1" smtClean="0">
                          <a:latin typeface="Cambria Math" panose="02040503050406030204" pitchFamily="18" charset="0"/>
                        </a:rPr>
                        <m:t>= </m:t>
                      </m:r>
                      <m:nary>
                        <m:naryPr>
                          <m:ctrlPr>
                            <a:rPr lang="de-CH" i="1">
                              <a:latin typeface="Cambria Math" panose="02040503050406030204" pitchFamily="18" charset="0"/>
                            </a:rPr>
                          </m:ctrlPr>
                        </m:naryPr>
                        <m:sub>
                          <m:r>
                            <a:rPr lang="de-CH" b="0" i="1" smtClean="0">
                              <a:latin typeface="Cambria Math" panose="02040503050406030204" pitchFamily="18" charset="0"/>
                            </a:rPr>
                            <m:t>0</m:t>
                          </m:r>
                        </m:sub>
                        <m:sup>
                          <m:r>
                            <a:rPr lang="de-CH" b="0" i="1" smtClean="0">
                              <a:latin typeface="Cambria Math" panose="02040503050406030204" pitchFamily="18" charset="0"/>
                            </a:rPr>
                            <m:t>𝑡</m:t>
                          </m:r>
                        </m:sup>
                        <m:e>
                          <m:r>
                            <a:rPr lang="en-US" i="1">
                              <a:latin typeface="Cambria Math" panose="02040503050406030204" pitchFamily="18" charset="0"/>
                              <a:ea typeface="Cambria Math" panose="02040503050406030204" pitchFamily="18" charset="0"/>
                            </a:rPr>
                            <m:t>𝛼</m:t>
                          </m:r>
                          <m:sSup>
                            <m:sSupPr>
                              <m:ctrlPr>
                                <a:rPr lang="de-CH" i="1">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𝑒</m:t>
                              </m:r>
                            </m:e>
                            <m:sup>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nary>
                      <m:r>
                        <a:rPr lang="de-CH" i="1">
                          <a:latin typeface="Cambria Math" panose="02040503050406030204" pitchFamily="18" charset="0"/>
                        </a:rPr>
                        <m:t>𝑑𝑥</m:t>
                      </m:r>
                      <m:r>
                        <a:rPr lang="de-CH" b="0" i="1" smtClean="0">
                          <a:latin typeface="Cambria Math" panose="02040503050406030204" pitchFamily="18" charset="0"/>
                        </a:rPr>
                        <m:t>=</m:t>
                      </m:r>
                      <m:sSubSup>
                        <m:sSubSupPr>
                          <m:ctrlPr>
                            <a:rPr lang="de-CH" b="0" i="1" smtClean="0">
                              <a:latin typeface="Cambria Math" panose="02040503050406030204" pitchFamily="18" charset="0"/>
                              <a:ea typeface="Cambria Math" panose="02040503050406030204" pitchFamily="18" charset="0"/>
                            </a:rPr>
                          </m:ctrlPr>
                        </m:sSubSupPr>
                        <m:e>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d>
                        </m:e>
                        <m:sub>
                          <m:r>
                            <a:rPr lang="de-CH" b="0" i="1" smtClean="0">
                              <a:latin typeface="Cambria Math" panose="02040503050406030204" pitchFamily="18" charset="0"/>
                              <a:ea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𝑡</m:t>
                          </m:r>
                        </m:sup>
                      </m:sSubSup>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rPr>
                        <m:t>1</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𝑡</m:t>
                          </m:r>
                        </m:sup>
                      </m:sSup>
                      <m:r>
                        <a:rPr lang="de-CH" b="0" i="1" smtClean="0">
                          <a:latin typeface="Cambria Math" panose="02040503050406030204" pitchFamily="18" charset="0"/>
                          <a:ea typeface="Cambria Math" panose="02040503050406030204" pitchFamily="18" charset="0"/>
                        </a:rPr>
                        <m:t>,</m:t>
                      </m:r>
                    </m:oMath>
                    <m:oMath xmlns:m="http://schemas.openxmlformats.org/officeDocument/2006/math">
                      <m:r>
                        <m:rPr>
                          <m:sty m:val="p"/>
                        </m:rPr>
                        <a:rPr lang="de-CH" b="0" i="0" smtClean="0">
                          <a:latin typeface="Cambria Math" panose="02040503050406030204" pitchFamily="18" charset="0"/>
                          <a:ea typeface="Cambria Math" panose="02040503050406030204" pitchFamily="18" charset="0"/>
                        </a:rPr>
                        <m:t>E</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𝑇</m:t>
                          </m:r>
                        </m:e>
                      </m:d>
                      <m:r>
                        <a:rPr lang="de-CH" b="0" i="1" smtClean="0">
                          <a:latin typeface="Cambria Math" panose="02040503050406030204" pitchFamily="18" charset="0"/>
                          <a:ea typeface="Cambria Math" panose="02040503050406030204" pitchFamily="18" charset="0"/>
                        </a:rPr>
                        <m:t>=</m:t>
                      </m:r>
                      <m:nary>
                        <m:naryPr>
                          <m:ctrlPr>
                            <a:rPr lang="de-CH" i="1">
                              <a:latin typeface="Cambria Math" panose="02040503050406030204" pitchFamily="18" charset="0"/>
                            </a:rPr>
                          </m:ctrlPr>
                        </m:naryPr>
                        <m:sub>
                          <m:r>
                            <a:rPr lang="de-CH" i="1">
                              <a:latin typeface="Cambria Math" panose="02040503050406030204" pitchFamily="18" charset="0"/>
                            </a:rPr>
                            <m:t>−</m:t>
                          </m:r>
                          <m:r>
                            <a:rPr lang="de-CH" i="1">
                              <a:latin typeface="Cambria Math" panose="02040503050406030204" pitchFamily="18" charset="0"/>
                              <a:ea typeface="Cambria Math" panose="02040503050406030204" pitchFamily="18" charset="0"/>
                            </a:rPr>
                            <m:t>∞</m:t>
                          </m:r>
                        </m:sub>
                        <m:sup>
                          <m:r>
                            <a:rPr lang="de-CH" i="1">
                              <a:latin typeface="Cambria Math" panose="02040503050406030204" pitchFamily="18" charset="0"/>
                              <a:ea typeface="Cambria Math" panose="02040503050406030204" pitchFamily="18" charset="0"/>
                            </a:rPr>
                            <m:t>∞</m:t>
                          </m:r>
                        </m:sup>
                        <m:e>
                          <m:r>
                            <a:rPr lang="de-CH" b="0" i="1" smtClean="0">
                              <a:latin typeface="Cambria Math" panose="02040503050406030204" pitchFamily="18" charset="0"/>
                            </a:rPr>
                            <m:t>𝑥</m:t>
                          </m:r>
                          <m:sSub>
                            <m:sSubPr>
                              <m:ctrlPr>
                                <a:rPr lang="de-CH" i="1">
                                  <a:latin typeface="Cambria Math" panose="02040503050406030204" pitchFamily="18" charset="0"/>
                                </a:rPr>
                              </m:ctrlPr>
                            </m:sSubPr>
                            <m:e>
                              <m:r>
                                <a:rPr lang="en-US" i="1">
                                  <a:latin typeface="Cambria Math" panose="02040503050406030204" pitchFamily="18" charset="0"/>
                                </a:rPr>
                                <m:t>𝑓</m:t>
                              </m:r>
                            </m:e>
                            <m:sub>
                              <m:r>
                                <a:rPr lang="de-CH" i="1">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r>
                        <a:rPr lang="de-CH" b="0" i="1" smtClean="0">
                          <a:latin typeface="Cambria Math" panose="02040503050406030204" pitchFamily="18" charset="0"/>
                        </a:rPr>
                        <m:t>𝑑𝑥</m:t>
                      </m:r>
                      <m:r>
                        <a:rPr lang="de-CH" i="1">
                          <a:latin typeface="Cambria Math" panose="02040503050406030204" pitchFamily="18" charset="0"/>
                        </a:rPr>
                        <m:t>= </m:t>
                      </m:r>
                      <m:nary>
                        <m:naryPr>
                          <m:ctrlPr>
                            <a:rPr lang="de-CH" i="1">
                              <a:latin typeface="Cambria Math" panose="02040503050406030204" pitchFamily="18" charset="0"/>
                            </a:rPr>
                          </m:ctrlPr>
                        </m:naryPr>
                        <m:sub>
                          <m:r>
                            <a:rPr lang="de-CH" i="1">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𝑥</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nary>
                      <m:r>
                        <a:rPr lang="de-CH" i="1">
                          <a:latin typeface="Cambria Math" panose="02040503050406030204" pitchFamily="18" charset="0"/>
                        </a:rPr>
                        <m:t>𝑑𝑥</m:t>
                      </m:r>
                      <m:r>
                        <a:rPr lang="de-CH" b="0" i="1" smtClean="0">
                          <a:latin typeface="Cambria Math" panose="02040503050406030204" pitchFamily="18" charset="0"/>
                        </a:rPr>
                        <m:t>=</m:t>
                      </m:r>
                      <m:sSubSup>
                        <m:sSubSupPr>
                          <m:ctrlPr>
                            <a:rPr lang="de-CH" i="1">
                              <a:latin typeface="Cambria Math" panose="02040503050406030204" pitchFamily="18" charset="0"/>
                              <a:ea typeface="Cambria Math" panose="02040503050406030204" pitchFamily="18" charset="0"/>
                            </a:rPr>
                          </m:ctrlPr>
                        </m:sSubSupPr>
                        <m:e>
                          <m:d>
                            <m:dPr>
                              <m:begChr m:val="["/>
                              <m:endChr m:val="]"/>
                              <m:ctrlPr>
                                <a:rPr lang="de-CH" i="1">
                                  <a:latin typeface="Cambria Math" panose="02040503050406030204" pitchFamily="18" charset="0"/>
                                </a:rPr>
                              </m:ctrlPr>
                            </m:dPr>
                            <m:e>
                              <m:r>
                                <a:rPr lang="de-CH" i="1">
                                  <a:latin typeface="Cambria Math" panose="02040503050406030204" pitchFamily="18" charset="0"/>
                                </a:rPr>
                                <m:t>−</m:t>
                              </m:r>
                              <m:r>
                                <a:rPr lang="de-CH" b="0" i="1" smtClean="0">
                                  <a:latin typeface="Cambria Math" panose="02040503050406030204" pitchFamily="18" charset="0"/>
                                </a:rPr>
                                <m:t>𝑥</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d>
                        </m:e>
                        <m:sub>
                          <m:r>
                            <a:rPr lang="de-CH" i="1">
                              <a:latin typeface="Cambria Math" panose="02040503050406030204" pitchFamily="18" charset="0"/>
                              <a:ea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sSubSup>
                      <m:r>
                        <a:rPr lang="de-CH" b="0" i="1" smtClean="0">
                          <a:latin typeface="Cambria Math" panose="02040503050406030204" pitchFamily="18" charset="0"/>
                          <a:ea typeface="Cambria Math" panose="02040503050406030204" pitchFamily="18" charset="0"/>
                        </a:rPr>
                        <m:t>+</m:t>
                      </m:r>
                      <m:nary>
                        <m:naryPr>
                          <m:ctrlPr>
                            <a:rPr lang="de-CH" i="1">
                              <a:latin typeface="Cambria Math" panose="02040503050406030204" pitchFamily="18" charset="0"/>
                            </a:rPr>
                          </m:ctrlPr>
                        </m:naryPr>
                        <m:sub>
                          <m:r>
                            <a:rPr lang="de-CH" i="1">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nary>
                      <m:r>
                        <a:rPr lang="de-CH" i="1">
                          <a:latin typeface="Cambria Math" panose="02040503050406030204" pitchFamily="18" charset="0"/>
                        </a:rPr>
                        <m:t>𝑑𝑥</m:t>
                      </m:r>
                      <m:r>
                        <a:rPr lang="de-CH"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oMath>
                    <m:oMath xmlns:m="http://schemas.openxmlformats.org/officeDocument/2006/math">
                      <m:r>
                        <m:rPr>
                          <m:sty m:val="p"/>
                        </m:rPr>
                        <a:rPr lang="de-CH">
                          <a:latin typeface="Cambria Math" panose="02040503050406030204" pitchFamily="18" charset="0"/>
                          <a:ea typeface="Cambria Math" panose="02040503050406030204" pitchFamily="18" charset="0"/>
                        </a:rPr>
                        <m:t>Var</m:t>
                      </m:r>
                      <m:d>
                        <m:dPr>
                          <m:begChr m:val="["/>
                          <m:endChr m:val="]"/>
                          <m:ctrlPr>
                            <a:rPr lang="de-CH" i="1">
                              <a:latin typeface="Cambria Math" panose="02040503050406030204" pitchFamily="18" charset="0"/>
                              <a:ea typeface="Cambria Math" panose="02040503050406030204" pitchFamily="18" charset="0"/>
                            </a:rPr>
                          </m:ctrlPr>
                        </m:dPr>
                        <m:e>
                          <m:r>
                            <m:rPr>
                              <m:sty m:val="p"/>
                            </m:rPr>
                            <a:rPr lang="de-CH">
                              <a:latin typeface="Cambria Math" panose="02040503050406030204" pitchFamily="18" charset="0"/>
                              <a:ea typeface="Cambria Math" panose="02040503050406030204" pitchFamily="18" charset="0"/>
                            </a:rPr>
                            <m:t>T</m:t>
                          </m:r>
                        </m:e>
                      </m:d>
                      <m:r>
                        <a:rPr lang="de-CH">
                          <a:latin typeface="Cambria Math" panose="02040503050406030204" pitchFamily="18" charset="0"/>
                          <a:ea typeface="Cambria Math" panose="02040503050406030204" pitchFamily="18" charset="0"/>
                        </a:rPr>
                        <m:t>= </m:t>
                      </m:r>
                      <m:r>
                        <m:rPr>
                          <m:sty m:val="p"/>
                        </m:rPr>
                        <a:rPr lang="de-CH" i="0">
                          <a:latin typeface="Cambria Math" panose="02040503050406030204" pitchFamily="18" charset="0"/>
                          <a:ea typeface="Cambria Math" panose="02040503050406030204" pitchFamily="18" charset="0"/>
                        </a:rPr>
                        <m:t>E</m:t>
                      </m:r>
                      <m:d>
                        <m:dPr>
                          <m:begChr m:val="["/>
                          <m:endChr m:val="]"/>
                          <m:ctrlPr>
                            <a:rPr lang="de-CH" i="1">
                              <a:latin typeface="Cambria Math" panose="02040503050406030204" pitchFamily="18" charset="0"/>
                              <a:ea typeface="Cambria Math" panose="02040503050406030204" pitchFamily="18" charset="0"/>
                            </a:rPr>
                          </m:ctrlPr>
                        </m:dPr>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𝑇</m:t>
                              </m:r>
                            </m:e>
                            <m:sup>
                              <m:r>
                                <a:rPr lang="de-CH" i="1">
                                  <a:latin typeface="Cambria Math" panose="02040503050406030204" pitchFamily="18" charset="0"/>
                                  <a:ea typeface="Cambria Math" panose="02040503050406030204" pitchFamily="18" charset="0"/>
                                </a:rPr>
                                <m:t>2</m:t>
                              </m:r>
                            </m:sup>
                          </m:sSup>
                        </m:e>
                      </m:d>
                      <m:r>
                        <a:rPr lang="de-CH" i="1">
                          <a:latin typeface="Cambria Math" panose="02040503050406030204" pitchFamily="18" charset="0"/>
                          <a:ea typeface="Cambria Math" panose="02040503050406030204" pitchFamily="18" charset="0"/>
                        </a:rPr>
                        <m:t> −</m:t>
                      </m:r>
                      <m:r>
                        <m:rPr>
                          <m:sty m:val="p"/>
                        </m:rPr>
                        <a:rPr lang="de-CH" i="0">
                          <a:latin typeface="Cambria Math" panose="02040503050406030204" pitchFamily="18" charset="0"/>
                          <a:ea typeface="Cambria Math" panose="02040503050406030204" pitchFamily="18" charset="0"/>
                        </a:rPr>
                        <m:t>E</m:t>
                      </m:r>
                      <m:sSup>
                        <m:sSupPr>
                          <m:ctrlPr>
                            <a:rPr lang="de-CH" i="1">
                              <a:latin typeface="Cambria Math" panose="02040503050406030204" pitchFamily="18" charset="0"/>
                              <a:ea typeface="Cambria Math" panose="02040503050406030204" pitchFamily="18" charset="0"/>
                            </a:rPr>
                          </m:ctrlPr>
                        </m:sSupPr>
                        <m:e>
                          <m:d>
                            <m:dPr>
                              <m:begChr m:val="["/>
                              <m:endChr m:val="]"/>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e>
                          </m:d>
                        </m:e>
                        <m:sup>
                          <m:r>
                            <a:rPr lang="de-CH" i="1">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ea typeface="Cambria Math" panose="02040503050406030204" pitchFamily="18" charset="0"/>
                        </a:rPr>
                        <m:t> = </m:t>
                      </m:r>
                      <m:nary>
                        <m:naryPr>
                          <m:ctrlPr>
                            <a:rPr lang="de-CH" i="1" smtClean="0">
                              <a:latin typeface="Cambria Math" panose="02040503050406030204" pitchFamily="18" charset="0"/>
                            </a:rPr>
                          </m:ctrlPr>
                        </m:naryPr>
                        <m:sub>
                          <m:r>
                            <a:rPr lang="de-CH" i="1">
                              <a:latin typeface="Cambria Math" panose="02040503050406030204" pitchFamily="18" charset="0"/>
                            </a:rPr>
                            <m:t>−</m:t>
                          </m:r>
                          <m:r>
                            <a:rPr lang="de-CH" i="1">
                              <a:latin typeface="Cambria Math" panose="02040503050406030204" pitchFamily="18" charset="0"/>
                              <a:ea typeface="Cambria Math" panose="02040503050406030204" pitchFamily="18" charset="0"/>
                            </a:rPr>
                            <m:t>∞</m:t>
                          </m:r>
                        </m:sub>
                        <m:sup>
                          <m:r>
                            <a:rPr lang="de-CH" i="1">
                              <a:latin typeface="Cambria Math" panose="02040503050406030204" pitchFamily="18" charset="0"/>
                              <a:ea typeface="Cambria Math" panose="02040503050406030204" pitchFamily="18" charset="0"/>
                            </a:rPr>
                            <m:t>∞</m:t>
                          </m:r>
                        </m:sup>
                        <m:e>
                          <m:sSup>
                            <m:sSupPr>
                              <m:ctrlPr>
                                <a:rPr lang="de-CH" i="1" smtClean="0">
                                  <a:latin typeface="Cambria Math" panose="02040503050406030204" pitchFamily="18" charset="0"/>
                                </a:rPr>
                              </m:ctrlPr>
                            </m:sSupPr>
                            <m:e>
                              <m:r>
                                <a:rPr lang="de-CH" i="1">
                                  <a:latin typeface="Cambria Math" panose="02040503050406030204" pitchFamily="18" charset="0"/>
                                </a:rPr>
                                <m:t>𝑥</m:t>
                              </m:r>
                            </m:e>
                            <m:sup>
                              <m:r>
                                <a:rPr lang="de-CH" b="0" i="1" smtClean="0">
                                  <a:latin typeface="Cambria Math" panose="02040503050406030204" pitchFamily="18" charset="0"/>
                                </a:rPr>
                                <m:t>2</m:t>
                              </m:r>
                            </m:sup>
                          </m:sSup>
                          <m:sSub>
                            <m:sSubPr>
                              <m:ctrlPr>
                                <a:rPr lang="de-CH" i="1">
                                  <a:latin typeface="Cambria Math" panose="02040503050406030204" pitchFamily="18" charset="0"/>
                                </a:rPr>
                              </m:ctrlPr>
                            </m:sSubPr>
                            <m:e>
                              <m:r>
                                <a:rPr lang="en-US" i="1">
                                  <a:latin typeface="Cambria Math" panose="02040503050406030204" pitchFamily="18" charset="0"/>
                                </a:rPr>
                                <m:t>𝑓</m:t>
                              </m:r>
                            </m:e>
                            <m:sub>
                              <m:r>
                                <a:rPr lang="de-CH" i="1">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r>
                        <a:rPr lang="de-CH" i="1">
                          <a:latin typeface="Cambria Math" panose="02040503050406030204" pitchFamily="18" charset="0"/>
                        </a:rPr>
                        <m:t>𝑑𝑥</m:t>
                      </m:r>
                      <m:r>
                        <a:rPr lang="de-CH"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ea typeface="Cambria Math" panose="02040503050406030204" pitchFamily="18" charset="0"/>
                        </a:rPr>
                        <m:t>= </m:t>
                      </m:r>
                      <m:nary>
                        <m:naryPr>
                          <m:ctrlPr>
                            <a:rPr lang="de-CH" i="1">
                              <a:latin typeface="Cambria Math" panose="02040503050406030204" pitchFamily="18" charset="0"/>
                            </a:rPr>
                          </m:ctrlPr>
                        </m:naryPr>
                        <m:sub>
                          <m:r>
                            <a:rPr lang="de-CH" b="0" i="1" smtClean="0">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𝛼</m:t>
                          </m:r>
                          <m:sSup>
                            <m:sSupPr>
                              <m:ctrlPr>
                                <a:rPr lang="de-CH"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nary>
                      <m:r>
                        <a:rPr lang="de-CH" i="1">
                          <a:latin typeface="Cambria Math" panose="02040503050406030204" pitchFamily="18" charset="0"/>
                        </a:rPr>
                        <m:t>𝑑𝑥</m:t>
                      </m:r>
                      <m:r>
                        <a:rPr lang="de-CH"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2</m:t>
                          </m:r>
                        </m:sup>
                      </m:sSup>
                      <m:r>
                        <m:rPr>
                          <m:aln/>
                        </m:rP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 </m:t>
                      </m:r>
                      <m:sSubSup>
                        <m:sSubSupPr>
                          <m:ctrlPr>
                            <a:rPr lang="de-CH" i="1">
                              <a:latin typeface="Cambria Math" panose="02040503050406030204" pitchFamily="18" charset="0"/>
                              <a:ea typeface="Cambria Math" panose="02040503050406030204" pitchFamily="18" charset="0"/>
                            </a:rPr>
                          </m:ctrlPr>
                        </m:sSubSupPr>
                        <m:e>
                          <m:d>
                            <m:dPr>
                              <m:begChr m:val="["/>
                              <m:endChr m:val="]"/>
                              <m:ctrlPr>
                                <a:rPr lang="de-CH" i="1">
                                  <a:latin typeface="Cambria Math" panose="02040503050406030204" pitchFamily="18" charset="0"/>
                                </a:rPr>
                              </m:ctrlPr>
                            </m:dPr>
                            <m:e>
                              <m:r>
                                <a:rPr lang="de-CH" i="1">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2</m:t>
                                  </m:r>
                                </m:sup>
                              </m:sSup>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d>
                        </m:e>
                        <m:sub>
                          <m:r>
                            <a:rPr lang="de-CH" i="1">
                              <a:latin typeface="Cambria Math" panose="02040503050406030204" pitchFamily="18" charset="0"/>
                              <a:ea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sSubSup>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2</m:t>
                      </m:r>
                      <m:nary>
                        <m:naryPr>
                          <m:ctrlPr>
                            <a:rPr lang="de-CH" i="1">
                              <a:latin typeface="Cambria Math" panose="02040503050406030204" pitchFamily="18" charset="0"/>
                            </a:rPr>
                          </m:ctrlPr>
                        </m:naryPr>
                        <m:sub>
                          <m:r>
                            <a:rPr lang="de-CH" i="1">
                              <a:latin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r>
                            <a:rPr lang="de-CH" b="0" i="1" smtClean="0">
                              <a:latin typeface="Cambria Math" panose="02040503050406030204" pitchFamily="18" charset="0"/>
                              <a:ea typeface="Cambria Math" panose="02040503050406030204" pitchFamily="18" charset="0"/>
                            </a:rPr>
                            <m:t>𝑥</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𝑥</m:t>
                              </m:r>
                            </m:sup>
                          </m:sSup>
                        </m:e>
                      </m:nary>
                      <m:r>
                        <a:rPr lang="de-CH" i="1">
                          <a:latin typeface="Cambria Math" panose="02040503050406030204" pitchFamily="18" charset="0"/>
                        </a:rPr>
                        <m:t>𝑑𝑥</m:t>
                      </m:r>
                      <m:r>
                        <a:rPr lang="de-CH"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ea typeface="Cambria Math" panose="02040503050406030204" pitchFamily="18" charset="0"/>
                        </a:rPr>
                        <m:t>.   </m:t>
                      </m:r>
                    </m:oMath>
                  </m:oMathPara>
                </a14:m>
                <a:endParaRPr lang="de-CH"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50EF212-F1AB-BE4D-82F9-55DAAFA8DA7E}"/>
                  </a:ext>
                </a:extLst>
              </p:cNvPr>
              <p:cNvSpPr>
                <a:spLocks noGrp="1" noRot="1" noChangeAspect="1" noMove="1" noResize="1" noEditPoints="1" noAdjustHandles="1" noChangeArrowheads="1" noChangeShapeType="1" noTextEdit="1"/>
              </p:cNvSpPr>
              <p:nvPr>
                <p:ph sz="quarter" idx="11"/>
              </p:nvPr>
            </p:nvSpPr>
            <p:spPr>
              <a:blipFill>
                <a:blip r:embed="rId2"/>
                <a:stretch>
                  <a:fillRect l="-2999" t="-4037" b="-24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4E7E2C-23B9-5541-9D87-89DE531CEDAE}"/>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365514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9E48-31A2-5A45-B423-892DE44E9205}"/>
              </a:ext>
            </a:extLst>
          </p:cNvPr>
          <p:cNvSpPr>
            <a:spLocks noGrp="1"/>
          </p:cNvSpPr>
          <p:nvPr>
            <p:ph type="title"/>
          </p:nvPr>
        </p:nvSpPr>
        <p:spPr/>
        <p:txBody>
          <a:bodyPr/>
          <a:lstStyle/>
          <a:p>
            <a:r>
              <a:rPr lang="en-US" dirty="0"/>
              <a:t>The exponential distribution – property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EF212-F1AB-BE4D-82F9-55DAAFA8DA7E}"/>
                  </a:ext>
                </a:extLst>
              </p:cNvPr>
              <p:cNvSpPr>
                <a:spLocks noGrp="1"/>
              </p:cNvSpPr>
              <p:nvPr>
                <p:ph sz="quarter" idx="11"/>
              </p:nvPr>
            </p:nvSpPr>
            <p:spPr/>
            <p:txBody>
              <a:bodyPr>
                <a:normAutofit/>
              </a:bodyPr>
              <a:lstStyle/>
              <a:p>
                <a:pPr marL="0" indent="0">
                  <a:buNone/>
                </a:pPr>
                <a:r>
                  <a:rPr lang="en-US" b="1" dirty="0">
                    <a:solidFill>
                      <a:schemeClr val="accent1"/>
                    </a:solidFill>
                  </a:rPr>
                  <a:t>Property 1: </a:t>
                </a:r>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m:t>
                        </m:r>
                      </m:sub>
                    </m:sSub>
                    <m:d>
                      <m:dPr>
                        <m:ctrlPr>
                          <a:rPr lang="en-US" i="1">
                            <a:latin typeface="Cambria Math" panose="02040503050406030204" pitchFamily="18" charset="0"/>
                          </a:rPr>
                        </m:ctrlPr>
                      </m:dPr>
                      <m:e>
                        <m:r>
                          <a:rPr lang="en-US" b="0" i="1" smtClean="0">
                            <a:latin typeface="Cambria Math" panose="02040503050406030204" pitchFamily="18" charset="0"/>
                          </a:rPr>
                          <m:t>𝑡</m:t>
                        </m:r>
                      </m:e>
                    </m:d>
                  </m:oMath>
                </a14:m>
                <a:r>
                  <a:rPr lang="en-US" dirty="0">
                    <a:ea typeface="Cambria Math" panose="02040503050406030204" pitchFamily="18" charset="0"/>
                  </a:rPr>
                  <a:t> is strictly decreasing. Therefore, for any </a:t>
                </a:r>
                <a14:m>
                  <m:oMath xmlns:m="http://schemas.openxmlformats.org/officeDocument/2006/math">
                    <m:r>
                      <a:rPr lang="en-US" b="0" i="1" smtClean="0">
                        <a:latin typeface="Cambria Math" panose="02040503050406030204" pitchFamily="18" charset="0"/>
                        <a:ea typeface="Cambria Math" panose="02040503050406030204" pitchFamily="18" charset="0"/>
                      </a:rPr>
                      <m:t>𝑑𝑡</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𝑑𝑡</m:t>
                          </m:r>
                        </m:e>
                      </m:d>
                      <m:r>
                        <a:rPr lang="en-US" b="0" i="1" smtClean="0">
                          <a:latin typeface="Cambria Math" panose="02040503050406030204" pitchFamily="18" charset="0"/>
                          <a:ea typeface="Cambria Math" panose="02040503050406030204" pitchFamily="18" charset="0"/>
                        </a:rPr>
                        <m:t>&gt;</m:t>
                      </m:r>
                      <m:r>
                        <m:rPr>
                          <m:sty m:val="p"/>
                        </m:rPr>
                        <a:rPr lang="en-US" b="0" i="0" smtClean="0">
                          <a:latin typeface="Cambria Math" panose="02040503050406030204" pitchFamily="18" charset="0"/>
                          <a:ea typeface="Cambria Math" panose="02040503050406030204" pitchFamily="18" charset="0"/>
                        </a:rPr>
                        <m:t>P</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𝑑𝑡</m:t>
                          </m:r>
                        </m:e>
                      </m:d>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This implies that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oMath>
                </a14:m>
                <a:r>
                  <a:rPr lang="en-US" dirty="0">
                    <a:ea typeface="Cambria Math" panose="02040503050406030204" pitchFamily="18" charset="0"/>
                  </a:rPr>
                  <a:t> is more likely to take values near zero.</a:t>
                </a: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If this is used for the interarrival time, it implies that it is unlikely that we need to wait for a long time before a new customer arrives.</a:t>
                </a: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This works also well to model service times when the service time depends on the customer (e.g., answering emails). It's less appropriate if the service takes the same time for everyone (e.g., a ride on a roller coaster, in which case the duration of a journey is essentially constant).</a:t>
                </a:r>
              </a:p>
            </p:txBody>
          </p:sp>
        </mc:Choice>
        <mc:Fallback xmlns="">
          <p:sp>
            <p:nvSpPr>
              <p:cNvPr id="3" name="Content Placeholder 2">
                <a:extLst>
                  <a:ext uri="{FF2B5EF4-FFF2-40B4-BE49-F238E27FC236}">
                    <a16:creationId xmlns:a16="http://schemas.microsoft.com/office/drawing/2014/main" id="{D50EF212-F1AB-BE4D-82F9-55DAAFA8DA7E}"/>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4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4E7E2C-23B9-5541-9D87-89DE531CEDAE}"/>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222261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9E48-31A2-5A45-B423-892DE44E9205}"/>
              </a:ext>
            </a:extLst>
          </p:cNvPr>
          <p:cNvSpPr>
            <a:spLocks noGrp="1"/>
          </p:cNvSpPr>
          <p:nvPr>
            <p:ph type="title"/>
          </p:nvPr>
        </p:nvSpPr>
        <p:spPr/>
        <p:txBody>
          <a:bodyPr/>
          <a:lstStyle/>
          <a:p>
            <a:r>
              <a:rPr lang="en-US" dirty="0"/>
              <a:t>The exponential distribution – property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EF212-F1AB-BE4D-82F9-55DAAFA8DA7E}"/>
                  </a:ext>
                </a:extLst>
              </p:cNvPr>
              <p:cNvSpPr>
                <a:spLocks noGrp="1"/>
              </p:cNvSpPr>
              <p:nvPr>
                <p:ph sz="quarter" idx="11"/>
              </p:nvPr>
            </p:nvSpPr>
            <p:spPr/>
            <p:txBody>
              <a:bodyPr>
                <a:normAutofit/>
              </a:bodyPr>
              <a:lstStyle/>
              <a:p>
                <a:pPr marL="0" indent="0">
                  <a:buNone/>
                </a:pPr>
                <a:r>
                  <a:rPr lang="en-US" b="1" dirty="0">
                    <a:solidFill>
                      <a:schemeClr val="accent1"/>
                    </a:solidFill>
                  </a:rPr>
                  <a:t>Property 2 [Lack of memory]:</a:t>
                </a:r>
                <a:r>
                  <a:rPr lang="en-US" dirty="0">
                    <a:solidFill>
                      <a:schemeClr val="accent1"/>
                    </a:solidFill>
                  </a:rPr>
                  <a:t> </a:t>
                </a:r>
                <a:r>
                  <a:rPr lang="en-US" dirty="0"/>
                  <a:t>For  </a:t>
                </a:r>
                <a14:m>
                  <m:oMath xmlns:m="http://schemas.openxmlformats.org/officeDocument/2006/math">
                    <m:r>
                      <a:rPr lang="en-US" b="0" i="1" smtClean="0">
                        <a:latin typeface="Cambria Math" panose="02040503050406030204" pitchFamily="18" charset="0"/>
                      </a:rPr>
                      <m:t>𝑡</m:t>
                    </m:r>
                    <m:r>
                      <a:rPr lang="de-CH" b="0" i="1" smtClean="0">
                        <a:latin typeface="Cambria Math" panose="02040503050406030204" pitchFamily="18" charset="0"/>
                      </a:rPr>
                      <m:t>,</m:t>
                    </m:r>
                    <m:r>
                      <a:rPr lang="de-CH" b="0" i="1" smtClean="0">
                        <a:latin typeface="Cambria Math" panose="02040503050406030204" pitchFamily="18" charset="0"/>
                      </a:rPr>
                      <m:t>𝑑𝑡</m:t>
                    </m:r>
                    <m:r>
                      <a:rPr lang="de-CH" b="0" i="1" smtClean="0">
                        <a:latin typeface="Cambria Math" panose="02040503050406030204" pitchFamily="18" charset="0"/>
                      </a:rPr>
                      <m:t> &gt;</m:t>
                    </m:r>
                    <m:r>
                      <a:rPr lang="de-CH" b="0" i="1" smtClean="0">
                        <a:latin typeface="Cambria Math" panose="02040503050406030204" pitchFamily="18" charset="0"/>
                      </a:rPr>
                      <m:t>0</m:t>
                    </m:r>
                  </m:oMath>
                </a14:m>
                <a:r>
                  <a:rPr lang="en-US" dirty="0"/>
                  <a:t>, </a:t>
                </a: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begChr m:val="["/>
                          <m:endChr m:val="]"/>
                          <m:ctrlPr>
                            <a:rPr lang="en-US"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𝑇</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𝑑𝑡</m:t>
                          </m:r>
                          <m:r>
                            <a:rPr lang="de-CH" b="0" i="1" smtClean="0">
                              <a:latin typeface="Cambria Math" panose="02040503050406030204" pitchFamily="18" charset="0"/>
                              <a:ea typeface="Cambria Math" panose="02040503050406030204" pitchFamily="18" charset="0"/>
                            </a:rPr>
                            <m:t> | </m:t>
                          </m:r>
                          <m:r>
                            <a:rPr lang="de-CH" b="0" i="1" smtClean="0">
                              <a:latin typeface="Cambria Math" panose="02040503050406030204" pitchFamily="18" charset="0"/>
                              <a:ea typeface="Cambria Math" panose="02040503050406030204" pitchFamily="18" charset="0"/>
                            </a:rPr>
                            <m:t>𝑇</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P</m:t>
                      </m:r>
                      <m:d>
                        <m:dPr>
                          <m:begChr m:val="["/>
                          <m:endChr m:val="]"/>
                          <m:ctrlPr>
                            <a:rPr lang="en-US"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𝑇</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𝑑𝑡</m:t>
                          </m:r>
                        </m:e>
                      </m:d>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b="1" dirty="0">
                    <a:solidFill>
                      <a:schemeClr val="accent1"/>
                    </a:solidFill>
                    <a:ea typeface="Cambria Math" panose="02040503050406030204" pitchFamily="18" charset="0"/>
                  </a:rPr>
                  <a:t>Proof: </a:t>
                </a:r>
              </a:p>
              <a:p>
                <a:pPr marL="0" indent="0">
                  <a:buNone/>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𝑑𝑡</m:t>
                          </m:r>
                          <m:r>
                            <a:rPr lang="de-CH" i="1">
                              <a:latin typeface="Cambria Math" panose="02040503050406030204" pitchFamily="18" charset="0"/>
                              <a:ea typeface="Cambria Math" panose="02040503050406030204" pitchFamily="18" charset="0"/>
                            </a:rPr>
                            <m:t> | </m:t>
                          </m:r>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e>
                      </m:d>
                      <m:r>
                        <m:rPr>
                          <m:aln/>
                        </m:rP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de-CH" b="0"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𝑑𝑡</m:t>
                                  </m:r>
                                </m:e>
                              </m:d>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e>
                              </m:d>
                            </m:e>
                          </m:d>
                        </m:num>
                        <m:den>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r>
                                <m:rPr>
                                  <m:sty m:val="p"/>
                                </m:rPr>
                                <a:rPr lang="de-CH" b="0" i="0" smtClean="0">
                                  <a:latin typeface="Cambria Math" panose="02040503050406030204" pitchFamily="18" charset="0"/>
                                  <a:ea typeface="Cambria Math" panose="02040503050406030204" pitchFamily="18" charset="0"/>
                                </a:rPr>
                                <m:t>T</m:t>
                              </m:r>
                              <m:r>
                                <a:rPr lang="de-CH" b="0" i="0" smtClean="0">
                                  <a:latin typeface="Cambria Math" panose="02040503050406030204" pitchFamily="18" charset="0"/>
                                  <a:ea typeface="Cambria Math" panose="02040503050406030204" pitchFamily="18" charset="0"/>
                                </a:rPr>
                                <m:t>&gt;</m:t>
                              </m:r>
                              <m:r>
                                <m:rPr>
                                  <m:sty m:val="p"/>
                                </m:rPr>
                                <a:rPr lang="de-CH" b="0" i="0" smtClean="0">
                                  <a:latin typeface="Cambria Math" panose="02040503050406030204" pitchFamily="18" charset="0"/>
                                  <a:ea typeface="Cambria Math" panose="02040503050406030204" pitchFamily="18" charset="0"/>
                                </a:rPr>
                                <m:t>t</m:t>
                              </m:r>
                            </m:e>
                          </m:d>
                        </m:den>
                      </m:f>
                      <m:r>
                        <a:rPr lang="de-CH" b="0" i="0"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𝑇</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𝑑𝑡</m:t>
                              </m:r>
                            </m:e>
                          </m:d>
                        </m:num>
                        <m:den>
                          <m:r>
                            <m:rPr>
                              <m:sty m:val="p"/>
                            </m:rPr>
                            <a:rPr lang="de-CH" i="0">
                              <a:latin typeface="Cambria Math" panose="02040503050406030204" pitchFamily="18" charset="0"/>
                              <a:ea typeface="Cambria Math" panose="02040503050406030204" pitchFamily="18" charset="0"/>
                            </a:rPr>
                            <m:t>P</m:t>
                          </m:r>
                          <m:d>
                            <m:dPr>
                              <m:begChr m:val="["/>
                              <m:endChr m:val="]"/>
                              <m:ctrlPr>
                                <a:rPr lang="de-CH" i="1">
                                  <a:latin typeface="Cambria Math" panose="02040503050406030204" pitchFamily="18" charset="0"/>
                                  <a:ea typeface="Cambria Math" panose="02040503050406030204" pitchFamily="18" charset="0"/>
                                </a:rPr>
                              </m:ctrlPr>
                            </m:dPr>
                            <m:e>
                              <m:r>
                                <m:rPr>
                                  <m:sty m:val="p"/>
                                </m:rPr>
                                <a:rPr lang="de-CH">
                                  <a:latin typeface="Cambria Math" panose="02040503050406030204" pitchFamily="18" charset="0"/>
                                  <a:ea typeface="Cambria Math" panose="02040503050406030204" pitchFamily="18" charset="0"/>
                                </a:rPr>
                                <m:t>T</m:t>
                              </m:r>
                              <m:r>
                                <a:rPr lang="de-CH">
                                  <a:latin typeface="Cambria Math" panose="02040503050406030204" pitchFamily="18" charset="0"/>
                                  <a:ea typeface="Cambria Math" panose="02040503050406030204" pitchFamily="18" charset="0"/>
                                </a:rPr>
                                <m:t>&gt;</m:t>
                              </m:r>
                              <m:r>
                                <m:rPr>
                                  <m:sty m:val="p"/>
                                </m:rPr>
                                <a:rPr lang="de-CH">
                                  <a:latin typeface="Cambria Math" panose="02040503050406030204" pitchFamily="18" charset="0"/>
                                  <a:ea typeface="Cambria Math" panose="02040503050406030204" pitchFamily="18" charset="0"/>
                                </a:rPr>
                                <m:t>t</m:t>
                              </m:r>
                            </m:e>
                          </m:d>
                        </m:den>
                      </m:f>
                    </m:oMath>
                    <m:oMath xmlns:m="http://schemas.openxmlformats.org/officeDocument/2006/math">
                      <m:r>
                        <m:rPr>
                          <m:aln/>
                        </m:rPr>
                        <a:rPr lang="de-CH" b="0" i="1" smtClean="0">
                          <a:latin typeface="Cambria Math" panose="02040503050406030204" pitchFamily="18" charset="0"/>
                          <a:ea typeface="Cambria Math" panose="02040503050406030204" pitchFamily="18" charset="0"/>
                        </a:rPr>
                        <m:t>=</m:t>
                      </m:r>
                      <m:func>
                        <m:funcPr>
                          <m:ctrlPr>
                            <a:rPr lang="de-CH" i="1">
                              <a:latin typeface="Cambria Math" panose="02040503050406030204" pitchFamily="18" charset="0"/>
                              <a:ea typeface="Cambria Math" panose="02040503050406030204" pitchFamily="18" charset="0"/>
                            </a:rPr>
                          </m:ctrlPr>
                        </m:funcPr>
                        <m:fName>
                          <m:f>
                            <m:fPr>
                              <m:ctrlPr>
                                <a:rPr lang="de-CH" i="1">
                                  <a:latin typeface="Cambria Math" panose="02040503050406030204" pitchFamily="18" charset="0"/>
                                  <a:ea typeface="Cambria Math" panose="02040503050406030204" pitchFamily="18" charset="0"/>
                                </a:rPr>
                              </m:ctrlPr>
                            </m:fPr>
                            <m:num>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𝑡</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𝑑𝑡</m:t>
                                          </m:r>
                                        </m:e>
                                      </m:d>
                                    </m:e>
                                  </m:d>
                                </m:e>
                              </m:func>
                            </m:num>
                            <m:den>
                              <m:func>
                                <m:funcPr>
                                  <m:ctrlPr>
                                    <a:rPr lang="de-CH" i="1">
                                      <a:latin typeface="Cambria Math" panose="02040503050406030204" pitchFamily="18" charset="0"/>
                                      <a:ea typeface="Cambria Math" panose="02040503050406030204" pitchFamily="18" charset="0"/>
                                    </a:rPr>
                                  </m:ctrlPr>
                                </m:funcPr>
                                <m:fName>
                                  <m:r>
                                    <m:rPr>
                                      <m:sty m:val="p"/>
                                    </m:rPr>
                                    <a:rPr lang="de-CH">
                                      <a:latin typeface="Cambria Math" panose="02040503050406030204" pitchFamily="18" charset="0"/>
                                      <a:ea typeface="Cambria Math" panose="02040503050406030204" pitchFamily="18" charset="0"/>
                                    </a:rPr>
                                    <m:t>exp</m:t>
                                  </m:r>
                                </m:fNa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𝑡</m:t>
                                      </m:r>
                                    </m:e>
                                  </m:d>
                                </m:e>
                              </m:func>
                            </m:den>
                          </m:f>
                          <m:r>
                            <a:rPr lang="de-CH" b="0" i="1" smtClean="0">
                              <a:latin typeface="Cambria Math" panose="02040503050406030204" pitchFamily="18" charset="0"/>
                              <a:ea typeface="Cambria Math" panose="02040503050406030204" pitchFamily="18" charset="0"/>
                            </a:rPr>
                            <m:t>= </m:t>
                          </m:r>
                          <m:r>
                            <m:rPr>
                              <m:sty m:val="p"/>
                            </m:rPr>
                            <a:rPr lang="de-CH">
                              <a:latin typeface="Cambria Math" panose="02040503050406030204" pitchFamily="18" charset="0"/>
                              <a:ea typeface="Cambria Math" panose="02040503050406030204" pitchFamily="18" charset="0"/>
                            </a:rPr>
                            <m:t>exp</m:t>
                          </m:r>
                        </m:fName>
                        <m:e>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𝑑𝑡</m:t>
                          </m:r>
                          <m:r>
                            <a:rPr lang="de-CH" b="0" i="1" smtClean="0">
                              <a:latin typeface="Cambria Math" panose="02040503050406030204" pitchFamily="18" charset="0"/>
                              <a:ea typeface="Cambria Math" panose="02040503050406030204" pitchFamily="18" charset="0"/>
                            </a:rPr>
                            <m:t>)</m:t>
                          </m:r>
                        </m:e>
                      </m:func>
                      <m:r>
                        <a:rPr lang="de-CH" i="1">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𝑑</m:t>
                          </m:r>
                          <m:r>
                            <a:rPr lang="de-CH" i="1">
                              <a:latin typeface="Cambria Math" panose="02040503050406030204" pitchFamily="18" charset="0"/>
                              <a:ea typeface="Cambria Math" panose="02040503050406030204" pitchFamily="18" charset="0"/>
                            </a:rPr>
                            <m:t>𝑡</m:t>
                          </m:r>
                        </m:e>
                      </m:d>
                    </m:oMath>
                  </m:oMathPara>
                </a14:m>
                <a:endParaRPr lang="en-US" dirty="0">
                  <a:ea typeface="Cambria Math" panose="02040503050406030204" pitchFamily="18" charset="0"/>
                </a:endParaRPr>
              </a:p>
              <a:p>
                <a:pPr marL="0" indent="0" algn="r">
                  <a:buNone/>
                </a:pPr>
                <a:r>
                  <a:rPr lang="en-US" dirty="0">
                    <a:ea typeface="Cambria Math" panose="02040503050406030204" pitchFamily="18" charset="0"/>
                  </a:rPr>
                  <a:t>◻︎</a:t>
                </a:r>
              </a:p>
              <a:p>
                <a:pPr marL="0" indent="0">
                  <a:buNone/>
                </a:pPr>
                <a:r>
                  <a:rPr lang="en-US" dirty="0">
                    <a:ea typeface="Cambria Math" panose="02040503050406030204" pitchFamily="18" charset="0"/>
                  </a:rPr>
                  <a:t>This means that the probability of something happening does not depend on how much time has passed.</a:t>
                </a:r>
              </a:p>
            </p:txBody>
          </p:sp>
        </mc:Choice>
        <mc:Fallback xmlns="">
          <p:sp>
            <p:nvSpPr>
              <p:cNvPr id="3" name="Content Placeholder 2">
                <a:extLst>
                  <a:ext uri="{FF2B5EF4-FFF2-40B4-BE49-F238E27FC236}">
                    <a16:creationId xmlns:a16="http://schemas.microsoft.com/office/drawing/2014/main" id="{D50EF212-F1AB-BE4D-82F9-55DAAFA8DA7E}"/>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4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4E7E2C-23B9-5541-9D87-89DE531CEDAE}"/>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79518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6A67-7910-3840-8BAC-CC66C84BDB24}"/>
              </a:ext>
            </a:extLst>
          </p:cNvPr>
          <p:cNvSpPr>
            <a:spLocks noGrp="1"/>
          </p:cNvSpPr>
          <p:nvPr>
            <p:ph type="title"/>
          </p:nvPr>
        </p:nvSpPr>
        <p:spPr/>
        <p:txBody>
          <a:bodyPr/>
          <a:lstStyle/>
          <a:p>
            <a:r>
              <a:rPr lang="en-US" dirty="0"/>
              <a:t>The exponential distribution – property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9F38BA-5C41-1842-880F-B4ECF34E20A1}"/>
                  </a:ext>
                </a:extLst>
              </p:cNvPr>
              <p:cNvSpPr>
                <a:spLocks noGrp="1"/>
              </p:cNvSpPr>
              <p:nvPr>
                <p:ph sz="quarter" idx="11"/>
              </p:nvPr>
            </p:nvSpPr>
            <p:spPr/>
            <p:txBody>
              <a:bodyPr/>
              <a:lstStyle/>
              <a:p>
                <a:pPr marL="0" indent="0">
                  <a:buNone/>
                </a:pPr>
                <a:r>
                  <a:rPr lang="en-US" b="1" dirty="0">
                    <a:solidFill>
                      <a:schemeClr val="accent1"/>
                    </a:solidFill>
                  </a:rPr>
                  <a:t>Property 3: </a:t>
                </a:r>
                <a:r>
                  <a:rPr lang="en-US" dirty="0"/>
                  <a:t>For any </a:t>
                </a:r>
                <a14:m>
                  <m:oMath xmlns:m="http://schemas.openxmlformats.org/officeDocument/2006/math">
                    <m:r>
                      <a:rPr lang="en-US" i="1" dirty="0" smtClean="0">
                        <a:latin typeface="Cambria Math" panose="02040503050406030204" pitchFamily="18" charset="0"/>
                      </a:rPr>
                      <m:t>𝑡</m:t>
                    </m:r>
                    <m:r>
                      <a:rPr lang="de-CH" b="0"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and and small </a:t>
                </a:r>
                <a14:m>
                  <m:oMath xmlns:m="http://schemas.openxmlformats.org/officeDocument/2006/math">
                    <m:r>
                      <a:rPr lang="en-US" i="1" dirty="0" smtClean="0">
                        <a:latin typeface="Cambria Math" panose="02040503050406030204" pitchFamily="18" charset="0"/>
                      </a:rPr>
                      <m:t>𝑑𝑡</m:t>
                    </m:r>
                    <m:r>
                      <a:rPr lang="en-US" i="1" dirty="0" smtClean="0">
                        <a:latin typeface="Cambria Math" panose="02040503050406030204" pitchFamily="18" charset="0"/>
                      </a:rPr>
                      <m:t>&gt;</m:t>
                    </m:r>
                    <m:r>
                      <a:rPr lang="en-US" i="1" dirty="0" smtClean="0">
                        <a:latin typeface="Cambria Math" panose="02040503050406030204" pitchFamily="18" charset="0"/>
                      </a:rPr>
                      <m:t>0</m:t>
                    </m:r>
                  </m:oMath>
                </a14:m>
                <a:r>
                  <a:rPr lang="en-US" dirty="0"/>
                  <a:t>, </a:t>
                </a:r>
                <a14:m>
                  <m:oMath xmlns:m="http://schemas.openxmlformats.org/officeDocument/2006/math">
                    <m:r>
                      <m:rPr>
                        <m:sty m:val="p"/>
                      </m:rPr>
                      <a:rPr lang="de-CH" b="0" i="0" smtClean="0">
                        <a:latin typeface="Cambria Math" panose="02040503050406030204" pitchFamily="18" charset="0"/>
                      </a:rPr>
                      <m:t>P</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𝑇</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r>
                          <a:rPr lang="de-CH" b="0" i="1" smtClean="0">
                            <a:latin typeface="Cambria Math" panose="02040503050406030204" pitchFamily="18" charset="0"/>
                          </a:rPr>
                          <m:t>𝑑𝑡</m:t>
                        </m:r>
                        <m:r>
                          <a:rPr lang="de-CH" b="0" i="1" smtClean="0">
                            <a:latin typeface="Cambria Math" panose="02040503050406030204" pitchFamily="18" charset="0"/>
                          </a:rPr>
                          <m:t> </m:t>
                        </m:r>
                      </m:e>
                    </m:d>
                    <m:r>
                      <a:rPr lang="de-CH" b="0" i="1" smtClean="0">
                        <a:latin typeface="Cambria Math" panose="02040503050406030204" pitchFamily="18" charset="0"/>
                      </a:rPr>
                      <m:t> </m:t>
                    </m:r>
                    <m:r>
                      <a:rPr lang="de-CH" b="0" i="1" smtClean="0">
                        <a:latin typeface="Cambria Math" panose="02040503050406030204" pitchFamily="18" charset="0"/>
                      </a:rPr>
                      <m:t>𝑇</m:t>
                    </m:r>
                    <m:r>
                      <a:rPr lang="de-CH" b="0" i="1" smtClean="0">
                        <a:latin typeface="Cambria Math" panose="02040503050406030204" pitchFamily="18" charset="0"/>
                      </a:rPr>
                      <m:t>&gt;</m:t>
                    </m:r>
                    <m:r>
                      <a:rPr lang="de-CH" b="0" i="1" smtClean="0">
                        <a:latin typeface="Cambria Math" panose="02040503050406030204" pitchFamily="18" charset="0"/>
                      </a:rPr>
                      <m:t>𝑡</m:t>
                    </m:r>
                    <m:r>
                      <a:rPr lang="de-CH" b="0" i="1" smtClean="0">
                        <a:latin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𝑑𝑡</m:t>
                    </m:r>
                  </m:oMath>
                </a14:m>
                <a:r>
                  <a:rPr lang="en-US" dirty="0"/>
                  <a:t>.</a:t>
                </a:r>
              </a:p>
              <a:p>
                <a:pPr marL="0" indent="0">
                  <a:buNone/>
                </a:pPr>
                <a:endParaRPr lang="en-US" dirty="0"/>
              </a:p>
              <a:p>
                <a:pPr marL="0" indent="0">
                  <a:buNone/>
                </a:pPr>
                <a:r>
                  <a:rPr lang="en-US" b="1" dirty="0">
                    <a:solidFill>
                      <a:schemeClr val="accent1"/>
                    </a:solidFill>
                  </a:rPr>
                  <a:t>Proof:</a:t>
                </a:r>
                <a:r>
                  <a:rPr lang="en-US" dirty="0"/>
                  <a:t> Using property 2</a:t>
                </a:r>
              </a:p>
              <a:p>
                <a:pPr marL="0" indent="0">
                  <a:buNone/>
                </a:pPr>
                <a14:m>
                  <m:oMathPara xmlns:m="http://schemas.openxmlformats.org/officeDocument/2006/math">
                    <m:oMathParaPr>
                      <m:jc m:val="centerGroup"/>
                    </m:oMathParaPr>
                    <m:oMath xmlns:m="http://schemas.openxmlformats.org/officeDocument/2006/math">
                      <m:r>
                        <m:rPr>
                          <m:sty m:val="p"/>
                        </m:rPr>
                        <a:rPr lang="de-CH" i="0">
                          <a:latin typeface="Cambria Math" panose="02040503050406030204" pitchFamily="18" charset="0"/>
                        </a:rPr>
                        <m:t>P</m:t>
                      </m:r>
                      <m:d>
                        <m:dPr>
                          <m:begChr m:val="["/>
                          <m:endChr m:val="|"/>
                          <m:ctrlPr>
                            <a:rPr lang="de-CH" i="1">
                              <a:latin typeface="Cambria Math" panose="02040503050406030204" pitchFamily="18" charset="0"/>
                            </a:rPr>
                          </m:ctrlPr>
                        </m:dPr>
                        <m:e>
                          <m:r>
                            <a:rPr lang="de-CH" i="1">
                              <a:latin typeface="Cambria Math" panose="02040503050406030204" pitchFamily="18" charset="0"/>
                            </a:rPr>
                            <m:t>𝑇</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m:t>
                          </m:r>
                          <m:r>
                            <a:rPr lang="de-CH" i="1">
                              <a:latin typeface="Cambria Math" panose="02040503050406030204" pitchFamily="18" charset="0"/>
                            </a:rPr>
                            <m:t>𝑑𝑡</m:t>
                          </m:r>
                          <m:r>
                            <a:rPr lang="de-CH" i="1">
                              <a:latin typeface="Cambria Math" panose="02040503050406030204" pitchFamily="18" charset="0"/>
                            </a:rPr>
                            <m:t> </m:t>
                          </m:r>
                        </m:e>
                      </m:d>
                      <m:r>
                        <a:rPr lang="de-CH" i="1">
                          <a:latin typeface="Cambria Math" panose="02040503050406030204" pitchFamily="18" charset="0"/>
                        </a:rPr>
                        <m:t> </m:t>
                      </m:r>
                      <m:r>
                        <a:rPr lang="de-CH" i="1">
                          <a:latin typeface="Cambria Math" panose="02040503050406030204" pitchFamily="18" charset="0"/>
                        </a:rPr>
                        <m:t>𝑇</m:t>
                      </m:r>
                      <m:r>
                        <a:rPr lang="de-CH" i="1">
                          <a:latin typeface="Cambria Math" panose="02040503050406030204" pitchFamily="18" charset="0"/>
                        </a:rPr>
                        <m:t>&gt;</m:t>
                      </m:r>
                      <m:r>
                        <a:rPr lang="de-CH" i="1">
                          <a:latin typeface="Cambria Math" panose="02040503050406030204" pitchFamily="18" charset="0"/>
                        </a:rPr>
                        <m:t>𝑡</m:t>
                      </m:r>
                      <m:r>
                        <a:rPr lang="de-CH" b="0" i="1" smtClean="0">
                          <a:latin typeface="Cambria Math" panose="02040503050406030204" pitchFamily="18" charset="0"/>
                        </a:rPr>
                        <m:t>]</m:t>
                      </m:r>
                      <m:r>
                        <m:rPr>
                          <m:aln/>
                        </m:rP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𝑑𝑡</m:t>
                          </m:r>
                          <m:r>
                            <a:rPr lang="de-CH" i="1">
                              <a:latin typeface="Cambria Math" panose="02040503050406030204" pitchFamily="18" charset="0"/>
                              <a:ea typeface="Cambria Math" panose="02040503050406030204" pitchFamily="18" charset="0"/>
                            </a:rPr>
                            <m:t> | </m:t>
                          </m:r>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i="1">
                              <a:latin typeface="Cambria Math" panose="02040503050406030204" pitchFamily="18" charset="0"/>
                              <a:ea typeface="Cambria Math" panose="02040503050406030204" pitchFamily="18" charset="0"/>
                            </a:rPr>
                            <m:t>𝑡</m:t>
                          </m:r>
                        </m:e>
                      </m:d>
                    </m:oMath>
                    <m:oMath xmlns:m="http://schemas.openxmlformats.org/officeDocument/2006/math">
                      <m:r>
                        <m:rPr>
                          <m:aln/>
                        </m:rP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 − </m:t>
                      </m:r>
                      <m:r>
                        <m:rPr>
                          <m:sty m:val="p"/>
                        </m:rPr>
                        <a:rPr lang="en-US" i="0">
                          <a:latin typeface="Cambria Math" panose="02040503050406030204" pitchFamily="18" charset="0"/>
                          <a:ea typeface="Cambria Math" panose="02040503050406030204" pitchFamily="18" charset="0"/>
                        </a:rPr>
                        <m:t>P</m:t>
                      </m:r>
                      <m:d>
                        <m:dPr>
                          <m:begChr m:val="["/>
                          <m:endChr m:val="]"/>
                          <m:ctrlPr>
                            <a:rPr lang="en-US"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𝑑</m:t>
                          </m:r>
                          <m:r>
                            <a:rPr lang="de-CH" i="1">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𝑇</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𝑑𝑡</m:t>
                          </m:r>
                        </m:e>
                      </m:d>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func>
                        <m:funcPr>
                          <m:ctrlPr>
                            <a:rPr lang="de-CH" i="1">
                              <a:latin typeface="Cambria Math" panose="02040503050406030204" pitchFamily="18" charset="0"/>
                            </a:rPr>
                          </m:ctrlPr>
                        </m:funcPr>
                        <m:fName>
                          <m:r>
                            <a:rPr lang="de-CH" b="0" i="0" smtClean="0">
                              <a:latin typeface="Cambria Math" panose="02040503050406030204" pitchFamily="18" charset="0"/>
                            </a:rPr>
                            <m:t>−</m:t>
                          </m:r>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𝑑𝑡</m:t>
                              </m:r>
                            </m:e>
                          </m:d>
                          <m:r>
                            <a:rPr lang="de-CH" b="0" i="1" smtClean="0">
                              <a:latin typeface="Cambria Math" panose="02040503050406030204" pitchFamily="18" charset="0"/>
                            </a:rPr>
                            <m:t>.</m:t>
                          </m:r>
                        </m:e>
                      </m:func>
                      <m:r>
                        <a:rPr lang="de-CH" b="0" i="1" smtClean="0">
                          <a:latin typeface="Cambria Math" panose="02040503050406030204" pitchFamily="18" charset="0"/>
                          <a:ea typeface="Cambria Math" panose="02040503050406030204" pitchFamily="18" charset="0"/>
                        </a:rPr>
                        <m:t>−</m:t>
                      </m:r>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𝑑𝑡</m:t>
                              </m:r>
                            </m:e>
                          </m:d>
                        </m:e>
                      </m:func>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Since, for </a:t>
                </a:r>
                <a14:m>
                  <m:oMath xmlns:m="http://schemas.openxmlformats.org/officeDocument/2006/math">
                    <m:r>
                      <a:rPr lang="en-US" i="1" dirty="0">
                        <a:latin typeface="Cambria Math" panose="02040503050406030204" pitchFamily="18" charset="0"/>
                      </a:rPr>
                      <m:t>𝑑𝑡</m:t>
                    </m:r>
                    <m:r>
                      <a:rPr lang="en-US" i="1" dirty="0">
                        <a:latin typeface="Cambria Math" panose="02040503050406030204" pitchFamily="18" charset="0"/>
                      </a:rPr>
                      <m:t>&gt;</m:t>
                    </m:r>
                    <m:r>
                      <a:rPr lang="en-US" i="1" dirty="0">
                        <a:latin typeface="Cambria Math" panose="02040503050406030204" pitchFamily="18" charset="0"/>
                      </a:rPr>
                      <m:t>0</m:t>
                    </m:r>
                  </m:oMath>
                </a14:m>
                <a:r>
                  <a:rPr lang="en-US" dirty="0"/>
                  <a:t> small,  </a:t>
                </a:r>
                <a14:m>
                  <m:oMath xmlns:m="http://schemas.openxmlformats.org/officeDocument/2006/math">
                    <m:func>
                      <m:funcPr>
                        <m:ctrlPr>
                          <a:rPr lang="de-CH" i="1">
                            <a:latin typeface="Cambria Math" panose="02040503050406030204" pitchFamily="18" charset="0"/>
                          </a:rPr>
                        </m:ctrlPr>
                      </m:funcPr>
                      <m:fName>
                        <m:r>
                          <m:rPr>
                            <m:sty m:val="p"/>
                          </m:rPr>
                          <a:rPr lang="de-CH">
                            <a:latin typeface="Cambria Math" panose="02040503050406030204" pitchFamily="18" charset="0"/>
                          </a:rPr>
                          <m:t>exp</m:t>
                        </m:r>
                      </m:fName>
                      <m:e>
                        <m:d>
                          <m:dPr>
                            <m:ctrlPr>
                              <a:rPr lang="de-CH" i="1">
                                <a:latin typeface="Cambria Math" panose="02040503050406030204" pitchFamily="18" charset="0"/>
                              </a:rPr>
                            </m:ctrlPr>
                          </m:dPr>
                          <m:e>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𝑑𝑡</m:t>
                            </m:r>
                          </m:e>
                        </m:d>
                        <m:r>
                          <a:rPr lang="de-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α</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𝑑𝑡</m:t>
                        </m:r>
                      </m:e>
                    </m:func>
                  </m:oMath>
                </a14:m>
                <a:r>
                  <a:rPr lang="en-US" dirty="0"/>
                  <a:t> (by Taylor expansion). We conclude that </a:t>
                </a:r>
                <a14:m>
                  <m:oMath xmlns:m="http://schemas.openxmlformats.org/officeDocument/2006/math">
                    <m:r>
                      <m:rPr>
                        <m:sty m:val="p"/>
                      </m:rPr>
                      <a:rPr lang="de-CH" i="0">
                        <a:latin typeface="Cambria Math" panose="02040503050406030204" pitchFamily="18" charset="0"/>
                      </a:rPr>
                      <m:t>P</m:t>
                    </m:r>
                    <m:d>
                      <m:dPr>
                        <m:begChr m:val="["/>
                        <m:endChr m:val="|"/>
                        <m:ctrlPr>
                          <a:rPr lang="de-CH" i="1">
                            <a:latin typeface="Cambria Math" panose="02040503050406030204" pitchFamily="18" charset="0"/>
                          </a:rPr>
                        </m:ctrlPr>
                      </m:dPr>
                      <m:e>
                        <m:r>
                          <a:rPr lang="de-CH" i="1">
                            <a:latin typeface="Cambria Math" panose="02040503050406030204" pitchFamily="18" charset="0"/>
                          </a:rPr>
                          <m:t>𝑇</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m:t>
                        </m:r>
                        <m:r>
                          <a:rPr lang="de-CH" i="1">
                            <a:latin typeface="Cambria Math" panose="02040503050406030204" pitchFamily="18" charset="0"/>
                          </a:rPr>
                          <m:t>𝑑𝑡</m:t>
                        </m:r>
                        <m:r>
                          <a:rPr lang="de-CH" i="1">
                            <a:latin typeface="Cambria Math" panose="02040503050406030204" pitchFamily="18" charset="0"/>
                          </a:rPr>
                          <m:t> </m:t>
                        </m:r>
                      </m:e>
                    </m:d>
                    <m:r>
                      <a:rPr lang="de-CH" i="1">
                        <a:latin typeface="Cambria Math" panose="02040503050406030204" pitchFamily="18" charset="0"/>
                      </a:rPr>
                      <m:t> </m:t>
                    </m:r>
                    <m:r>
                      <a:rPr lang="de-CH" i="1">
                        <a:latin typeface="Cambria Math" panose="02040503050406030204" pitchFamily="18" charset="0"/>
                      </a:rPr>
                      <m:t>𝑇</m:t>
                    </m:r>
                    <m:r>
                      <a:rPr lang="de-CH" i="1">
                        <a:latin typeface="Cambria Math" panose="02040503050406030204" pitchFamily="18" charset="0"/>
                      </a:rPr>
                      <m:t>&gt;</m:t>
                    </m:r>
                    <m:r>
                      <a:rPr lang="de-CH" i="1">
                        <a:latin typeface="Cambria Math" panose="02040503050406030204" pitchFamily="18" charset="0"/>
                      </a:rPr>
                      <m:t>𝑡</m:t>
                    </m:r>
                    <m:r>
                      <a:rPr lang="de-CH" b="0" i="1" smtClean="0">
                        <a:latin typeface="Cambria Math" panose="02040503050406030204" pitchFamily="18" charset="0"/>
                      </a:rPr>
                      <m:t>]</m:t>
                    </m:r>
                    <m:r>
                      <a:rPr lang="de-CH" i="1">
                        <a:latin typeface="Cambria Math" panose="02040503050406030204" pitchFamily="18" charset="0"/>
                      </a:rPr>
                      <m:t>≅ </m:t>
                    </m:r>
                    <m:r>
                      <a:rPr lang="de-CH" i="1">
                        <a:latin typeface="Cambria Math" panose="02040503050406030204" pitchFamily="18" charset="0"/>
                        <a:ea typeface="Cambria Math" panose="02040503050406030204" pitchFamily="18" charset="0"/>
                      </a:rPr>
                      <m:t>𝛼</m:t>
                    </m:r>
                    <m:r>
                      <a:rPr lang="de-CH" i="1">
                        <a:latin typeface="Cambria Math" panose="02040503050406030204" pitchFamily="18" charset="0"/>
                        <a:ea typeface="Cambria Math" panose="02040503050406030204" pitchFamily="18" charset="0"/>
                      </a:rPr>
                      <m:t>𝑑𝑡</m:t>
                    </m:r>
                  </m:oMath>
                </a14:m>
                <a:r>
                  <a:rPr lang="en-US" dirty="0"/>
                  <a:t>.</a:t>
                </a:r>
              </a:p>
              <a:p>
                <a:pPr marL="0" indent="0" algn="r">
                  <a:buNone/>
                </a:pPr>
                <a:r>
                  <a:rPr lang="en-US" dirty="0"/>
                  <a:t>◻︎</a:t>
                </a:r>
              </a:p>
            </p:txBody>
          </p:sp>
        </mc:Choice>
        <mc:Fallback xmlns="">
          <p:sp>
            <p:nvSpPr>
              <p:cNvPr id="3" name="Content Placeholder 2">
                <a:extLst>
                  <a:ext uri="{FF2B5EF4-FFF2-40B4-BE49-F238E27FC236}">
                    <a16:creationId xmlns:a16="http://schemas.microsoft.com/office/drawing/2014/main" id="{AA9F38BA-5C41-1842-880F-B4ECF34E20A1}"/>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4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12C27EE-6C15-494C-BCD5-247AC7270924}"/>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39384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9E48-31A2-5A45-B423-892DE44E9205}"/>
              </a:ext>
            </a:extLst>
          </p:cNvPr>
          <p:cNvSpPr>
            <a:spLocks noGrp="1"/>
          </p:cNvSpPr>
          <p:nvPr>
            <p:ph type="title"/>
          </p:nvPr>
        </p:nvSpPr>
        <p:spPr/>
        <p:txBody>
          <a:bodyPr/>
          <a:lstStyle/>
          <a:p>
            <a:r>
              <a:rPr lang="en-US" dirty="0"/>
              <a:t>The exponential distribution – property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EF212-F1AB-BE4D-82F9-55DAAFA8DA7E}"/>
                  </a:ext>
                </a:extLst>
              </p:cNvPr>
              <p:cNvSpPr>
                <a:spLocks noGrp="1"/>
              </p:cNvSpPr>
              <p:nvPr>
                <p:ph sz="quarter" idx="11"/>
              </p:nvPr>
            </p:nvSpPr>
            <p:spPr/>
            <p:txBody>
              <a:bodyPr>
                <a:normAutofit/>
              </a:bodyPr>
              <a:lstStyle/>
              <a:p>
                <a:pPr marL="0" indent="0">
                  <a:buNone/>
                </a:pPr>
                <a:r>
                  <a:rPr lang="en-US" b="1" dirty="0">
                    <a:solidFill>
                      <a:schemeClr val="accent1"/>
                    </a:solidFill>
                  </a:rPr>
                  <a:t>Property 4: </a:t>
                </a:r>
                <a:r>
                  <a:rPr lang="en-US" dirty="0"/>
                  <a:t>The minimum of finitely many independent exponential random variables has an exponential distribution. </a:t>
                </a:r>
                <a:endParaRPr lang="en-US" dirty="0">
                  <a:ea typeface="Cambria Math" panose="02040503050406030204" pitchFamily="18" charset="0"/>
                </a:endParaRPr>
              </a:p>
              <a:p>
                <a:pPr marL="0" indent="0">
                  <a:buNone/>
                </a:pPr>
                <a:r>
                  <a:rPr lang="en-US" b="1" dirty="0">
                    <a:solidFill>
                      <a:schemeClr val="accent1"/>
                    </a:solidFill>
                    <a:ea typeface="Cambria Math" panose="02040503050406030204" pitchFamily="18" charset="0"/>
                  </a:rPr>
                  <a:t>Proof: </a:t>
                </a:r>
                <a:r>
                  <a:rPr lang="en-US" dirty="0">
                    <a:ea typeface="Cambria Math" panose="02040503050406030204" pitchFamily="18" charset="0"/>
                  </a:rPr>
                  <a:t>Let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be independent </a:t>
                </a:r>
                <a:r>
                  <a:rPr lang="en-US" dirty="0"/>
                  <a:t>exponential random variables with parameters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0" smtClean="0">
                            <a:latin typeface="Cambria Math" panose="02040503050406030204" pitchFamily="18" charset="0"/>
                            <a:ea typeface="Cambria Math" panose="02040503050406030204" pitchFamily="18" charset="0"/>
                          </a:rPr>
                          <m:t>2</m:t>
                        </m:r>
                      </m:sub>
                    </m:sSub>
                    <m:r>
                      <a:rPr lang="de-CH" b="0" i="0"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 Let </a:t>
                </a:r>
                <a14:m>
                  <m:oMath xmlns:m="http://schemas.openxmlformats.org/officeDocument/2006/math">
                    <m:r>
                      <a:rPr lang="de-CH" b="0" i="1" smtClean="0">
                        <a:latin typeface="Cambria Math" panose="02040503050406030204" pitchFamily="18" charset="0"/>
                        <a:ea typeface="Cambria Math" panose="02040503050406030204" pitchFamily="18" charset="0"/>
                      </a:rPr>
                      <m:t>𝑈</m:t>
                    </m:r>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min</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Then, for any </a:t>
                </a:r>
                <a14:m>
                  <m:oMath xmlns:m="http://schemas.openxmlformats.org/officeDocument/2006/math">
                    <m:r>
                      <a:rPr lang="de-CH" i="1">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𝑈</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P</m:t>
                      </m:r>
                      <m:d>
                        <m:dPr>
                          <m:begChr m:val="["/>
                          <m:endChr m:val="]"/>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𝑇</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𝑡</m:t>
                          </m:r>
                        </m:e>
                      </m:d>
                    </m:oMath>
                    <m:oMath xmlns:m="http://schemas.openxmlformats.org/officeDocument/2006/math">
                      <m:r>
                        <a:rPr lang="de-CH" b="0" i="1" smtClean="0">
                          <a:latin typeface="Cambria Math" panose="02040503050406030204" pitchFamily="18" charset="0"/>
                          <a:ea typeface="Cambria Math" panose="02040503050406030204" pitchFamily="18" charset="0"/>
                        </a:rPr>
                        <m:t>=</m:t>
                      </m:r>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b="0"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𝑡</m:t>
                              </m:r>
                            </m:e>
                          </m:d>
                        </m:e>
                      </m:func>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𝑡</m:t>
                              </m:r>
                            </m:e>
                          </m:d>
                        </m:e>
                      </m:func>
                      <m:r>
                        <a:rPr lang="de-CH" b="0" i="1" smtClean="0">
                          <a:latin typeface="Cambria Math" panose="02040503050406030204" pitchFamily="18" charset="0"/>
                          <a:ea typeface="Cambria Math" panose="02040503050406030204" pitchFamily="18" charset="0"/>
                        </a:rPr>
                        <m:t>∙∙∙</m:t>
                      </m:r>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𝑡</m:t>
                              </m:r>
                            </m:e>
                          </m:d>
                        </m:e>
                      </m:func>
                      <m:r>
                        <a:rPr lang="de-CH" b="0" i="1" smtClean="0">
                          <a:latin typeface="Cambria Math" panose="02040503050406030204" pitchFamily="18" charset="0"/>
                          <a:ea typeface="Cambria Math" panose="02040503050406030204" pitchFamily="18" charset="0"/>
                        </a:rPr>
                        <m:t>=</m:t>
                      </m:r>
                      <m:func>
                        <m:funcPr>
                          <m:ctrlPr>
                            <a:rPr lang="de-CH" b="0" i="1" smtClean="0">
                              <a:latin typeface="Cambria Math" panose="02040503050406030204" pitchFamily="18" charset="0"/>
                              <a:ea typeface="Cambria Math" panose="02040503050406030204" pitchFamily="18" charset="0"/>
                            </a:rPr>
                          </m:ctrlPr>
                        </m:funcPr>
                        <m:fName>
                          <m:r>
                            <m:rPr>
                              <m:sty m:val="p"/>
                            </m:rPr>
                            <a:rPr lang="de-CH" b="0" i="0" smtClean="0">
                              <a:latin typeface="Cambria Math" panose="02040503050406030204" pitchFamily="18" charset="0"/>
                              <a:ea typeface="Cambria Math" panose="02040503050406030204" pitchFamily="18" charset="0"/>
                            </a:rPr>
                            <m:t>exp</m:t>
                          </m:r>
                        </m:fName>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m:t>
                              </m:r>
                              <m:d>
                                <m:dPr>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2</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b="0" i="1" smtClean="0">
                                          <a:latin typeface="Cambria Math" panose="02040503050406030204" pitchFamily="18" charset="0"/>
                                          <a:ea typeface="Cambria Math" panose="02040503050406030204" pitchFamily="18" charset="0"/>
                                        </a:rPr>
                                        <m:t>𝑛</m:t>
                                      </m:r>
                                    </m:sub>
                                  </m:sSub>
                                </m:e>
                              </m:d>
                              <m:r>
                                <a:rPr lang="de-CH" b="0" i="1" smtClean="0">
                                  <a:latin typeface="Cambria Math" panose="02040503050406030204" pitchFamily="18" charset="0"/>
                                  <a:ea typeface="Cambria Math" panose="02040503050406030204" pitchFamily="18" charset="0"/>
                                </a:rPr>
                                <m:t>𝑡</m:t>
                              </m:r>
                            </m:e>
                          </m:d>
                        </m:e>
                      </m:func>
                      <m:r>
                        <a:rPr lang="de-CH"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that is, </a:t>
                </a:r>
                <a14:m>
                  <m:oMath xmlns:m="http://schemas.openxmlformats.org/officeDocument/2006/math">
                    <m:r>
                      <a:rPr lang="de-CH" i="1">
                        <a:latin typeface="Cambria Math" panose="02040503050406030204" pitchFamily="18" charset="0"/>
                        <a:ea typeface="Cambria Math" panose="02040503050406030204" pitchFamily="18" charset="0"/>
                      </a:rPr>
                      <m:t>𝑈</m:t>
                    </m:r>
                  </m:oMath>
                </a14:m>
                <a:r>
                  <a:rPr lang="en-US" dirty="0">
                    <a:ea typeface="Cambria Math" panose="02040503050406030204" pitchFamily="18" charset="0"/>
                  </a:rPr>
                  <a:t> has an exponential distribution with parameter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ea typeface="Cambria Math" panose="02040503050406030204" pitchFamily="18" charset="0"/>
                          </a:rPr>
                          <m:t>1</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ea typeface="Cambria Math" panose="02040503050406030204" pitchFamily="18" charset="0"/>
                          </a:rPr>
                          <m:t>2</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p>
              <a:p>
                <a:pPr marL="0" indent="0">
                  <a:buNone/>
                </a:pPr>
                <a:r>
                  <a:rPr lang="en-US" dirty="0">
                    <a:ea typeface="Cambria Math" panose="02040503050406030204" pitchFamily="18" charset="0"/>
                  </a:rPr>
                  <a:t>If there are different types of customers, each with their own interarrival time modelled via an exponential distribution, then the interarrival time for a generic customer (a customer of whatever type) is also modelled via an exponential distribution. Similarly, if there are different servers with different execution speeds, the time until the next service completion is also modelled via an exponential distribution, and the queueing system performs like a single very quick server.</a:t>
                </a:r>
              </a:p>
            </p:txBody>
          </p:sp>
        </mc:Choice>
        <mc:Fallback xmlns="">
          <p:sp>
            <p:nvSpPr>
              <p:cNvPr id="3" name="Content Placeholder 2">
                <a:extLst>
                  <a:ext uri="{FF2B5EF4-FFF2-40B4-BE49-F238E27FC236}">
                    <a16:creationId xmlns:a16="http://schemas.microsoft.com/office/drawing/2014/main" id="{D50EF212-F1AB-BE4D-82F9-55DAAFA8DA7E}"/>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50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54E7E2C-23B9-5541-9D87-89DE531CEDAE}"/>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379528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35AD-A7EA-964A-8403-93506DFF8CCB}"/>
              </a:ext>
            </a:extLst>
          </p:cNvPr>
          <p:cNvSpPr>
            <a:spLocks noGrp="1"/>
          </p:cNvSpPr>
          <p:nvPr>
            <p:ph type="title"/>
          </p:nvPr>
        </p:nvSpPr>
        <p:spPr/>
        <p:txBody>
          <a:bodyPr/>
          <a:lstStyle/>
          <a:p>
            <a:r>
              <a:rPr lang="en-US" dirty="0"/>
              <a:t>The exponential distribution – property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E16CCC-81EF-F740-B65F-5E859F818743}"/>
                  </a:ext>
                </a:extLst>
              </p:cNvPr>
              <p:cNvSpPr>
                <a:spLocks noGrp="1"/>
              </p:cNvSpPr>
              <p:nvPr>
                <p:ph sz="quarter" idx="11"/>
              </p:nvPr>
            </p:nvSpPr>
            <p:spPr/>
            <p:txBody>
              <a:bodyPr/>
              <a:lstStyle/>
              <a:p>
                <a:pPr marL="0" indent="0">
                  <a:buNone/>
                </a:pPr>
                <a:r>
                  <a:rPr lang="en-US" b="1" dirty="0">
                    <a:solidFill>
                      <a:schemeClr val="accent1"/>
                    </a:solidFill>
                  </a:rPr>
                  <a:t>Property 5: </a:t>
                </a:r>
                <a:r>
                  <a:rPr lang="en-US" dirty="0"/>
                  <a:t>Let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denote how many times an event </a:t>
                </a:r>
                <a14:m>
                  <m:oMath xmlns:m="http://schemas.openxmlformats.org/officeDocument/2006/math">
                    <m:r>
                      <a:rPr lang="de-CH" b="0" i="1" smtClean="0">
                        <a:latin typeface="Cambria Math" panose="02040503050406030204" pitchFamily="18" charset="0"/>
                      </a:rPr>
                      <m:t>𝑇</m:t>
                    </m:r>
                  </m:oMath>
                </a14:m>
                <a:r>
                  <a:rPr lang="en-US" dirty="0"/>
                  <a:t> with exponential distribution (with parameter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en-US" dirty="0"/>
                  <a:t>) occurs by time </a:t>
                </a:r>
                <a14:m>
                  <m:oMath xmlns:m="http://schemas.openxmlformats.org/officeDocument/2006/math">
                    <m:r>
                      <a:rPr lang="en-US" i="1">
                        <a:latin typeface="Cambria Math" panose="02040503050406030204" pitchFamily="18" charset="0"/>
                      </a:rPr>
                      <m:t>𝑡</m:t>
                    </m:r>
                    <m:r>
                      <a:rPr lang="de-CH" b="0" i="1" smtClean="0">
                        <a:latin typeface="Cambria Math" panose="02040503050406030204" pitchFamily="18" charset="0"/>
                      </a:rPr>
                      <m:t>≥0</m:t>
                    </m:r>
                  </m:oMath>
                </a14:m>
                <a:r>
                  <a:rPr lang="en-US" dirty="0"/>
                  <a:t>. Then,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has a </a:t>
                </a:r>
                <a:r>
                  <a:rPr lang="en-US" i="1" dirty="0"/>
                  <a:t>Poisson distribution</a:t>
                </a:r>
                <a:r>
                  <a:rPr lang="en-US" dirty="0"/>
                  <a:t> with parameter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oMath>
                </a14:m>
                <a:r>
                  <a:rPr lang="en-US" dirty="0"/>
                  <a:t>, that is, for any </a:t>
                </a:r>
                <a14:m>
                  <m:oMath xmlns:m="http://schemas.openxmlformats.org/officeDocument/2006/math">
                    <m:r>
                      <a:rPr lang="de-CH" b="0" i="1" smtClean="0">
                        <a:latin typeface="Cambria Math" panose="02040503050406030204" pitchFamily="18" charset="0"/>
                      </a:rPr>
                      <m:t>𝑛</m:t>
                    </m:r>
                    <m:r>
                      <a:rPr lang="de-CH" b="0" i="1" smtClean="0">
                        <a:latin typeface="Cambria Math" panose="02040503050406030204" pitchFamily="18" charset="0"/>
                      </a:rPr>
                      <m:t> ∈</m:t>
                    </m:r>
                    <m:r>
                      <a:rPr lang="de-CH" b="0" i="1" smtClean="0">
                        <a:latin typeface="Cambria Math" panose="02040503050406030204" pitchFamily="18" charset="0"/>
                        <a:ea typeface="Cambria Math" panose="02040503050406030204" pitchFamily="18" charset="0"/>
                      </a:rPr>
                      <m:t>ℕ</m:t>
                    </m:r>
                  </m:oMath>
                </a14:m>
                <a:r>
                  <a:rPr lang="en-US" dirty="0"/>
                  <a:t>, </a:t>
                </a:r>
                <a14:m>
                  <m:oMath xmlns:m="http://schemas.openxmlformats.org/officeDocument/2006/math">
                    <m:r>
                      <a:rPr lang="de-CH" b="0" i="1" smtClean="0">
                        <a:latin typeface="Cambria Math" panose="02040503050406030204" pitchFamily="18" charset="0"/>
                      </a:rPr>
                      <m:t>𝑃</m:t>
                    </m:r>
                    <m:d>
                      <m:dPr>
                        <m:begChr m:val="["/>
                        <m:endChr m:val="]"/>
                        <m:ctrlPr>
                          <a:rPr lang="de-CH" b="0" i="1" smtClean="0">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b="0" i="1" smtClean="0">
                            <a:latin typeface="Cambria Math" panose="02040503050406030204" pitchFamily="18" charset="0"/>
                          </a:rPr>
                          <m:t>=</m:t>
                        </m:r>
                        <m:r>
                          <a:rPr lang="de-CH" b="0" i="1" smtClean="0">
                            <a:latin typeface="Cambria Math" panose="02040503050406030204" pitchFamily="18" charset="0"/>
                          </a:rPr>
                          <m:t>𝑛</m:t>
                        </m:r>
                      </m:e>
                    </m:d>
                    <m:r>
                      <a:rPr lang="de-CH" b="0" i="1" smtClean="0">
                        <a:latin typeface="Cambria Math" panose="02040503050406030204" pitchFamily="18" charset="0"/>
                      </a:rPr>
                      <m:t>=</m:t>
                    </m:r>
                    <m:f>
                      <m:fPr>
                        <m:ctrlPr>
                          <a:rPr lang="de-CH" b="0" i="1" smtClean="0">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e>
                            </m:d>
                          </m:e>
                          <m:sup>
                            <m:r>
                              <a:rPr lang="de-CH" i="1">
                                <a:latin typeface="Cambria Math" panose="02040503050406030204" pitchFamily="18" charset="0"/>
                              </a:rPr>
                              <m:t>𝑛</m:t>
                            </m:r>
                          </m:sup>
                        </m:sSup>
                        <m:r>
                          <m:rPr>
                            <m:sty m:val="p"/>
                          </m:rPr>
                          <a:rPr lang="de-CH">
                            <a:latin typeface="Cambria Math" panose="02040503050406030204" pitchFamily="18" charset="0"/>
                          </a:rPr>
                          <m:t>exp</m:t>
                        </m:r>
                        <m:r>
                          <a:rPr lang="de-CH"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rPr>
                          <m:t>𝑡</m:t>
                        </m:r>
                        <m:r>
                          <a:rPr lang="de-CH" i="1">
                            <a:latin typeface="Cambria Math" panose="02040503050406030204" pitchFamily="18" charset="0"/>
                          </a:rPr>
                          <m:t>)</m:t>
                        </m:r>
                      </m:num>
                      <m:den>
                        <m:r>
                          <a:rPr lang="de-CH" b="0" i="1" smtClean="0">
                            <a:latin typeface="Cambria Math" panose="02040503050406030204" pitchFamily="18" charset="0"/>
                          </a:rPr>
                          <m:t>𝑛</m:t>
                        </m:r>
                        <m:r>
                          <a:rPr lang="de-CH" b="0" i="1" smtClean="0">
                            <a:latin typeface="Cambria Math" panose="02040503050406030204" pitchFamily="18" charset="0"/>
                          </a:rPr>
                          <m:t>!</m:t>
                        </m:r>
                      </m:den>
                    </m:f>
                  </m:oMath>
                </a14:m>
                <a:r>
                  <a:rPr lang="en-US" dirty="0"/>
                  <a:t>.</a:t>
                </a:r>
              </a:p>
              <a:p>
                <a:pPr marL="0" indent="0">
                  <a:buNone/>
                </a:pPr>
                <a:r>
                  <a:rPr lang="en-US" b="1" dirty="0">
                    <a:solidFill>
                      <a:schemeClr val="accent1"/>
                    </a:solidFill>
                  </a:rPr>
                  <a:t>Proof: </a:t>
                </a:r>
                <a:r>
                  <a:rPr lang="en-US" dirty="0"/>
                  <a:t>(sketch) Let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𝑛</m:t>
                        </m:r>
                        <m:r>
                          <a:rPr lang="de-CH" b="0" i="1" smtClean="0">
                            <a:latin typeface="Cambria Math" panose="02040503050406030204" pitchFamily="18" charset="0"/>
                          </a:rPr>
                          <m:t>+1</m:t>
                        </m:r>
                      </m:sub>
                    </m:sSub>
                  </m:oMath>
                </a14:m>
                <a:r>
                  <a:rPr lang="en-US" dirty="0"/>
                  <a:t> be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independent copies of </a:t>
                </a:r>
                <a14:m>
                  <m:oMath xmlns:m="http://schemas.openxmlformats.org/officeDocument/2006/math">
                    <m:r>
                      <a:rPr lang="de-CH" i="1">
                        <a:latin typeface="Cambria Math" panose="02040503050406030204" pitchFamily="18" charset="0"/>
                      </a:rPr>
                      <m:t>𝑇</m:t>
                    </m:r>
                    <m:r>
                      <a:rPr lang="de-CH" b="0" i="1" smtClean="0">
                        <a:latin typeface="Cambria Math" panose="02040503050406030204" pitchFamily="18" charset="0"/>
                      </a:rPr>
                      <m:t>.</m:t>
                    </m:r>
                  </m:oMath>
                </a14:m>
                <a:r>
                  <a:rPr lang="en-US" dirty="0"/>
                  <a:t> Then, the sum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1</m:t>
                        </m:r>
                      </m:sub>
                    </m:sSub>
                    <m:r>
                      <a:rPr lang="de-CH" b="0" i="1" smtClean="0">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2</m:t>
                        </m:r>
                      </m:sub>
                    </m:sSub>
                    <m:r>
                      <a:rPr lang="de-CH" b="0" i="1" smtClean="0">
                        <a:latin typeface="Cambria Math" panose="02040503050406030204" pitchFamily="18" charset="0"/>
                      </a:rPr>
                      <m:t>+</m:t>
                    </m:r>
                    <m:r>
                      <a:rPr lang="de-CH" i="1">
                        <a:latin typeface="Cambria Math" panose="02040503050406030204" pitchFamily="18" charset="0"/>
                      </a:rPr>
                      <m:t>…</m:t>
                    </m:r>
                    <m:r>
                      <a:rPr lang="de-CH" b="0" i="1" smtClean="0">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𝑛</m:t>
                        </m:r>
                        <m:r>
                          <a:rPr lang="de-CH" i="1">
                            <a:latin typeface="Cambria Math" panose="02040503050406030204" pitchFamily="18" charset="0"/>
                          </a:rPr>
                          <m:t>+1</m:t>
                        </m:r>
                      </m:sub>
                    </m:sSub>
                  </m:oMath>
                </a14:m>
                <a:r>
                  <a:rPr lang="en-US" dirty="0"/>
                  <a:t> is itself a random variable, and its distribution is an </a:t>
                </a:r>
                <a:r>
                  <a:rPr lang="en-US" i="1" dirty="0"/>
                  <a:t>Erlang distribution</a:t>
                </a:r>
                <a:r>
                  <a:rPr lang="en-US" dirty="0"/>
                  <a:t> with parameters </a:t>
                </a:r>
                <a14:m>
                  <m:oMath xmlns:m="http://schemas.openxmlformats.org/officeDocument/2006/math">
                    <m:d>
                      <m:dPr>
                        <m:ctrlPr>
                          <a:rPr lang="de-CH" b="0" i="1" smtClean="0">
                            <a:latin typeface="Cambria Math" panose="02040503050406030204" pitchFamily="18" charset="0"/>
                          </a:rPr>
                        </m:ctrlPr>
                      </m:dPr>
                      <m:e>
                        <m:r>
                          <a:rPr lang="de-CH" b="0" i="1" smtClean="0">
                            <a:latin typeface="Cambria Math" panose="02040503050406030204" pitchFamily="18" charset="0"/>
                          </a:rPr>
                          <m:t>𝑛</m:t>
                        </m:r>
                        <m:r>
                          <a:rPr lang="de-CH" b="0" i="1" smtClean="0">
                            <a:latin typeface="Cambria Math" panose="02040503050406030204" pitchFamily="18" charset="0"/>
                          </a:rPr>
                          <m:t>+1, </m:t>
                        </m:r>
                        <m:r>
                          <a:rPr lang="de-CH" b="0" i="1" smtClean="0">
                            <a:latin typeface="Cambria Math" panose="02040503050406030204" pitchFamily="18" charset="0"/>
                            <a:ea typeface="Cambria Math" panose="02040503050406030204" pitchFamily="18" charset="0"/>
                          </a:rPr>
                          <m:t>𝛼</m:t>
                        </m:r>
                      </m:e>
                    </m:d>
                  </m:oMath>
                </a14:m>
                <a:r>
                  <a:rPr lang="en-US" dirty="0"/>
                  <a:t>, that is, </a:t>
                </a:r>
                <a:endParaRPr lang="de-CH"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𝑃</m:t>
                      </m:r>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2</m:t>
                              </m:r>
                            </m:sub>
                          </m:sSub>
                          <m:r>
                            <a:rPr lang="de-CH" i="1">
                              <a:latin typeface="Cambria Math" panose="02040503050406030204" pitchFamily="18" charset="0"/>
                            </a:rPr>
                            <m:t>+ …+</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𝑛</m:t>
                              </m:r>
                              <m:r>
                                <a:rPr lang="de-CH" i="1">
                                  <a:latin typeface="Cambria Math" panose="02040503050406030204" pitchFamily="18" charset="0"/>
                                </a:rPr>
                                <m:t>+1</m:t>
                              </m:r>
                            </m:sub>
                          </m:sSub>
                          <m:r>
                            <a:rPr lang="de-CH" b="0" i="1" smtClean="0">
                              <a:latin typeface="Cambria Math" panose="02040503050406030204" pitchFamily="18" charset="0"/>
                            </a:rPr>
                            <m:t>≤</m:t>
                          </m:r>
                          <m:r>
                            <a:rPr lang="de-CH" i="1">
                              <a:latin typeface="Cambria Math" panose="02040503050406030204" pitchFamily="18" charset="0"/>
                            </a:rPr>
                            <m:t>𝑥</m:t>
                          </m:r>
                        </m:e>
                      </m:d>
                      <m:r>
                        <a:rPr lang="de-CH" b="0" i="1" smtClean="0">
                          <a:latin typeface="Cambria Math" panose="02040503050406030204" pitchFamily="18" charset="0"/>
                        </a:rPr>
                        <m:t>=1 − </m:t>
                      </m:r>
                      <m:nary>
                        <m:naryPr>
                          <m:chr m:val="∑"/>
                          <m:limLoc m:val="subSup"/>
                          <m:ctrlPr>
                            <a:rPr lang="de-CH" b="0" i="1" smtClean="0">
                              <a:latin typeface="Cambria Math" panose="02040503050406030204" pitchFamily="18" charset="0"/>
                            </a:rPr>
                          </m:ctrlPr>
                        </m:naryPr>
                        <m:sub>
                          <m:r>
                            <m:rPr>
                              <m:brk m:alnAt="25"/>
                            </m:rPr>
                            <a:rPr lang="de-CH" b="0" i="1" smtClean="0">
                              <a:latin typeface="Cambria Math" panose="02040503050406030204" pitchFamily="18" charset="0"/>
                            </a:rPr>
                            <m:t>𝑘</m:t>
                          </m:r>
                          <m:r>
                            <a:rPr lang="de-CH" b="0" i="1" smtClean="0">
                              <a:latin typeface="Cambria Math" panose="02040503050406030204" pitchFamily="18" charset="0"/>
                            </a:rPr>
                            <m:t>=0</m:t>
                          </m:r>
                        </m:sub>
                        <m:sup>
                          <m:r>
                            <a:rPr lang="de-CH" b="0" i="1" smtClean="0">
                              <a:latin typeface="Cambria Math" panose="02040503050406030204" pitchFamily="18" charset="0"/>
                            </a:rPr>
                            <m:t>𝑛</m:t>
                          </m:r>
                        </m:sup>
                        <m:e>
                          <m:f>
                            <m:fPr>
                              <m:ctrlPr>
                                <a:rPr lang="de-CH" b="0" i="1" smtClean="0">
                                  <a:latin typeface="Cambria Math" panose="02040503050406030204" pitchFamily="18" charset="0"/>
                                </a:rPr>
                              </m:ctrlPr>
                            </m:fPr>
                            <m:num>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𝑥</m:t>
                                      </m:r>
                                    </m:e>
                                  </m:d>
                                </m:e>
                                <m:sup>
                                  <m:r>
                                    <a:rPr lang="de-CH" b="0" i="1" smtClean="0">
                                      <a:latin typeface="Cambria Math" panose="02040503050406030204" pitchFamily="18" charset="0"/>
                                      <a:ea typeface="Cambria Math" panose="02040503050406030204" pitchFamily="18" charset="0"/>
                                    </a:rPr>
                                    <m:t>𝑘</m:t>
                                  </m:r>
                                </m:sup>
                              </m:sSup>
                              <m:r>
                                <m:rPr>
                                  <m:sty m:val="p"/>
                                </m:rPr>
                                <a:rPr lang="de-CH" b="0" i="0" smtClean="0">
                                  <a:latin typeface="Cambria Math" panose="02040503050406030204" pitchFamily="18" charset="0"/>
                                  <a:ea typeface="Cambria Math" panose="02040503050406030204" pitchFamily="18" charset="0"/>
                                </a:rPr>
                                <m:t>exp</m:t>
                              </m:r>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rPr>
                                <m:t>𝑘</m:t>
                              </m:r>
                              <m:r>
                                <a:rPr lang="de-CH" b="0" i="1" smtClean="0">
                                  <a:latin typeface="Cambria Math" panose="02040503050406030204" pitchFamily="18" charset="0"/>
                                </a:rPr>
                                <m:t>!</m:t>
                              </m:r>
                            </m:den>
                          </m:f>
                        </m:e>
                      </m:nary>
                    </m:oMath>
                  </m:oMathPara>
                </a14:m>
                <a:endParaRPr lang="en-US" dirty="0"/>
              </a:p>
              <a:p>
                <a:pPr marL="0" indent="0">
                  <a:buNone/>
                </a:pPr>
                <a:r>
                  <a:rPr lang="en-US" dirty="0"/>
                  <a:t>Since </a:t>
                </a:r>
                <a14:m>
                  <m:oMath xmlns:m="http://schemas.openxmlformats.org/officeDocument/2006/math">
                    <m:r>
                      <a:rPr lang="en-US" i="1" dirty="0" smtClean="0">
                        <a:latin typeface="Cambria Math" panose="02040503050406030204" pitchFamily="18" charset="0"/>
                      </a:rPr>
                      <m:t>𝑇</m:t>
                    </m:r>
                  </m:oMath>
                </a14:m>
                <a:r>
                  <a:rPr lang="en-US" dirty="0"/>
                  <a:t> occurs at most </a:t>
                </a:r>
                <a14:m>
                  <m:oMath xmlns:m="http://schemas.openxmlformats.org/officeDocument/2006/math">
                    <m:r>
                      <a:rPr lang="en-US" i="1" dirty="0" smtClean="0">
                        <a:latin typeface="Cambria Math" panose="02040503050406030204" pitchFamily="18" charset="0"/>
                      </a:rPr>
                      <m:t>𝑛</m:t>
                    </m:r>
                  </m:oMath>
                </a14:m>
                <a:r>
                  <a:rPr lang="en-US" dirty="0"/>
                  <a:t> times before a set time </a:t>
                </a:r>
                <a14:m>
                  <m:oMath xmlns:m="http://schemas.openxmlformats.org/officeDocument/2006/math">
                    <m:r>
                      <a:rPr lang="en-US" i="1" dirty="0" smtClean="0">
                        <a:latin typeface="Cambria Math" panose="02040503050406030204" pitchFamily="18" charset="0"/>
                      </a:rPr>
                      <m:t>𝑡</m:t>
                    </m:r>
                  </m:oMath>
                </a14:m>
                <a:r>
                  <a:rPr lang="en-US" dirty="0"/>
                  <a:t> iff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𝑇</m:t>
                        </m:r>
                      </m:e>
                      <m:sub>
                        <m:r>
                          <a:rPr lang="de-CH" i="1">
                            <a:latin typeface="Cambria Math" panose="02040503050406030204" pitchFamily="18" charset="0"/>
                          </a:rPr>
                          <m:t>𝑛</m:t>
                        </m:r>
                        <m:r>
                          <a:rPr lang="de-CH" i="1">
                            <a:latin typeface="Cambria Math" panose="02040503050406030204" pitchFamily="18" charset="0"/>
                          </a:rPr>
                          <m:t>+1</m:t>
                        </m:r>
                      </m:sub>
                    </m:sSub>
                    <m:r>
                      <a:rPr lang="de-CH" b="0" i="1" smtClean="0">
                        <a:latin typeface="Cambria Math" panose="02040503050406030204" pitchFamily="18" charset="0"/>
                      </a:rPr>
                      <m:t>&gt;</m:t>
                    </m:r>
                    <m:r>
                      <a:rPr lang="de-CH" b="0" i="1" smtClean="0">
                        <a:latin typeface="Cambria Math" panose="02040503050406030204" pitchFamily="18" charset="0"/>
                      </a:rPr>
                      <m:t>𝑡</m:t>
                    </m:r>
                  </m:oMath>
                </a14:m>
                <a:r>
                  <a:rPr lang="en-US" dirty="0"/>
                  <a:t>, </a:t>
                </a: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𝑃</m:t>
                      </m:r>
                      <m:d>
                        <m:dPr>
                          <m:begChr m:val="["/>
                          <m:endChr m:val="]"/>
                          <m:ctrlPr>
                            <a:rPr lang="de-CH"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b="0" i="1" smtClean="0">
                              <a:latin typeface="Cambria Math" panose="02040503050406030204" pitchFamily="18" charset="0"/>
                            </a:rPr>
                            <m:t>≤</m:t>
                          </m:r>
                          <m:r>
                            <a:rPr lang="de-CH" i="1">
                              <a:latin typeface="Cambria Math" panose="02040503050406030204" pitchFamily="18" charset="0"/>
                            </a:rPr>
                            <m:t>𝑛</m:t>
                          </m:r>
                        </m:e>
                      </m:d>
                      <m:r>
                        <a:rPr lang="de-CH" i="1">
                          <a:latin typeface="Cambria Math" panose="02040503050406030204" pitchFamily="18" charset="0"/>
                        </a:rPr>
                        <m:t>=</m:t>
                      </m:r>
                      <m:r>
                        <a:rPr lang="de-CH" i="1">
                          <a:latin typeface="Cambria Math" panose="02040503050406030204" pitchFamily="18" charset="0"/>
                        </a:rPr>
                        <m:t>𝑃</m:t>
                      </m:r>
                      <m:d>
                        <m:dPr>
                          <m:begChr m:val="["/>
                          <m:endChr m:val="]"/>
                          <m:ctrlPr>
                            <a:rPr lang="de-CH" i="1">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2</m:t>
                              </m:r>
                            </m:sub>
                          </m:sSub>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𝑇</m:t>
                              </m:r>
                            </m:e>
                            <m:sub>
                              <m:r>
                                <a:rPr lang="de-CH" b="0" i="1" smtClean="0">
                                  <a:latin typeface="Cambria Math" panose="02040503050406030204" pitchFamily="18" charset="0"/>
                                </a:rPr>
                                <m:t>𝑛</m:t>
                              </m:r>
                              <m:r>
                                <a:rPr lang="de-CH" b="0" i="1" smtClean="0">
                                  <a:latin typeface="Cambria Math" panose="02040503050406030204" pitchFamily="18" charset="0"/>
                                </a:rPr>
                                <m:t>+1</m:t>
                              </m:r>
                            </m:sub>
                          </m:sSub>
                          <m:r>
                            <a:rPr lang="de-CH" b="0" i="1" smtClean="0">
                              <a:latin typeface="Cambria Math" panose="02040503050406030204" pitchFamily="18" charset="0"/>
                            </a:rPr>
                            <m:t>&gt;</m:t>
                          </m:r>
                          <m:r>
                            <a:rPr lang="de-CH" b="0" i="1" smtClean="0">
                              <a:latin typeface="Cambria Math" panose="02040503050406030204" pitchFamily="18" charset="0"/>
                            </a:rPr>
                            <m:t>𝑡</m:t>
                          </m:r>
                        </m:e>
                      </m:d>
                      <m:r>
                        <a:rPr lang="de-CH" b="0" i="1" smtClean="0">
                          <a:latin typeface="Cambria Math" panose="02040503050406030204" pitchFamily="18" charset="0"/>
                        </a:rPr>
                        <m:t>=</m:t>
                      </m:r>
                      <m:nary>
                        <m:naryPr>
                          <m:chr m:val="∑"/>
                          <m:limLoc m:val="subSup"/>
                          <m:ctrlPr>
                            <a:rPr lang="de-CH" i="1">
                              <a:latin typeface="Cambria Math" panose="02040503050406030204" pitchFamily="18" charset="0"/>
                            </a:rPr>
                          </m:ctrlPr>
                        </m:naryPr>
                        <m:sub>
                          <m:r>
                            <m:rPr>
                              <m:brk m:alnAt="25"/>
                            </m:rPr>
                            <a:rPr lang="de-CH" i="1">
                              <a:latin typeface="Cambria Math" panose="02040503050406030204" pitchFamily="18" charset="0"/>
                            </a:rPr>
                            <m:t>𝑘</m:t>
                          </m:r>
                          <m:r>
                            <a:rPr lang="de-CH" i="1">
                              <a:latin typeface="Cambria Math" panose="02040503050406030204" pitchFamily="18" charset="0"/>
                            </a:rPr>
                            <m:t>=0</m:t>
                          </m:r>
                        </m:sub>
                        <m:sup>
                          <m:r>
                            <a:rPr lang="de-CH" i="1">
                              <a:latin typeface="Cambria Math" panose="02040503050406030204" pitchFamily="18" charset="0"/>
                            </a:rPr>
                            <m:t>𝑛</m:t>
                          </m:r>
                        </m:sup>
                        <m:e>
                          <m:f>
                            <m:fPr>
                              <m:ctrlPr>
                                <a:rPr lang="de-CH" i="1">
                                  <a:latin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𝑡</m:t>
                                      </m:r>
                                    </m:e>
                                  </m:d>
                                </m:e>
                                <m:sup>
                                  <m:r>
                                    <a:rPr lang="de-CH" i="1">
                                      <a:latin typeface="Cambria Math" panose="02040503050406030204" pitchFamily="18" charset="0"/>
                                      <a:ea typeface="Cambria Math" panose="02040503050406030204" pitchFamily="18" charset="0"/>
                                    </a:rPr>
                                    <m:t>𝑘</m:t>
                                  </m:r>
                                </m:sup>
                              </m:sSup>
                              <m:r>
                                <m:rPr>
                                  <m:sty m:val="p"/>
                                </m:rPr>
                                <a:rPr lang="de-CH">
                                  <a:latin typeface="Cambria Math" panose="02040503050406030204" pitchFamily="18" charset="0"/>
                                  <a:ea typeface="Cambria Math" panose="02040503050406030204" pitchFamily="18" charset="0"/>
                                </a:rPr>
                                <m:t>exp</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𝑡</m:t>
                              </m:r>
                              <m:r>
                                <a:rPr lang="de-CH" i="1">
                                  <a:latin typeface="Cambria Math" panose="02040503050406030204" pitchFamily="18" charset="0"/>
                                  <a:ea typeface="Cambria Math" panose="02040503050406030204" pitchFamily="18" charset="0"/>
                                </a:rPr>
                                <m:t>)</m:t>
                              </m:r>
                            </m:num>
                            <m:den>
                              <m:r>
                                <a:rPr lang="de-CH" i="1">
                                  <a:latin typeface="Cambria Math" panose="02040503050406030204" pitchFamily="18" charset="0"/>
                                </a:rPr>
                                <m:t>𝑘</m:t>
                              </m:r>
                              <m:r>
                                <a:rPr lang="de-CH" i="1">
                                  <a:latin typeface="Cambria Math" panose="02040503050406030204" pitchFamily="18" charset="0"/>
                                </a:rPr>
                                <m:t>!</m:t>
                              </m:r>
                            </m:den>
                          </m:f>
                        </m:e>
                      </m:nary>
                      <m:r>
                        <a:rPr lang="de-CH" b="0" i="1" smtClean="0">
                          <a:latin typeface="Cambria Math" panose="02040503050406030204" pitchFamily="18" charset="0"/>
                        </a:rPr>
                        <m:t>.</m:t>
                      </m:r>
                    </m:oMath>
                  </m:oMathPara>
                </a14:m>
                <a:endParaRPr lang="en-US" dirty="0"/>
              </a:p>
              <a:p>
                <a:pPr marL="0" indent="0">
                  <a:buNone/>
                </a:pPr>
                <a:r>
                  <a:rPr lang="en-US" dirty="0"/>
                  <a:t>The statement follows from </a:t>
                </a:r>
                <a14:m>
                  <m:oMath xmlns:m="http://schemas.openxmlformats.org/officeDocument/2006/math">
                    <m:r>
                      <a:rPr lang="de-CH" i="1">
                        <a:latin typeface="Cambria Math" panose="02040503050406030204" pitchFamily="18" charset="0"/>
                      </a:rPr>
                      <m:t>𝑃</m:t>
                    </m:r>
                    <m:d>
                      <m:dPr>
                        <m:begChr m:val="["/>
                        <m:endChr m:val="]"/>
                        <m:ctrlPr>
                          <a:rPr lang="de-CH"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i="1">
                            <a:latin typeface="Cambria Math" panose="02040503050406030204" pitchFamily="18" charset="0"/>
                          </a:rPr>
                          <m:t>=</m:t>
                        </m:r>
                        <m:r>
                          <a:rPr lang="de-CH" i="1">
                            <a:latin typeface="Cambria Math" panose="02040503050406030204" pitchFamily="18" charset="0"/>
                          </a:rPr>
                          <m:t>𝑛</m:t>
                        </m:r>
                      </m:e>
                    </m:d>
                    <m:r>
                      <a:rPr lang="de-CH" i="1">
                        <a:latin typeface="Cambria Math" panose="02040503050406030204" pitchFamily="18" charset="0"/>
                      </a:rPr>
                      <m:t>=</m:t>
                    </m:r>
                  </m:oMath>
                </a14:m>
                <a:r>
                  <a:rPr lang="en-US" dirty="0"/>
                  <a:t> </a:t>
                </a:r>
                <a14:m>
                  <m:oMath xmlns:m="http://schemas.openxmlformats.org/officeDocument/2006/math">
                    <m:r>
                      <a:rPr lang="de-CH" i="1">
                        <a:latin typeface="Cambria Math" panose="02040503050406030204" pitchFamily="18" charset="0"/>
                      </a:rPr>
                      <m:t>𝑃</m:t>
                    </m:r>
                    <m:d>
                      <m:dPr>
                        <m:begChr m:val="["/>
                        <m:endChr m:val="]"/>
                        <m:ctrlPr>
                          <a:rPr lang="de-CH"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b="0" i="1" smtClean="0">
                            <a:latin typeface="Cambria Math" panose="02040503050406030204" pitchFamily="18" charset="0"/>
                          </a:rPr>
                          <m:t>≤</m:t>
                        </m:r>
                        <m:r>
                          <a:rPr lang="de-CH" i="1">
                            <a:latin typeface="Cambria Math" panose="02040503050406030204" pitchFamily="18" charset="0"/>
                          </a:rPr>
                          <m:t>𝑛</m:t>
                        </m:r>
                      </m:e>
                    </m:d>
                    <m:r>
                      <a:rPr lang="de-CH" b="0" i="1" smtClean="0">
                        <a:latin typeface="Cambria Math" panose="02040503050406030204" pitchFamily="18" charset="0"/>
                      </a:rPr>
                      <m:t>−</m:t>
                    </m:r>
                    <m:r>
                      <a:rPr lang="de-CH" i="1">
                        <a:latin typeface="Cambria Math" panose="02040503050406030204" pitchFamily="18" charset="0"/>
                      </a:rPr>
                      <m:t>𝑃</m:t>
                    </m:r>
                    <m:d>
                      <m:dPr>
                        <m:begChr m:val="["/>
                        <m:endChr m:val="]"/>
                        <m:ctrlPr>
                          <a:rPr lang="de-CH"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de-CH" b="0" i="1" smtClean="0">
                            <a:latin typeface="Cambria Math" panose="02040503050406030204" pitchFamily="18" charset="0"/>
                          </a:rPr>
                          <m:t>≤</m:t>
                        </m:r>
                        <m:r>
                          <a:rPr lang="de-CH" i="1">
                            <a:latin typeface="Cambria Math" panose="02040503050406030204" pitchFamily="18" charset="0"/>
                          </a:rPr>
                          <m:t>𝑛</m:t>
                        </m:r>
                        <m:r>
                          <a:rPr lang="de-CH" b="0" i="1" smtClean="0">
                            <a:latin typeface="Cambria Math" panose="02040503050406030204" pitchFamily="18" charset="0"/>
                          </a:rPr>
                          <m:t>−1</m:t>
                        </m:r>
                      </m:e>
                    </m:d>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AE16CCC-81EF-F740-B65F-5E859F81874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b="-226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7C0B8A7-E9A7-E24F-BC45-A30354B80785}"/>
              </a:ext>
            </a:extLst>
          </p:cNvPr>
          <p:cNvSpPr>
            <a:spLocks noGrp="1"/>
          </p:cNvSpPr>
          <p:nvPr>
            <p:ph type="sldNum" sz="quarter" idx="4"/>
          </p:nvPr>
        </p:nvSpPr>
        <p:spPr/>
        <p:txBody>
          <a:bodyPr/>
          <a:lstStyle/>
          <a:p>
            <a:fld id="{05306F20-FBA2-4746-AE9F-DFBA4FFD6FE5}" type="slidenum">
              <a:rPr lang="en-US" smtClean="0"/>
              <a:t>9</a:t>
            </a:fld>
            <a:endParaRPr lang="en-US" dirty="0"/>
          </a:p>
        </p:txBody>
      </p:sp>
    </p:spTree>
    <p:extLst>
      <p:ext uri="{BB962C8B-B14F-4D97-AF65-F5344CB8AC3E}">
        <p14:creationId xmlns:p14="http://schemas.microsoft.com/office/powerpoint/2010/main" val="2891655606"/>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53772-E2E2-455A-9FE0-DDB6DBE001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19449</TotalTime>
  <Words>1318</Words>
  <Application>Microsoft Office PowerPoint</Application>
  <PresentationFormat>On-screen Show (4:3)</PresentationFormat>
  <Paragraphs>99</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Cambria Math</vt:lpstr>
      <vt:lpstr>Georgia</vt:lpstr>
      <vt:lpstr>Lucida Grande</vt:lpstr>
      <vt:lpstr>UoL Powerpoint Guidelines Accessibility Design</vt:lpstr>
      <vt:lpstr>1_Office Theme</vt:lpstr>
      <vt:lpstr>MA3077 (DLI) Operational Research  Lecture 17 – The exponential distribution</vt:lpstr>
      <vt:lpstr>Recapitulation and lecture outline</vt:lpstr>
      <vt:lpstr>The exponential distribution</vt:lpstr>
      <vt:lpstr>The exponential distribution – property 0</vt:lpstr>
      <vt:lpstr>The exponential distribution – property 1</vt:lpstr>
      <vt:lpstr>The exponential distribution – property 2</vt:lpstr>
      <vt:lpstr>The exponential distribution – property 3</vt:lpstr>
      <vt:lpstr>The exponential distribution – property 4</vt:lpstr>
      <vt:lpstr>The exponential distribution – property 5</vt:lpstr>
      <vt:lpstr>Expected value of a Poisson distribution</vt:lpstr>
      <vt:lpstr>Sum of independent Poisson processes</vt:lpstr>
      <vt:lpstr>Splitting of a Poisson process 1/2</vt:lpstr>
      <vt:lpstr>Splitting of a Poisson process 2/2</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227</cp:revision>
  <cp:lastPrinted>2020-07-06T08:56:06Z</cp:lastPrinted>
  <dcterms:created xsi:type="dcterms:W3CDTF">2020-07-06T13:17:56Z</dcterms:created>
  <dcterms:modified xsi:type="dcterms:W3CDTF">2024-10-05T20:39:26Z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