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  <p:sldMasterId id="2147483680" r:id="rId5"/>
  </p:sldMasterIdLst>
  <p:notesMasterIdLst>
    <p:notesMasterId r:id="rId22"/>
  </p:notesMasterIdLst>
  <p:handoutMasterIdLst>
    <p:handoutMasterId r:id="rId23"/>
  </p:handoutMasterIdLst>
  <p:sldIdLst>
    <p:sldId id="256" r:id="rId6"/>
    <p:sldId id="257" r:id="rId7"/>
    <p:sldId id="276" r:id="rId8"/>
    <p:sldId id="277" r:id="rId9"/>
    <p:sldId id="282" r:id="rId10"/>
    <p:sldId id="278" r:id="rId11"/>
    <p:sldId id="279" r:id="rId12"/>
    <p:sldId id="283" r:id="rId13"/>
    <p:sldId id="280" r:id="rId14"/>
    <p:sldId id="281" r:id="rId15"/>
    <p:sldId id="284" r:id="rId16"/>
    <p:sldId id="285" r:id="rId17"/>
    <p:sldId id="289" r:id="rId18"/>
    <p:sldId id="287" r:id="rId19"/>
    <p:sldId id="290" r:id="rId20"/>
    <p:sldId id="275" r:id="rId21"/>
  </p:sldIdLst>
  <p:sldSz cx="9144000" cy="6858000" type="screen4x3"/>
  <p:notesSz cx="7104063" cy="10234613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1" userDrawn="1">
          <p15:clr>
            <a:srgbClr val="A4A3A4"/>
          </p15:clr>
        </p15:guide>
        <p15:guide id="2" pos="27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CBCE"/>
    <a:srgbClr val="FAE8E8"/>
    <a:srgbClr val="F3F1F5"/>
    <a:srgbClr val="FEFEFE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B300D3-DDDE-4366-8431-62DB4AF91FC2}" v="12" dt="2022-11-08T14:14:16.1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33" autoAdjust="0"/>
    <p:restoredTop sz="95352" autoAdjust="0"/>
  </p:normalViewPr>
  <p:slideViewPr>
    <p:cSldViewPr snapToGrid="0" snapToObjects="1" showGuides="1">
      <p:cViewPr varScale="1">
        <p:scale>
          <a:sx n="79" d="100"/>
          <a:sy n="79" d="100"/>
        </p:scale>
        <p:origin x="804" y="60"/>
      </p:cViewPr>
      <p:guideLst>
        <p:guide orient="horz" pos="2111"/>
        <p:guide pos="27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 showGuides="1">
      <p:cViewPr varScale="1">
        <p:scale>
          <a:sx n="97" d="100"/>
          <a:sy n="97" d="100"/>
        </p:scale>
        <p:origin x="4328" y="200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Fasondini" userId="5dc4241ea68c62ec" providerId="LiveId" clId="{62B300D3-DDDE-4366-8431-62DB4AF91FC2}"/>
    <pc:docChg chg="custSel modSld modNotesMaster modHandout">
      <pc:chgData name="Marco Fasondini" userId="5dc4241ea68c62ec" providerId="LiveId" clId="{62B300D3-DDDE-4366-8431-62DB4AF91FC2}" dt="2022-11-09T06:23:02.962" v="141" actId="20577"/>
      <pc:docMkLst>
        <pc:docMk/>
      </pc:docMkLst>
      <pc:sldChg chg="modSp mod">
        <pc:chgData name="Marco Fasondini" userId="5dc4241ea68c62ec" providerId="LiveId" clId="{62B300D3-DDDE-4366-8431-62DB4AF91FC2}" dt="2022-11-06T11:00:02.768" v="50" actId="20577"/>
        <pc:sldMkLst>
          <pc:docMk/>
          <pc:sldMk cId="1208446337" sldId="256"/>
        </pc:sldMkLst>
        <pc:spChg chg="mod">
          <ac:chgData name="Marco Fasondini" userId="5dc4241ea68c62ec" providerId="LiveId" clId="{62B300D3-DDDE-4366-8431-62DB4AF91FC2}" dt="2022-11-06T11:00:02.768" v="50" actId="20577"/>
          <ac:spMkLst>
            <pc:docMk/>
            <pc:sldMk cId="1208446337" sldId="256"/>
            <ac:spMk id="2" creationId="{81196CDF-2CB5-C547-967C-386DEF9A92A9}"/>
          </ac:spMkLst>
        </pc:spChg>
        <pc:spChg chg="mod">
          <ac:chgData name="Marco Fasondini" userId="5dc4241ea68c62ec" providerId="LiveId" clId="{62B300D3-DDDE-4366-8431-62DB4AF91FC2}" dt="2022-11-06T10:59:52.840" v="34" actId="20577"/>
          <ac:spMkLst>
            <pc:docMk/>
            <pc:sldMk cId="1208446337" sldId="256"/>
            <ac:spMk id="3" creationId="{F83BB64A-5E4C-7E42-9509-D3F5DE96E28A}"/>
          </ac:spMkLst>
        </pc:spChg>
      </pc:sldChg>
      <pc:sldChg chg="modSp mod">
        <pc:chgData name="Marco Fasondini" userId="5dc4241ea68c62ec" providerId="LiveId" clId="{62B300D3-DDDE-4366-8431-62DB4AF91FC2}" dt="2022-11-07T18:51:58.854" v="138" actId="20577"/>
        <pc:sldMkLst>
          <pc:docMk/>
          <pc:sldMk cId="2569027146" sldId="257"/>
        </pc:sldMkLst>
        <pc:spChg chg="mod">
          <ac:chgData name="Marco Fasondini" userId="5dc4241ea68c62ec" providerId="LiveId" clId="{62B300D3-DDDE-4366-8431-62DB4AF91FC2}" dt="2022-11-06T11:00:15.800" v="99" actId="20577"/>
          <ac:spMkLst>
            <pc:docMk/>
            <pc:sldMk cId="2569027146" sldId="257"/>
            <ac:spMk id="11" creationId="{E9381321-5EDF-4D42-B147-ADA7004CD9E0}"/>
          </ac:spMkLst>
        </pc:spChg>
        <pc:spChg chg="mod">
          <ac:chgData name="Marco Fasondini" userId="5dc4241ea68c62ec" providerId="LiveId" clId="{62B300D3-DDDE-4366-8431-62DB4AF91FC2}" dt="2022-11-07T18:51:58.854" v="138" actId="20577"/>
          <ac:spMkLst>
            <pc:docMk/>
            <pc:sldMk cId="2569027146" sldId="257"/>
            <ac:spMk id="12" creationId="{17544916-EBE4-A840-ABCA-18C4128C3E98}"/>
          </ac:spMkLst>
        </pc:spChg>
      </pc:sldChg>
      <pc:sldChg chg="modSp">
        <pc:chgData name="Marco Fasondini" userId="5dc4241ea68c62ec" providerId="LiveId" clId="{62B300D3-DDDE-4366-8431-62DB4AF91FC2}" dt="2022-11-06T11:03:32.755" v="116" actId="20577"/>
        <pc:sldMkLst>
          <pc:docMk/>
          <pc:sldMk cId="1098535730" sldId="280"/>
        </pc:sldMkLst>
        <pc:spChg chg="mod">
          <ac:chgData name="Marco Fasondini" userId="5dc4241ea68c62ec" providerId="LiveId" clId="{62B300D3-DDDE-4366-8431-62DB4AF91FC2}" dt="2022-11-06T11:03:32.755" v="116" actId="20577"/>
          <ac:spMkLst>
            <pc:docMk/>
            <pc:sldMk cId="1098535730" sldId="280"/>
            <ac:spMk id="3" creationId="{97A57299-CEF8-1943-808F-B2B9979818D3}"/>
          </ac:spMkLst>
        </pc:spChg>
      </pc:sldChg>
      <pc:sldChg chg="modSp">
        <pc:chgData name="Marco Fasondini" userId="5dc4241ea68c62ec" providerId="LiveId" clId="{62B300D3-DDDE-4366-8431-62DB4AF91FC2}" dt="2022-11-08T11:40:33.361" v="139" actId="20577"/>
        <pc:sldMkLst>
          <pc:docMk/>
          <pc:sldMk cId="3863518534" sldId="281"/>
        </pc:sldMkLst>
        <pc:spChg chg="mod">
          <ac:chgData name="Marco Fasondini" userId="5dc4241ea68c62ec" providerId="LiveId" clId="{62B300D3-DDDE-4366-8431-62DB4AF91FC2}" dt="2022-11-08T11:40:33.361" v="139" actId="20577"/>
          <ac:spMkLst>
            <pc:docMk/>
            <pc:sldMk cId="3863518534" sldId="281"/>
            <ac:spMk id="3" creationId="{07A82F30-DAF3-6347-B14F-E5FDE92C9B9F}"/>
          </ac:spMkLst>
        </pc:spChg>
      </pc:sldChg>
      <pc:sldChg chg="modSp mod">
        <pc:chgData name="Marco Fasondini" userId="5dc4241ea68c62ec" providerId="LiveId" clId="{62B300D3-DDDE-4366-8431-62DB4AF91FC2}" dt="2022-11-09T06:23:02.962" v="141" actId="20577"/>
        <pc:sldMkLst>
          <pc:docMk/>
          <pc:sldMk cId="602321265" sldId="283"/>
        </pc:sldMkLst>
        <pc:spChg chg="mod">
          <ac:chgData name="Marco Fasondini" userId="5dc4241ea68c62ec" providerId="LiveId" clId="{62B300D3-DDDE-4366-8431-62DB4AF91FC2}" dt="2022-11-09T06:23:02.962" v="141" actId="20577"/>
          <ac:spMkLst>
            <pc:docMk/>
            <pc:sldMk cId="602321265" sldId="283"/>
            <ac:spMk id="2" creationId="{42203A2D-E704-F94A-A1C8-1FD66A5E9208}"/>
          </ac:spMkLst>
        </pc:spChg>
      </pc:sldChg>
      <pc:sldChg chg="modSp">
        <pc:chgData name="Marco Fasondini" userId="5dc4241ea68c62ec" providerId="LiveId" clId="{62B300D3-DDDE-4366-8431-62DB4AF91FC2}" dt="2022-11-06T11:04:32.490" v="120" actId="20577"/>
        <pc:sldMkLst>
          <pc:docMk/>
          <pc:sldMk cId="3404648059" sldId="284"/>
        </pc:sldMkLst>
        <pc:spChg chg="mod">
          <ac:chgData name="Marco Fasondini" userId="5dc4241ea68c62ec" providerId="LiveId" clId="{62B300D3-DDDE-4366-8431-62DB4AF91FC2}" dt="2022-11-06T11:04:32.490" v="120" actId="20577"/>
          <ac:spMkLst>
            <pc:docMk/>
            <pc:sldMk cId="3404648059" sldId="284"/>
            <ac:spMk id="3" creationId="{F5B11B98-E492-C24F-BE59-FB39B1E75B8B}"/>
          </ac:spMkLst>
        </pc:spChg>
      </pc:sldChg>
      <pc:sldChg chg="modSp">
        <pc:chgData name="Marco Fasondini" userId="5dc4241ea68c62ec" providerId="LiveId" clId="{62B300D3-DDDE-4366-8431-62DB4AF91FC2}" dt="2022-11-06T11:05:39.482" v="122" actId="20577"/>
        <pc:sldMkLst>
          <pc:docMk/>
          <pc:sldMk cId="3727861545" sldId="287"/>
        </pc:sldMkLst>
        <pc:spChg chg="mod">
          <ac:chgData name="Marco Fasondini" userId="5dc4241ea68c62ec" providerId="LiveId" clId="{62B300D3-DDDE-4366-8431-62DB4AF91FC2}" dt="2022-11-06T11:05:39.482" v="122" actId="20577"/>
          <ac:spMkLst>
            <pc:docMk/>
            <pc:sldMk cId="3727861545" sldId="287"/>
            <ac:spMk id="3" creationId="{3CC503E7-313D-BA4E-AF0F-A71F861B767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4BFBE71-5035-4146-AFE9-36F5CE18AF6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CEC63C-1F62-B94B-A73D-708D71DE7D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E2DB4FBF-BAB0-464A-910D-50A092E21568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EEFDFB-6464-D149-A909-972C4057D1F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EA2FD5-5907-934B-880F-E5DBCC10DA9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1E3A49F5-DC7A-1848-B36B-1AFA6915A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9500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2221D7CF-5F4D-5148-AB1A-A05EF0B57D46}" type="datetimeFigureOut">
              <a:rPr lang="en-US" smtClean="0"/>
              <a:t>10/5/2024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6772C7E9-CA6E-C945-826B-68C1FAB00F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22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image fixed">
    <p:bg>
      <p:bgPr>
        <a:blipFill dpi="0" rotWithShape="1">
          <a:blip r:embed="rId2">
            <a:lum/>
          </a:blip>
          <a:srcRect/>
          <a:stretch>
            <a:fillRect l="-6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349500" y="4037707"/>
            <a:ext cx="4445000" cy="996517"/>
          </a:xfrm>
          <a:prstGeom prst="rect">
            <a:avLst/>
          </a:prstGeom>
          <a:solidFill>
            <a:schemeClr val="bg2"/>
          </a:solidFill>
        </p:spPr>
        <p:txBody>
          <a:bodyPr lIns="360000" tIns="187200" rIns="360000" bIns="187200" anchor="ctr" anchorCtr="0"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D7509D-096F-DB43-9709-E0C38A96B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 descr="&quot;&quot;">
            <a:extLst>
              <a:ext uri="{FF2B5EF4-FFF2-40B4-BE49-F238E27FC236}">
                <a16:creationId xmlns:a16="http://schemas.microsoft.com/office/drawing/2014/main" id="{576C3944-0362-9D40-9872-49A6CB42DF2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739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multiple images op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43300" y="1739302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543300" y="3175598"/>
            <a:ext cx="31496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Subtitle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3543300" y="3905169"/>
            <a:ext cx="31496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3009900" cy="66378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7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31024" y="325122"/>
            <a:ext cx="1946275" cy="338010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8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931024" y="4070351"/>
            <a:ext cx="2212975" cy="2286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AAC969B-9F13-034E-B663-52115B22C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Picture 12" descr="&quot;&quot;">
            <a:extLst>
              <a:ext uri="{FF2B5EF4-FFF2-40B4-BE49-F238E27FC236}">
                <a16:creationId xmlns:a16="http://schemas.microsoft.com/office/drawing/2014/main" id="{31B08584-E9B4-CC4D-A115-DB37368730A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43300" y="6563824"/>
            <a:ext cx="1358900" cy="1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291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/Multiple images op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601414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3" y="2488998"/>
            <a:ext cx="2916428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Subhead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14173" y="3132669"/>
            <a:ext cx="2916428" cy="3266017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9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45000" y="1601414"/>
            <a:ext cx="4699000" cy="23271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4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657601" y="4182533"/>
            <a:ext cx="2089151" cy="26754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956301" y="4182533"/>
            <a:ext cx="2984500" cy="217381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8C1839C-E96C-4544-9ABF-388A484FA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8" name="Picture 17" descr="&quot;&quot;">
            <a:extLst>
              <a:ext uri="{FF2B5EF4-FFF2-40B4-BE49-F238E27FC236}">
                <a16:creationId xmlns:a16="http://schemas.microsoft.com/office/drawing/2014/main" id="{0337430E-2091-F040-A6DF-62998C97D10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744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Multiple images op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584786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3" y="2488998"/>
            <a:ext cx="2916428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Subhead</a:t>
            </a:r>
            <a:endParaRPr lang="en-US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14173" y="3132669"/>
            <a:ext cx="2916428" cy="3266017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3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02501" y="1601412"/>
            <a:ext cx="1841500" cy="41728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33900" y="1602317"/>
            <a:ext cx="2540000" cy="26754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2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860801" y="4588933"/>
            <a:ext cx="3213100" cy="22690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6CC22BD-2E67-5141-997D-78A8A2FD82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4" name="Picture 13" descr="&quot;&quot;">
            <a:extLst>
              <a:ext uri="{FF2B5EF4-FFF2-40B4-BE49-F238E27FC236}">
                <a16:creationId xmlns:a16="http://schemas.microsoft.com/office/drawing/2014/main" id="{49F866BF-6E90-3349-8FF3-E51EEA51320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009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Bullet lis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34503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030589"/>
            <a:ext cx="7907528" cy="4452764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008E442-552C-ED40-8CDA-74FA4F65F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 descr="&quot;&quot;">
            <a:extLst>
              <a:ext uri="{FF2B5EF4-FFF2-40B4-BE49-F238E27FC236}">
                <a16:creationId xmlns:a16="http://schemas.microsoft.com/office/drawing/2014/main" id="{6B006644-CEB7-064E-A96C-BE9436DEA41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724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Bullet lis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8259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2" y="1905708"/>
            <a:ext cx="7907528" cy="575936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673876"/>
            <a:ext cx="7907528" cy="380947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008E442-552C-ED40-8CDA-74FA4F65F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&quot;&quot;">
            <a:extLst>
              <a:ext uri="{FF2B5EF4-FFF2-40B4-BE49-F238E27FC236}">
                <a16:creationId xmlns:a16="http://schemas.microsoft.com/office/drawing/2014/main" id="{DA7D585D-DE26-7345-818E-620B24C3031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3752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8259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2" y="1905708"/>
            <a:ext cx="7907528" cy="575936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673875"/>
            <a:ext cx="7907528" cy="3961878"/>
          </a:xfrm>
          <a:prstGeom prst="rect">
            <a:avLst/>
          </a:prstGeom>
        </p:spPr>
        <p:txBody>
          <a:bodyPr lIns="0" numCol="2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Bullet list two columns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3F1E7E8-C77B-9449-9C41-C649D6B2CD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31F0693B-B667-9C4E-9A0E-CA8E69E0211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904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8259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2" y="1905708"/>
            <a:ext cx="7907528" cy="575936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673875"/>
            <a:ext cx="7907528" cy="3961878"/>
          </a:xfrm>
          <a:prstGeom prst="rect">
            <a:avLst/>
          </a:prstGeom>
        </p:spPr>
        <p:txBody>
          <a:bodyPr lIns="0" numCol="3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Bullet list three columns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27F58-0398-A947-8487-9CAB1F088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F6FA3B21-5FCB-3845-9F81-65D0636136D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7412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61998"/>
            <a:ext cx="7915656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14172" y="1897381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14172" y="2512246"/>
            <a:ext cx="3970528" cy="4123505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4724400" y="1897381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4724400" y="2512246"/>
            <a:ext cx="3970528" cy="4123505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697C437-15B1-6B4E-820F-F4B9AC40F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6A8BAA59-A1D6-6F41-92E8-7071C7C29CC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768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616395" y="1269579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2605B3C-76AB-7C44-89B6-69DB9CE35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 descr="&quot;&quot;">
            <a:extLst>
              <a:ext uri="{FF2B5EF4-FFF2-40B4-BE49-F238E27FC236}">
                <a16:creationId xmlns:a16="http://schemas.microsoft.com/office/drawing/2014/main" id="{DC0B1B77-4112-1A4C-9659-C3BD93BCD13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33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/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314450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14172" y="1969428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subhead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4559300" y="1314450"/>
            <a:ext cx="4216400" cy="5221817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633F8C1-4EA3-184A-9B17-D7331273E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07F991E4-7FF4-A447-B94D-3A2B037A838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21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image edi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A51C806-9317-4444-AF29-F6B5A5D8C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7" name="Picture Placeholder 11" descr="&quot;&quot;">
            <a:extLst>
              <a:ext uri="{FF2B5EF4-FFF2-40B4-BE49-F238E27FC236}">
                <a16:creationId xmlns:a16="http://schemas.microsoft.com/office/drawing/2014/main" id="{F795AB3A-A90A-F641-B492-BCACC410BAA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5603" y="465602"/>
            <a:ext cx="7915275" cy="615696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For ‘UoLRedBandlogo_ppt4.3.png’ image only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AF7CCDF-B198-4743-8A2A-20D2242445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10684E59-6269-9B49-A479-3AF4130C83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9500" y="4037707"/>
            <a:ext cx="4445000" cy="996517"/>
          </a:xfrm>
          <a:prstGeom prst="rect">
            <a:avLst/>
          </a:prstGeom>
          <a:solidFill>
            <a:schemeClr val="bg2"/>
          </a:solidFill>
        </p:spPr>
        <p:txBody>
          <a:bodyPr lIns="360000" tIns="187200" rIns="360000" bIns="187200" anchor="ctr" anchorCtr="0"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BFA3A2-9D92-1B4F-B794-2224C0008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492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/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303020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14172" y="1946568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Subhead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14172" y="2569598"/>
            <a:ext cx="3970528" cy="4066155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3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0" y="1303020"/>
            <a:ext cx="4572000" cy="51909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D5A5362-FC22-DF4B-9E6F-A0E1C0DD1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62FFE9E-B38D-7B42-B2C5-7B32CEF7E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0205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Content/Grey logo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42901" y="488953"/>
            <a:ext cx="84455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342901" y="1219202"/>
            <a:ext cx="8445500" cy="4080933"/>
          </a:xfrm>
          <a:prstGeom prst="rect">
            <a:avLst/>
          </a:prstGeom>
        </p:spPr>
        <p:txBody>
          <a:bodyPr lIns="0"/>
          <a:lstStyle>
            <a:lvl1pPr marL="161996" indent="-1619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1pPr>
            <a:lvl2pPr marL="417590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2pPr>
            <a:lvl3pPr marL="568786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3pPr>
            <a:lvl4pPr marL="773981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4pPr>
            <a:lvl5pPr marL="943176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8585B-3519-EA4C-8EFE-828830A1A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&quot;&quot;">
            <a:extLst>
              <a:ext uri="{FF2B5EF4-FFF2-40B4-BE49-F238E27FC236}">
                <a16:creationId xmlns:a16="http://schemas.microsoft.com/office/drawing/2014/main" id="{E3AA376C-53B4-724F-B04D-5CD31E380EC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900" y="5890091"/>
            <a:ext cx="8558784" cy="53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4175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Grey logo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42901" y="488953"/>
            <a:ext cx="84455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79F5E8-6F33-6448-9D61-25C04DA7CE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 descr="&quot;&quot;">
            <a:extLst>
              <a:ext uri="{FF2B5EF4-FFF2-40B4-BE49-F238E27FC236}">
                <a16:creationId xmlns:a16="http://schemas.microsoft.com/office/drawing/2014/main" id="{26EE0950-FB91-4B45-B478-F393A6C6F35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900" y="5890091"/>
            <a:ext cx="8558784" cy="53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1517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image fixed">
    <p:bg>
      <p:bgPr>
        <a:blipFill dpi="0" rotWithShape="1">
          <a:blip r:embed="rId2">
            <a:lum/>
          </a:blip>
          <a:srcRect/>
          <a:stretch>
            <a:fillRect l="-6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349500" y="4037707"/>
            <a:ext cx="4445000" cy="996517"/>
          </a:xfrm>
          <a:prstGeom prst="rect">
            <a:avLst/>
          </a:prstGeom>
          <a:solidFill>
            <a:schemeClr val="bg2"/>
          </a:solidFill>
        </p:spPr>
        <p:txBody>
          <a:bodyPr lIns="360000" tIns="187200" rIns="360000" bIns="187200" anchor="ctr" anchorCtr="0"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D7509D-096F-DB43-9709-E0C38A96B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&quot;&quot;">
            <a:extLst>
              <a:ext uri="{FF2B5EF4-FFF2-40B4-BE49-F238E27FC236}">
                <a16:creationId xmlns:a16="http://schemas.microsoft.com/office/drawing/2014/main" id="{576C3944-0362-9D40-9872-49A6CB42DF2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9680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image edi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 descr="&quot;&quot;">
            <a:extLst>
              <a:ext uri="{FF2B5EF4-FFF2-40B4-BE49-F238E27FC236}">
                <a16:creationId xmlns:a16="http://schemas.microsoft.com/office/drawing/2014/main" id="{5A51C806-9317-4444-AF29-F6B5A5D8C4D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7" name="Picture Placeholder 11" descr="&quot;&quot;">
            <a:extLst>
              <a:ext uri="{FF2B5EF4-FFF2-40B4-BE49-F238E27FC236}">
                <a16:creationId xmlns:a16="http://schemas.microsoft.com/office/drawing/2014/main" id="{F795AB3A-A90A-F641-B492-BCACC410BAA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5603" y="465602"/>
            <a:ext cx="7915275" cy="615696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For ‘UoLRedBandlogo_ppt4.3.png’ image only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AF7CCDF-B198-4743-8A2A-20D2242445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10684E59-6269-9B49-A479-3AF4130C83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9500" y="4037707"/>
            <a:ext cx="4445000" cy="996517"/>
          </a:xfrm>
          <a:prstGeom prst="rect">
            <a:avLst/>
          </a:prstGeom>
          <a:solidFill>
            <a:schemeClr val="bg2"/>
          </a:solidFill>
        </p:spPr>
        <p:txBody>
          <a:bodyPr lIns="360000" tIns="187200" rIns="360000" bIns="187200" anchor="ctr" anchorCtr="0"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BFA3A2-9D92-1B4F-B794-2224C0008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4933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 descr="&quot;&quot;">
            <a:extLst>
              <a:ext uri="{FF2B5EF4-FFF2-40B4-BE49-F238E27FC236}">
                <a16:creationId xmlns:a16="http://schemas.microsoft.com/office/drawing/2014/main" id="{F795AB3A-A90A-F641-B492-BCACC410BAA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5603" y="465602"/>
            <a:ext cx="7915275" cy="615696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For ‘UoLRedBandlogo_ppt4.3.png’ image only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AF7CCDF-B198-4743-8A2A-20D2242445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10684E59-6269-9B49-A479-3AF4130C83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9500" y="4037707"/>
            <a:ext cx="4445000" cy="996517"/>
          </a:xfrm>
          <a:prstGeom prst="rect">
            <a:avLst/>
          </a:prstGeom>
          <a:solidFill>
            <a:schemeClr val="bg2"/>
          </a:solidFill>
        </p:spPr>
        <p:txBody>
          <a:bodyPr lIns="360000" tIns="187200" rIns="360000" bIns="187200" anchor="ctr" anchorCtr="0"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BFA3A2-9D92-1B4F-B794-2224C0008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8314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/image fixed"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61C8A52F-0B46-D648-8F69-2D51BFBD69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D7509D-096F-DB43-9709-E0C38A96B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E0284337-09E0-A449-9478-C88079EF733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6124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edi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anchor="t" anchorCtr="0"/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6" name="Title 3"/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417128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7" name="Picture Placeholder 11" descr="&quot;&quot;">
            <a:extLst>
              <a:ext uri="{FF2B5EF4-FFF2-40B4-BE49-F238E27FC236}">
                <a16:creationId xmlns:a16="http://schemas.microsoft.com/office/drawing/2014/main" id="{6BC40D4D-4B25-9A4E-841C-4AD13B50C17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4362" y="486057"/>
            <a:ext cx="7915275" cy="615696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For ‘UoLRedBandlogo_ppt4.3.png’ image only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6CA8893-AFD2-AF48-B366-2FBBE28BE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8142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itle (centred)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5779" y="0"/>
            <a:ext cx="457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1003300" y="2419149"/>
            <a:ext cx="3784600" cy="1486052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spAutoFit/>
          </a:bodyPr>
          <a:lstStyle>
            <a:lvl1pPr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931133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1454009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D5121BD-3184-7B4E-AF38-5D06A178DB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&quot;&quot;">
            <a:extLst>
              <a:ext uri="{FF2B5EF4-FFF2-40B4-BE49-F238E27FC236}">
                <a16:creationId xmlns:a16="http://schemas.microsoft.com/office/drawing/2014/main" id="{4BF32F7E-C818-C342-A3EB-36B6EDCFC4D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8042" y="6356351"/>
            <a:ext cx="1558544" cy="38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5188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itle (top)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1003300" y="931131"/>
            <a:ext cx="3784600" cy="1486052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spAutoFit/>
          </a:bodyPr>
          <a:lstStyle>
            <a:lvl1pPr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931133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1454009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FBFCF30-02D1-924A-9CEA-301EA5945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E092F60E-7F8A-374A-AF40-8F3584A4BCD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6363" y="6356351"/>
            <a:ext cx="1558544" cy="38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477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 descr="&quot;&quot;">
            <a:extLst>
              <a:ext uri="{FF2B5EF4-FFF2-40B4-BE49-F238E27FC236}">
                <a16:creationId xmlns:a16="http://schemas.microsoft.com/office/drawing/2014/main" id="{F795AB3A-A90A-F641-B492-BCACC410BAA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5603" y="465602"/>
            <a:ext cx="7915275" cy="615696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For ‘UoLRedBandlogo_ppt4.3.png’ image only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AF7CCDF-B198-4743-8A2A-20D2242445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10684E59-6269-9B49-A479-3AF4130C83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9500" y="4037707"/>
            <a:ext cx="4445000" cy="996517"/>
          </a:xfrm>
          <a:prstGeom prst="rect">
            <a:avLst/>
          </a:prstGeom>
          <a:solidFill>
            <a:schemeClr val="bg2"/>
          </a:solidFill>
        </p:spPr>
        <p:txBody>
          <a:bodyPr lIns="360000" tIns="187200" rIns="360000" bIns="187200" anchor="ctr" anchorCtr="0"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BFA3A2-9D92-1B4F-B794-2224C0008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7331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itle (bottom)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1003300" y="4180418"/>
            <a:ext cx="3784600" cy="1486052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spAutoFit/>
          </a:bodyPr>
          <a:lstStyle>
            <a:lvl1pPr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931133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1454009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127B17B-3FD5-B64C-B165-99E09B79C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533D2540-C641-4241-843E-2767689BE96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6363" y="6356351"/>
            <a:ext cx="1558544" cy="38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7620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53A1C461-8F2B-964A-A854-646E5BE0AB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8063" y="1376363"/>
            <a:ext cx="3544025" cy="553998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36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5143500" y="2794081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3316957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Picture Placeholder 6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2794081"/>
            <a:ext cx="4940300" cy="336761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0" name="Picture Placeholder 9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0300" y="0"/>
            <a:ext cx="3835400" cy="16679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09A432-DF92-7E40-BF61-AA6C75E153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 descr="&quot;&quot;">
            <a:extLst>
              <a:ext uri="{FF2B5EF4-FFF2-40B4-BE49-F238E27FC236}">
                <a16:creationId xmlns:a16="http://schemas.microsoft.com/office/drawing/2014/main" id="{E16CD505-C6AB-3440-B1AE-EA70BE19F36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6363" y="6330819"/>
            <a:ext cx="1558544" cy="38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744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7" userDrawn="1">
          <p15:clr>
            <a:srgbClr val="FBAE40"/>
          </p15:clr>
        </p15:guide>
        <p15:guide id="2" pos="635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multiple images op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43300" y="1739302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543300" y="3175598"/>
            <a:ext cx="31496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Subtitle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3543300" y="3905169"/>
            <a:ext cx="31496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3009900" cy="66378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7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31025" y="372535"/>
            <a:ext cx="1946275" cy="338010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8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931024" y="4070351"/>
            <a:ext cx="2212975" cy="2286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AAC969B-9F13-034E-B663-52115B22C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347A48E3-3A0F-BD43-9766-4600D0687B9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4874" y="6376616"/>
            <a:ext cx="1558544" cy="38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9599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/Multiple images op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601414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3" y="2488998"/>
            <a:ext cx="2916428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Subhead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14173" y="3132669"/>
            <a:ext cx="2916428" cy="3266017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9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45000" y="1601414"/>
            <a:ext cx="4699000" cy="23271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4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657601" y="4182533"/>
            <a:ext cx="2089151" cy="26754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5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956301" y="4182533"/>
            <a:ext cx="2984500" cy="217381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8C1839C-E96C-4544-9ABF-388A484FA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 descr="&quot;&quot;">
            <a:extLst>
              <a:ext uri="{FF2B5EF4-FFF2-40B4-BE49-F238E27FC236}">
                <a16:creationId xmlns:a16="http://schemas.microsoft.com/office/drawing/2014/main" id="{0337430E-2091-F040-A6DF-62998C97D10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2886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Multiple images op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584786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3" y="2488998"/>
            <a:ext cx="2916428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Subhead</a:t>
            </a:r>
            <a:endParaRPr lang="en-US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14173" y="3132669"/>
            <a:ext cx="2916428" cy="3266017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3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02501" y="1601412"/>
            <a:ext cx="1841500" cy="41728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5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33900" y="1602317"/>
            <a:ext cx="2540000" cy="26754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860801" y="4588933"/>
            <a:ext cx="3213100" cy="22690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6CC22BD-2E67-5141-997D-78A8A2FD82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&quot;&quot;">
            <a:extLst>
              <a:ext uri="{FF2B5EF4-FFF2-40B4-BE49-F238E27FC236}">
                <a16:creationId xmlns:a16="http://schemas.microsoft.com/office/drawing/2014/main" id="{49F866BF-6E90-3349-8FF3-E51EEA51320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46149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Bullet lis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34503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030589"/>
            <a:ext cx="7907528" cy="4452764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008E442-552C-ED40-8CDA-74FA4F65F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&quot;&quot;">
            <a:extLst>
              <a:ext uri="{FF2B5EF4-FFF2-40B4-BE49-F238E27FC236}">
                <a16:creationId xmlns:a16="http://schemas.microsoft.com/office/drawing/2014/main" id="{6B006644-CEB7-064E-A96C-BE9436DEA41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4068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Bullet lis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8259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2" y="1905708"/>
            <a:ext cx="7907528" cy="575936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673876"/>
            <a:ext cx="7907528" cy="380947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008E442-552C-ED40-8CDA-74FA4F65F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&quot;&quot;">
            <a:extLst>
              <a:ext uri="{FF2B5EF4-FFF2-40B4-BE49-F238E27FC236}">
                <a16:creationId xmlns:a16="http://schemas.microsoft.com/office/drawing/2014/main" id="{DA7D585D-DE26-7345-818E-620B24C3031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97698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8259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2" y="1905708"/>
            <a:ext cx="7907528" cy="575936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673875"/>
            <a:ext cx="7907528" cy="3961878"/>
          </a:xfrm>
          <a:prstGeom prst="rect">
            <a:avLst/>
          </a:prstGeom>
        </p:spPr>
        <p:txBody>
          <a:bodyPr lIns="0" numCol="2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Bullet list two columns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3F1E7E8-C77B-9449-9C41-C649D6B2CD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31F0693B-B667-9C4E-9A0E-CA8E69E0211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49976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8259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2" y="1905708"/>
            <a:ext cx="7907528" cy="575936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673875"/>
            <a:ext cx="7907528" cy="3961878"/>
          </a:xfrm>
          <a:prstGeom prst="rect">
            <a:avLst/>
          </a:prstGeom>
        </p:spPr>
        <p:txBody>
          <a:bodyPr lIns="0" numCol="3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Bullet list three columns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27F58-0398-A947-8487-9CAB1F088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F6FA3B21-5FCB-3845-9F81-65D0636136D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47329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61998"/>
            <a:ext cx="7915656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14172" y="1897381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14172" y="2512246"/>
            <a:ext cx="3970528" cy="4123505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4724400" y="1897381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4724400" y="2512246"/>
            <a:ext cx="3970528" cy="4123505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697C437-15B1-6B4E-820F-F4B9AC40F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6A8BAA59-A1D6-6F41-92E8-7071C7C29CC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646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/image fixed"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61C8A52F-0B46-D648-8F69-2D51BFBD69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</a:t>
            </a:r>
            <a:r>
              <a:rPr lang="en-GB"/>
              <a:t>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D7509D-096F-DB43-9709-E0C38A96B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E0284337-09E0-A449-9478-C88079EF733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9737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616395" y="1269579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2605B3C-76AB-7C44-89B6-69DB9CE35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&quot;&quot;">
            <a:extLst>
              <a:ext uri="{FF2B5EF4-FFF2-40B4-BE49-F238E27FC236}">
                <a16:creationId xmlns:a16="http://schemas.microsoft.com/office/drawing/2014/main" id="{DC0B1B77-4112-1A4C-9659-C3BD93BCD13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07153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/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314450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14172" y="1969428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subhead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4559300" y="1314450"/>
            <a:ext cx="4216400" cy="5221817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633F8C1-4EA3-184A-9B17-D7331273E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07F991E4-7FF4-A447-B94D-3A2B037A838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64921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/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303020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14172" y="1946568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Subhead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14172" y="2569598"/>
            <a:ext cx="3970528" cy="4066155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3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0" y="1303020"/>
            <a:ext cx="4572000" cy="51909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D5A5362-FC22-DF4B-9E6F-A0E1C0DD1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&quot;&quot;">
            <a:extLst>
              <a:ext uri="{FF2B5EF4-FFF2-40B4-BE49-F238E27FC236}">
                <a16:creationId xmlns:a16="http://schemas.microsoft.com/office/drawing/2014/main" id="{562FFE9E-B38D-7B42-B2C5-7B32CEF7E51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69564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Content/Grey logo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42901" y="488953"/>
            <a:ext cx="84455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342901" y="1219202"/>
            <a:ext cx="8445500" cy="4080933"/>
          </a:xfrm>
          <a:prstGeom prst="rect">
            <a:avLst/>
          </a:prstGeom>
        </p:spPr>
        <p:txBody>
          <a:bodyPr lIns="0"/>
          <a:lstStyle>
            <a:lvl1pPr marL="161996" indent="-1619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1pPr>
            <a:lvl2pPr marL="417590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2pPr>
            <a:lvl3pPr marL="568786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3pPr>
            <a:lvl4pPr marL="773981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4pPr>
            <a:lvl5pPr marL="943176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8585B-3519-EA4C-8EFE-828830A1A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&quot;&quot;">
            <a:extLst>
              <a:ext uri="{FF2B5EF4-FFF2-40B4-BE49-F238E27FC236}">
                <a16:creationId xmlns:a16="http://schemas.microsoft.com/office/drawing/2014/main" id="{E3AA376C-53B4-724F-B04D-5CD31E380EC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900" y="5890091"/>
            <a:ext cx="8558784" cy="53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40783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Grey logo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42901" y="488953"/>
            <a:ext cx="84455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79F5E8-6F33-6448-9D61-25C04DA7CE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&quot;&quot;">
            <a:extLst>
              <a:ext uri="{FF2B5EF4-FFF2-40B4-BE49-F238E27FC236}">
                <a16:creationId xmlns:a16="http://schemas.microsoft.com/office/drawing/2014/main" id="{26EE0950-FB91-4B45-B478-F393A6C6F35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900" y="5890091"/>
            <a:ext cx="8558784" cy="53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502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edi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-73693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anchor="t" anchorCtr="0"/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>
                <a:latin typeface="+mn-lt"/>
              </a:defRPr>
            </a:lvl1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6" name="Title 3"/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417128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BFA3A2-9D92-1B4F-B794-2224C0008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11" descr="&quot;&quot;">
            <a:extLst>
              <a:ext uri="{FF2B5EF4-FFF2-40B4-BE49-F238E27FC236}">
                <a16:creationId xmlns:a16="http://schemas.microsoft.com/office/drawing/2014/main" id="{6BC40D4D-4B25-9A4E-841C-4AD13B50C17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5603" y="465602"/>
            <a:ext cx="7915275" cy="615696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For ‘UoLRedBandlogo_ppt4.3.png’ image only</a:t>
            </a:r>
          </a:p>
        </p:txBody>
      </p:sp>
    </p:spTree>
    <p:extLst>
      <p:ext uri="{BB962C8B-B14F-4D97-AF65-F5344CB8AC3E}">
        <p14:creationId xmlns:p14="http://schemas.microsoft.com/office/powerpoint/2010/main" val="2591707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itle (centred)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1003300" y="2419149"/>
            <a:ext cx="3784600" cy="1486052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spAutoFit/>
          </a:bodyPr>
          <a:lstStyle>
            <a:lvl1pPr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931133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1454009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D5121BD-3184-7B4E-AF38-5D06A178DB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Picture 12" descr="&quot;&quot;">
            <a:extLst>
              <a:ext uri="{FF2B5EF4-FFF2-40B4-BE49-F238E27FC236}">
                <a16:creationId xmlns:a16="http://schemas.microsoft.com/office/drawing/2014/main" id="{5C16FDBB-635E-4943-B5EF-AC48633404D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26185" y="6464870"/>
            <a:ext cx="1358900" cy="1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750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itle (top)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1003300" y="931131"/>
            <a:ext cx="3784600" cy="1486052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spAutoFit/>
          </a:bodyPr>
          <a:lstStyle>
            <a:lvl1pPr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931133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1454009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FBFCF30-02D1-924A-9CEA-301EA5945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 descr="&quot;&quot;">
            <a:extLst>
              <a:ext uri="{FF2B5EF4-FFF2-40B4-BE49-F238E27FC236}">
                <a16:creationId xmlns:a16="http://schemas.microsoft.com/office/drawing/2014/main" id="{5C1895FB-26D4-0F45-8008-470C1A5DB00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26185" y="6464870"/>
            <a:ext cx="1358900" cy="1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081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itle (bottom)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1003300" y="4180418"/>
            <a:ext cx="3784600" cy="1486052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spAutoFit/>
          </a:bodyPr>
          <a:lstStyle>
            <a:lvl1pPr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931133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1454009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127B17B-3FD5-B64C-B165-99E09B79C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 descr="&quot;&quot;">
            <a:extLst>
              <a:ext uri="{FF2B5EF4-FFF2-40B4-BE49-F238E27FC236}">
                <a16:creationId xmlns:a16="http://schemas.microsoft.com/office/drawing/2014/main" id="{DBF49AA9-75F0-4842-8E81-A7CBFC2AA33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26185" y="6464870"/>
            <a:ext cx="1358900" cy="1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963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3C9FD82-3D69-CD4A-BF07-F48878A89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8063" y="1376363"/>
            <a:ext cx="3544025" cy="553998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36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5143500" y="2794081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3316957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7" name="Picture Placeholder 6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2794081"/>
            <a:ext cx="4940300" cy="336761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0" name="Picture Placeholder 9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0300" y="6652"/>
            <a:ext cx="3835400" cy="16679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09A432-DF92-7E40-BF61-AA6C75E153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 descr="&quot;&quot;">
            <a:extLst>
              <a:ext uri="{FF2B5EF4-FFF2-40B4-BE49-F238E27FC236}">
                <a16:creationId xmlns:a16="http://schemas.microsoft.com/office/drawing/2014/main" id="{AB7ACE82-840C-894E-A401-E2C19B85E24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26185" y="6464870"/>
            <a:ext cx="1358900" cy="1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5031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7" userDrawn="1">
          <p15:clr>
            <a:srgbClr val="FBAE40"/>
          </p15:clr>
        </p15:guide>
        <p15:guide id="2" pos="635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219760A-70CA-F344-B257-539E482A94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856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  <p:sldLayoutId id="2147483728" r:id="rId3"/>
    <p:sldLayoutId id="2147483706" r:id="rId4"/>
    <p:sldLayoutId id="2147483701" r:id="rId5"/>
    <p:sldLayoutId id="2147483661" r:id="rId6"/>
    <p:sldLayoutId id="2147483672" r:id="rId7"/>
    <p:sldLayoutId id="2147483673" r:id="rId8"/>
    <p:sldLayoutId id="2147483649" r:id="rId9"/>
    <p:sldLayoutId id="2147483666" r:id="rId10"/>
    <p:sldLayoutId id="2147483678" r:id="rId11"/>
    <p:sldLayoutId id="2147483679" r:id="rId12"/>
    <p:sldLayoutId id="2147483700" r:id="rId13"/>
    <p:sldLayoutId id="2147483671" r:id="rId14"/>
    <p:sldLayoutId id="2147483660" r:id="rId15"/>
    <p:sldLayoutId id="2147483664" r:id="rId16"/>
    <p:sldLayoutId id="2147483674" r:id="rId17"/>
    <p:sldLayoutId id="2147483677" r:id="rId18"/>
    <p:sldLayoutId id="2147483668" r:id="rId19"/>
    <p:sldLayoutId id="2147483670" r:id="rId20"/>
    <p:sldLayoutId id="2147483675" r:id="rId21"/>
    <p:sldLayoutId id="2147483669" r:id="rId22"/>
  </p:sldLayoutIdLst>
  <p:hf hdr="0" ftr="0" dt="0"/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Georgia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Georgia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Georgia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Georgia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Georgia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22482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29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  <p:sldLayoutId id="2147483723" r:id="rId18"/>
    <p:sldLayoutId id="2147483724" r:id="rId19"/>
    <p:sldLayoutId id="2147483725" r:id="rId20"/>
    <p:sldLayoutId id="2147483726" r:id="rId21"/>
    <p:sldLayoutId id="2147483727" r:id="rId22"/>
  </p:sldLayoutIdLst>
  <p:hf hdr="0" ftr="0" dt="0"/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Georgia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Georgia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Georgia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Georgia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Georgia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96CDF-2CB5-C547-967C-386DEF9A92A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EFEFE"/>
          </a:solidFill>
        </p:spPr>
        <p:txBody>
          <a:bodyPr>
            <a:normAutofit/>
          </a:bodyPr>
          <a:lstStyle/>
          <a:p>
            <a:r>
              <a:rPr lang="en-US" sz="1400" b="0"/>
              <a:t>MA3077 (DLI) </a:t>
            </a:r>
            <a:r>
              <a:rPr lang="en-US" sz="1400" b="0" dirty="0"/>
              <a:t>Operational Research</a:t>
            </a:r>
            <a:br>
              <a:rPr lang="en-US" sz="1400" b="0" dirty="0"/>
            </a:br>
            <a:br>
              <a:rPr lang="en-US" sz="1400" b="0" dirty="0"/>
            </a:br>
            <a:r>
              <a:rPr lang="en-US" sz="2600" b="0" dirty="0"/>
              <a:t>Lecture 18 – The M/M/1 queueing system</a:t>
            </a:r>
            <a:endParaRPr lang="en-GB" sz="1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BB64A-5E4C-7E42-9509-D3F5DE96E2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solidFill>
            <a:srgbClr val="FEFEFE"/>
          </a:solidFill>
        </p:spPr>
        <p:txBody>
          <a:bodyPr/>
          <a:lstStyle/>
          <a:p>
            <a:r>
              <a:rPr lang="en-GB" dirty="0"/>
              <a:t>Dr Marco Fasondini</a:t>
            </a:r>
          </a:p>
        </p:txBody>
      </p:sp>
    </p:spTree>
    <p:extLst>
      <p:ext uri="{BB962C8B-B14F-4D97-AF65-F5344CB8AC3E}">
        <p14:creationId xmlns:p14="http://schemas.microsoft.com/office/powerpoint/2010/main" val="1208446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E8FB6-AD8D-A041-814B-CEBD033D5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M/M/1 model – existence of steady states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A82F30-DAF3-6347-B14F-E5FDE92C9B9F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Recall that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de-CH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den>
                    </m:f>
                  </m:oMath>
                </a14:m>
                <a:r>
                  <a:rPr lang="en-US" dirty="0"/>
                  <a:t>  is the </a:t>
                </a:r>
                <a:r>
                  <a:rPr lang="en-US" i="1" dirty="0"/>
                  <a:t>service facility </a:t>
                </a:r>
                <a:r>
                  <a:rPr lang="en-US" i="1" dirty="0" err="1"/>
                  <a:t>utilisation</a:t>
                </a:r>
                <a:r>
                  <a:rPr lang="en-US" i="1" dirty="0"/>
                  <a:t> factor</a:t>
                </a:r>
                <a:r>
                  <a:rPr lang="en-US" dirty="0"/>
                  <a:t>. The steady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sub>
                    </m:sSub>
                  </m:oMath>
                </a14:m>
                <a:r>
                  <a:rPr lang="en-US" dirty="0"/>
                  <a:t> exists if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CH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r>
                  <a:rPr lang="en-US" dirty="0"/>
                  <a:t>. However, since,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de-CH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CH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CH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nary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de-CH" b="0" i="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r>
                        <a:rPr lang="de-CH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conclude that the steady state exists only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a:rPr lang="de-CH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. Note that this implies that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must hold.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Example: </a:t>
                </a:r>
                <a:r>
                  <a:rPr lang="en-US" dirty="0"/>
                  <a:t>If I receive an email every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 minutes and it takes me takes 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 minutes to answer it,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de-CH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de-CH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de-CH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=0.6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</a:rPr>
                      <m:t>=0.4,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, ...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A82F30-DAF3-6347-B14F-E5FDE92C9B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2"/>
                <a:stretch>
                  <a:fillRect l="-16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7035FC-D9DB-2043-9F04-773D0696B4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518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165B2-993B-0C44-BA18-BA415ABBB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M/M/1 model – server idle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B11B98-E492-C24F-BE59-FB39B1E75B8B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server does not work if there are no customers in the system. This happens with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a:rPr lang="de-CH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de-CH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, which implies that the server is busy with probability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This is compatible with the interpretation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den>
                    </m:f>
                  </m:oMath>
                </a14:m>
                <a:r>
                  <a:rPr lang="en-US" dirty="0"/>
                  <a:t>  being the </a:t>
                </a:r>
                <a:r>
                  <a:rPr lang="en-US" i="1" dirty="0"/>
                  <a:t>service facility </a:t>
                </a:r>
                <a:r>
                  <a:rPr lang="en-US" i="1" dirty="0" err="1"/>
                  <a:t>utilisation</a:t>
                </a:r>
                <a:r>
                  <a:rPr lang="en-US" i="1" dirty="0"/>
                  <a:t> factor.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, meaning that service time is much faster then the arrival of customers,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meaning that the server is often idle.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Note that this does not depend on the queue discipline!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B11B98-E492-C24F-BE59-FB39B1E75B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2"/>
                <a:stretch>
                  <a:fillRect l="-1659" t="-7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454CF9-6409-AE42-9527-AB47D78C35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648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0E284-61A5-8A42-9E05-2070C62E5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M/M/1 model – example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C503E7-313D-BA4E-AF0F-A71F861B767F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If I receive an email every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 minutes and it takes me takes 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 minutes to answer it,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The expected number of emails is in my inbox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4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4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 fact, a smidge more generally, in any M/M/1 we have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Then, using Little's formula, we conclude that the expected stay of an email in my inbox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 minutes. In the next slide we show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C503E7-313D-BA4E-AF0F-A71F861B76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2"/>
                <a:stretch>
                  <a:fillRect l="-1649" t="-1863" b="-10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C4EA62-BB5E-CF44-8818-C0016F58E3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713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0E284-61A5-8A42-9E05-2070C62E5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M/M/1 model – Waiting Time Distribution 1/2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C503E7-313D-BA4E-AF0F-A71F861B767F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Proposition:</a:t>
                </a:r>
                <a:r>
                  <a:rPr lang="en-US" dirty="0"/>
                  <a:t> Let the queue discipline be implemented via a first-in-first-out policy. Then, the customer waiting time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is a random variable with exponential distribution with parameter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de-CH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CH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  <m:sup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Proof: </a:t>
                </a:r>
                <a:r>
                  <a:rPr lang="en-US" dirty="0"/>
                  <a:t>A customer waits longer than </a:t>
                </a:r>
                <a14:m>
                  <m:oMath xmlns:m="http://schemas.openxmlformats.org/officeDocument/2006/math"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 if there are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customers ahead of them in the queue and providing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services takes longer than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, that is,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CH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begChr m:val="["/>
                          <m:endChr m:val="]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m:rPr>
                          <m:aln/>
                        </m:rP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CH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de-CH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de-CH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CH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nary>
                            <m:naryPr>
                              <m:chr m:val="∑"/>
                              <m:limLoc m:val="subSup"/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de-CH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de-CH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  <m:r>
                                            <a:rPr lang="de-CH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r>
                                    <m:rPr>
                                      <m:sty m:val="p"/>
                                    </m:rPr>
                                    <a:rPr lang="de-CH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exp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⁡(−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den>
                              </m:f>
                            </m:e>
                          </m:nary>
                        </m:e>
                      </m:nary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CH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CH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nary>
                            <m:naryPr>
                              <m:chr m:val="∑"/>
                              <m:limLoc m:val="subSup"/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de-CH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de-CH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  <m:r>
                                            <a:rPr lang="de-CH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den>
                              </m:f>
                            </m:e>
                          </m:nary>
                        </m:e>
                      </m:nary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CH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de-CH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where the last step is shown in the next slide.					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C503E7-313D-BA4E-AF0F-A71F861B76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2"/>
                <a:stretch>
                  <a:fillRect l="-1649" t="-1863" r="-300" b="-229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C4EA62-BB5E-CF44-8818-C0016F58E3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756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0E284-61A5-8A42-9E05-2070C62E5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M/M/1 model – Waiting Time Distribution 2/2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C503E7-313D-BA4E-AF0F-A71F861B767F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 algn="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de-CH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CH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nary>
                            <m:naryPr>
                              <m:chr m:val="∑"/>
                              <m:limLoc m:val="subSup"/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de-CH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de-CH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  <m:r>
                                            <a:rPr lang="de-CH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den>
                              </m:f>
                            </m:e>
                          </m:nary>
                        </m:e>
                      </m:nary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den>
                          </m:f>
                        </m:e>
                      </m:d>
                      <m:nary>
                        <m:naryPr>
                          <m:chr m:val="∑"/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CH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nary>
                            <m:naryPr>
                              <m:chr m:val="∑"/>
                              <m:limLoc m:val="subSup"/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de-CH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de-CH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  <m:r>
                                            <a:rPr lang="de-CH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den>
                              </m:f>
                            </m:e>
                          </m:nary>
                        </m:e>
                      </m:nary>
                    </m:oMath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CH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nary>
                            <m:naryPr>
                              <m:chr m:val="∑"/>
                              <m:limLoc m:val="subSup"/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de-CH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de-CH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  <m:r>
                                            <a:rPr lang="de-CH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den>
                              </m:f>
                            </m:e>
                          </m:nary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CH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de-CH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de-CH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  <m:r>
                                                <a:rPr lang="de-CH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de-CH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!</m:t>
                                      </m:r>
                                    </m:den>
                                  </m:f>
                                </m:e>
                              </m:nary>
                            </m:e>
                          </m:nary>
                        </m:e>
                      </m:nary>
                    </m:oMath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de-CH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CH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de-CH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  <m:r>
                                            <a:rPr lang="de-CH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)!</m:t>
                                  </m:r>
                                </m:den>
                              </m:f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de-CH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de-CH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  <m:r>
                                                <a:rPr lang="de-CH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de-CH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!</m:t>
                                      </m:r>
                                    </m:den>
                                  </m:f>
                                </m:e>
                              </m:nary>
                            </m:e>
                          </m:d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CH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de-CH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de-CH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  <m:r>
                                                <a:rPr lang="de-CH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de-CH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!</m:t>
                                      </m:r>
                                    </m:den>
                                  </m:f>
                                </m:e>
                              </m:nary>
                            </m:e>
                          </m:nary>
                        </m:e>
                      </m:nary>
                    </m:oMath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CH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)!</m:t>
                              </m:r>
                            </m:den>
                          </m:f>
                        </m:e>
                      </m:nary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CH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CH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br>
                  <a:rPr lang="de-CH" dirty="0"/>
                </a:br>
                <a:r>
                  <a:rPr lang="de-CH" dirty="0"/>
                  <a:t>◻︎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Note:</a:t>
                </a:r>
                <a:r>
                  <a:rPr lang="en-US" dirty="0"/>
                  <a:t> the derivation is easier if one uses the equivalent formula 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  <m:d>
                                    <m:dPr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de-CH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⁡(−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C503E7-313D-BA4E-AF0F-A71F861B76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2"/>
                <a:stretch>
                  <a:fillRect l="-1515" r="-4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C4EA62-BB5E-CF44-8818-C0016F58E3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861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0C402-1DFB-B542-BDA9-3C5C9F01F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M/M/1 model – average waiting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B6B5B5-D8C3-2847-92C3-AA65781E30E1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Since the customer waiting time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is a random variable with exponential distribution with parameter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we can compute</a:t>
                </a:r>
              </a:p>
              <a:p>
                <a:pPr marL="0" indent="0">
                  <a:buNone/>
                </a:pPr>
                <a:endParaRPr lang="de-CH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CH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begChr m:val="["/>
                          <m:endChr m:val="]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CH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d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de-CH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de-CH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func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≅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0.368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func>
                    </m:oMath>
                  </m:oMathPara>
                </a14:m>
                <a:endParaRPr lang="de-CH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that is, most customers wait for less time than the average, but some unlucky ones wait for a long time.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B6B5B5-D8C3-2847-92C3-AA65781E30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2"/>
                <a:stretch>
                  <a:fillRect l="-1649" t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59BEF4-53D2-204A-93AD-EB1099138D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364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6E408-F539-EF43-8E57-C632A403A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Summary and self-study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2AD464-6984-5C48-9A2A-D24FEDE37D43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Summary: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today we have learnt:</a:t>
                </a:r>
              </a:p>
              <a:p>
                <a:r>
                  <a:rPr lang="en-US" dirty="0"/>
                  <a:t>how to derive Kolmogorov's equations for M/M/1 model,</a:t>
                </a:r>
              </a:p>
              <a:p>
                <a:r>
                  <a:rPr lang="en-US" dirty="0"/>
                  <a:t>how to determine the steady states of M/M/1 model,</a:t>
                </a:r>
              </a:p>
              <a:p>
                <a:r>
                  <a:rPr lang="en-US" dirty="0"/>
                  <a:t>that its waiting times have exponential distribution.</a:t>
                </a:r>
              </a:p>
              <a:p>
                <a:endParaRPr lang="en-US" b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Self-study: </a:t>
                </a:r>
                <a:r>
                  <a:rPr lang="en-US" dirty="0"/>
                  <a:t>Consider an M/M/1 model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 and FIFO queue discipline.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assuming that the queue can be infinitely long.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2AD464-6984-5C48-9A2A-D24FEDE37D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2"/>
                <a:stretch>
                  <a:fillRect l="-1649" t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8EA696-81AC-4840-89C6-58194B1C06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382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E9381321-5EDF-4D42-B147-ADA7004CD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1" y="488953"/>
            <a:ext cx="8445500" cy="430887"/>
          </a:xfrm>
        </p:spPr>
        <p:txBody>
          <a:bodyPr/>
          <a:lstStyle/>
          <a:p>
            <a:r>
              <a:rPr lang="en-CH" dirty="0"/>
              <a:t>Recap</a:t>
            </a:r>
            <a:r>
              <a:rPr lang="en-GB" dirty="0" err="1"/>
              <a:t>itulation</a:t>
            </a:r>
            <a:r>
              <a:rPr lang="en-GB" dirty="0"/>
              <a:t> and lecture outline</a:t>
            </a:r>
            <a:endParaRPr lang="en-CH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7544916-EBE4-A840-ABCA-18C4128C3E9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r>
              <a:rPr lang="en-CH" b="1" dirty="0">
                <a:solidFill>
                  <a:schemeClr val="accent1"/>
                </a:solidFill>
              </a:rPr>
              <a:t>Summary: </a:t>
            </a:r>
            <a:r>
              <a:rPr lang="en-CH" dirty="0"/>
              <a:t>so far we have learnt:</a:t>
            </a:r>
          </a:p>
          <a:p>
            <a:pPr>
              <a:buFontTx/>
              <a:buChar char="-"/>
            </a:pPr>
            <a:r>
              <a:rPr lang="en-CH" dirty="0"/>
              <a:t>about abstract models for queueing systems,</a:t>
            </a:r>
          </a:p>
          <a:p>
            <a:pPr>
              <a:buFontTx/>
              <a:buChar char="-"/>
            </a:pPr>
            <a:r>
              <a:rPr lang="en-CH" dirty="0"/>
              <a:t>about Little’s </a:t>
            </a:r>
            <a:r>
              <a:rPr lang="en-GB" dirty="0"/>
              <a:t>formulae</a:t>
            </a:r>
            <a:r>
              <a:rPr lang="en-CH" dirty="0"/>
              <a:t>,</a:t>
            </a:r>
          </a:p>
          <a:p>
            <a:pPr>
              <a:buFontTx/>
              <a:buChar char="-"/>
            </a:pPr>
            <a:r>
              <a:rPr lang="en-CH" dirty="0"/>
              <a:t>about the exponential distribution and its main properties</a:t>
            </a:r>
            <a:r>
              <a:rPr lang="de-CH" dirty="0"/>
              <a:t>.</a:t>
            </a:r>
            <a:endParaRPr lang="en-US" dirty="0"/>
          </a:p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r>
              <a:rPr lang="en-CH" b="1" dirty="0">
                <a:solidFill>
                  <a:schemeClr val="accent1"/>
                </a:solidFill>
              </a:rPr>
              <a:t>In this lecture:</a:t>
            </a:r>
            <a:r>
              <a:rPr lang="en-CH" dirty="0"/>
              <a:t> The M/M/1</a:t>
            </a:r>
            <a:r>
              <a:rPr lang="en-GB" dirty="0"/>
              <a:t> queueing system</a:t>
            </a:r>
            <a:r>
              <a:rPr lang="en-CH" dirty="0"/>
              <a:t> (following not-so-closely Ch. 17.6 of the book by Hillier and Lieberman).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06723-615A-9348-B0C2-5844CA9783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02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0BAA2-4B23-A149-8ACB-E0C84B310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M/M/1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C23CFE-63EE-844F-8DEA-8B137566A89B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In the M/M/1 model: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the interarrival time of customers is a random variable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with exponential distribution with parameter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;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d>
                      <m:d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denote the number of arrivals by time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the service time is a random variable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with exponential distribution with parameter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;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denote the number of serviced customers by time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there is only one server.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Goal: </a:t>
                </a:r>
                <a:r>
                  <a:rPr lang="en-US" dirty="0"/>
                  <a:t>study the evolution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:= #customers in the queueing system.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C23CFE-63EE-844F-8DEA-8B137566A8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2"/>
                <a:stretch>
                  <a:fillRect l="-1649" t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4CB67-5B06-234F-AC9B-E8188CCD6C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87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5AD67E1-1FA9-9144-8DCB-A4EF20DE429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 M/M/1 model -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5AD67E1-1FA9-9144-8DCB-A4EF20DE42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549" t="-25714" b="-4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42FA18-CB19-534F-93ED-805B018C39A0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342901" y="1205950"/>
                <a:ext cx="8445500" cy="408093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denote the probability that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. Then, 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</m:d>
                          <m:r>
                            <a:rPr lang="en-US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  <m:d>
                            <m:d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d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  <m:d>
                            <m:d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d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d>
                            <m:d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d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… 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d>
                        <m:dPr>
                          <m:begChr m:val="{"/>
                          <m:endChr m:val="}"/>
                          <m:ctrlP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d>
                        <m:dPr>
                          <m:begChr m:val="{"/>
                          <m:endChr m:val="}"/>
                          <m:ctrlP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  <m:d>
                            <m:d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d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d>
                            <m:d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d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  <m:d>
                            <m:dPr>
                              <m:ctrlP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d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d>
                            <m:dPr>
                              <m:ctrlP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d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…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d>
                        <m:dPr>
                          <m:begChr m:val="{"/>
                          <m:endChr m:val="}"/>
                          <m:ctrlP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d>
                        <m:dPr>
                          <m:begChr m:val="{"/>
                          <m:endChr m:val="}"/>
                          <m:ctrlP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  <m:d>
                            <m:dPr>
                              <m:ctrlP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d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d>
                            <m:dPr>
                              <m:ctrlP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d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  <m:d>
                            <m:dPr>
                              <m:ctrlP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d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d>
                            <m:dPr>
                              <m:ctrlP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d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…</m:t>
                          </m:r>
                        </m:e>
                      </m:d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</m:oMath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</m:d>
                          <m:r>
                            <a:rPr lang="en-US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  <m:d>
                            <m:dPr>
                              <m:ctrlP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d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 </m:t>
                          </m:r>
                        </m:e>
                      </m:d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d>
                        <m:dPr>
                          <m:begChr m:val="{"/>
                          <m:endChr m:val="}"/>
                          <m:ctrlP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d>
                        <m:dPr>
                          <m:begChr m:val="{"/>
                          <m:endChr m:val="}"/>
                          <m:ctrlP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  <m:d>
                            <m:dPr>
                              <m:ctrlP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d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d>
                            <m:dPr>
                              <m:ctrlP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d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br>
                  <a:rPr lang="de-CH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CH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</m:d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=0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  <m:d>
                            <m:dPr>
                              <m:ctrlP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d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de-CH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d>
                        <m:dPr>
                          <m:begChr m:val="["/>
                          <m:endChr m:val="]"/>
                          <m:ctrlP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=1,</m:t>
                          </m:r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  <m:d>
                            <m:d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d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=0,</m:t>
                          </m:r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d>
                            <m:d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d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de-CH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[…]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m:rPr>
                          <m:sty m:val="p"/>
                        </m:rPr>
                        <a:rPr lang="de-CH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d>
                        <m:dPr>
                          <m:begChr m:val="["/>
                          <m:endChr m:val="]"/>
                          <m:ctrlP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  <m:d>
                            <m:d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d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de-CH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e>
                          </m:d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  <m:d>
                            <m:d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d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d>
                            <m:d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d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de-CH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[…]</m:t>
                      </m:r>
                    </m:oMath>
                  </m:oMathPara>
                </a14:m>
                <a:endParaRPr lang="en-US" i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42FA18-CB19-534F-93ED-805B018C39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342901" y="1205950"/>
                <a:ext cx="8445500" cy="4080933"/>
              </a:xfrm>
              <a:blipFill>
                <a:blip r:embed="rId3"/>
                <a:stretch>
                  <a:fillRect l="-1649" t="-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32DF3C-2627-F34B-85C3-3D4BA977EC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601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5AD67E1-1FA9-9144-8DCB-A4EF20DE429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 M/M/1 model -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5AD67E1-1FA9-9144-8DCB-A4EF20DE42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549" t="-25714" b="-4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42FA18-CB19-534F-93ED-805B018C39A0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denote the probability that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and let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. Then, 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m:rPr>
                          <m:sty m:val="p"/>
                        </m:rPr>
                        <a:rPr lang="de-CH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d>
                        <m:dPr>
                          <m:begChr m:val="["/>
                          <m:endChr m:val="]"/>
                          <m:ctrlP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  <m:d>
                            <m:dPr>
                              <m:ctrlP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d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de-CH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e>
                          </m:d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  <m:d>
                            <m:dPr>
                              <m:ctrlP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d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d>
                            <m:dPr>
                              <m:ctrlP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d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de-CH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[…]</m:t>
                      </m:r>
                    </m:oMath>
                  </m:oMathPara>
                </a14:m>
                <a:endParaRPr lang="en-US" i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Recall that,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small,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  <m:d>
                            <m:d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d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de-CH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⁡(−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≅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d>
                            <m:d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d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de-CH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⁡(−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≅ 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br>
                  <a:rPr lang="en-US" dirty="0">
                    <a:ea typeface="Cambria Math" panose="02040503050406030204" pitchFamily="18" charset="0"/>
                  </a:rPr>
                </a:br>
                <a:r>
                  <a:rPr lang="en-US" dirty="0">
                    <a:ea typeface="Cambria Math" panose="02040503050406030204" pitchFamily="18" charset="0"/>
                  </a:rPr>
                  <a:t>Therefore, </a:t>
                </a:r>
                <a14:m>
                  <m:oMath xmlns:m="http://schemas.openxmlformats.org/officeDocument/2006/math">
                    <m:r>
                      <a:rPr lang="de-CH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𝑑𝑡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br>
                  <a:rPr lang="en-US" dirty="0">
                    <a:ea typeface="Cambria Math" panose="02040503050406030204" pitchFamily="18" charset="0"/>
                  </a:rPr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42FA18-CB19-534F-93ED-805B018C39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3"/>
                <a:stretch>
                  <a:fillRect l="-1649" t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32DF3C-2627-F34B-85C3-3D4BA977EC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434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5AD67E1-1FA9-9144-8DCB-A4EF20DE429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 M/M/1 model -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5AD67E1-1FA9-9144-8DCB-A4EF20DE42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549" t="-25714" b="-4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42FA18-CB19-534F-93ED-805B018C39A0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Similarly, 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d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⋃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CH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m:rPr>
                              <m:aln/>
                            </m:rPr>
                            <a:rPr lang="de-CH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nary>
                      <m:r>
                        <a:rPr lang="de-CH" i="1">
                          <a:latin typeface="Cambria Math" panose="02040503050406030204" pitchFamily="18" charset="0"/>
                        </a:rPr>
                        <m:t>∩</m:t>
                      </m:r>
                      <m:nary>
                        <m:naryPr>
                          <m:chr m:val="⋃"/>
                          <m:ctrlPr>
                            <a:rPr lang="de-CH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CH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de-CH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  <m:d>
                            <m:d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d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}∩{</m:t>
                          </m:r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d>
                            <m:d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d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)}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i="1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de-CH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m:rPr>
                          <m:aln/>
                        </m:rPr>
                        <a:rPr lang="de-CH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}∩</m:t>
                      </m:r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d>
                        <m:d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d>
                      <m:r>
                        <a:rPr lang="de-CH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}∩{</m:t>
                      </m:r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d>
                        <m:d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d>
                      <m:r>
                        <a:rPr lang="de-CH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de-CH" i="1">
                          <a:latin typeface="Cambria Math" panose="02040503050406030204" pitchFamily="18" charset="0"/>
                        </a:rPr>
                        <m:t>}</m:t>
                      </m:r>
                    </m:oMath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</m:t>
                      </m:r>
                      <m:r>
                        <a:rPr lang="de-CH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de-CH" i="1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de-CH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m:rPr>
                          <m:aln/>
                        </m:rPr>
                        <a:rPr lang="de-CH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CH" i="1">
                          <a:latin typeface="Cambria Math" panose="02040503050406030204" pitchFamily="18" charset="0"/>
                        </a:rPr>
                        <m:t>}∩</m:t>
                      </m:r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d>
                        <m:d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d>
                      <m:r>
                        <a:rPr lang="de-CH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de-CH" i="1">
                          <a:latin typeface="Cambria Math" panose="02040503050406030204" pitchFamily="18" charset="0"/>
                        </a:rPr>
                        <m:t>}∩{</m:t>
                      </m:r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d>
                        <m:d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d>
                      <m:r>
                        <a:rPr lang="de-CH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de-CH" i="1">
                          <a:latin typeface="Cambria Math" panose="02040503050406030204" pitchFamily="18" charset="0"/>
                        </a:rPr>
                        <m:t>}</m:t>
                      </m:r>
                    </m:oMath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de-CH" i="1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de-CH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m:rPr>
                          <m:aln/>
                        </m:rPr>
                        <a:rPr lang="de-CH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de-CH" i="1">
                          <a:latin typeface="Cambria Math" panose="02040503050406030204" pitchFamily="18" charset="0"/>
                        </a:rPr>
                        <m:t>}∩</m:t>
                      </m:r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d>
                        <m:d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d>
                      <m:r>
                        <a:rPr lang="de-CH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de-CH" i="1">
                          <a:latin typeface="Cambria Math" panose="02040503050406030204" pitchFamily="18" charset="0"/>
                        </a:rPr>
                        <m:t>}∩{</m:t>
                      </m:r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d>
                        <m:d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d>
                      <m:r>
                        <a:rPr lang="de-CH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de-CH" i="1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de-CH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CH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Therefore,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𝑑𝑡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d>
                        <m:dPr>
                          <m:ctrlP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de-CH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e>
                      </m:d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𝑑𝑡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… </m:t>
                          </m:r>
                        </m:e>
                      </m:d>
                    </m:oMath>
                  </m:oMathPara>
                </a14:m>
                <a:endParaRPr lang="de-CH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br>
                  <a:rPr lang="de-CH" b="0" i="1" dirty="0">
                    <a:latin typeface="Cambria Math" panose="02040503050406030204" pitchFamily="18" charset="0"/>
                  </a:rPr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42FA18-CB19-534F-93ED-805B018C39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3"/>
                <a:stretch>
                  <a:fillRect l="-1649" t="-1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32DF3C-2627-F34B-85C3-3D4BA977EC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903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03A2D-E704-F94A-A1C8-1FD66A5E9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M/M/1 model – Kolmogorov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B1F5C7-13FB-1947-97F1-C43EE136F7D3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We just showed that, after dropping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terms,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𝑑𝑡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d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𝑑𝑡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that is,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≅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+1,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Passing to the limit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→0,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we obtain the so-called </a:t>
                </a:r>
                <a:r>
                  <a:rPr lang="en-US" i="1" dirty="0">
                    <a:ea typeface="Cambria Math" panose="02040503050406030204" pitchFamily="18" charset="0"/>
                  </a:rPr>
                  <a:t>Kolmogorov equations</a:t>
                </a:r>
              </a:p>
              <a:p>
                <a:pPr marL="0" indent="0">
                  <a:buNone/>
                </a:pPr>
                <a:endParaRPr lang="en-US" i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+1,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br>
                  <a:rPr lang="en-US" dirty="0">
                    <a:ea typeface="Cambria Math" panose="02040503050406030204" pitchFamily="18" charset="0"/>
                  </a:rPr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B1F5C7-13FB-1947-97F1-C43EE136F7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2"/>
                <a:stretch>
                  <a:fillRect l="-1649" t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138AAA-63E5-AF42-9CDB-686A08E5B8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309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03A2D-E704-F94A-A1C8-1FD66A5E9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M/M/1 model – transient </a:t>
            </a:r>
            <a:r>
              <a:rPr lang="en-US" dirty="0" err="1"/>
              <a:t>behaviour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B1F5C7-13FB-1947-97F1-C43EE136F7D3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To study the transient behavior of the M/M/1 model, we need to set some initial conditions and then solve</a:t>
                </a:r>
              </a:p>
              <a:p>
                <a:pPr marL="0" indent="0">
                  <a:buNone/>
                </a:pPr>
                <a:endParaRPr lang="en-US" i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under the additional constrains: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</a:rPr>
                      <m:t>+ …=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br>
                  <a:rPr lang="en-US" dirty="0">
                    <a:ea typeface="Cambria Math" panose="02040503050406030204" pitchFamily="18" charset="0"/>
                  </a:rPr>
                </a:br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The Kolmogorov's equation for the M/M/1 model are solvable analytically, but the formulas are nasty and involve </a:t>
                </a:r>
                <a:r>
                  <a:rPr lang="en-US" dirty="0"/>
                  <a:t>Bessel functions with imaginary arguments</a:t>
                </a:r>
                <a:r>
                  <a:rPr lang="en-US" dirty="0">
                    <a:ea typeface="Cambria Math" panose="02040503050406030204" pitchFamily="18" charset="0"/>
                  </a:rPr>
                  <a:t>. And this is just the simplest model! Numerically, we can simulate a queue of (sufficiently long but) finite length (will look at this next week).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B1F5C7-13FB-1947-97F1-C43EE136F7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2"/>
                <a:stretch>
                  <a:fillRect l="-1649" t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138AAA-63E5-AF42-9CDB-686A08E5B8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321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1C53A-2600-4244-B6FD-0E065695A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M/M/1 model – steady states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A57299-CEF8-1943-808F-B2B9979818D3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Setting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CH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CH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we obtain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m:rPr>
                          <m:aln/>
                        </m:rP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  <m:oMath xmlns:m="http://schemas.openxmlformats.org/officeDocument/2006/math"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d>
                        <m:dPr>
                          <m:ctrlP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m:rPr>
                          <m:aln/>
                        </m:rP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CH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de-CH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Proposition:</a:t>
                </a:r>
                <a:r>
                  <a:rPr lang="en-US" dirty="0"/>
                  <a:t> Assuming the queue can be infinitely long, the solution to the linear recurrence relation above is </a:t>
                </a:r>
                <a:endParaRPr lang="de-CH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de-CH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Proof:</a:t>
                </a:r>
                <a:r>
                  <a:rPr lang="en-US" dirty="0"/>
                  <a:t> To shorten the notation,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de-CH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:=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CH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CH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den>
                    </m:f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proceeding by induction we obtain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den>
                          </m:f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den>
                          </m:f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CH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>
                  <a:buNone/>
                </a:pPr>
                <a:r>
                  <a:rPr lang="de-CH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◻︎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A57299-CEF8-1943-808F-B2B9979818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2"/>
                <a:stretch>
                  <a:fillRect l="-1659" t="-747" r="-577" b="-29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CDEF0-A0B4-804B-A7F2-D4D9F9918E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35730"/>
      </p:ext>
    </p:extLst>
  </p:cSld>
  <p:clrMapOvr>
    <a:masterClrMapping/>
  </p:clrMapOvr>
</p:sld>
</file>

<file path=ppt/theme/theme1.xml><?xml version="1.0" encoding="utf-8"?>
<a:theme xmlns:a="http://schemas.openxmlformats.org/drawingml/2006/main" name="UoL Powerpoint Guidelines Accessibility Design">
  <a:themeElements>
    <a:clrScheme name="UoL CofC Colour Palette">
      <a:dk1>
        <a:srgbClr val="3C3C3C"/>
      </a:dk1>
      <a:lt1>
        <a:srgbClr val="E6E6E6"/>
      </a:lt1>
      <a:dk2>
        <a:srgbClr val="3C3C3C"/>
      </a:dk2>
      <a:lt2>
        <a:srgbClr val="E6E6E6"/>
      </a:lt2>
      <a:accent1>
        <a:srgbClr val="E4042C"/>
      </a:accent1>
      <a:accent2>
        <a:srgbClr val="E37606"/>
      </a:accent2>
      <a:accent3>
        <a:srgbClr val="07A75A"/>
      </a:accent3>
      <a:accent4>
        <a:srgbClr val="0096D2"/>
      </a:accent4>
      <a:accent5>
        <a:srgbClr val="5A4BC2"/>
      </a:accent5>
      <a:accent6>
        <a:srgbClr val="141E46"/>
      </a:accent6>
      <a:hlink>
        <a:srgbClr val="0096D2"/>
      </a:hlink>
      <a:folHlink>
        <a:srgbClr val="0096D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square" lIns="216000" tIns="187200" rIns="216000" bIns="187200" rtlCol="0">
        <a:spAutoFit/>
      </a:bodyPr>
      <a:lstStyle>
        <a:defPPr>
          <a:defRPr sz="4400" b="1" i="0" dirty="0" smtClean="0">
            <a:solidFill>
              <a:schemeClr val="accent1"/>
            </a:solidFill>
            <a:latin typeface="Arial"/>
            <a:cs typeface="Arial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oL Powerpoint Accessibility 4.3 template" id="{0A42CC50-EA31-C544-8150-C45736D1DEEB}" vid="{5C3E4FF0-C24E-DA45-B6A5-82A35CF6F652}"/>
    </a:ext>
  </a:extLst>
</a:theme>
</file>

<file path=ppt/theme/theme2.xml><?xml version="1.0" encoding="utf-8"?>
<a:theme xmlns:a="http://schemas.openxmlformats.org/drawingml/2006/main" name="1_Office Theme">
  <a:themeElements>
    <a:clrScheme name="UoL CofC Colour Palette">
      <a:dk1>
        <a:srgbClr val="3C3C3C"/>
      </a:dk1>
      <a:lt1>
        <a:srgbClr val="E6E6E6"/>
      </a:lt1>
      <a:dk2>
        <a:srgbClr val="3C3C3C"/>
      </a:dk2>
      <a:lt2>
        <a:srgbClr val="E6E6E6"/>
      </a:lt2>
      <a:accent1>
        <a:srgbClr val="E4042C"/>
      </a:accent1>
      <a:accent2>
        <a:srgbClr val="E37606"/>
      </a:accent2>
      <a:accent3>
        <a:srgbClr val="07A75A"/>
      </a:accent3>
      <a:accent4>
        <a:srgbClr val="0096D2"/>
      </a:accent4>
      <a:accent5>
        <a:srgbClr val="5A4BC2"/>
      </a:accent5>
      <a:accent6>
        <a:srgbClr val="141E46"/>
      </a:accent6>
      <a:hlink>
        <a:srgbClr val="0096D2"/>
      </a:hlink>
      <a:folHlink>
        <a:srgbClr val="0096D2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square" lIns="216000" tIns="187200" rIns="216000" bIns="187200" rtlCol="0">
        <a:spAutoFit/>
      </a:bodyPr>
      <a:lstStyle>
        <a:defPPr>
          <a:defRPr sz="4400" b="1" i="0" dirty="0" smtClean="0">
            <a:solidFill>
              <a:schemeClr val="accent1"/>
            </a:solidFill>
            <a:latin typeface="Arial"/>
            <a:cs typeface="Arial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oL Powerpoint Accessibility 4.3 template" id="{0A42CC50-EA31-C544-8150-C45736D1DEEB}" vid="{0B845206-0906-6545-A189-840B432E562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29F9906F84F04094CE5CD4728D492D" ma:contentTypeVersion="11" ma:contentTypeDescription="Create a new document." ma:contentTypeScope="" ma:versionID="d8405a51cd8e7340846183e6d812064a">
  <xsd:schema xmlns:xsd="http://www.w3.org/2001/XMLSchema" xmlns:xs="http://www.w3.org/2001/XMLSchema" xmlns:p="http://schemas.microsoft.com/office/2006/metadata/properties" xmlns:ns2="67a03111-f570-43e0-9b48-49049b7e86ee" xmlns:ns3="e7a5fc8e-e677-41ca-8019-df913e37547c" targetNamespace="http://schemas.microsoft.com/office/2006/metadata/properties" ma:root="true" ma:fieldsID="3efbf6a554415c45fb1c2221561ca4d5" ns2:_="" ns3:_="">
    <xsd:import namespace="67a03111-f570-43e0-9b48-49049b7e86ee"/>
    <xsd:import namespace="e7a5fc8e-e677-41ca-8019-df913e37547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a03111-f570-43e0-9b48-49049b7e86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a5fc8e-e677-41ca-8019-df913e37547c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8700D3A-BCF8-41A7-A48F-10BDC5C7EB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7a03111-f570-43e0-9b48-49049b7e86ee"/>
    <ds:schemaRef ds:uri="e7a5fc8e-e677-41ca-8019-df913e37547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98282DC-4851-419D-9CF0-16A2A7D28669}">
  <ds:schemaRefs>
    <ds:schemaRef ds:uri="http://schemas.microsoft.com/office/2006/documentManagement/types"/>
    <ds:schemaRef ds:uri="http://purl.org/dc/elements/1.1/"/>
    <ds:schemaRef ds:uri="e7a5fc8e-e677-41ca-8019-df913e37547c"/>
    <ds:schemaRef ds:uri="http://schemas.microsoft.com/office/2006/metadata/properties"/>
    <ds:schemaRef ds:uri="http://schemas.openxmlformats.org/package/2006/metadata/core-properties"/>
    <ds:schemaRef ds:uri="http://purl.org/dc/terms/"/>
    <ds:schemaRef ds:uri="67a03111-f570-43e0-9b48-49049b7e86ee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7553772-E2E2-455A-9FE0-DDB6DBE0018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UoL Powerpoint Guidelines Accessibility Design</Template>
  <TotalTime>22054</TotalTime>
  <Words>1583</Words>
  <Application>Microsoft Office PowerPoint</Application>
  <PresentationFormat>On-screen Show (4:3)</PresentationFormat>
  <Paragraphs>121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Cambria Math</vt:lpstr>
      <vt:lpstr>Georgia</vt:lpstr>
      <vt:lpstr>Lucida Grande</vt:lpstr>
      <vt:lpstr>UoL Powerpoint Guidelines Accessibility Design</vt:lpstr>
      <vt:lpstr>1_Office Theme</vt:lpstr>
      <vt:lpstr>MA3077 (DLI) Operational Research  Lecture 18 – The M/M/1 queueing system</vt:lpstr>
      <vt:lpstr>Recapitulation and lecture outline</vt:lpstr>
      <vt:lpstr>The M/M/1 model</vt:lpstr>
      <vt:lpstr>The M/M/1 model - p(0, t+dt)</vt:lpstr>
      <vt:lpstr>The M/M/1 model - p(0, t+dt)</vt:lpstr>
      <vt:lpstr>The M/M/1 model - p(n, t+dt)</vt:lpstr>
      <vt:lpstr>The M/M/1 model – Kolmogorov equations</vt:lpstr>
      <vt:lpstr>The M/M/1 model – transient behaviour</vt:lpstr>
      <vt:lpstr>M/M/1 model – steady states </vt:lpstr>
      <vt:lpstr>M/M/1 model – existence of steady states </vt:lpstr>
      <vt:lpstr>M/M/1 model – server idle time</vt:lpstr>
      <vt:lpstr>M/M/1 model – example </vt:lpstr>
      <vt:lpstr>M/M/1 model – Waiting Time Distribution 1/2</vt:lpstr>
      <vt:lpstr>M/M/1 model – Waiting Time Distribution 2/2</vt:lpstr>
      <vt:lpstr>M/M/1 model – average waiting time</vt:lpstr>
      <vt:lpstr>Summary and self-study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Aylward, Samantha</dc:creator>
  <cp:lastModifiedBy>Marco Fasondini</cp:lastModifiedBy>
  <cp:revision>251</cp:revision>
  <cp:lastPrinted>2020-07-06T08:56:06Z</cp:lastPrinted>
  <dcterms:created xsi:type="dcterms:W3CDTF">2020-07-06T13:17:56Z</dcterms:created>
  <dcterms:modified xsi:type="dcterms:W3CDTF">2024-10-05T20:40:14Z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0x010100CB29F9906F84F04094CE5CD4728D492D</vt:lpwstr>
  </property>
</Properties>
</file>