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20"/>
  </p:notesMasterIdLst>
  <p:handoutMasterIdLst>
    <p:handoutMasterId r:id="rId21"/>
  </p:handoutMasterIdLst>
  <p:sldIdLst>
    <p:sldId id="256" r:id="rId6"/>
    <p:sldId id="257" r:id="rId7"/>
    <p:sldId id="276" r:id="rId8"/>
    <p:sldId id="294" r:id="rId9"/>
    <p:sldId id="295" r:id="rId10"/>
    <p:sldId id="303" r:id="rId11"/>
    <p:sldId id="296" r:id="rId12"/>
    <p:sldId id="297" r:id="rId13"/>
    <p:sldId id="304" r:id="rId14"/>
    <p:sldId id="298" r:id="rId15"/>
    <p:sldId id="299" r:id="rId16"/>
    <p:sldId id="300" r:id="rId17"/>
    <p:sldId id="301" r:id="rId18"/>
    <p:sldId id="275" r:id="rId19"/>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BCE"/>
    <a:srgbClr val="FAE8E8"/>
    <a:srgbClr val="F3F1F5"/>
    <a:srgbClr val="FEFEFE"/>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A1C25-FF93-47FF-AB25-FEFAA4346537}" v="134" dt="2022-11-14T07:28:52.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65" autoAdjust="0"/>
    <p:restoredTop sz="95352" autoAdjust="0"/>
  </p:normalViewPr>
  <p:slideViewPr>
    <p:cSldViewPr snapToGrid="0" snapToObjects="1" showGuides="1">
      <p:cViewPr varScale="1">
        <p:scale>
          <a:sx n="79" d="100"/>
          <a:sy n="79" d="100"/>
        </p:scale>
        <p:origin x="280" y="60"/>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5D6A1C25-FF93-47FF-AB25-FEFAA4346537}"/>
    <pc:docChg chg="custSel modSld">
      <pc:chgData name="Marco Fasondini" userId="5dc4241ea68c62ec" providerId="LiveId" clId="{5D6A1C25-FF93-47FF-AB25-FEFAA4346537}" dt="2022-11-14T07:28:52.884" v="247" actId="20577"/>
      <pc:docMkLst>
        <pc:docMk/>
      </pc:docMkLst>
      <pc:sldChg chg="modSp mod">
        <pc:chgData name="Marco Fasondini" userId="5dc4241ea68c62ec" providerId="LiveId" clId="{5D6A1C25-FF93-47FF-AB25-FEFAA4346537}" dt="2022-11-10T22:39:50.602" v="55" actId="20577"/>
        <pc:sldMkLst>
          <pc:docMk/>
          <pc:sldMk cId="1208446337" sldId="256"/>
        </pc:sldMkLst>
        <pc:spChg chg="mod">
          <ac:chgData name="Marco Fasondini" userId="5dc4241ea68c62ec" providerId="LiveId" clId="{5D6A1C25-FF93-47FF-AB25-FEFAA4346537}" dt="2022-11-10T22:39:41.088" v="24" actId="20577"/>
          <ac:spMkLst>
            <pc:docMk/>
            <pc:sldMk cId="1208446337" sldId="256"/>
            <ac:spMk id="2" creationId="{81196CDF-2CB5-C547-967C-386DEF9A92A9}"/>
          </ac:spMkLst>
        </pc:spChg>
        <pc:spChg chg="mod">
          <ac:chgData name="Marco Fasondini" userId="5dc4241ea68c62ec" providerId="LiveId" clId="{5D6A1C25-FF93-47FF-AB25-FEFAA4346537}" dt="2022-11-10T22:39:50.602" v="55" actId="20577"/>
          <ac:spMkLst>
            <pc:docMk/>
            <pc:sldMk cId="1208446337" sldId="256"/>
            <ac:spMk id="3" creationId="{F83BB64A-5E4C-7E42-9509-D3F5DE96E28A}"/>
          </ac:spMkLst>
        </pc:spChg>
      </pc:sldChg>
      <pc:sldChg chg="modSp mod">
        <pc:chgData name="Marco Fasondini" userId="5dc4241ea68c62ec" providerId="LiveId" clId="{5D6A1C25-FF93-47FF-AB25-FEFAA4346537}" dt="2022-11-13T08:02:07.537" v="110" actId="20577"/>
        <pc:sldMkLst>
          <pc:docMk/>
          <pc:sldMk cId="2569027146" sldId="257"/>
        </pc:sldMkLst>
        <pc:spChg chg="mod">
          <ac:chgData name="Marco Fasondini" userId="5dc4241ea68c62ec" providerId="LiveId" clId="{5D6A1C25-FF93-47FF-AB25-FEFAA4346537}" dt="2022-11-10T22:40:15.865" v="105" actId="20577"/>
          <ac:spMkLst>
            <pc:docMk/>
            <pc:sldMk cId="2569027146" sldId="257"/>
            <ac:spMk id="11" creationId="{E9381321-5EDF-4D42-B147-ADA7004CD9E0}"/>
          </ac:spMkLst>
        </pc:spChg>
        <pc:spChg chg="mod">
          <ac:chgData name="Marco Fasondini" userId="5dc4241ea68c62ec" providerId="LiveId" clId="{5D6A1C25-FF93-47FF-AB25-FEFAA4346537}" dt="2022-11-13T08:02:07.537" v="110" actId="20577"/>
          <ac:spMkLst>
            <pc:docMk/>
            <pc:sldMk cId="2569027146" sldId="257"/>
            <ac:spMk id="12" creationId="{17544916-EBE4-A840-ABCA-18C4128C3E98}"/>
          </ac:spMkLst>
        </pc:spChg>
      </pc:sldChg>
      <pc:sldChg chg="modSp mod">
        <pc:chgData name="Marco Fasondini" userId="5dc4241ea68c62ec" providerId="LiveId" clId="{5D6A1C25-FF93-47FF-AB25-FEFAA4346537}" dt="2022-11-13T09:52:20.285" v="236" actId="20577"/>
        <pc:sldMkLst>
          <pc:docMk/>
          <pc:sldMk cId="2067382196" sldId="275"/>
        </pc:sldMkLst>
        <pc:spChg chg="mod">
          <ac:chgData name="Marco Fasondini" userId="5dc4241ea68c62ec" providerId="LiveId" clId="{5D6A1C25-FF93-47FF-AB25-FEFAA4346537}" dt="2022-11-13T09:52:20.285" v="236" actId="20577"/>
          <ac:spMkLst>
            <pc:docMk/>
            <pc:sldMk cId="2067382196" sldId="275"/>
            <ac:spMk id="3" creationId="{2A2AD464-6984-5C48-9A2A-D24FEDE37D43}"/>
          </ac:spMkLst>
        </pc:spChg>
      </pc:sldChg>
      <pc:sldChg chg="modSp">
        <pc:chgData name="Marco Fasondini" userId="5dc4241ea68c62ec" providerId="LiveId" clId="{5D6A1C25-FF93-47FF-AB25-FEFAA4346537}" dt="2022-11-13T08:24:46.775" v="180"/>
        <pc:sldMkLst>
          <pc:docMk/>
          <pc:sldMk cId="150787901" sldId="276"/>
        </pc:sldMkLst>
        <pc:spChg chg="mod">
          <ac:chgData name="Marco Fasondini" userId="5dc4241ea68c62ec" providerId="LiveId" clId="{5D6A1C25-FF93-47FF-AB25-FEFAA4346537}" dt="2022-11-13T08:24:46.775" v="180"/>
          <ac:spMkLst>
            <pc:docMk/>
            <pc:sldMk cId="150787901" sldId="276"/>
            <ac:spMk id="3" creationId="{21C23CFE-63EE-844F-8DEA-8B137566A89B}"/>
          </ac:spMkLst>
        </pc:spChg>
      </pc:sldChg>
      <pc:sldChg chg="modSp">
        <pc:chgData name="Marco Fasondini" userId="5dc4241ea68c62ec" providerId="LiveId" clId="{5D6A1C25-FF93-47FF-AB25-FEFAA4346537}" dt="2022-11-13T08:14:29.805" v="177" actId="20577"/>
        <pc:sldMkLst>
          <pc:docMk/>
          <pc:sldMk cId="61006022" sldId="294"/>
        </pc:sldMkLst>
        <pc:spChg chg="mod">
          <ac:chgData name="Marco Fasondini" userId="5dc4241ea68c62ec" providerId="LiveId" clId="{5D6A1C25-FF93-47FF-AB25-FEFAA4346537}" dt="2022-11-13T08:14:29.805" v="177" actId="20577"/>
          <ac:spMkLst>
            <pc:docMk/>
            <pc:sldMk cId="61006022" sldId="294"/>
            <ac:spMk id="3" creationId="{A694BF97-5889-C146-A25B-513ACE20A7E4}"/>
          </ac:spMkLst>
        </pc:spChg>
      </pc:sldChg>
      <pc:sldChg chg="modSp">
        <pc:chgData name="Marco Fasondini" userId="5dc4241ea68c62ec" providerId="LiveId" clId="{5D6A1C25-FF93-47FF-AB25-FEFAA4346537}" dt="2022-11-13T08:24:59.862" v="181"/>
        <pc:sldMkLst>
          <pc:docMk/>
          <pc:sldMk cId="3246783392" sldId="295"/>
        </pc:sldMkLst>
        <pc:spChg chg="mod">
          <ac:chgData name="Marco Fasondini" userId="5dc4241ea68c62ec" providerId="LiveId" clId="{5D6A1C25-FF93-47FF-AB25-FEFAA4346537}" dt="2022-11-13T08:24:59.862" v="181"/>
          <ac:spMkLst>
            <pc:docMk/>
            <pc:sldMk cId="3246783392" sldId="295"/>
            <ac:spMk id="3" creationId="{631C1880-442B-7644-ACB6-EA822FF1148D}"/>
          </ac:spMkLst>
        </pc:spChg>
      </pc:sldChg>
      <pc:sldChg chg="modSp">
        <pc:chgData name="Marco Fasondini" userId="5dc4241ea68c62ec" providerId="LiveId" clId="{5D6A1C25-FF93-47FF-AB25-FEFAA4346537}" dt="2022-11-14T07:28:52.884" v="247" actId="20577"/>
        <pc:sldMkLst>
          <pc:docMk/>
          <pc:sldMk cId="3798808453" sldId="299"/>
        </pc:sldMkLst>
        <pc:spChg chg="mod">
          <ac:chgData name="Marco Fasondini" userId="5dc4241ea68c62ec" providerId="LiveId" clId="{5D6A1C25-FF93-47FF-AB25-FEFAA4346537}" dt="2022-11-14T07:28:52.884" v="247" actId="20577"/>
          <ac:spMkLst>
            <pc:docMk/>
            <pc:sldMk cId="3798808453" sldId="299"/>
            <ac:spMk id="3" creationId="{E87605E7-4349-B04B-9178-78859E252A6E}"/>
          </ac:spMkLst>
        </pc:spChg>
      </pc:sldChg>
      <pc:sldChg chg="modSp mod">
        <pc:chgData name="Marco Fasondini" userId="5dc4241ea68c62ec" providerId="LiveId" clId="{5D6A1C25-FF93-47FF-AB25-FEFAA4346537}" dt="2022-11-13T08:04:58.632" v="112" actId="27636"/>
        <pc:sldMkLst>
          <pc:docMk/>
          <pc:sldMk cId="1785926372" sldId="300"/>
        </pc:sldMkLst>
        <pc:spChg chg="mod">
          <ac:chgData name="Marco Fasondini" userId="5dc4241ea68c62ec" providerId="LiveId" clId="{5D6A1C25-FF93-47FF-AB25-FEFAA4346537}" dt="2022-11-13T08:04:58.632" v="112" actId="27636"/>
          <ac:spMkLst>
            <pc:docMk/>
            <pc:sldMk cId="1785926372" sldId="300"/>
            <ac:spMk id="3" creationId="{A29FC61F-ACE7-5942-BB0B-4663218141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10/5/2024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10/5/2024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a:t>MA3077 (DLI)  </a:t>
            </a:r>
            <a:r>
              <a:rPr lang="en-US" sz="1400" b="0" dirty="0"/>
              <a:t>Operational Research</a:t>
            </a:r>
            <a:br>
              <a:rPr lang="en-US" sz="1400" b="0" dirty="0"/>
            </a:br>
            <a:br>
              <a:rPr lang="en-US" sz="1400" b="0" dirty="0"/>
            </a:br>
            <a:r>
              <a:rPr lang="en-US" sz="2600" b="0" dirty="0"/>
              <a:t>Lecture 19 – Birth and death processes</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5C06-E021-5649-97F3-E78D8474FDB7}"/>
              </a:ext>
            </a:extLst>
          </p:cNvPr>
          <p:cNvSpPr>
            <a:spLocks noGrp="1"/>
          </p:cNvSpPr>
          <p:nvPr>
            <p:ph type="title"/>
          </p:nvPr>
        </p:nvSpPr>
        <p:spPr/>
        <p:txBody>
          <a:bodyPr/>
          <a:lstStyle/>
          <a:p>
            <a:r>
              <a:rPr lang="en-US" dirty="0"/>
              <a:t>Example – solution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B8198-EBC4-DB44-B16A-5307A51DF2F9}"/>
                  </a:ext>
                </a:extLst>
              </p:cNvPr>
              <p:cNvSpPr>
                <a:spLocks noGrp="1"/>
              </p:cNvSpPr>
              <p:nvPr>
                <p:ph sz="quarter" idx="11"/>
              </p:nvPr>
            </p:nvSpPr>
            <p:spPr/>
            <p:txBody>
              <a:bodyPr>
                <a:normAutofit/>
              </a:bodyPr>
              <a:lstStyle/>
              <a:p>
                <a:pPr marL="0" indent="0">
                  <a:buNone/>
                </a:pPr>
                <a:r>
                  <a:rPr lang="en-US" b="0" dirty="0">
                    <a:ea typeface="Cambria Math" panose="02040503050406030204" pitchFamily="18" charset="0"/>
                  </a:rPr>
                  <a:t>The mean number of customers and the </a:t>
                </a:r>
                <a:r>
                  <a:rPr lang="en-US" dirty="0"/>
                  <a:t>mean length of the queue are</a:t>
                </a:r>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m:rPr>
                          <m:aln/>
                        </m:rP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𝑝</m:t>
                              </m:r>
                            </m:e>
                            <m:sub>
                              <m:r>
                                <a:rPr lang="en-US" i="1">
                                  <a:latin typeface="Cambria Math"/>
                                </a:rPr>
                                <m:t>𝑛</m:t>
                              </m:r>
                            </m:sub>
                          </m:sSub>
                        </m:e>
                      </m:nary>
                      <m:r>
                        <a:rPr lang="en-US">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e>
                          <m:r>
                            <a:rPr lang="en-US" i="1">
                              <a:latin typeface="Cambria Math" panose="02040503050406030204" pitchFamily="18" charset="0"/>
                            </a:rPr>
                            <m:t>𝑛</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de-CH" b="0" i="1" smtClean="0">
                                  <a:latin typeface="Cambria Math" panose="02040503050406030204" pitchFamily="18" charset="0"/>
                                  <a:ea typeface="Cambria Math" panose="02040503050406030204" pitchFamily="18" charset="0"/>
                                </a:rPr>
                                <m:t>7</m:t>
                              </m:r>
                            </m:den>
                          </m:f>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de-CH" b="0" i="1" smtClean="0">
                              <a:latin typeface="Cambria Math" panose="02040503050406030204" pitchFamily="18" charset="0"/>
                            </a:rPr>
                            <m:t>7</m:t>
                          </m:r>
                        </m:den>
                      </m:f>
                      <m:nary>
                        <m:naryPr>
                          <m:chr m:val="∑"/>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e>
                          <m:r>
                            <a:rPr lang="en-US" i="1">
                              <a:latin typeface="Cambria Math" panose="02040503050406030204" pitchFamily="18" charset="0"/>
                            </a:rPr>
                            <m:t>𝑛</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e>
                      </m:nary>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de-CH" b="0" i="1" smtClean="0">
                              <a:latin typeface="Cambria Math" panose="02040503050406030204" pitchFamily="18" charset="0"/>
                            </a:rPr>
                            <m:t>7</m:t>
                          </m:r>
                        </m:den>
                      </m:f>
                      <m:f>
                        <m:fPr>
                          <m:ctrlPr>
                            <a:rPr lang="de-CH" b="0" i="1" smtClean="0">
                              <a:latin typeface="Cambria Math" panose="02040503050406030204" pitchFamily="18" charset="0"/>
                            </a:rPr>
                          </m:ctrlPr>
                        </m:fPr>
                        <m:num>
                          <m:r>
                            <a:rPr lang="de-CH" b="0" i="1" smtClean="0">
                              <a:latin typeface="Cambria Math" panose="02040503050406030204" pitchFamily="18" charset="0"/>
                            </a:rPr>
                            <m:t>3</m:t>
                          </m:r>
                        </m:num>
                        <m:den>
                          <m:r>
                            <a:rPr lang="de-CH" b="0" i="1" smtClean="0">
                              <a:latin typeface="Cambria Math" panose="02040503050406030204" pitchFamily="18" charset="0"/>
                            </a:rPr>
                            <m:t>2</m:t>
                          </m:r>
                        </m:den>
                      </m:f>
                      <m:nary>
                        <m:naryPr>
                          <m:chr m:val="∑"/>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e>
                          <m:r>
                            <a:rPr lang="en-US" i="1">
                              <a:latin typeface="Cambria Math" panose="02040503050406030204" pitchFamily="18" charset="0"/>
                            </a:rPr>
                            <m:t>𝑛</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sup>
                          </m:sSup>
                        </m:e>
                      </m:nary>
                    </m:oMath>
                    <m:oMath xmlns:m="http://schemas.openxmlformats.org/officeDocument/2006/math">
                      <m:r>
                        <m:rPr>
                          <m:aln/>
                        </m:rP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3</m:t>
                          </m:r>
                        </m:num>
                        <m:den>
                          <m:r>
                            <a:rPr lang="de-CH" b="0" i="1" smtClean="0">
                              <a:latin typeface="Cambria Math" panose="02040503050406030204" pitchFamily="18" charset="0"/>
                              <a:ea typeface="Cambria Math" panose="02040503050406030204" pitchFamily="18" charset="0"/>
                            </a:rPr>
                            <m:t>7</m:t>
                          </m:r>
                        </m:den>
                      </m:f>
                      <m:nary>
                        <m:naryPr>
                          <m:chr m:val="∑"/>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e>
                          <m:r>
                            <a:rPr lang="en-US" i="1">
                              <a:latin typeface="Cambria Math" panose="02040503050406030204" pitchFamily="18" charset="0"/>
                            </a:rPr>
                            <m:t>𝑛</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sup>
                          </m:sSup>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
                            <m:fPr>
                              <m:ctrlPr>
                                <a:rPr lang="en-US" i="1">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3</m:t>
                              </m:r>
                            </m:num>
                            <m:den>
                              <m:r>
                                <a:rPr lang="de-CH" b="0" i="1" smtClean="0">
                                  <a:latin typeface="Cambria Math" panose="02040503050406030204" pitchFamily="18" charset="0"/>
                                  <a:ea typeface="Cambria Math" panose="02040503050406030204" pitchFamily="18" charset="0"/>
                                </a:rPr>
                                <m:t>7</m:t>
                              </m:r>
                            </m:den>
                          </m:f>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num>
                        <m:den>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e>
                              </m:d>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18</m:t>
                          </m:r>
                        </m:num>
                        <m:den>
                          <m:r>
                            <a:rPr lang="de-CH" b="0" i="1" smtClean="0">
                              <a:latin typeface="Cambria Math" panose="02040503050406030204" pitchFamily="18" charset="0"/>
                              <a:ea typeface="Cambria Math" panose="02040503050406030204" pitchFamily="18" charset="0"/>
                            </a:rPr>
                            <m:t>7</m:t>
                          </m:r>
                        </m:den>
                      </m:f>
                    </m:oMath>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𝑞</m:t>
                          </m:r>
                        </m:sub>
                      </m:sSub>
                      <m:r>
                        <m:rPr>
                          <m:aln/>
                        </m:rP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2</m:t>
                          </m:r>
                        </m:sub>
                        <m:sup>
                          <m:r>
                            <a:rPr lang="en-US" i="1">
                              <a:latin typeface="Cambria Math" panose="02040503050406030204" pitchFamily="18" charset="0"/>
                            </a:rPr>
                            <m:t>∞</m:t>
                          </m:r>
                        </m:sup>
                        <m:e>
                          <m:r>
                            <a:rPr lang="en-US" b="0" i="1" smtClean="0">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𝑝</m:t>
                              </m:r>
                            </m:e>
                            <m:sub>
                              <m:r>
                                <a:rPr lang="en-US" i="1">
                                  <a:latin typeface="Cambria Math"/>
                                </a:rPr>
                                <m:t>𝑛</m:t>
                              </m:r>
                            </m:sub>
                          </m:sSub>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𝑛</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de-CH" b="0" i="1" smtClean="0">
                                  <a:latin typeface="Cambria Math" panose="02040503050406030204" pitchFamily="18" charset="0"/>
                                  <a:ea typeface="Cambria Math" panose="02040503050406030204" pitchFamily="18" charset="0"/>
                                </a:rPr>
                                <m:t>7</m:t>
                              </m:r>
                            </m:den>
                          </m:f>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e>
                      </m:nary>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4</m:t>
                          </m:r>
                        </m:num>
                        <m:den>
                          <m:r>
                            <a:rPr lang="de-CH" i="1">
                              <a:latin typeface="Cambria Math" panose="02040503050406030204" pitchFamily="18" charset="0"/>
                              <a:ea typeface="Cambria Math" panose="02040503050406030204" pitchFamily="18" charset="0"/>
                            </a:rPr>
                            <m:t>21</m:t>
                          </m:r>
                        </m:den>
                      </m:f>
                      <m:r>
                        <a:rPr lang="de-CH" b="0" i="0" smtClean="0">
                          <a:latin typeface="Cambria Math" panose="02040503050406030204" pitchFamily="18" charset="0"/>
                          <a:ea typeface="Cambria Math" panose="02040503050406030204" pitchFamily="18" charset="0"/>
                        </a:rPr>
                        <m:t>6</m:t>
                      </m:r>
                      <m:r>
                        <a:rPr lang="en-US" b="0" i="0"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0" smtClean="0">
                              <a:latin typeface="Cambria Math" panose="02040503050406030204" pitchFamily="18" charset="0"/>
                              <a:ea typeface="Cambria Math" panose="02040503050406030204" pitchFamily="18" charset="0"/>
                            </a:rPr>
                            <m:t>8</m:t>
                          </m:r>
                        </m:num>
                        <m:den>
                          <m:r>
                            <a:rPr lang="de-CH" b="0" i="0" smtClean="0">
                              <a:latin typeface="Cambria Math" panose="02040503050406030204" pitchFamily="18" charset="0"/>
                              <a:ea typeface="Cambria Math" panose="02040503050406030204" pitchFamily="18" charset="0"/>
                            </a:rPr>
                            <m:t>7</m:t>
                          </m:r>
                        </m:den>
                      </m:f>
                    </m:oMath>
                  </m:oMathPara>
                </a14:m>
                <a:endParaRPr lang="en-US" dirty="0"/>
              </a:p>
              <a:p>
                <a:pPr marL="0" indent="0">
                  <a:buNone/>
                </a:pPr>
                <a:r>
                  <a:rPr lang="en-US" dirty="0"/>
                  <a:t>Finally, by Little's formula, </a:t>
                </a:r>
                <a:endParaRPr lang="de-CH"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m:t>
                      </m:r>
                      <m:r>
                        <a:rPr lang="de-CH" b="0" i="0" smtClean="0">
                          <a:latin typeface="Cambria Math" panose="02040503050406030204" pitchFamily="18" charset="0"/>
                        </a:rPr>
                        <m:t>=</m:t>
                      </m:r>
                      <m:f>
                        <m:fPr>
                          <m:ctrlPr>
                            <a:rPr lang="de-CH" b="0" i="1" smtClean="0">
                              <a:latin typeface="Cambria Math" panose="02040503050406030204" pitchFamily="18" charset="0"/>
                            </a:rPr>
                          </m:ctrlPr>
                        </m:fPr>
                        <m:num>
                          <m:r>
                            <m:rPr>
                              <m:sty m:val="p"/>
                            </m:rPr>
                            <a:rPr lang="de-CH" b="0" i="0" smtClean="0">
                              <a:latin typeface="Cambria Math" panose="02040503050406030204" pitchFamily="18" charset="0"/>
                            </a:rPr>
                            <m:t>L</m:t>
                          </m:r>
                        </m:num>
                        <m:den>
                          <m:acc>
                            <m:accPr>
                              <m:chr m:val="̅"/>
                              <m:ctrlPr>
                                <a:rPr lang="en-GB" i="1">
                                  <a:latin typeface="Cambria Math" panose="02040503050406030204" pitchFamily="18" charset="0"/>
                                </a:rPr>
                              </m:ctrlPr>
                            </m:accPr>
                            <m:e>
                              <m:r>
                                <a:rPr lang="el-GR" i="1" dirty="0">
                                  <a:solidFill>
                                    <a:schemeClr val="tx1">
                                      <a:lumMod val="50000"/>
                                    </a:schemeClr>
                                  </a:solidFill>
                                  <a:latin typeface="Cambria Math" panose="02040503050406030204" pitchFamily="18" charset="0"/>
                                </a:rPr>
                                <m:t>𝜆</m:t>
                              </m:r>
                              <m:r>
                                <m:rPr>
                                  <m:nor/>
                                </m:rPr>
                                <a:rPr lang="en-GB" dirty="0">
                                  <a:solidFill>
                                    <a:schemeClr val="tx1">
                                      <a:lumMod val="50000"/>
                                    </a:schemeClr>
                                  </a:solidFill>
                                </a:rPr>
                                <m:t> </m:t>
                              </m:r>
                            </m:e>
                          </m:acc>
                        </m:den>
                      </m:f>
                      <m:r>
                        <a:rPr lang="de-CH" b="0" i="1" dirty="0" smtClean="0">
                          <a:solidFill>
                            <a:schemeClr val="tx1">
                              <a:lumMod val="50000"/>
                            </a:schemeClr>
                          </a:solidFill>
                          <a:latin typeface="Cambria Math" panose="02040503050406030204" pitchFamily="18" charset="0"/>
                        </a:rPr>
                        <m:t>=</m:t>
                      </m:r>
                      <m:f>
                        <m:fPr>
                          <m:ctrlPr>
                            <a:rPr lang="de-CH" b="0" i="1" dirty="0" smtClean="0">
                              <a:solidFill>
                                <a:schemeClr val="tx1">
                                  <a:lumMod val="50000"/>
                                </a:schemeClr>
                              </a:solidFill>
                              <a:latin typeface="Cambria Math" panose="02040503050406030204" pitchFamily="18" charset="0"/>
                            </a:rPr>
                          </m:ctrlPr>
                        </m:fPr>
                        <m:num>
                          <m:r>
                            <a:rPr lang="de-CH" b="0" i="1" dirty="0" smtClean="0">
                              <a:solidFill>
                                <a:schemeClr val="tx1">
                                  <a:lumMod val="50000"/>
                                </a:schemeClr>
                              </a:solidFill>
                              <a:latin typeface="Cambria Math" panose="02040503050406030204" pitchFamily="18" charset="0"/>
                            </a:rPr>
                            <m:t>9</m:t>
                          </m:r>
                        </m:num>
                        <m:den>
                          <m:r>
                            <a:rPr lang="de-CH" b="0" i="1" dirty="0" smtClean="0">
                              <a:solidFill>
                                <a:schemeClr val="tx1">
                                  <a:lumMod val="50000"/>
                                </a:schemeClr>
                              </a:solidFill>
                              <a:latin typeface="Cambria Math" panose="02040503050406030204" pitchFamily="18" charset="0"/>
                            </a:rPr>
                            <m:t>70</m:t>
                          </m:r>
                        </m:den>
                      </m:f>
                      <m:r>
                        <a:rPr lang="de-CH" i="1" dirty="0">
                          <a:solidFill>
                            <a:schemeClr val="tx1">
                              <a:lumMod val="50000"/>
                            </a:schemeClr>
                          </a:solidFill>
                          <a:latin typeface="Cambria Math" panose="02040503050406030204" pitchFamily="18" charset="0"/>
                        </a:rPr>
                        <m:t>≅</m:t>
                      </m:r>
                      <m:sSup>
                        <m:sSupPr>
                          <m:ctrlPr>
                            <a:rPr lang="de-CH" b="0" i="1" dirty="0" smtClean="0">
                              <a:solidFill>
                                <a:schemeClr val="tx1">
                                  <a:lumMod val="50000"/>
                                </a:schemeClr>
                              </a:solidFill>
                              <a:latin typeface="Cambria Math" panose="02040503050406030204" pitchFamily="18" charset="0"/>
                            </a:rPr>
                          </m:ctrlPr>
                        </m:sSupPr>
                        <m:e>
                          <m:r>
                            <a:rPr lang="de-CH" b="0" i="1" dirty="0" smtClean="0">
                              <a:solidFill>
                                <a:schemeClr val="tx1">
                                  <a:lumMod val="50000"/>
                                </a:schemeClr>
                              </a:solidFill>
                              <a:latin typeface="Cambria Math" panose="02040503050406030204" pitchFamily="18" charset="0"/>
                            </a:rPr>
                            <m:t>7</m:t>
                          </m:r>
                        </m:e>
                        <m:sup>
                          <m:r>
                            <a:rPr lang="de-CH" b="0" i="1" dirty="0" smtClean="0">
                              <a:solidFill>
                                <a:schemeClr val="tx1">
                                  <a:lumMod val="50000"/>
                                </a:schemeClr>
                              </a:solidFill>
                              <a:latin typeface="Cambria Math" panose="02040503050406030204" pitchFamily="18" charset="0"/>
                            </a:rPr>
                            <m:t>′</m:t>
                          </m:r>
                        </m:sup>
                      </m:sSup>
                      <m:sSup>
                        <m:sSupPr>
                          <m:ctrlPr>
                            <a:rPr lang="de-CH" b="0" i="1" dirty="0" smtClean="0">
                              <a:solidFill>
                                <a:schemeClr val="tx1">
                                  <a:lumMod val="50000"/>
                                </a:schemeClr>
                              </a:solidFill>
                              <a:latin typeface="Cambria Math" panose="02040503050406030204" pitchFamily="18" charset="0"/>
                            </a:rPr>
                          </m:ctrlPr>
                        </m:sSupPr>
                        <m:e>
                          <m:r>
                            <a:rPr lang="de-CH" b="0" i="1" dirty="0" smtClean="0">
                              <a:solidFill>
                                <a:schemeClr val="tx1">
                                  <a:lumMod val="50000"/>
                                </a:schemeClr>
                              </a:solidFill>
                              <a:latin typeface="Cambria Math" panose="02040503050406030204" pitchFamily="18" charset="0"/>
                            </a:rPr>
                            <m:t>42</m:t>
                          </m:r>
                        </m:e>
                        <m:sup>
                          <m:r>
                            <a:rPr lang="de-CH" b="0" i="1" dirty="0" smtClean="0">
                              <a:solidFill>
                                <a:schemeClr val="tx1">
                                  <a:lumMod val="50000"/>
                                </a:schemeClr>
                              </a:solidFill>
                              <a:latin typeface="Cambria Math" panose="02040503050406030204" pitchFamily="18" charset="0"/>
                            </a:rPr>
                            <m:t>′′</m:t>
                          </m:r>
                        </m:sup>
                      </m:sSup>
                      <m:r>
                        <a:rPr lang="de-CH" b="0" i="1" dirty="0" smtClean="0">
                          <a:solidFill>
                            <a:schemeClr val="tx1">
                              <a:lumMod val="50000"/>
                            </a:schemeClr>
                          </a:solidFill>
                          <a:latin typeface="Cambria Math" panose="02040503050406030204" pitchFamily="18" charset="0"/>
                        </a:rPr>
                        <m:t>,  </m:t>
                      </m:r>
                      <m:sSub>
                        <m:sSubPr>
                          <m:ctrlPr>
                            <a:rPr lang="de-CH" b="0" i="1" smtClean="0">
                              <a:latin typeface="Cambria Math" panose="02040503050406030204" pitchFamily="18" charset="0"/>
                            </a:rPr>
                          </m:ctrlPr>
                        </m:sSubPr>
                        <m:e>
                          <m:r>
                            <a:rPr lang="en-GB" i="1">
                              <a:latin typeface="Cambria Math" panose="02040503050406030204" pitchFamily="18" charset="0"/>
                            </a:rPr>
                            <m:t>𝑊</m:t>
                          </m:r>
                        </m:e>
                        <m:sub>
                          <m:r>
                            <a:rPr lang="de-CH" b="0" i="1" smtClean="0">
                              <a:latin typeface="Cambria Math" panose="02040503050406030204" pitchFamily="18" charset="0"/>
                            </a:rPr>
                            <m:t>𝑞</m:t>
                          </m:r>
                        </m:sub>
                      </m:sSub>
                      <m:r>
                        <a:rPr lang="de-CH" b="0" i="1" smtClean="0">
                          <a:latin typeface="Cambria Math" panose="02040503050406030204" pitchFamily="18" charset="0"/>
                        </a:rPr>
                        <m:t>=</m:t>
                      </m:r>
                      <m:f>
                        <m:fPr>
                          <m:ctrlPr>
                            <a:rPr lang="de-CH" b="0" i="1" smtClean="0">
                              <a:latin typeface="Cambria Math" panose="02040503050406030204" pitchFamily="18" charset="0"/>
                            </a:rPr>
                          </m:ctrlPr>
                        </m:fPr>
                        <m:num>
                          <m:sSub>
                            <m:sSubPr>
                              <m:ctrlPr>
                                <a:rPr lang="de-CH" b="0" i="1" smtClean="0">
                                  <a:latin typeface="Cambria Math" panose="02040503050406030204" pitchFamily="18" charset="0"/>
                                </a:rPr>
                              </m:ctrlPr>
                            </m:sSubPr>
                            <m:e>
                              <m:r>
                                <a:rPr lang="de-CH" b="0" i="1" smtClean="0">
                                  <a:latin typeface="Cambria Math" panose="02040503050406030204" pitchFamily="18" charset="0"/>
                                </a:rPr>
                                <m:t>𝐿</m:t>
                              </m:r>
                            </m:e>
                            <m:sub>
                              <m:r>
                                <a:rPr lang="de-CH" b="0" i="1" smtClean="0">
                                  <a:latin typeface="Cambria Math" panose="02040503050406030204" pitchFamily="18" charset="0"/>
                                </a:rPr>
                                <m:t>𝑞</m:t>
                              </m:r>
                            </m:sub>
                          </m:sSub>
                        </m:num>
                        <m:den>
                          <m:acc>
                            <m:accPr>
                              <m:chr m:val="̅"/>
                              <m:ctrlPr>
                                <a:rPr lang="en-GB" i="1">
                                  <a:latin typeface="Cambria Math" panose="02040503050406030204" pitchFamily="18" charset="0"/>
                                </a:rPr>
                              </m:ctrlPr>
                            </m:accPr>
                            <m:e>
                              <m:r>
                                <a:rPr lang="el-GR" i="1" dirty="0">
                                  <a:solidFill>
                                    <a:schemeClr val="tx1">
                                      <a:lumMod val="50000"/>
                                    </a:schemeClr>
                                  </a:solidFill>
                                  <a:latin typeface="Cambria Math" panose="02040503050406030204" pitchFamily="18" charset="0"/>
                                </a:rPr>
                                <m:t>𝜆</m:t>
                              </m:r>
                              <m:r>
                                <m:rPr>
                                  <m:nor/>
                                </m:rPr>
                                <a:rPr lang="en-GB" dirty="0">
                                  <a:solidFill>
                                    <a:schemeClr val="tx1">
                                      <a:lumMod val="50000"/>
                                    </a:schemeClr>
                                  </a:solidFill>
                                </a:rPr>
                                <m:t> </m:t>
                              </m:r>
                            </m:e>
                          </m:acc>
                        </m:den>
                      </m:f>
                      <m:r>
                        <a:rPr lang="de-CH" b="0" i="1" dirty="0" smtClean="0">
                          <a:solidFill>
                            <a:schemeClr val="tx1">
                              <a:lumMod val="50000"/>
                            </a:schemeClr>
                          </a:solidFill>
                          <a:latin typeface="Cambria Math" panose="02040503050406030204" pitchFamily="18" charset="0"/>
                        </a:rPr>
                        <m:t>=</m:t>
                      </m:r>
                      <m:f>
                        <m:fPr>
                          <m:ctrlPr>
                            <a:rPr lang="de-CH" b="0" i="1" dirty="0" smtClean="0">
                              <a:solidFill>
                                <a:schemeClr val="tx1">
                                  <a:lumMod val="50000"/>
                                </a:schemeClr>
                              </a:solidFill>
                              <a:latin typeface="Cambria Math" panose="02040503050406030204" pitchFamily="18" charset="0"/>
                            </a:rPr>
                          </m:ctrlPr>
                        </m:fPr>
                        <m:num>
                          <m:r>
                            <a:rPr lang="de-CH" b="0" i="1" dirty="0" smtClean="0">
                              <a:solidFill>
                                <a:schemeClr val="tx1">
                                  <a:lumMod val="50000"/>
                                </a:schemeClr>
                              </a:solidFill>
                              <a:latin typeface="Cambria Math" panose="02040503050406030204" pitchFamily="18" charset="0"/>
                            </a:rPr>
                            <m:t>4</m:t>
                          </m:r>
                        </m:num>
                        <m:den>
                          <m:r>
                            <a:rPr lang="de-CH" b="0" i="1" dirty="0" smtClean="0">
                              <a:solidFill>
                                <a:schemeClr val="tx1">
                                  <a:lumMod val="50000"/>
                                </a:schemeClr>
                              </a:solidFill>
                              <a:latin typeface="Cambria Math" panose="02040503050406030204" pitchFamily="18" charset="0"/>
                            </a:rPr>
                            <m:t>70</m:t>
                          </m:r>
                        </m:den>
                      </m:f>
                      <m:r>
                        <a:rPr lang="de-CH" i="1" dirty="0">
                          <a:solidFill>
                            <a:schemeClr val="tx1">
                              <a:lumMod val="50000"/>
                            </a:schemeClr>
                          </a:solidFill>
                          <a:latin typeface="Cambria Math" panose="02040503050406030204" pitchFamily="18" charset="0"/>
                        </a:rPr>
                        <m:t>≅</m:t>
                      </m:r>
                      <m:r>
                        <a:rPr lang="de-CH" b="0" i="1" dirty="0" smtClean="0">
                          <a:solidFill>
                            <a:schemeClr val="tx1">
                              <a:lumMod val="50000"/>
                            </a:schemeClr>
                          </a:solidFill>
                          <a:latin typeface="Cambria Math" panose="02040503050406030204" pitchFamily="18" charset="0"/>
                        </a:rPr>
                        <m:t>3</m:t>
                      </m:r>
                      <m:r>
                        <a:rPr lang="de-CH" b="0" i="1" dirty="0" smtClean="0">
                          <a:solidFill>
                            <a:schemeClr val="tx1">
                              <a:lumMod val="50000"/>
                            </a:schemeClr>
                          </a:solidFill>
                          <a:latin typeface="Cambria Math" panose="02040503050406030204" pitchFamily="18" charset="0"/>
                        </a:rPr>
                        <m:t>′</m:t>
                      </m:r>
                      <m:sSup>
                        <m:sSupPr>
                          <m:ctrlPr>
                            <a:rPr lang="de-CH" b="0" i="1" dirty="0" smtClean="0">
                              <a:solidFill>
                                <a:schemeClr val="tx1">
                                  <a:lumMod val="50000"/>
                                </a:schemeClr>
                              </a:solidFill>
                              <a:latin typeface="Cambria Math" panose="02040503050406030204" pitchFamily="18" charset="0"/>
                            </a:rPr>
                          </m:ctrlPr>
                        </m:sSupPr>
                        <m:e>
                          <m:r>
                            <a:rPr lang="de-CH" b="0" i="0" dirty="0" smtClean="0">
                              <a:solidFill>
                                <a:schemeClr val="tx1">
                                  <a:lumMod val="50000"/>
                                </a:schemeClr>
                              </a:solidFill>
                              <a:latin typeface="Cambria Math" panose="02040503050406030204" pitchFamily="18" charset="0"/>
                            </a:rPr>
                            <m:t>25</m:t>
                          </m:r>
                        </m:e>
                        <m:sup>
                          <m:r>
                            <a:rPr lang="de-CH" b="0" i="0" dirty="0" smtClean="0">
                              <a:solidFill>
                                <a:schemeClr val="tx1">
                                  <a:lumMod val="50000"/>
                                </a:schemeClr>
                              </a:solidFill>
                              <a:latin typeface="Cambria Math" panose="02040503050406030204" pitchFamily="18" charset="0"/>
                            </a:rPr>
                            <m:t>′′</m:t>
                          </m:r>
                        </m:sup>
                      </m:sSup>
                      <m:r>
                        <a:rPr lang="de-CH" b="0" i="0" dirty="0" smtClean="0">
                          <a:solidFill>
                            <a:schemeClr val="tx1">
                              <a:lumMod val="50000"/>
                            </a:schemeClr>
                          </a:solidFill>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𝑊</m:t>
                          </m:r>
                        </m:e>
                        <m:sub>
                          <m:r>
                            <a:rPr lang="de-CH" b="0" i="1" smtClean="0">
                              <a:latin typeface="Cambria Math" panose="02040503050406030204" pitchFamily="18" charset="0"/>
                            </a:rPr>
                            <m:t>𝑠</m:t>
                          </m:r>
                        </m:sub>
                      </m:sSub>
                      <m:r>
                        <a:rPr lang="de-CH" b="0" i="1" smtClean="0">
                          <a:latin typeface="Cambria Math" panose="02040503050406030204" pitchFamily="18" charset="0"/>
                        </a:rPr>
                        <m:t>=</m:t>
                      </m:r>
                      <m:r>
                        <a:rPr lang="de-CH" b="0" i="1" smtClean="0">
                          <a:latin typeface="Cambria Math" panose="02040503050406030204" pitchFamily="18" charset="0"/>
                        </a:rPr>
                        <m:t>𝑊</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𝑊</m:t>
                          </m:r>
                        </m:e>
                        <m:sub>
                          <m:r>
                            <a:rPr lang="de-CH" b="0" i="1" smtClean="0">
                              <a:latin typeface="Cambria Math" panose="02040503050406030204" pitchFamily="18" charset="0"/>
                            </a:rPr>
                            <m:t>𝑞</m:t>
                          </m:r>
                        </m:sub>
                      </m:sSub>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4</m:t>
                          </m:r>
                        </m:e>
                        <m:sup>
                          <m:r>
                            <a:rPr lang="de-CH" b="0" i="1" smtClean="0">
                              <a:latin typeface="Cambria Math" panose="02040503050406030204" pitchFamily="18" charset="0"/>
                            </a:rPr>
                            <m:t>′</m:t>
                          </m:r>
                        </m:sup>
                      </m:sSup>
                      <m:r>
                        <a:rPr lang="de-CH" b="0" i="1" smtClean="0">
                          <a:latin typeface="Cambria Math" panose="02040503050406030204" pitchFamily="18" charset="0"/>
                        </a:rPr>
                        <m:t>17</m:t>
                      </m:r>
                      <m:r>
                        <a:rPr lang="de-CH"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0B2B8198-EBC4-DB44-B16A-5307A51DF2F9}"/>
                  </a:ext>
                </a:extLst>
              </p:cNvPr>
              <p:cNvSpPr>
                <a:spLocks noGrp="1" noRot="1" noChangeAspect="1" noMove="1" noResize="1" noEditPoints="1" noAdjustHandles="1" noChangeArrowheads="1" noChangeShapeType="1" noTextEdit="1"/>
              </p:cNvSpPr>
              <p:nvPr>
                <p:ph sz="quarter" idx="11"/>
              </p:nvPr>
            </p:nvSpPr>
            <p:spPr>
              <a:blipFill>
                <a:blip r:embed="rId2"/>
                <a:stretch>
                  <a:fillRect l="-1649" t="-13665" b="-27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5E7EB7-EC5C-EE41-BE59-9C0C849C8D5A}"/>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379646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E4CC-E3EE-5E44-B8AB-939A68F14024}"/>
              </a:ext>
            </a:extLst>
          </p:cNvPr>
          <p:cNvSpPr>
            <a:spLocks noGrp="1"/>
          </p:cNvSpPr>
          <p:nvPr>
            <p:ph type="title"/>
          </p:nvPr>
        </p:nvSpPr>
        <p:spPr/>
        <p:txBody>
          <a:bodyPr/>
          <a:lstStyle/>
          <a:p>
            <a:r>
              <a:rPr lang="en-US" dirty="0"/>
              <a:t>The M/M/s model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7605E7-4349-B04B-9178-78859E252A6E}"/>
                  </a:ext>
                </a:extLst>
              </p:cNvPr>
              <p:cNvSpPr>
                <a:spLocks noGrp="1"/>
              </p:cNvSpPr>
              <p:nvPr>
                <p:ph sz="quarter" idx="11"/>
              </p:nvPr>
            </p:nvSpPr>
            <p:spPr/>
            <p:txBody>
              <a:bodyPr/>
              <a:lstStyle/>
              <a:p>
                <a:pPr marL="0" indent="0">
                  <a:buNone/>
                </a:pPr>
                <a:r>
                  <a:rPr lang="en-US" dirty="0"/>
                  <a:t>Assume that, instead of only one, we now have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&gt;</m:t>
                    </m:r>
                    <m:r>
                      <a:rPr lang="en-US" i="1" dirty="0" smtClean="0">
                        <a:latin typeface="Cambria Math" panose="02040503050406030204" pitchFamily="18" charset="0"/>
                      </a:rPr>
                      <m:t>1</m:t>
                    </m:r>
                  </m:oMath>
                </a14:m>
                <a:r>
                  <a:rPr lang="en-US" dirty="0"/>
                  <a:t> independent servers with exponential distribution with parameter </a:t>
                </a:r>
                <a14:m>
                  <m:oMath xmlns:m="http://schemas.openxmlformats.org/officeDocument/2006/math">
                    <m:r>
                      <a:rPr lang="en-US" i="1">
                        <a:latin typeface="Cambria Math" panose="02040503050406030204" pitchFamily="18" charset="0"/>
                        <a:ea typeface="Cambria Math" panose="02040503050406030204" pitchFamily="18" charset="0"/>
                      </a:rPr>
                      <m:t>𝜇</m:t>
                    </m:r>
                    <m:r>
                      <a:rPr lang="de-CH" b="0" i="0" smtClean="0">
                        <a:latin typeface="Cambria Math" panose="02040503050406030204" pitchFamily="18" charset="0"/>
                        <a:ea typeface="Cambria Math" panose="02040503050406030204" pitchFamily="18" charset="0"/>
                      </a:rPr>
                      <m:t>.</m:t>
                    </m:r>
                  </m:oMath>
                </a14:m>
                <a:r>
                  <a:rPr lang="en-US" dirty="0"/>
                  <a:t> In the associated birth-and-death process, the system service rate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b="0" i="1" smtClean="0">
                            <a:latin typeface="Cambria Math" panose="02040503050406030204" pitchFamily="18" charset="0"/>
                            <a:ea typeface="Cambria Math" panose="02040503050406030204" pitchFamily="18" charset="0"/>
                          </a:rPr>
                          <m:t>𝑛</m:t>
                        </m:r>
                      </m:sub>
                    </m:sSub>
                  </m:oMath>
                </a14:m>
                <a:r>
                  <a:rPr lang="en-US" dirty="0"/>
                  <a:t> represents the mean rate of service completions for the overall queueing system when there are </a:t>
                </a:r>
                <a14:m>
                  <m:oMath xmlns:m="http://schemas.openxmlformats.org/officeDocument/2006/math">
                    <m:r>
                      <a:rPr lang="en-US" i="1" dirty="0" smtClean="0">
                        <a:latin typeface="Cambria Math" panose="02040503050406030204" pitchFamily="18" charset="0"/>
                      </a:rPr>
                      <m:t>𝑛</m:t>
                    </m:r>
                  </m:oMath>
                </a14:m>
                <a:r>
                  <a:rPr lang="en-US" i="1" dirty="0"/>
                  <a:t> </a:t>
                </a:r>
                <a:r>
                  <a:rPr lang="en-US" dirty="0"/>
                  <a:t>customers in the system. In this case we distinguish two cases:</a:t>
                </a:r>
              </a:p>
              <a:p>
                <a:pPr>
                  <a:buFont typeface="Arial" panose="020B0604020202020204" pitchFamily="34" charset="0"/>
                  <a:buChar char="•"/>
                </a:pPr>
                <a:r>
                  <a:rPr lang="en-US" dirty="0"/>
                  <a:t>if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𝑠</m:t>
                    </m:r>
                    <m:r>
                      <a:rPr lang="de-CH" b="0" i="1" dirty="0" smtClean="0">
                        <a:latin typeface="Cambria Math" panose="02040503050406030204" pitchFamily="18" charset="0"/>
                      </a:rPr>
                      <m:t>,</m:t>
                    </m:r>
                  </m:oMath>
                </a14:m>
                <a:r>
                  <a:rPr lang="en-US" dirty="0"/>
                  <a:t> then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𝜇</m:t>
                    </m:r>
                  </m:oMath>
                </a14:m>
                <a:r>
                  <a:rPr lang="en-US" dirty="0"/>
                  <a:t>, (some servers are inactive),</a:t>
                </a:r>
              </a:p>
              <a:p>
                <a:pPr>
                  <a:buFont typeface="Arial" panose="020B0604020202020204" pitchFamily="34" charset="0"/>
                  <a:buChar char="•"/>
                </a:pPr>
                <a:r>
                  <a:rPr lang="en-US" dirty="0"/>
                  <a:t>otherwise, if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&gt;</m:t>
                    </m:r>
                    <m:r>
                      <a:rPr lang="de-CH" i="1" dirty="0">
                        <a:latin typeface="Cambria Math" panose="02040503050406030204" pitchFamily="18" charset="0"/>
                      </a:rPr>
                      <m:t>𝑠</m:t>
                    </m:r>
                    <m:r>
                      <a:rPr lang="de-CH" i="1" dirty="0">
                        <a:latin typeface="Cambria Math" panose="02040503050406030204" pitchFamily="18" charset="0"/>
                      </a:rPr>
                      <m:t>,</m:t>
                    </m:r>
                  </m:oMath>
                </a14:m>
                <a:r>
                  <a:rPr lang="en-US" dirty="0"/>
                  <a:t> then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sub>
                    </m:sSub>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oMath>
                </a14:m>
                <a:r>
                  <a:rPr lang="en-US" dirty="0"/>
                  <a:t> (all servers are active).</a:t>
                </a:r>
              </a:p>
              <a:p>
                <a:pPr marL="0" indent="0">
                  <a:buNone/>
                </a:pPr>
                <a:r>
                  <a:rPr lang="en-US" dirty="0"/>
                  <a:t>If the interarrival time of customers is exponentially distributed with parameter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0</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oMath>
                </a14:m>
                <a:r>
                  <a:rPr lang="en-US" dirty="0"/>
                  <a:t>, we can </a:t>
                </a:r>
                <a:r>
                  <a:rPr lang="en-US" dirty="0" err="1"/>
                  <a:t>summarise</a:t>
                </a:r>
                <a:r>
                  <a:rPr lang="en-US" dirty="0"/>
                  <a:t> the M/M/s model with the following sketch.</a:t>
                </a:r>
              </a:p>
              <a:p>
                <a:pPr>
                  <a:buFont typeface="Arial" panose="020B0604020202020204" pitchFamily="34" charset="0"/>
                  <a:buChar char="•"/>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87605E7-4349-B04B-9178-78859E252A6E}"/>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964558F-D779-0F45-B6AC-2858C670D6BF}"/>
              </a:ext>
            </a:extLst>
          </p:cNvPr>
          <p:cNvSpPr>
            <a:spLocks noGrp="1"/>
          </p:cNvSpPr>
          <p:nvPr>
            <p:ph type="sldNum" sz="quarter" idx="4"/>
          </p:nvPr>
        </p:nvSpPr>
        <p:spPr/>
        <p:txBody>
          <a:bodyPr/>
          <a:lstStyle/>
          <a:p>
            <a:fld id="{05306F20-FBA2-4746-AE9F-DFBA4FFD6FE5}" type="slidenum">
              <a:rPr lang="en-US" smtClean="0"/>
              <a:t>11</a:t>
            </a:fld>
            <a:endParaRPr lang="en-US" dirty="0"/>
          </a:p>
        </p:txBody>
      </p:sp>
      <p:pic>
        <p:nvPicPr>
          <p:cNvPr id="6" name="Picture 5" descr="Sketch of M/M/s model as a birth-and-death process">
            <a:extLst>
              <a:ext uri="{FF2B5EF4-FFF2-40B4-BE49-F238E27FC236}">
                <a16:creationId xmlns:a16="http://schemas.microsoft.com/office/drawing/2014/main" id="{93C20B2E-AE72-D440-BFA0-DA0372DA9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838" y="4221998"/>
            <a:ext cx="5333626" cy="922621"/>
          </a:xfrm>
          <a:prstGeom prst="rect">
            <a:avLst/>
          </a:prstGeom>
        </p:spPr>
      </p:pic>
    </p:spTree>
    <p:extLst>
      <p:ext uri="{BB962C8B-B14F-4D97-AF65-F5344CB8AC3E}">
        <p14:creationId xmlns:p14="http://schemas.microsoft.com/office/powerpoint/2010/main" val="37988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BEE9-C911-1542-9D68-E86D33B5A2E0}"/>
              </a:ext>
            </a:extLst>
          </p:cNvPr>
          <p:cNvSpPr>
            <a:spLocks noGrp="1"/>
          </p:cNvSpPr>
          <p:nvPr>
            <p:ph type="title"/>
          </p:nvPr>
        </p:nvSpPr>
        <p:spPr/>
        <p:txBody>
          <a:bodyPr/>
          <a:lstStyle/>
          <a:p>
            <a:r>
              <a:rPr lang="en-US" dirty="0"/>
              <a:t>The M/M/s model 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FC61F-ACE7-5942-BB0B-466321814151}"/>
                  </a:ext>
                </a:extLst>
              </p:cNvPr>
              <p:cNvSpPr>
                <a:spLocks noGrp="1"/>
              </p:cNvSpPr>
              <p:nvPr>
                <p:ph sz="quarter" idx="11"/>
              </p:nvPr>
            </p:nvSpPr>
            <p:spPr/>
            <p:txBody>
              <a:bodyPr>
                <a:normAutofit fontScale="92500"/>
              </a:bodyPr>
              <a:lstStyle/>
              <a:p>
                <a:pPr marL="0" indent="0">
                  <a:buNone/>
                </a:pPr>
                <a:r>
                  <a:rPr lang="en-US" dirty="0"/>
                  <a:t>In this case, since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sub>
                    </m:sSub>
                    <m:r>
                      <a:rPr lang="de-CH" i="1">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min</m:t>
                    </m:r>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𝑛</m:t>
                          </m:r>
                        </m:sub>
                      </m:sSub>
                      <m:r>
                        <a:rPr lang="de-CH" i="1">
                          <a:latin typeface="Cambria Math" panose="02040503050406030204" pitchFamily="18" charset="0"/>
                          <a:ea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sSub>
                            <m:sSubPr>
                              <m:ctrlPr>
                                <a:rPr lang="de-CH" i="1">
                                  <a:latin typeface="Cambria Math" panose="02040503050406030204" pitchFamily="18" charset="0"/>
                                  <a:ea typeface="Cambria Math" panose="02040503050406030204" pitchFamily="18" charset="0"/>
                                </a:rPr>
                              </m:ctrlPr>
                            </m:sSubPr>
                            <m:e>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2</m:t>
                                  </m:r>
                                </m:sub>
                              </m:sSub>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0</m:t>
                              </m:r>
                            </m:sub>
                          </m:sSub>
                        </m:num>
                        <m:den>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b>
                          </m:sSub>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1</m:t>
                              </m:r>
                            </m:sub>
                          </m:sSub>
                        </m:den>
                      </m:f>
                      <m:r>
                        <a:rPr lang="de-CH" i="1">
                          <a:latin typeface="Cambria Math" panose="02040503050406030204" pitchFamily="18" charset="0"/>
                          <a:ea typeface="Cambria Math" panose="02040503050406030204" pitchFamily="18" charset="0"/>
                        </a:rPr>
                        <m:t>=</m:t>
                      </m:r>
                      <m:d>
                        <m:dPr>
                          <m:begChr m:val="{"/>
                          <m:endChr m:val=""/>
                          <m:ctrlPr>
                            <a:rPr lang="de-CH" i="1" smtClean="0">
                              <a:latin typeface="Cambria Math" panose="02040503050406030204" pitchFamily="18" charset="0"/>
                              <a:ea typeface="Cambria Math" panose="02040503050406030204" pitchFamily="18" charset="0"/>
                            </a:rPr>
                          </m:ctrlPr>
                        </m:dPr>
                        <m:e>
                          <m:eqArr>
                            <m:eqArrPr>
                              <m:ctrlPr>
                                <a:rPr lang="de-CH" i="1" smtClean="0">
                                  <a:latin typeface="Cambria Math" panose="02040503050406030204" pitchFamily="18" charset="0"/>
                                  <a:ea typeface="Cambria Math" panose="02040503050406030204" pitchFamily="18" charset="0"/>
                                </a:rPr>
                              </m:ctrlPr>
                            </m:eqArrPr>
                            <m:e>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den>
                              </m:f>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f>
                                        <m:fPr>
                                          <m:ctrlPr>
                                            <a:rPr lang="de-CH"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𝑛</m:t>
                                  </m:r>
                                </m:sup>
                              </m:sSup>
                              <m:r>
                                <a:rPr lang="de-CH"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𝑖𝑓</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e>
                            <m:e>
                              <m:r>
                                <a:rPr lang="de-CH" i="1" smtClean="0">
                                  <a:latin typeface="Cambria Math" panose="02040503050406030204" pitchFamily="18" charset="0"/>
                                  <a:ea typeface="Cambria Math" panose="02040503050406030204" pitchFamily="18" charset="0"/>
                                </a:rPr>
                                <m:t>&amp;</m:t>
                              </m:r>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𝑠</m:t>
                                      </m:r>
                                    </m:e>
                                    <m:sup>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sup>
                                  </m:sSup>
                                </m:den>
                              </m:f>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𝑛</m:t>
                                  </m:r>
                                </m:sup>
                              </m:sSup>
                              <m:r>
                                <a:rPr lang="de-CH"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𝑖𝑓</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𝑠</m:t>
                              </m:r>
                            </m:e>
                          </m:eqArr>
                        </m:e>
                      </m:d>
                    </m:oMath>
                  </m:oMathPara>
                </a14:m>
                <a:endParaRPr lang="en-US" dirty="0"/>
              </a:p>
              <a:p>
                <a:pPr marL="0" indent="0">
                  <a:buNone/>
                </a:pPr>
                <a:r>
                  <a:rPr lang="en-US" dirty="0"/>
                  <a:t>and </a:t>
                </a:r>
                <a:endParaRPr lang="de-CH"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0</m:t>
                          </m:r>
                        </m:sub>
                      </m:sSub>
                      <m:r>
                        <m:rPr>
                          <m:aln/>
                        </m:rP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𝑛</m:t>
                                      </m:r>
                                    </m:sub>
                                  </m:sSub>
                                </m:e>
                              </m:nary>
                            </m:e>
                          </m:d>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p>
                      </m:sSup>
                      <m:r>
                        <a:rPr lang="de-CH" b="0" i="0" smtClean="0">
                          <a:latin typeface="Cambria Math" panose="02040503050406030204" pitchFamily="18" charset="0"/>
                          <a:ea typeface="Cambria Math" panose="02040503050406030204" pitchFamily="18" charset="0"/>
                        </a:rPr>
                        <m:t> </m:t>
                      </m:r>
                      <m:r>
                        <a:rPr lang="de-CH">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1</m:t>
                                  </m:r>
                                </m:sub>
                                <m:sup>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1</m:t>
                                  </m:r>
                                </m:sup>
                                <m:e>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1</m:t>
                                      </m:r>
                                    </m:num>
                                    <m:den>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den>
                                  </m:f>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𝑛</m:t>
                                      </m:r>
                                    </m:sup>
                                  </m:sSup>
                                </m:e>
                              </m:nary>
                              <m:r>
                                <a:rPr lang="de-CH"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𝑠</m:t>
                                  </m:r>
                                </m:sub>
                                <m:sup>
                                  <m:r>
                                    <a:rPr lang="de-CH" i="1" smtClean="0">
                                      <a:latin typeface="Cambria Math" panose="02040503050406030204" pitchFamily="18" charset="0"/>
                                      <a:ea typeface="Cambria Math" panose="02040503050406030204" pitchFamily="18" charset="0"/>
                                    </a:rPr>
                                    <m:t>∞</m:t>
                                  </m:r>
                                </m:sup>
                                <m:e>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1</m:t>
                                      </m:r>
                                    </m:num>
                                    <m:den>
                                      <m:r>
                                        <a:rPr lang="de-CH" i="1">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𝑠</m:t>
                                          </m:r>
                                        </m:e>
                                        <m:sup>
                                          <m:r>
                                            <a:rPr lang="de-CH" i="1">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sup>
                                      </m:sSup>
                                    </m:den>
                                  </m:f>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𝑛</m:t>
                                      </m:r>
                                    </m:sup>
                                  </m:sSup>
                                </m:e>
                              </m:nary>
                            </m:e>
                          </m:d>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p>
                      </m:sSup>
                    </m:oMath>
                    <m:oMath xmlns:m="http://schemas.openxmlformats.org/officeDocument/2006/math">
                      <m:r>
                        <m:rPr>
                          <m:aln/>
                        </m:rPr>
                        <a:rPr lang="de-CH" b="0" i="1" smtClean="0">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0</m:t>
                                  </m:r>
                                </m:sub>
                                <m:sup>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1</m:t>
                                  </m:r>
                                </m:sup>
                                <m:e>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1</m:t>
                                      </m:r>
                                    </m:num>
                                    <m:den>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den>
                                  </m:f>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𝑛</m:t>
                                      </m:r>
                                    </m:sup>
                                  </m:sSup>
                                </m:e>
                              </m:nary>
                              <m:r>
                                <a:rPr lang="de-CH" i="1">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𝑠</m:t>
                                  </m:r>
                                  <m:r>
                                    <a:rPr lang="de-CH" b="0" i="1" smtClean="0">
                                      <a:latin typeface="Cambria Math" panose="02040503050406030204" pitchFamily="18" charset="0"/>
                                      <a:ea typeface="Cambria Math" panose="02040503050406030204" pitchFamily="18" charset="0"/>
                                    </a:rPr>
                                    <m:t>!</m:t>
                                  </m:r>
                                </m:den>
                              </m:f>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𝑠</m:t>
                                  </m:r>
                                </m:sup>
                              </m:sSup>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i="1">
                                      <a:latin typeface="Cambria Math" panose="02040503050406030204" pitchFamily="18" charset="0"/>
                                    </a:rPr>
                                    <m:t>𝑠</m:t>
                                  </m:r>
                                </m:sub>
                                <m:sup>
                                  <m:r>
                                    <a:rPr lang="de-CH" i="1">
                                      <a:latin typeface="Cambria Math" panose="02040503050406030204" pitchFamily="18" charset="0"/>
                                      <a:ea typeface="Cambria Math" panose="02040503050406030204" pitchFamily="18" charset="0"/>
                                    </a:rPr>
                                    <m:t>∞</m:t>
                                  </m:r>
                                </m:sup>
                                <m:e>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b="0" i="1" smtClean="0">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𝑠</m:t>
                                      </m:r>
                                    </m:sup>
                                  </m:sSup>
                                </m:e>
                              </m:nary>
                            </m:e>
                          </m:d>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p>
                      </m:sSup>
                      <m:r>
                        <a:rPr lang="de-CH" b="0" i="1" smtClean="0">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1</m:t>
                                  </m:r>
                                </m:sup>
                                <m:e>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1</m:t>
                                      </m:r>
                                    </m:num>
                                    <m:den>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den>
                                  </m:f>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𝑛</m:t>
                                      </m:r>
                                    </m:sup>
                                  </m:sSup>
                                </m:e>
                              </m:nary>
                              <m:r>
                                <a:rPr lang="de-CH" i="1">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𝑠</m:t>
                                      </m:r>
                                    </m:sup>
                                  </m:sSup>
                                </m:num>
                                <m:den>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1</m:t>
                                  </m:r>
                                  <m:r>
                                    <a:rPr lang="de-CH" b="0" i="1" smtClean="0">
                                      <a:latin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den>
                                  </m:f>
                                  <m:r>
                                    <a:rPr lang="de-CH" b="0" i="1" smtClean="0">
                                      <a:latin typeface="Cambria Math" panose="02040503050406030204" pitchFamily="18" charset="0"/>
                                    </a:rPr>
                                    <m:t>)</m:t>
                                  </m:r>
                                </m:den>
                              </m:f>
                            </m:e>
                          </m:d>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p>
                      </m:sSup>
                    </m:oMath>
                  </m:oMathPara>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A29FC61F-ACE7-5942-BB0B-466321814151}"/>
                  </a:ext>
                </a:extLst>
              </p:cNvPr>
              <p:cNvSpPr>
                <a:spLocks noGrp="1" noRot="1" noChangeAspect="1" noMove="1" noResize="1" noEditPoints="1" noAdjustHandles="1" noChangeArrowheads="1" noChangeShapeType="1" noTextEdit="1"/>
              </p:cNvSpPr>
              <p:nvPr>
                <p:ph sz="quarter" idx="11"/>
              </p:nvPr>
            </p:nvSpPr>
            <p:spPr>
              <a:blipFill>
                <a:blip r:embed="rId2"/>
                <a:stretch>
                  <a:fillRect l="-1515" t="-44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F248B0F8-8A4F-EE45-9500-D004E9E0DF6C}"/>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178592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C656-0228-9D41-997C-3E1216DD255F}"/>
              </a:ext>
            </a:extLst>
          </p:cNvPr>
          <p:cNvSpPr>
            <a:spLocks noGrp="1"/>
          </p:cNvSpPr>
          <p:nvPr>
            <p:ph type="title"/>
          </p:nvPr>
        </p:nvSpPr>
        <p:spPr/>
        <p:txBody>
          <a:bodyPr/>
          <a:lstStyle/>
          <a:p>
            <a:r>
              <a:rPr lang="en-US" dirty="0"/>
              <a:t>The M/M/s model – averaged quantities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458CAF-9529-2C4B-8DB8-BD2EF0C58C6E}"/>
                  </a:ext>
                </a:extLst>
              </p:cNvPr>
              <p:cNvSpPr>
                <a:spLocks noGrp="1"/>
              </p:cNvSpPr>
              <p:nvPr>
                <p:ph sz="quarter" idx="11"/>
              </p:nvPr>
            </p:nvSpPr>
            <p:spPr/>
            <p:txBody>
              <a:bodyPr/>
              <a:lstStyle/>
              <a:p>
                <a:pPr marL="0" indent="0">
                  <a:buNone/>
                </a:pPr>
                <a:r>
                  <a:rPr lang="en-US" dirty="0"/>
                  <a:t>To determine </a:t>
                </a:r>
                <a14:m>
                  <m:oMath xmlns:m="http://schemas.openxmlformats.org/officeDocument/2006/math">
                    <m:r>
                      <a:rPr lang="en-US" i="1" dirty="0" smtClean="0">
                        <a:latin typeface="Cambria Math" panose="02040503050406030204" pitchFamily="18" charset="0"/>
                      </a:rPr>
                      <m:t>𝐿</m:t>
                    </m:r>
                    <m:r>
                      <a:rPr lang="en-US" i="1" dirty="0" smtClean="0">
                        <a:latin typeface="Cambria Math" panose="02040503050406030204" pitchFamily="18" charset="0"/>
                      </a:rPr>
                      <m:t>, </m:t>
                    </m:r>
                    <m:sSub>
                      <m:sSubPr>
                        <m:ctrlPr>
                          <a:rPr lang="de-CH" b="0" i="1" dirty="0" smtClean="0">
                            <a:latin typeface="Cambria Math" panose="02040503050406030204" pitchFamily="18" charset="0"/>
                          </a:rPr>
                        </m:ctrlPr>
                      </m:sSubPr>
                      <m:e>
                        <m:r>
                          <a:rPr lang="en-US" i="1" dirty="0">
                            <a:latin typeface="Cambria Math" panose="02040503050406030204" pitchFamily="18" charset="0"/>
                          </a:rPr>
                          <m:t>𝐿</m:t>
                        </m:r>
                      </m:e>
                      <m:sub>
                        <m:r>
                          <a:rPr lang="de-CH" b="0" i="1" dirty="0" smtClean="0">
                            <a:latin typeface="Cambria Math" panose="02040503050406030204" pitchFamily="18" charset="0"/>
                          </a:rPr>
                          <m:t>𝑞</m:t>
                        </m:r>
                      </m:sub>
                    </m:sSub>
                    <m:r>
                      <a:rPr lang="de-CH" b="0" i="1" dirty="0" smtClean="0">
                        <a:latin typeface="Cambria Math" panose="02040503050406030204" pitchFamily="18" charset="0"/>
                      </a:rPr>
                      <m:t>,</m:t>
                    </m:r>
                    <m:r>
                      <a:rPr lang="de-CH" b="0" i="1" dirty="0" smtClean="0">
                        <a:latin typeface="Cambria Math" panose="02040503050406030204" pitchFamily="18" charset="0"/>
                      </a:rPr>
                      <m:t>𝑊</m:t>
                    </m:r>
                    <m:r>
                      <a:rPr lang="de-CH" b="0" i="1" dirty="0" smtClean="0">
                        <a:latin typeface="Cambria Math" panose="02040503050406030204" pitchFamily="18" charset="0"/>
                      </a:rPr>
                      <m:t>, </m:t>
                    </m:r>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𝑊</m:t>
                        </m:r>
                      </m:e>
                      <m:sub>
                        <m:r>
                          <a:rPr lang="de-CH" b="0" i="1" dirty="0" smtClean="0">
                            <a:latin typeface="Cambria Math" panose="02040503050406030204" pitchFamily="18" charset="0"/>
                          </a:rPr>
                          <m:t>𝑞</m:t>
                        </m:r>
                      </m:sub>
                    </m:sSub>
                  </m:oMath>
                </a14:m>
                <a:r>
                  <a:rPr lang="en-US" dirty="0"/>
                  <a:t> it is easier to start with </a:t>
                </a: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𝐿</m:t>
                        </m:r>
                      </m:e>
                      <m:sub>
                        <m:r>
                          <a:rPr lang="de-CH" i="1" dirty="0">
                            <a:latin typeface="Cambria Math" panose="02040503050406030204" pitchFamily="18" charset="0"/>
                          </a:rPr>
                          <m:t>𝑞</m:t>
                        </m:r>
                      </m:sub>
                    </m:sSub>
                  </m:oMath>
                </a14:m>
                <a:r>
                  <a:rPr lang="en-US" dirty="0"/>
                  <a:t>. Since we have </a:t>
                </a:r>
                <a14:m>
                  <m:oMath xmlns:m="http://schemas.openxmlformats.org/officeDocument/2006/math">
                    <m:r>
                      <a:rPr lang="en-US" i="1" dirty="0" smtClean="0">
                        <a:latin typeface="Cambria Math" panose="02040503050406030204" pitchFamily="18" charset="0"/>
                      </a:rPr>
                      <m:t>𝑛</m:t>
                    </m:r>
                  </m:oMath>
                </a14:m>
                <a:r>
                  <a:rPr lang="en-US" dirty="0"/>
                  <a:t> servers,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𝐿</m:t>
                          </m:r>
                        </m:e>
                        <m:sub>
                          <m:r>
                            <a:rPr lang="de-CH" i="1" dirty="0">
                              <a:latin typeface="Cambria Math" panose="02040503050406030204" pitchFamily="18" charset="0"/>
                            </a:rPr>
                            <m:t>𝑞</m:t>
                          </m:r>
                        </m:sub>
                      </m:sSub>
                      <m:r>
                        <m:rPr>
                          <m:aln/>
                        </m:rPr>
                        <a:rPr lang="de-CH" b="0" i="1" dirty="0" smtClean="0">
                          <a:latin typeface="Cambria Math" panose="02040503050406030204" pitchFamily="18" charset="0"/>
                        </a:rPr>
                        <m:t>=</m:t>
                      </m:r>
                      <m:nary>
                        <m:naryPr>
                          <m:chr m:val="∑"/>
                          <m:ctrlPr>
                            <a:rPr lang="de-CH" b="0" i="1" dirty="0" smtClean="0">
                              <a:latin typeface="Cambria Math" panose="02040503050406030204" pitchFamily="18" charset="0"/>
                            </a:rPr>
                          </m:ctrlPr>
                        </m:naryPr>
                        <m:sub>
                          <m:r>
                            <m:rPr>
                              <m:brk m:alnAt="23"/>
                            </m:rPr>
                            <a:rPr lang="de-CH" b="0" i="1" dirty="0" smtClean="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𝑠</m:t>
                          </m:r>
                        </m:sub>
                        <m:sup>
                          <m:r>
                            <a:rPr lang="de-CH" b="0" i="1" dirty="0" smtClean="0">
                              <a:latin typeface="Cambria Math" panose="02040503050406030204" pitchFamily="18" charset="0"/>
                              <a:ea typeface="Cambria Math" panose="02040503050406030204" pitchFamily="18" charset="0"/>
                            </a:rPr>
                            <m:t>∞</m:t>
                          </m:r>
                        </m:sup>
                        <m:e>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𝑠</m:t>
                              </m:r>
                            </m:e>
                          </m:d>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𝑝</m:t>
                              </m:r>
                            </m:e>
                            <m:sub>
                              <m:r>
                                <a:rPr lang="de-CH" b="0" i="1" dirty="0" smtClean="0">
                                  <a:latin typeface="Cambria Math" panose="02040503050406030204" pitchFamily="18" charset="0"/>
                                </a:rPr>
                                <m:t>𝑛</m:t>
                              </m:r>
                            </m:sub>
                          </m:sSub>
                        </m:e>
                      </m:nary>
                      <m:r>
                        <a:rPr lang="de-CH" b="0" i="1" dirty="0" smtClean="0">
                          <a:latin typeface="Cambria Math" panose="02040503050406030204" pitchFamily="18" charset="0"/>
                        </a:rPr>
                        <m:t>=</m:t>
                      </m:r>
                      <m:nary>
                        <m:naryPr>
                          <m:chr m:val="∑"/>
                          <m:ctrlPr>
                            <a:rPr lang="de-CH" i="1" dirty="0">
                              <a:latin typeface="Cambria Math" panose="02040503050406030204" pitchFamily="18" charset="0"/>
                            </a:rPr>
                          </m:ctrlPr>
                        </m:naryPr>
                        <m:sub>
                          <m:r>
                            <m:rPr>
                              <m:brk m:alnAt="23"/>
                            </m:rPr>
                            <a:rPr lang="de-CH" i="1" dirty="0">
                              <a:latin typeface="Cambria Math" panose="02040503050406030204" pitchFamily="18" charset="0"/>
                            </a:rPr>
                            <m:t>𝑛</m:t>
                          </m:r>
                          <m:r>
                            <a:rPr lang="de-CH" i="1" dirty="0">
                              <a:latin typeface="Cambria Math" panose="02040503050406030204" pitchFamily="18" charset="0"/>
                            </a:rPr>
                            <m:t>=</m:t>
                          </m:r>
                          <m:r>
                            <a:rPr lang="de-CH" b="0" i="1" dirty="0" smtClean="0">
                              <a:latin typeface="Cambria Math" panose="02040503050406030204" pitchFamily="18" charset="0"/>
                            </a:rPr>
                            <m:t>0</m:t>
                          </m:r>
                        </m:sub>
                        <m:sup>
                          <m:r>
                            <a:rPr lang="de-CH" i="1" dirty="0">
                              <a:latin typeface="Cambria Math" panose="02040503050406030204" pitchFamily="18" charset="0"/>
                              <a:ea typeface="Cambria Math" panose="02040503050406030204" pitchFamily="18" charset="0"/>
                            </a:rPr>
                            <m:t>∞</m:t>
                          </m:r>
                        </m:sup>
                        <m:e>
                          <m:r>
                            <a:rPr lang="de-CH" b="0" i="1" dirty="0" smtClean="0">
                              <a:latin typeface="Cambria Math" panose="02040503050406030204" pitchFamily="18" charset="0"/>
                            </a:rPr>
                            <m:t>𝑛</m:t>
                          </m:r>
                          <m:sSub>
                            <m:sSubPr>
                              <m:ctrlPr>
                                <a:rPr lang="de-CH" i="1" dirty="0">
                                  <a:latin typeface="Cambria Math" panose="02040503050406030204" pitchFamily="18" charset="0"/>
                                </a:rPr>
                              </m:ctrlPr>
                            </m:sSubPr>
                            <m:e>
                              <m:r>
                                <a:rPr lang="de-CH" i="1" dirty="0">
                                  <a:latin typeface="Cambria Math" panose="02040503050406030204" pitchFamily="18" charset="0"/>
                                </a:rPr>
                                <m:t>𝑝</m:t>
                              </m:r>
                            </m:e>
                            <m:sub>
                              <m:r>
                                <a:rPr lang="de-CH"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𝑠</m:t>
                              </m:r>
                            </m:sub>
                          </m:sSub>
                        </m:e>
                      </m:nary>
                      <m:r>
                        <a:rPr lang="de-CH" i="1" dirty="0">
                          <a:latin typeface="Cambria Math" panose="02040503050406030204" pitchFamily="18" charset="0"/>
                        </a:rPr>
                        <m:t>=</m:t>
                      </m:r>
                      <m:nary>
                        <m:naryPr>
                          <m:chr m:val="∑"/>
                          <m:ctrlPr>
                            <a:rPr lang="de-CH" i="1" dirty="0">
                              <a:latin typeface="Cambria Math" panose="02040503050406030204" pitchFamily="18" charset="0"/>
                            </a:rPr>
                          </m:ctrlPr>
                        </m:naryPr>
                        <m:sub>
                          <m:r>
                            <m:rPr>
                              <m:brk m:alnAt="23"/>
                            </m:rPr>
                            <a:rPr lang="de-CH" i="1" dirty="0">
                              <a:latin typeface="Cambria Math" panose="02040503050406030204" pitchFamily="18" charset="0"/>
                            </a:rPr>
                            <m:t>𝑛</m:t>
                          </m:r>
                          <m:r>
                            <a:rPr lang="de-CH" i="1" dirty="0">
                              <a:latin typeface="Cambria Math" panose="02040503050406030204" pitchFamily="18" charset="0"/>
                            </a:rPr>
                            <m:t>=0</m:t>
                          </m:r>
                        </m:sub>
                        <m:sup>
                          <m:r>
                            <a:rPr lang="de-CH" i="1" dirty="0">
                              <a:latin typeface="Cambria Math" panose="02040503050406030204" pitchFamily="18" charset="0"/>
                              <a:ea typeface="Cambria Math" panose="02040503050406030204" pitchFamily="18" charset="0"/>
                            </a:rPr>
                            <m:t>∞</m:t>
                          </m:r>
                        </m:sup>
                        <m:e>
                          <m:r>
                            <a:rPr lang="de-CH" i="1" dirty="0">
                              <a:latin typeface="Cambria Math" panose="02040503050406030204" pitchFamily="18" charset="0"/>
                            </a:rPr>
                            <m:t>𝑛</m:t>
                          </m:r>
                          <m:sSub>
                            <m:sSubPr>
                              <m:ctrlPr>
                                <a:rPr lang="de-CH" i="1" dirty="0">
                                  <a:latin typeface="Cambria Math" panose="02040503050406030204" pitchFamily="18" charset="0"/>
                                </a:rPr>
                              </m:ctrlPr>
                            </m:sSubPr>
                            <m:e>
                              <m:r>
                                <a:rPr lang="de-CH" b="0" i="1" dirty="0" smtClean="0">
                                  <a:latin typeface="Cambria Math" panose="02040503050406030204" pitchFamily="18" charset="0"/>
                                </a:rPr>
                                <m:t>𝑐</m:t>
                              </m:r>
                            </m:e>
                            <m:sub>
                              <m:r>
                                <a:rPr lang="de-CH" i="1" dirty="0">
                                  <a:latin typeface="Cambria Math" panose="02040503050406030204" pitchFamily="18" charset="0"/>
                                </a:rPr>
                                <m:t>𝑛</m:t>
                              </m:r>
                              <m:r>
                                <a:rPr lang="de-CH" i="1" dirty="0">
                                  <a:latin typeface="Cambria Math" panose="02040503050406030204" pitchFamily="18" charset="0"/>
                                </a:rPr>
                                <m:t>+</m:t>
                              </m:r>
                              <m:r>
                                <a:rPr lang="de-CH" i="1" dirty="0">
                                  <a:latin typeface="Cambria Math" panose="02040503050406030204" pitchFamily="18" charset="0"/>
                                </a:rPr>
                                <m:t>𝑠</m:t>
                              </m:r>
                            </m:sub>
                          </m:sSub>
                        </m:e>
                      </m:nary>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𝑝</m:t>
                          </m:r>
                        </m:e>
                        <m:sub>
                          <m:r>
                            <a:rPr lang="de-CH" b="0" i="1" dirty="0" smtClean="0">
                              <a:latin typeface="Cambria Math" panose="02040503050406030204" pitchFamily="18" charset="0"/>
                            </a:rPr>
                            <m:t>0</m:t>
                          </m:r>
                        </m:sub>
                      </m:sSub>
                      <m:r>
                        <a:rPr lang="de-CH" b="0" i="1" dirty="0" smtClean="0">
                          <a:latin typeface="Cambria Math" panose="02040503050406030204" pitchFamily="18" charset="0"/>
                        </a:rPr>
                        <m:t>=</m:t>
                      </m:r>
                      <m:sSub>
                        <m:sSubPr>
                          <m:ctrlPr>
                            <a:rPr lang="de-CH" i="1" dirty="0">
                              <a:latin typeface="Cambria Math" panose="02040503050406030204" pitchFamily="18" charset="0"/>
                            </a:rPr>
                          </m:ctrlPr>
                        </m:sSubPr>
                        <m:e>
                          <m:r>
                            <a:rPr lang="de-CH" i="1" dirty="0">
                              <a:latin typeface="Cambria Math" panose="02040503050406030204" pitchFamily="18" charset="0"/>
                            </a:rPr>
                            <m:t>𝑝</m:t>
                          </m:r>
                        </m:e>
                        <m:sub>
                          <m:r>
                            <a:rPr lang="de-CH" i="1" dirty="0">
                              <a:latin typeface="Cambria Math" panose="02040503050406030204" pitchFamily="18" charset="0"/>
                            </a:rPr>
                            <m:t>0</m:t>
                          </m:r>
                        </m:sub>
                      </m:sSub>
                      <m:nary>
                        <m:naryPr>
                          <m:chr m:val="∑"/>
                          <m:ctrlPr>
                            <a:rPr lang="de-CH" i="1" dirty="0">
                              <a:latin typeface="Cambria Math" panose="02040503050406030204" pitchFamily="18" charset="0"/>
                            </a:rPr>
                          </m:ctrlPr>
                        </m:naryPr>
                        <m:sub>
                          <m:r>
                            <m:rPr>
                              <m:brk m:alnAt="23"/>
                            </m:rPr>
                            <a:rPr lang="de-CH" i="1" dirty="0">
                              <a:latin typeface="Cambria Math" panose="02040503050406030204" pitchFamily="18" charset="0"/>
                            </a:rPr>
                            <m:t>𝑛</m:t>
                          </m:r>
                          <m:r>
                            <a:rPr lang="de-CH" i="1" dirty="0">
                              <a:latin typeface="Cambria Math" panose="02040503050406030204" pitchFamily="18" charset="0"/>
                            </a:rPr>
                            <m:t>=0</m:t>
                          </m:r>
                        </m:sub>
                        <m:sup>
                          <m:r>
                            <a:rPr lang="de-CH" i="1" dirty="0">
                              <a:latin typeface="Cambria Math" panose="02040503050406030204" pitchFamily="18" charset="0"/>
                              <a:ea typeface="Cambria Math" panose="02040503050406030204" pitchFamily="18" charset="0"/>
                            </a:rPr>
                            <m:t>∞</m:t>
                          </m:r>
                        </m:sup>
                        <m:e>
                          <m:f>
                            <m:fPr>
                              <m:ctrlPr>
                                <a:rPr lang="de-CH"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𝑛</m:t>
                              </m:r>
                            </m:num>
                            <m:den>
                              <m:r>
                                <a:rPr lang="de-CH" i="1">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𝑠</m:t>
                                  </m:r>
                                </m:e>
                                <m:sup>
                                  <m:r>
                                    <a:rPr lang="de-CH" i="1">
                                      <a:latin typeface="Cambria Math" panose="02040503050406030204" pitchFamily="18" charset="0"/>
                                      <a:ea typeface="Cambria Math" panose="02040503050406030204" pitchFamily="18" charset="0"/>
                                    </a:rPr>
                                    <m:t>𝑛</m:t>
                                  </m:r>
                                </m:sup>
                              </m:sSup>
                            </m:den>
                          </m:f>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sup>
                          </m:sSup>
                        </m:e>
                      </m:nary>
                    </m:oMath>
                    <m:oMath xmlns:m="http://schemas.openxmlformats.org/officeDocument/2006/math">
                      <m:r>
                        <m:rPr>
                          <m:aln/>
                        </m:rPr>
                        <a:rPr lang="de-CH" b="0" i="1" dirty="0" smtClean="0">
                          <a:latin typeface="Cambria Math" panose="02040503050406030204" pitchFamily="18" charset="0"/>
                        </a:rPr>
                        <m:t>=</m:t>
                      </m:r>
                      <m:f>
                        <m:fPr>
                          <m:ctrlPr>
                            <a:rPr lang="de-CH" b="0" i="1" dirty="0" smtClean="0">
                              <a:latin typeface="Cambria Math" panose="02040503050406030204" pitchFamily="18" charset="0"/>
                            </a:rPr>
                          </m:ctrlPr>
                        </m:fPr>
                        <m:num>
                          <m:sSub>
                            <m:sSubPr>
                              <m:ctrlPr>
                                <a:rPr lang="de-CH" i="1" dirty="0">
                                  <a:latin typeface="Cambria Math" panose="02040503050406030204" pitchFamily="18" charset="0"/>
                                </a:rPr>
                              </m:ctrlPr>
                            </m:sSubPr>
                            <m:e>
                              <m:r>
                                <a:rPr lang="de-CH" i="1" dirty="0">
                                  <a:latin typeface="Cambria Math" panose="02040503050406030204" pitchFamily="18" charset="0"/>
                                </a:rPr>
                                <m:t>𝑝</m:t>
                              </m:r>
                            </m:e>
                            <m:sub>
                              <m:r>
                                <a:rPr lang="de-CH" i="1" dirty="0">
                                  <a:latin typeface="Cambria Math" panose="02040503050406030204" pitchFamily="18" charset="0"/>
                                </a:rPr>
                                <m:t>0</m:t>
                              </m:r>
                            </m:sub>
                          </m:sSub>
                        </m:num>
                        <m:den>
                          <m:r>
                            <a:rPr lang="de-CH" b="0" i="1" dirty="0" smtClean="0">
                              <a:latin typeface="Cambria Math" panose="02040503050406030204" pitchFamily="18" charset="0"/>
                            </a:rPr>
                            <m:t>𝑠</m:t>
                          </m:r>
                          <m:r>
                            <a:rPr lang="de-CH" b="0" i="1" dirty="0" smtClean="0">
                              <a:latin typeface="Cambria Math" panose="02040503050406030204" pitchFamily="18" charset="0"/>
                            </a:rPr>
                            <m:t>!</m:t>
                          </m:r>
                        </m:den>
                      </m:f>
                      <m:sSup>
                        <m:sSupPr>
                          <m:ctrlPr>
                            <a:rPr lang="en-US"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𝑠</m:t>
                          </m:r>
                        </m:sup>
                      </m:sSup>
                      <m:nary>
                        <m:naryPr>
                          <m:chr m:val="∑"/>
                          <m:ctrlPr>
                            <a:rPr lang="de-CH" i="1" dirty="0">
                              <a:latin typeface="Cambria Math" panose="02040503050406030204" pitchFamily="18" charset="0"/>
                            </a:rPr>
                          </m:ctrlPr>
                        </m:naryPr>
                        <m:sub>
                          <m:r>
                            <m:rPr>
                              <m:brk m:alnAt="23"/>
                            </m:rPr>
                            <a:rPr lang="de-CH" i="1" dirty="0">
                              <a:latin typeface="Cambria Math" panose="02040503050406030204" pitchFamily="18" charset="0"/>
                            </a:rPr>
                            <m:t>𝑛</m:t>
                          </m:r>
                          <m:r>
                            <a:rPr lang="de-CH" i="1" dirty="0">
                              <a:latin typeface="Cambria Math" panose="02040503050406030204" pitchFamily="18" charset="0"/>
                            </a:rPr>
                            <m:t>=0</m:t>
                          </m:r>
                        </m:sub>
                        <m:sup>
                          <m:r>
                            <a:rPr lang="de-CH" i="1" dirty="0">
                              <a:latin typeface="Cambria Math" panose="02040503050406030204" pitchFamily="18" charset="0"/>
                              <a:ea typeface="Cambria Math" panose="02040503050406030204" pitchFamily="18" charset="0"/>
                            </a:rPr>
                            <m:t>∞</m:t>
                          </m:r>
                        </m:sup>
                        <m:e>
                          <m:r>
                            <a:rPr lang="de-CH" b="0" i="1" smtClean="0">
                              <a:latin typeface="Cambria Math" panose="02040503050406030204" pitchFamily="18" charset="0"/>
                              <a:ea typeface="Cambria Math" panose="02040503050406030204" pitchFamily="18" charset="0"/>
                            </a:rPr>
                            <m:t>𝑛</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b="0" i="1" smtClean="0">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𝑛</m:t>
                              </m:r>
                            </m:sup>
                          </m:sSup>
                        </m:e>
                      </m:nary>
                      <m:r>
                        <a:rPr lang="de-CH" b="0" i="1" smtClean="0">
                          <a:latin typeface="Cambria Math" panose="02040503050406030204" pitchFamily="18" charset="0"/>
                          <a:ea typeface="Cambria Math" panose="02040503050406030204" pitchFamily="18" charset="0"/>
                        </a:rPr>
                        <m:t>=</m:t>
                      </m:r>
                      <m:f>
                        <m:fPr>
                          <m:ctrlPr>
                            <a:rPr lang="de-CH" i="1" dirty="0">
                              <a:latin typeface="Cambria Math" panose="02040503050406030204" pitchFamily="18" charset="0"/>
                            </a:rPr>
                          </m:ctrlPr>
                        </m:fPr>
                        <m:num>
                          <m:sSub>
                            <m:sSubPr>
                              <m:ctrlPr>
                                <a:rPr lang="de-CH" i="1" dirty="0">
                                  <a:latin typeface="Cambria Math" panose="02040503050406030204" pitchFamily="18" charset="0"/>
                                </a:rPr>
                              </m:ctrlPr>
                            </m:sSubPr>
                            <m:e>
                              <m:r>
                                <a:rPr lang="de-CH" i="1" dirty="0">
                                  <a:latin typeface="Cambria Math" panose="02040503050406030204" pitchFamily="18" charset="0"/>
                                </a:rPr>
                                <m:t>𝑝</m:t>
                              </m:r>
                            </m:e>
                            <m:sub>
                              <m:r>
                                <a:rPr lang="de-CH" i="1" dirty="0">
                                  <a:latin typeface="Cambria Math" panose="02040503050406030204" pitchFamily="18" charset="0"/>
                                </a:rPr>
                                <m:t>0</m:t>
                              </m:r>
                            </m:sub>
                          </m:sSub>
                        </m:num>
                        <m:den>
                          <m:r>
                            <a:rPr lang="de-CH" i="1" dirty="0">
                              <a:latin typeface="Cambria Math" panose="02040503050406030204" pitchFamily="18" charset="0"/>
                            </a:rPr>
                            <m:t>𝑠</m:t>
                          </m:r>
                          <m:r>
                            <a:rPr lang="de-CH" i="1" dirty="0">
                              <a:latin typeface="Cambria Math" panose="02040503050406030204" pitchFamily="18" charset="0"/>
                            </a:rPr>
                            <m:t>!</m:t>
                          </m:r>
                        </m:den>
                      </m:f>
                      <m:sSup>
                        <m:sSupPr>
                          <m:ctrlPr>
                            <a:rPr lang="en-US"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𝑠</m:t>
                          </m:r>
                        </m:sup>
                      </m:sSup>
                      <m:f>
                        <m:fPr>
                          <m:ctrlPr>
                            <a:rPr lang="de-CH" b="0" i="1" smtClean="0">
                              <a:latin typeface="Cambria Math" panose="02040503050406030204" pitchFamily="18" charset="0"/>
                              <a:ea typeface="Cambria Math" panose="02040503050406030204" pitchFamily="18" charset="0"/>
                            </a:rPr>
                          </m:ctrlPr>
                        </m:fPr>
                        <m:num>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den>
                          </m:f>
                        </m:num>
                        <m:den>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2</m:t>
                              </m:r>
                            </m:sup>
                          </m:sSup>
                        </m:den>
                      </m:f>
                    </m:oMath>
                  </m:oMathPara>
                </a14:m>
                <a:endParaRPr lang="en-US" dirty="0"/>
              </a:p>
              <a:p>
                <a:pPr marL="0" indent="0">
                  <a:buNone/>
                </a:pPr>
                <a:endParaRPr lang="en-US" dirty="0"/>
              </a:p>
              <a:p>
                <a:pPr marL="0" indent="0">
                  <a:buNone/>
                </a:pPr>
                <a:r>
                  <a:rPr lang="en-US" dirty="0"/>
                  <a:t>From here, we can compute </a:t>
                </a:r>
                <a14:m>
                  <m:oMath xmlns:m="http://schemas.openxmlformats.org/officeDocument/2006/math">
                    <m:sSub>
                      <m:sSubPr>
                        <m:ctrlPr>
                          <a:rPr lang="de-CH" i="1" dirty="0">
                            <a:latin typeface="Cambria Math" panose="02040503050406030204" pitchFamily="18" charset="0"/>
                          </a:rPr>
                        </m:ctrlPr>
                      </m:sSubPr>
                      <m:e>
                        <m:r>
                          <a:rPr lang="de-CH" i="1" dirty="0">
                            <a:latin typeface="Cambria Math" panose="02040503050406030204" pitchFamily="18" charset="0"/>
                          </a:rPr>
                          <m:t>𝑊</m:t>
                        </m:r>
                      </m:e>
                      <m:sub>
                        <m:r>
                          <a:rPr lang="de-CH" i="1" dirty="0">
                            <a:latin typeface="Cambria Math" panose="02040503050406030204" pitchFamily="18" charset="0"/>
                          </a:rPr>
                          <m:t>𝑞</m:t>
                        </m:r>
                      </m:sub>
                    </m:sSub>
                    <m:r>
                      <a:rPr lang="de-CH" b="0" i="1" dirty="0" smtClean="0">
                        <a:latin typeface="Cambria Math" panose="02040503050406030204" pitchFamily="18" charset="0"/>
                      </a:rPr>
                      <m:t>=</m:t>
                    </m:r>
                    <m:f>
                      <m:fPr>
                        <m:ctrlPr>
                          <a:rPr lang="de-CH" b="0" i="1" dirty="0" smtClean="0">
                            <a:latin typeface="Cambria Math" panose="02040503050406030204" pitchFamily="18" charset="0"/>
                          </a:rPr>
                        </m:ctrlPr>
                      </m:fPr>
                      <m:num>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𝐿</m:t>
                            </m:r>
                          </m:e>
                          <m:sub>
                            <m:r>
                              <a:rPr lang="de-CH" b="0" i="1" dirty="0" smtClean="0">
                                <a:latin typeface="Cambria Math" panose="02040503050406030204" pitchFamily="18" charset="0"/>
                              </a:rPr>
                              <m:t>𝑞</m:t>
                            </m:r>
                          </m:sub>
                        </m:sSub>
                      </m:num>
                      <m:den>
                        <m:r>
                          <a:rPr lang="en-US" i="1">
                            <a:latin typeface="Cambria Math" panose="02040503050406030204" pitchFamily="18" charset="0"/>
                            <a:ea typeface="Cambria Math" panose="02040503050406030204" pitchFamily="18" charset="0"/>
                          </a:rPr>
                          <m:t>𝜆</m:t>
                        </m:r>
                      </m:den>
                    </m:f>
                  </m:oMath>
                </a14:m>
                <a:r>
                  <a:rPr lang="en-US" dirty="0"/>
                  <a:t>, and then </a:t>
                </a:r>
                <a14:m>
                  <m:oMath xmlns:m="http://schemas.openxmlformats.org/officeDocument/2006/math">
                    <m:r>
                      <a:rPr lang="de-CH" i="1" dirty="0">
                        <a:latin typeface="Cambria Math" panose="02040503050406030204" pitchFamily="18" charset="0"/>
                      </a:rPr>
                      <m:t>𝑊</m:t>
                    </m:r>
                    <m:r>
                      <a:rPr lang="de-CH" b="0" i="1" dirty="0" smtClean="0">
                        <a:latin typeface="Cambria Math" panose="02040503050406030204" pitchFamily="18" charset="0"/>
                      </a:rPr>
                      <m:t>=</m:t>
                    </m:r>
                    <m:sSub>
                      <m:sSubPr>
                        <m:ctrlPr>
                          <a:rPr lang="de-CH" i="1" dirty="0">
                            <a:latin typeface="Cambria Math" panose="02040503050406030204" pitchFamily="18" charset="0"/>
                          </a:rPr>
                        </m:ctrlPr>
                      </m:sSubPr>
                      <m:e>
                        <m:r>
                          <a:rPr lang="de-CH" i="1" dirty="0">
                            <a:latin typeface="Cambria Math" panose="02040503050406030204" pitchFamily="18" charset="0"/>
                          </a:rPr>
                          <m:t>𝑊</m:t>
                        </m:r>
                      </m:e>
                      <m:sub>
                        <m:r>
                          <a:rPr lang="de-CH" i="1" dirty="0">
                            <a:latin typeface="Cambria Math" panose="02040503050406030204" pitchFamily="18" charset="0"/>
                          </a:rPr>
                          <m:t>𝑞</m:t>
                        </m:r>
                      </m:sub>
                    </m:sSub>
                    <m:r>
                      <a:rPr lang="de-CH" b="0" i="1" dirty="0" smtClean="0">
                        <a:latin typeface="Cambria Math" panose="02040503050406030204" pitchFamily="18" charset="0"/>
                      </a:rPr>
                      <m:t>+</m:t>
                    </m:r>
                    <m:f>
                      <m:fPr>
                        <m:ctrlPr>
                          <a:rPr lang="de-CH" b="0" i="1" dirty="0" smtClean="0">
                            <a:latin typeface="Cambria Math" panose="02040503050406030204" pitchFamily="18" charset="0"/>
                          </a:rPr>
                        </m:ctrlPr>
                      </m:fPr>
                      <m:num>
                        <m:r>
                          <a:rPr lang="de-CH" b="0" i="1" dirty="0" smtClean="0">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𝜇</m:t>
                        </m:r>
                      </m:den>
                    </m:f>
                  </m:oMath>
                </a14:m>
                <a:r>
                  <a:rPr lang="en-US" dirty="0"/>
                  <a:t>,</a:t>
                </a:r>
              </a:p>
              <a:p>
                <a:pPr marL="0" indent="0">
                  <a:buNone/>
                </a:pPr>
                <a:r>
                  <a:rPr lang="en-US" dirty="0"/>
                  <a:t>and then </a:t>
                </a:r>
                <a14:m>
                  <m:oMath xmlns:m="http://schemas.openxmlformats.org/officeDocument/2006/math">
                    <m:r>
                      <a:rPr lang="en-US" i="1" dirty="0">
                        <a:latin typeface="Cambria Math" panose="02040503050406030204" pitchFamily="18" charset="0"/>
                      </a:rPr>
                      <m:t>𝐿</m:t>
                    </m:r>
                    <m:r>
                      <a:rPr lang="de-CH" b="0" i="1" dirty="0"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𝜆</m:t>
                    </m:r>
                    <m:r>
                      <a:rPr lang="de-CH" b="0" i="1" smtClean="0">
                        <a:latin typeface="Cambria Math" panose="02040503050406030204" pitchFamily="18" charset="0"/>
                        <a:ea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d>
                      <m:dPr>
                        <m:ctrlPr>
                          <a:rPr lang="de-CH" b="0" i="1" smtClean="0">
                            <a:latin typeface="Cambria Math" panose="02040503050406030204" pitchFamily="18" charset="0"/>
                            <a:ea typeface="Cambria Math" panose="02040503050406030204" pitchFamily="18" charset="0"/>
                          </a:rPr>
                        </m:ctrlPr>
                      </m:dPr>
                      <m:e>
                        <m:sSub>
                          <m:sSubPr>
                            <m:ctrlPr>
                              <a:rPr lang="de-CH" i="1" dirty="0">
                                <a:latin typeface="Cambria Math" panose="02040503050406030204" pitchFamily="18" charset="0"/>
                              </a:rPr>
                            </m:ctrlPr>
                          </m:sSubPr>
                          <m:e>
                            <m:r>
                              <a:rPr lang="de-CH" i="1" dirty="0">
                                <a:latin typeface="Cambria Math" panose="02040503050406030204" pitchFamily="18" charset="0"/>
                              </a:rPr>
                              <m:t>𝑊</m:t>
                            </m:r>
                          </m:e>
                          <m:sub>
                            <m:r>
                              <a:rPr lang="de-CH" i="1" dirty="0">
                                <a:latin typeface="Cambria Math" panose="02040503050406030204" pitchFamily="18" charset="0"/>
                              </a:rPr>
                              <m:t>𝑞</m:t>
                            </m:r>
                          </m:sub>
                        </m:sSub>
                        <m:r>
                          <a:rPr lang="de-CH" i="1" dirty="0">
                            <a:latin typeface="Cambria Math" panose="02040503050406030204" pitchFamily="18" charset="0"/>
                          </a:rPr>
                          <m:t>+</m:t>
                        </m:r>
                        <m:f>
                          <m:fPr>
                            <m:ctrlPr>
                              <a:rPr lang="de-CH" i="1" dirty="0">
                                <a:latin typeface="Cambria Math" panose="02040503050406030204" pitchFamily="18" charset="0"/>
                              </a:rPr>
                            </m:ctrlPr>
                          </m:fPr>
                          <m:num>
                            <m:r>
                              <a:rPr lang="de-CH" i="1" dirty="0">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𝜇</m:t>
                            </m:r>
                          </m:den>
                        </m:f>
                      </m:e>
                    </m:d>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𝐿</m:t>
                        </m:r>
                      </m:e>
                      <m:sub>
                        <m:r>
                          <a:rPr lang="de-CH" b="0" i="1" smtClean="0">
                            <a:latin typeface="Cambria Math" panose="02040503050406030204" pitchFamily="18" charset="0"/>
                            <a:ea typeface="Cambria Math" panose="02040503050406030204" pitchFamily="18" charset="0"/>
                          </a:rPr>
                          <m:t>𝑞</m:t>
                        </m:r>
                      </m:sub>
                    </m:sSub>
                    <m:r>
                      <a:rPr lang="de-CH" b="0" i="1" smtClean="0">
                        <a:latin typeface="Cambria Math" panose="02040503050406030204" pitchFamily="18" charset="0"/>
                        <a:ea typeface="Cambria Math" panose="02040503050406030204" pitchFamily="18" charset="0"/>
                      </a:rPr>
                      <m:t>+</m:t>
                    </m:r>
                  </m:oMath>
                </a14:m>
                <a:r>
                  <a:rPr lang="de-CH" dirty="0">
                    <a:ea typeface="Cambria Math" panose="02040503050406030204" pitchFamily="18" charset="0"/>
                  </a:rPr>
                  <a:t> </a:t>
                </a:r>
                <a14:m>
                  <m:oMath xmlns:m="http://schemas.openxmlformats.org/officeDocument/2006/math">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oMath>
                </a14:m>
                <a:r>
                  <a:rPr lang="en-US" dirty="0"/>
                  <a:t>.</a:t>
                </a:r>
              </a:p>
            </p:txBody>
          </p:sp>
        </mc:Choice>
        <mc:Fallback xmlns="">
          <p:sp>
            <p:nvSpPr>
              <p:cNvPr id="3" name="Content Placeholder 2">
                <a:extLst>
                  <a:ext uri="{FF2B5EF4-FFF2-40B4-BE49-F238E27FC236}">
                    <a16:creationId xmlns:a16="http://schemas.microsoft.com/office/drawing/2014/main" id="{1E458CAF-9529-2C4B-8DB8-BD2EF0C58C6E}"/>
                  </a:ext>
                </a:extLst>
              </p:cNvPr>
              <p:cNvSpPr>
                <a:spLocks noGrp="1" noRot="1" noChangeAspect="1" noMove="1" noResize="1" noEditPoints="1" noAdjustHandles="1" noChangeArrowheads="1" noChangeShapeType="1" noTextEdit="1"/>
              </p:cNvSpPr>
              <p:nvPr>
                <p:ph sz="quarter" idx="11"/>
              </p:nvPr>
            </p:nvSpPr>
            <p:spPr>
              <a:blipFill>
                <a:blip r:embed="rId2"/>
                <a:stretch>
                  <a:fillRect l="-1649" t="-4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6D08EC-57E4-0645-BFDE-4B23AAE8396A}"/>
              </a:ext>
            </a:extLst>
          </p:cNvPr>
          <p:cNvSpPr>
            <a:spLocks noGrp="1"/>
          </p:cNvSpPr>
          <p:nvPr>
            <p:ph type="sldNum" sz="quarter" idx="4"/>
          </p:nvPr>
        </p:nvSpPr>
        <p:spPr/>
        <p:txBody>
          <a:bodyPr/>
          <a:lstStyle/>
          <a:p>
            <a:fld id="{05306F20-FBA2-4746-AE9F-DFBA4FFD6FE5}" type="slidenum">
              <a:rPr lang="en-US" smtClean="0"/>
              <a:t>13</a:t>
            </a:fld>
            <a:endParaRPr lang="en-US" dirty="0"/>
          </a:p>
        </p:txBody>
      </p:sp>
    </p:spTree>
    <p:extLst>
      <p:ext uri="{BB962C8B-B14F-4D97-AF65-F5344CB8AC3E}">
        <p14:creationId xmlns:p14="http://schemas.microsoft.com/office/powerpoint/2010/main" val="422639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how to interpret the M/M/1 model as a birth-and-death process,</a:t>
                </a:r>
              </a:p>
              <a:p>
                <a:r>
                  <a:rPr lang="en-US" dirty="0"/>
                  <a:t>how to determine the steady states of birth-and-death process,</a:t>
                </a:r>
              </a:p>
              <a:p>
                <a:r>
                  <a:rPr lang="en-US" dirty="0"/>
                  <a:t>how to </a:t>
                </a:r>
                <a:r>
                  <a:rPr lang="en-US" dirty="0" err="1"/>
                  <a:t>analyse</a:t>
                </a:r>
                <a:r>
                  <a:rPr lang="en-US" dirty="0"/>
                  <a:t> the M/M/s model (using a birth-and-death process).</a:t>
                </a:r>
              </a:p>
              <a:p>
                <a:pPr marL="0" indent="0">
                  <a:buNone/>
                </a:pPr>
                <a:endParaRPr lang="en-US" b="1" dirty="0">
                  <a:solidFill>
                    <a:schemeClr val="accent1"/>
                  </a:solidFill>
                </a:endParaRPr>
              </a:p>
              <a:p>
                <a:pPr marL="0" indent="0">
                  <a:buNone/>
                </a:pPr>
                <a:r>
                  <a:rPr lang="en-US" b="1" dirty="0">
                    <a:solidFill>
                      <a:schemeClr val="accent1"/>
                    </a:solidFill>
                  </a:rPr>
                  <a:t>Self-study: </a:t>
                </a:r>
                <a:r>
                  <a:rPr lang="en-US" dirty="0"/>
                  <a:t>Consider an M/M/2 model with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=2</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=3</m:t>
                    </m:r>
                  </m:oMath>
                </a14:m>
                <a:r>
                  <a:rPr lang="en-US" dirty="0"/>
                  <a:t> and FIFO queue discipline. Compute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de-CH" b="0" i="1" smtClean="0">
                        <a:latin typeface="Cambria Math" panose="02040503050406030204" pitchFamily="18" charset="0"/>
                      </a:rPr>
                      <m:t>,  </m:t>
                    </m:r>
                    <m:r>
                      <a:rPr lang="de-CH" b="0" i="1" smtClean="0">
                        <a:latin typeface="Cambria Math" panose="02040503050406030204" pitchFamily="18" charset="0"/>
                      </a:rPr>
                      <m:t>𝐿</m:t>
                    </m:r>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𝐿</m:t>
                        </m:r>
                      </m:e>
                      <m:sub>
                        <m:r>
                          <a:rPr lang="de-CH" b="0" i="1" smtClean="0">
                            <a:latin typeface="Cambria Math" panose="02040503050406030204" pitchFamily="18" charset="0"/>
                          </a:rPr>
                          <m:t>𝑞</m:t>
                        </m:r>
                      </m:sub>
                    </m:sSub>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𝑊</m:t>
                        </m:r>
                      </m:e>
                      <m:sub>
                        <m:r>
                          <a:rPr lang="de-CH" b="0" i="1" smtClean="0">
                            <a:latin typeface="Cambria Math" panose="02040503050406030204" pitchFamily="18" charset="0"/>
                          </a:rPr>
                          <m:t>𝑞</m:t>
                        </m:r>
                      </m:sub>
                    </m:sSub>
                    <m:r>
                      <a:rPr lang="de-CH" b="0" i="1" smtClean="0">
                        <a:latin typeface="Cambria Math" panose="02040503050406030204" pitchFamily="18" charset="0"/>
                      </a:rPr>
                      <m:t> </m:t>
                    </m:r>
                  </m:oMath>
                </a14:m>
                <a:r>
                  <a:rPr lang="en-US" dirty="0"/>
                  <a:t>and </a:t>
                </a:r>
                <a14:m>
                  <m:oMath xmlns:m="http://schemas.openxmlformats.org/officeDocument/2006/math">
                    <m:r>
                      <a:rPr lang="de-CH" i="1">
                        <a:latin typeface="Cambria Math" panose="02040503050406030204" pitchFamily="18" charset="0"/>
                      </a:rPr>
                      <m:t>𝑊</m:t>
                    </m:r>
                  </m:oMath>
                </a14:m>
                <a:r>
                  <a:rPr lang="en-US" dirty="0"/>
                  <a:t> assuming that the queue can be infinitely long.</a:t>
                </a:r>
              </a:p>
            </p:txBody>
          </p:sp>
        </mc:Choice>
        <mc:Fallback xmlns="">
          <p:sp>
            <p:nvSpPr>
              <p:cNvPr id="3" name="Content Placeholder 2">
                <a:extLst>
                  <a:ext uri="{FF2B5EF4-FFF2-40B4-BE49-F238E27FC236}">
                    <a16:creationId xmlns:a16="http://schemas.microsoft.com/office/drawing/2014/main" id="{2A2AD464-6984-5C48-9A2A-D24FEDE37D43}"/>
                  </a:ext>
                </a:extLst>
              </p:cNvPr>
              <p:cNvSpPr>
                <a:spLocks noGrp="1" noRot="1" noChangeAspect="1" noMove="1" noResize="1" noEditPoints="1" noAdjustHandles="1" noChangeArrowheads="1" noChangeShapeType="1" noTextEdit="1"/>
              </p:cNvSpPr>
              <p:nvPr>
                <p:ph sz="quarter" idx="11"/>
              </p:nvPr>
            </p:nvSpPr>
            <p:spPr>
              <a:blipFill>
                <a:blip r:embed="rId2"/>
                <a:stretch>
                  <a:fillRect l="-1876" t="-747" r="-28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14</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1070"/>
            <a:ext cx="8445500" cy="430887"/>
          </a:xfrm>
        </p:spPr>
        <p:txBody>
          <a:bodyPr/>
          <a:lstStyle/>
          <a:p>
            <a:r>
              <a:rPr lang="en-CH" dirty="0"/>
              <a:t>Recap</a:t>
            </a:r>
            <a:r>
              <a:rPr lang="en-GB" dirty="0" err="1"/>
              <a:t>itulation</a:t>
            </a:r>
            <a:r>
              <a:rPr lang="en-GB" dirty="0"/>
              <a:t> and 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Recap: </a:t>
            </a:r>
            <a:r>
              <a:rPr lang="en-CH" dirty="0"/>
              <a:t>so far, we have learnt:</a:t>
            </a:r>
          </a:p>
          <a:p>
            <a:pPr>
              <a:buFontTx/>
              <a:buChar char="-"/>
            </a:pPr>
            <a:r>
              <a:rPr lang="en-CH" dirty="0"/>
              <a:t>how to describe abstract queueing systems models,</a:t>
            </a:r>
          </a:p>
          <a:p>
            <a:pPr>
              <a:buFontTx/>
              <a:buChar char="-"/>
            </a:pPr>
            <a:r>
              <a:rPr lang="en-CH" dirty="0"/>
              <a:t>the relationships between the exponential distribution and Poisson processes,</a:t>
            </a:r>
          </a:p>
          <a:p>
            <a:pPr>
              <a:buFontTx/>
              <a:buChar char="-"/>
            </a:pPr>
            <a:r>
              <a:rPr lang="en-CH" dirty="0"/>
              <a:t>how to analy</a:t>
            </a:r>
            <a:r>
              <a:rPr lang="en-GB" dirty="0"/>
              <a:t>s</a:t>
            </a:r>
            <a:r>
              <a:rPr lang="en-CH" dirty="0"/>
              <a:t>e the M/M/1 system</a:t>
            </a:r>
            <a:r>
              <a:rPr lang="de-CH" dirty="0"/>
              <a:t>.</a:t>
            </a:r>
            <a:endParaRPr lang="en-US" dirty="0"/>
          </a:p>
          <a:p>
            <a:pPr marL="0" indent="0">
              <a:buNone/>
            </a:pPr>
            <a:endParaRPr lang="en-CH" dirty="0"/>
          </a:p>
          <a:p>
            <a:pPr marL="0" indent="0">
              <a:buNone/>
            </a:pPr>
            <a:r>
              <a:rPr lang="en-CH" b="1" dirty="0">
                <a:solidFill>
                  <a:schemeClr val="accent1"/>
                </a:solidFill>
              </a:rPr>
              <a:t>In this lecture:</a:t>
            </a:r>
            <a:r>
              <a:rPr lang="en-CH" dirty="0"/>
              <a:t> The birth-and-death process to generali</a:t>
            </a:r>
            <a:r>
              <a:rPr lang="en-GB" dirty="0"/>
              <a:t>s</a:t>
            </a:r>
            <a:r>
              <a:rPr lang="en-CH" dirty="0"/>
              <a:t>e the M/M/1 model (following more-or-less-closely Ch. 17.5  and Ch. 17.6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BAA2-4B23-A149-8ACB-E0C84B310F99}"/>
              </a:ext>
            </a:extLst>
          </p:cNvPr>
          <p:cNvSpPr>
            <a:spLocks noGrp="1"/>
          </p:cNvSpPr>
          <p:nvPr>
            <p:ph type="title"/>
          </p:nvPr>
        </p:nvSpPr>
        <p:spPr/>
        <p:txBody>
          <a:bodyPr/>
          <a:lstStyle/>
          <a:p>
            <a:r>
              <a:rPr lang="en-US" dirty="0"/>
              <a:t>The M/M/1 model -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C23CFE-63EE-844F-8DEA-8B137566A89B}"/>
                  </a:ext>
                </a:extLst>
              </p:cNvPr>
              <p:cNvSpPr>
                <a:spLocks noGrp="1"/>
              </p:cNvSpPr>
              <p:nvPr>
                <p:ph sz="quarter" idx="11"/>
              </p:nvPr>
            </p:nvSpPr>
            <p:spPr/>
            <p:txBody>
              <a:bodyPr>
                <a:normAutofit/>
              </a:bodyPr>
              <a:lstStyle/>
              <a:p>
                <a:pPr marL="0" indent="0">
                  <a:buNone/>
                </a:pPr>
                <a:r>
                  <a:rPr lang="en-US" b="1" dirty="0">
                    <a:solidFill>
                      <a:schemeClr val="accent1"/>
                    </a:solidFill>
                  </a:rPr>
                  <a:t>Assumptions:</a:t>
                </a:r>
              </a:p>
              <a:p>
                <a:pPr>
                  <a:buFont typeface="Arial" panose="020B0604020202020204" pitchFamily="34" charset="0"/>
                  <a:buChar char="•"/>
                </a:pPr>
                <a:r>
                  <a:rPr lang="en-US" dirty="0"/>
                  <a:t>the interarrival time of customers has exponential distribution with parameter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a:p>
                <a:pPr>
                  <a:buFont typeface="Arial" panose="020B0604020202020204" pitchFamily="34" charset="0"/>
                  <a:buChar char="•"/>
                </a:pPr>
                <a:r>
                  <a:rPr lang="en-US" dirty="0"/>
                  <a:t>the service time has exponential distribution with parameter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a:t>
                </a:r>
              </a:p>
              <a:p>
                <a:pPr>
                  <a:buFont typeface="Arial" panose="020B0604020202020204" pitchFamily="34" charset="0"/>
                  <a:buChar char="•"/>
                </a:pPr>
                <a:r>
                  <a:rPr lang="en-US" dirty="0"/>
                  <a:t>there is only one server.</a:t>
                </a:r>
              </a:p>
              <a:p>
                <a:pPr marL="0" indent="0">
                  <a:buNone/>
                </a:pPr>
                <a:r>
                  <a:rPr lang="en-US" b="1" dirty="0">
                    <a:solidFill>
                      <a:schemeClr val="accent1"/>
                    </a:solidFill>
                  </a:rPr>
                  <a:t>Goal: </a:t>
                </a:r>
                <a:r>
                  <a:rPr lang="en-US" dirty="0"/>
                  <a:t>Study the evolution of </a:t>
                </a:r>
                <a14:m>
                  <m:oMath xmlns:m="http://schemas.openxmlformats.org/officeDocument/2006/math">
                    <m:r>
                      <a:rPr lang="en-US" i="1" smtClean="0">
                        <a:latin typeface="Cambria Math" panose="02040503050406030204" pitchFamily="18" charset="0"/>
                      </a:rPr>
                      <m:t>𝑁</m:t>
                    </m:r>
                    <m:r>
                      <a:rPr lang="en-US" i="1" smtClean="0">
                        <a:latin typeface="Cambria Math" panose="02040503050406030204" pitchFamily="18" charset="0"/>
                      </a:rPr>
                      <m:t>(</m:t>
                    </m:r>
                    <m:r>
                      <a:rPr lang="en-US" i="1" smtClean="0">
                        <a:latin typeface="Cambria Math" panose="02040503050406030204" pitchFamily="18" charset="0"/>
                      </a:rPr>
                      <m:t>𝑡</m:t>
                    </m:r>
                    <m:r>
                      <a:rPr lang="en-US" i="1" smtClean="0">
                        <a:latin typeface="Cambria Math" panose="02040503050406030204" pitchFamily="18" charset="0"/>
                      </a:rPr>
                      <m:t>)</m:t>
                    </m:r>
                  </m:oMath>
                </a14:m>
                <a:r>
                  <a:rPr lang="en-US" dirty="0"/>
                  <a:t> (#customers in the queueing system).</a:t>
                </a:r>
              </a:p>
              <a:p>
                <a:pPr marL="0" indent="0">
                  <a:buNone/>
                </a:pPr>
                <a:br>
                  <a:rPr lang="en-US" dirty="0"/>
                </a:br>
                <a:r>
                  <a:rPr lang="en-US" b="1" dirty="0">
                    <a:solidFill>
                      <a:schemeClr val="accent1"/>
                    </a:solidFill>
                  </a:rPr>
                  <a:t>Answer:</a:t>
                </a:r>
                <a:r>
                  <a:rPr lang="en-US" dirty="0"/>
                  <a:t> Let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denote the probability that </a:t>
                </a:r>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𝑛</m:t>
                    </m:r>
                  </m:oMath>
                </a14:m>
                <a:r>
                  <a:rPr lang="en-US" dirty="0"/>
                  <a:t>. Then,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0</m:t>
                          </m:r>
                          <m:r>
                            <a:rPr lang="en-US">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𝜆</m:t>
                      </m:r>
                    </m:oMath>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The steady-states are: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𝑝</m:t>
                        </m:r>
                      </m:e>
                      <m:sub>
                        <m:r>
                          <a:rPr lang="en-US" i="1" smtClean="0">
                            <a:latin typeface="Cambria Math" panose="02040503050406030204" pitchFamily="18" charset="0"/>
                            <a:ea typeface="Cambria Math" panose="02040503050406030204" pitchFamily="18" charset="0"/>
                          </a:rPr>
                          <m:t>0</m:t>
                        </m:r>
                      </m:sub>
                    </m:sSub>
                    <m:r>
                      <m:rPr>
                        <m:nor/>
                      </m:rPr>
                      <a:rPr lang="en-US"/>
                      <m:t>= </m:t>
                    </m:r>
                    <m:r>
                      <a:rPr lang="en-US" smtClean="0">
                        <a:latin typeface="Cambria Math" panose="02040503050406030204" pitchFamily="18" charset="0"/>
                        <a:ea typeface="Cambria Math" panose="02040503050406030204" pitchFamily="18" charset="0"/>
                      </a:rPr>
                      <m:t>1</m:t>
                    </m:r>
                    <m:r>
                      <a:rPr lang="en-US"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oMath>
                </a14:m>
                <a:r>
                  <a:rPr lang="en-US" dirty="0">
                    <a:ea typeface="Cambria Math" panose="02040503050406030204" pitchFamily="18" charset="0"/>
                  </a:rPr>
                  <a:t> and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en-US" i="1" smtClean="0">
                            <a:latin typeface="Cambria Math" panose="02040503050406030204" pitchFamily="18" charset="0"/>
                            <a:ea typeface="Cambria Math" panose="02040503050406030204" pitchFamily="18" charset="0"/>
                          </a:rPr>
                          <m:t>𝑛</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ea typeface="Cambria Math" panose="02040503050406030204" pitchFamily="18" charset="0"/>
                          </a:rPr>
                        </m:ctrlPr>
                      </m:sSupPr>
                      <m:e>
                        <m:r>
                          <a:rPr lang="en-US" b="0" i="0"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e>
                      <m:sup>
                        <m:r>
                          <a:rPr lang="en-US" b="0" i="1" smtClean="0">
                            <a:latin typeface="Cambria Math" panose="02040503050406030204" pitchFamily="18" charset="0"/>
                            <a:ea typeface="Cambria Math" panose="02040503050406030204" pitchFamily="18" charset="0"/>
                          </a:rPr>
                          <m:t>𝑛</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a14:m>
                <a:r>
                  <a:rPr lang="en-US" dirty="0">
                    <a:ea typeface="Cambria Math" panose="02040503050406030204" pitchFamily="18" charset="0"/>
                  </a:rPr>
                  <a:t> for </a:t>
                </a:r>
                <a14:m>
                  <m:oMath xmlns:m="http://schemas.openxmlformats.org/officeDocument/2006/math">
                    <m:r>
                      <a:rPr lang="en-US" i="1" smtClean="0">
                        <a:latin typeface="Cambria Math" panose="02040503050406030204" pitchFamily="18" charset="0"/>
                        <a:ea typeface="Cambria Math" panose="02040503050406030204" pitchFamily="18" charset="0"/>
                      </a:rPr>
                      <m:t>𝑛</m:t>
                    </m:r>
                    <m:r>
                      <a:rPr lang="en-US" i="1" smtClean="0">
                        <a:latin typeface="Cambria Math" panose="02040503050406030204" pitchFamily="18" charset="0"/>
                        <a:ea typeface="Cambria Math" panose="02040503050406030204" pitchFamily="18" charset="0"/>
                      </a:rPr>
                      <m:t>&gt;</m:t>
                    </m:r>
                    <m:r>
                      <a:rPr lang="en-US" i="1" smtClean="0">
                        <a:latin typeface="Cambria Math" panose="02040503050406030204" pitchFamily="18" charset="0"/>
                        <a:ea typeface="Cambria Math" panose="02040503050406030204" pitchFamily="18" charset="0"/>
                      </a:rPr>
                      <m:t>0</m:t>
                    </m:r>
                  </m:oMath>
                </a14:m>
                <a:r>
                  <a:rPr lang="en-US" dirty="0">
                    <a:ea typeface="Cambria Math" panose="02040503050406030204" pitchFamily="18" charset="0"/>
                  </a:rPr>
                  <a:t>.</a:t>
                </a:r>
              </a:p>
            </p:txBody>
          </p:sp>
        </mc:Choice>
        <mc:Fallback xmlns="">
          <p:sp>
            <p:nvSpPr>
              <p:cNvPr id="3" name="Content Placeholder 2">
                <a:extLst>
                  <a:ext uri="{FF2B5EF4-FFF2-40B4-BE49-F238E27FC236}">
                    <a16:creationId xmlns:a16="http://schemas.microsoft.com/office/drawing/2014/main" id="{21C23CFE-63EE-844F-8DEA-8B137566A89B}"/>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7D4CB67-5B06-234F-AC9B-E8188CCD6CED}"/>
              </a:ext>
            </a:extLst>
          </p:cNvPr>
          <p:cNvSpPr>
            <a:spLocks noGrp="1"/>
          </p:cNvSpPr>
          <p:nvPr>
            <p:ph type="sldNum" sz="quarter" idx="4"/>
          </p:nvPr>
        </p:nvSpPr>
        <p:spPr/>
        <p:txBody>
          <a:bodyPr/>
          <a:lstStyle/>
          <a:p>
            <a:fld id="{05306F20-FBA2-4746-AE9F-DFBA4FFD6FE5}" type="slidenum">
              <a:rPr lang="en-US" smtClean="0"/>
              <a:t>3</a:t>
            </a:fld>
            <a:endParaRPr lang="en-US" dirty="0"/>
          </a:p>
        </p:txBody>
      </p:sp>
    </p:spTree>
    <p:extLst>
      <p:ext uri="{BB962C8B-B14F-4D97-AF65-F5344CB8AC3E}">
        <p14:creationId xmlns:p14="http://schemas.microsoft.com/office/powerpoint/2010/main" val="15078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480E-D5D7-234B-9C84-02B14139ECE5}"/>
              </a:ext>
            </a:extLst>
          </p:cNvPr>
          <p:cNvSpPr>
            <a:spLocks noGrp="1"/>
          </p:cNvSpPr>
          <p:nvPr>
            <p:ph type="title"/>
          </p:nvPr>
        </p:nvSpPr>
        <p:spPr/>
        <p:txBody>
          <a:bodyPr/>
          <a:lstStyle/>
          <a:p>
            <a:r>
              <a:rPr lang="en-US" dirty="0"/>
              <a:t>The M/M/1 model as a birth-and-death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94BF97-5889-C146-A25B-513ACE20A7E4}"/>
                  </a:ext>
                </a:extLst>
              </p:cNvPr>
              <p:cNvSpPr>
                <a:spLocks noGrp="1"/>
              </p:cNvSpPr>
              <p:nvPr>
                <p:ph sz="quarter" idx="11"/>
              </p:nvPr>
            </p:nvSpPr>
            <p:spPr/>
            <p:txBody>
              <a:bodyPr/>
              <a:lstStyle/>
              <a:p>
                <a:pPr marL="0" indent="0">
                  <a:buNone/>
                </a:pPr>
                <a:r>
                  <a:rPr lang="en-US" dirty="0"/>
                  <a:t>We can sketch the </a:t>
                </a:r>
                <a:r>
                  <a:rPr lang="en-US" dirty="0" err="1"/>
                  <a:t>behaviour</a:t>
                </a:r>
                <a:r>
                  <a:rPr lang="en-US" dirty="0"/>
                  <a:t> of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with the following diagram:</a:t>
                </a:r>
              </a:p>
              <a:p>
                <a:pPr marL="342900" indent="-342900">
                  <a:buFont typeface="+mj-lt"/>
                  <a:buAutoNum type="arabicParenR"/>
                </a:pPr>
                <a:endParaRPr lang="en-US" dirty="0"/>
              </a:p>
              <a:p>
                <a:pPr marL="342900" indent="-342900">
                  <a:buFont typeface="+mj-lt"/>
                  <a:buAutoNum type="arabicParenR"/>
                </a:pPr>
                <a:endParaRPr lang="en-US" dirty="0"/>
              </a:p>
              <a:p>
                <a:pPr marL="0" indent="0">
                  <a:buNone/>
                </a:pPr>
                <a:endParaRPr lang="en-US" dirty="0"/>
              </a:p>
              <a:p>
                <a:pPr marL="0" indent="0">
                  <a:buNone/>
                </a:pPr>
                <a:r>
                  <a:rPr lang="en-US" dirty="0"/>
                  <a:t>The circles denote the possible states of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whereas the arrows denote the parameters of the </a:t>
                </a:r>
                <a:r>
                  <a:rPr lang="en-US" i="1" dirty="0"/>
                  <a:t>average birth and death rates</a:t>
                </a:r>
                <a:r>
                  <a:rPr lang="en-US" dirty="0"/>
                  <a:t>, respectively</a:t>
                </a:r>
              </a:p>
              <a:p>
                <a:pPr marL="0" indent="0">
                  <a:buNone/>
                </a:pPr>
                <a:r>
                  <a:rPr lang="en-US" dirty="0"/>
                  <a:t>We now </a:t>
                </a:r>
                <a:r>
                  <a:rPr lang="en-US" dirty="0" err="1"/>
                  <a:t>generalise</a:t>
                </a:r>
                <a:r>
                  <a:rPr lang="en-US" dirty="0"/>
                  <a:t> this by letting these parameters depend on the state of </a:t>
                </a:r>
                <a14:m>
                  <m:oMath xmlns:m="http://schemas.openxmlformats.org/officeDocument/2006/math">
                    <m:r>
                      <a:rPr lang="en-US" i="1" dirty="0">
                        <a:latin typeface="Cambria Math" panose="02040503050406030204" pitchFamily="18" charset="0"/>
                      </a:rPr>
                      <m:t>𝑁</m:t>
                    </m:r>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de-CH"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694BF97-5889-C146-A25B-513ACE20A7E4}"/>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E5CDC09-82A7-7447-B14E-9CC2E11A59D1}"/>
              </a:ext>
            </a:extLst>
          </p:cNvPr>
          <p:cNvSpPr>
            <a:spLocks noGrp="1"/>
          </p:cNvSpPr>
          <p:nvPr>
            <p:ph type="sldNum" sz="quarter" idx="4"/>
          </p:nvPr>
        </p:nvSpPr>
        <p:spPr/>
        <p:txBody>
          <a:bodyPr/>
          <a:lstStyle/>
          <a:p>
            <a:fld id="{05306F20-FBA2-4746-AE9F-DFBA4FFD6FE5}" type="slidenum">
              <a:rPr lang="en-US" smtClean="0"/>
              <a:t>4</a:t>
            </a:fld>
            <a:endParaRPr lang="en-US" dirty="0"/>
          </a:p>
        </p:txBody>
      </p:sp>
      <p:pic>
        <p:nvPicPr>
          <p:cNvPr id="8" name="Picture 7" descr="Sketch of M/M/1 model as a birth-and-death process.">
            <a:extLst>
              <a:ext uri="{FF2B5EF4-FFF2-40B4-BE49-F238E27FC236}">
                <a16:creationId xmlns:a16="http://schemas.microsoft.com/office/drawing/2014/main" id="{336A0839-4F37-8B44-85C4-AD07FEFD5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51" y="1784350"/>
            <a:ext cx="5816600" cy="812800"/>
          </a:xfrm>
          <a:prstGeom prst="rect">
            <a:avLst/>
          </a:prstGeom>
        </p:spPr>
      </p:pic>
      <p:pic>
        <p:nvPicPr>
          <p:cNvPr id="10" name="Picture 9" descr="Sketch of a general birth-and-death process">
            <a:extLst>
              <a:ext uri="{FF2B5EF4-FFF2-40B4-BE49-F238E27FC236}">
                <a16:creationId xmlns:a16="http://schemas.microsoft.com/office/drawing/2014/main" id="{01CE3A16-11D4-9A40-B135-455BB4590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8024" y="3955275"/>
            <a:ext cx="5187951" cy="1116260"/>
          </a:xfrm>
          <a:prstGeom prst="rect">
            <a:avLst/>
          </a:prstGeom>
        </p:spPr>
      </p:pic>
    </p:spTree>
    <p:extLst>
      <p:ext uri="{BB962C8B-B14F-4D97-AF65-F5344CB8AC3E}">
        <p14:creationId xmlns:p14="http://schemas.microsoft.com/office/powerpoint/2010/main" val="6100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1BE3-E598-0848-AC41-D23025EFE645}"/>
              </a:ext>
            </a:extLst>
          </p:cNvPr>
          <p:cNvSpPr>
            <a:spLocks noGrp="1"/>
          </p:cNvSpPr>
          <p:nvPr>
            <p:ph type="title"/>
          </p:nvPr>
        </p:nvSpPr>
        <p:spPr/>
        <p:txBody>
          <a:bodyPr/>
          <a:lstStyle/>
          <a:p>
            <a:r>
              <a:rPr lang="en-US" dirty="0"/>
              <a:t>Birth-and-death processes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C1880-442B-7644-ACB6-EA822FF1148D}"/>
                  </a:ext>
                </a:extLst>
              </p:cNvPr>
              <p:cNvSpPr>
                <a:spLocks noGrp="1"/>
              </p:cNvSpPr>
              <p:nvPr>
                <p:ph sz="quarter" idx="11"/>
              </p:nvPr>
            </p:nvSpPr>
            <p:spPr/>
            <p:txBody>
              <a:bodyPr/>
              <a:lstStyle/>
              <a:p>
                <a:pPr marL="0" indent="0">
                  <a:buNone/>
                </a:pPr>
                <a:r>
                  <a:rPr lang="en-US" dirty="0"/>
                  <a:t>Let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denote the probability that </a:t>
                </a:r>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𝑛</m:t>
                    </m:r>
                  </m:oMath>
                </a14:m>
                <a:r>
                  <a:rPr lang="en-US" dirty="0"/>
                  <a:t>. By repeating the same derivation as for the M/M/1 model, we can show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𝑡</m:t>
                          </m:r>
                        </m:e>
                      </m:d>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0,</m:t>
                          </m:r>
                          <m:r>
                            <a:rPr lang="en-US" i="1">
                              <a:latin typeface="Cambria Math" panose="02040503050406030204" pitchFamily="18" charset="0"/>
                            </a:rPr>
                            <m:t>𝑡</m:t>
                          </m:r>
                        </m:e>
                      </m:d>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oMath>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𝑡</m:t>
                          </m:r>
                        </m:e>
                      </m:d>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𝑡</m:t>
                          </m:r>
                        </m:e>
                      </m:d>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for</m:t>
                      </m:r>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dirty="0">
                    <a:ea typeface="Cambria Math" panose="02040503050406030204" pitchFamily="18" charset="0"/>
                  </a:rPr>
                  <a:t>The associated steady-states equations are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r>
                            <a:rPr lang="en-US" b="0" i="1" smtClean="0">
                              <a:latin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b>
                      </m:sSub>
                      <m:r>
                        <m:rPr>
                          <m:aln/>
                        </m:rP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𝑛</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for</m:t>
                      </m:r>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m:oMathPara>
                </a14:m>
                <a:endParaRPr lang="en-US" b="0" i="1" dirty="0">
                  <a:latin typeface="Cambria Math" panose="02040503050406030204" pitchFamily="18" charset="0"/>
                  <a:ea typeface="Cambria Math" panose="02040503050406030204" pitchFamily="18" charset="0"/>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r>
                  <a:rPr lang="en-US" b="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r>
                      <a:rPr lang="de-CH"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631C1880-442B-7644-ACB6-EA822FF1148D}"/>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859833-FF70-8742-ABDE-B12A3328FD15}"/>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324678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1BE3-E598-0848-AC41-D23025EFE645}"/>
              </a:ext>
            </a:extLst>
          </p:cNvPr>
          <p:cNvSpPr>
            <a:spLocks noGrp="1"/>
          </p:cNvSpPr>
          <p:nvPr>
            <p:ph type="title"/>
          </p:nvPr>
        </p:nvSpPr>
        <p:spPr/>
        <p:txBody>
          <a:bodyPr/>
          <a:lstStyle/>
          <a:p>
            <a:r>
              <a:rPr lang="en-US" dirty="0"/>
              <a:t>Birth-and-death processes 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C1880-442B-7644-ACB6-EA822FF1148D}"/>
                  </a:ext>
                </a:extLst>
              </p:cNvPr>
              <p:cNvSpPr>
                <a:spLocks noGrp="1"/>
              </p:cNvSpPr>
              <p:nvPr>
                <p:ph sz="quarter" idx="11"/>
              </p:nvPr>
            </p:nvSpPr>
            <p:spPr/>
            <p:txBody>
              <a:bodyPr/>
              <a:lstStyle/>
              <a:p>
                <a:pPr marL="0" indent="0">
                  <a:buNone/>
                </a:pPr>
                <a:r>
                  <a:rPr lang="en-US" dirty="0"/>
                  <a:t>By induction we can prove that the solution to the</a:t>
                </a:r>
                <a:r>
                  <a:rPr lang="en-US" dirty="0">
                    <a:ea typeface="Cambria Math" panose="02040503050406030204" pitchFamily="18" charset="0"/>
                  </a:rPr>
                  <a:t> steady-states equations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1</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0</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0</m:t>
                          </m:r>
                        </m:sub>
                      </m:sSub>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𝑛</m:t>
                          </m:r>
                          <m:r>
                            <a:rPr lang="de-CH" b="0" i="1" smtClean="0">
                              <a:latin typeface="Cambria Math" panose="02040503050406030204" pitchFamily="18" charset="0"/>
                            </a:rPr>
                            <m:t>−1</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+1</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sub>
                      </m:sSub>
                      <m:r>
                        <m:rPr>
                          <m:aln/>
                        </m:rP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d>
                        <m:dPr>
                          <m:ctrlPr>
                            <a:rPr lang="en-US"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sub>
                          </m:sSub>
                        </m:e>
                      </m:d>
                      <m:r>
                        <a:rPr lang="de-CH" i="1">
                          <a:latin typeface="Cambria Math" panose="02040503050406030204" pitchFamily="18" charset="0"/>
                          <a:ea typeface="Cambria Math" panose="02040503050406030204" pitchFamily="18" charset="0"/>
                        </a:rPr>
                        <m:t>    </m:t>
                      </m:r>
                      <m:r>
                        <m:rPr>
                          <m:sty m:val="p"/>
                        </m:rPr>
                        <a:rPr lang="de-CH">
                          <a:latin typeface="Cambria Math" panose="02040503050406030204" pitchFamily="18" charset="0"/>
                          <a:ea typeface="Cambria Math" panose="02040503050406030204" pitchFamily="18" charset="0"/>
                        </a:rPr>
                        <m:t>for</m:t>
                      </m:r>
                      <m:r>
                        <a:rPr lang="de-CH">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oMath>
                  </m:oMathPara>
                </a14:m>
                <a:endParaRPr lang="de-CH" b="0" i="1" dirty="0">
                  <a:latin typeface="Cambria Math" panose="02040503050406030204" pitchFamily="18" charset="0"/>
                  <a:ea typeface="Cambria Math" panose="02040503050406030204" pitchFamily="18" charset="0"/>
                </a:endParaRPr>
              </a:p>
              <a:p>
                <a:pPr marL="0" indent="0">
                  <a:buNone/>
                </a:pPr>
                <a:endParaRPr lang="de-CH" b="0" i="1" dirty="0">
                  <a:latin typeface="Cambria Math" panose="02040503050406030204" pitchFamily="18" charset="0"/>
                  <a:ea typeface="Cambria Math" panose="02040503050406030204" pitchFamily="18" charset="0"/>
                </a:endParaRPr>
              </a:p>
              <a:p>
                <a:pPr marL="0" indent="0">
                  <a:buNone/>
                </a:pPr>
                <a:r>
                  <a:rPr lang="en-US" dirty="0">
                    <a:ea typeface="Cambria Math" panose="02040503050406030204" pitchFamily="18" charset="0"/>
                  </a:rPr>
                  <a:t>satisfies</a:t>
                </a:r>
                <a:r>
                  <a:rPr lang="de-CH" dirty="0">
                    <a:ea typeface="Cambria Math" panose="02040503050406030204" pitchFamily="18" charset="0"/>
                  </a:rPr>
                  <a:t>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sub>
                    </m:sSub>
                  </m:oMath>
                </a14:m>
                <a:r>
                  <a:rPr lang="en-US" dirty="0">
                    <a:ea typeface="Cambria Math" panose="02040503050406030204" pitchFamily="18" charset="0"/>
                  </a:rPr>
                  <a:t>=</a:t>
                </a:r>
                <a:r>
                  <a:rPr lang="de-CH" dirty="0">
                    <a:ea typeface="Cambria Math" panose="02040503050406030204" pitchFamily="18" charset="0"/>
                  </a:rPr>
                  <a:t> </a:t>
                </a:r>
                <a14:m>
                  <m:oMath xmlns:m="http://schemas.openxmlformats.org/officeDocument/2006/math">
                    <m:f>
                      <m:fPr>
                        <m:ctrlPr>
                          <a:rPr lang="de-CH" b="0" i="1" smtClean="0">
                            <a:latin typeface="Cambria Math" panose="02040503050406030204" pitchFamily="18" charset="0"/>
                            <a:ea typeface="Cambria Math" panose="02040503050406030204" pitchFamily="18" charset="0"/>
                          </a:rPr>
                        </m:ctrlPr>
                      </m:fPr>
                      <m:num>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sub>
                        </m:sSub>
                      </m:num>
                      <m:den>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+1</m:t>
                            </m:r>
                          </m:sub>
                        </m:sSub>
                      </m:den>
                    </m:f>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oMath>
                </a14:m>
                <a:r>
                  <a:rPr lang="en-US" dirty="0">
                    <a:ea typeface="Cambria Math" panose="02040503050406030204" pitchFamily="18" charset="0"/>
                  </a:rPr>
                  <a:t>, that is,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𝑐</m:t>
                        </m:r>
                      </m:e>
                      <m:sub>
                        <m:r>
                          <a:rPr lang="de-CH" b="0" i="1" smtClean="0">
                            <a:latin typeface="Cambria Math" panose="02040503050406030204" pitchFamily="18" charset="0"/>
                            <a:ea typeface="Cambria Math" panose="02040503050406030204" pitchFamily="18" charset="0"/>
                          </a:rPr>
                          <m:t>𝑛</m:t>
                        </m:r>
                      </m:sub>
                    </m:sSub>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0</m:t>
                        </m:r>
                      </m:sub>
                    </m:sSub>
                  </m:oMath>
                </a14:m>
                <a:r>
                  <a:rPr lang="en-US" dirty="0">
                    <a:ea typeface="Cambria Math" panose="02040503050406030204" pitchFamily="18" charset="0"/>
                  </a:rPr>
                  <a:t> for </a:t>
                </a:r>
                <a14:m>
                  <m:oMath xmlns:m="http://schemas.openxmlformats.org/officeDocument/2006/math">
                    <m:r>
                      <a:rPr lang="en-US" i="1" dirty="0" smtClean="0">
                        <a:latin typeface="Cambria Math" panose="02040503050406030204" pitchFamily="18" charset="0"/>
                        <a:ea typeface="Cambria Math" panose="02040503050406030204" pitchFamily="18" charset="0"/>
                      </a:rPr>
                      <m:t>𝑛</m:t>
                    </m:r>
                    <m:r>
                      <a:rPr lang="en-US" i="1" dirty="0" smtClean="0">
                        <a:latin typeface="Cambria Math" panose="02040503050406030204" pitchFamily="18" charset="0"/>
                        <a:ea typeface="Cambria Math" panose="02040503050406030204" pitchFamily="18" charset="0"/>
                      </a:rPr>
                      <m:t>&gt;0</m:t>
                    </m:r>
                  </m:oMath>
                </a14:m>
                <a:r>
                  <a:rPr lang="en-US" dirty="0">
                    <a:ea typeface="Cambria Math" panose="02040503050406030204" pitchFamily="18" charset="0"/>
                  </a:rPr>
                  <a:t>, where</a:t>
                </a:r>
                <a:br>
                  <a:rPr lang="en-US" dirty="0">
                    <a:ea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sSub>
                            <m:sSubPr>
                              <m:ctrlPr>
                                <a:rPr lang="de-CH" i="1">
                                  <a:latin typeface="Cambria Math" panose="02040503050406030204" pitchFamily="18" charset="0"/>
                                  <a:ea typeface="Cambria Math" panose="02040503050406030204" pitchFamily="18" charset="0"/>
                                </a:rPr>
                              </m:ctrlPr>
                            </m:sSubPr>
                            <m:e>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−2</m:t>
                                  </m:r>
                                </m:sub>
                              </m:sSub>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0</m:t>
                              </m:r>
                            </m:sub>
                          </m:sSub>
                        </m:num>
                        <m:den>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b="0" i="1" smtClean="0">
                                  <a:latin typeface="Cambria Math" panose="02040503050406030204" pitchFamily="18" charset="0"/>
                                  <a:ea typeface="Cambria Math" panose="02040503050406030204" pitchFamily="18" charset="0"/>
                                </a:rPr>
                                <m:t>1</m:t>
                              </m:r>
                            </m:sub>
                          </m:sSub>
                        </m:den>
                      </m:f>
                      <m:r>
                        <a:rPr lang="de-CH"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The constraint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e>
                    </m:nary>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0</m:t>
                        </m:r>
                      </m:sub>
                    </m:sSub>
                    <m:r>
                      <a:rPr lang="de-CH"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
                          <m:sSubPr>
                            <m:ctrlPr>
                              <a:rPr lang="de-CH" i="1">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𝑛</m:t>
                            </m:r>
                          </m:sub>
                        </m:sSub>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0</m:t>
                            </m:r>
                          </m:sub>
                        </m:sSub>
                      </m:e>
                    </m:nary>
                    <m:r>
                      <a:rPr lang="en-US" i="1">
                        <a:latin typeface="Cambria Math" panose="02040503050406030204" pitchFamily="18" charset="0"/>
                      </a:rPr>
                      <m:t>=1</m:t>
                    </m:r>
                  </m:oMath>
                </a14:m>
                <a:r>
                  <a:rPr lang="en-US" dirty="0">
                    <a:ea typeface="Cambria Math" panose="02040503050406030204" pitchFamily="18" charset="0"/>
                  </a:rPr>
                  <a:t> implies that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0</m:t>
                        </m:r>
                      </m:sub>
                    </m:sSub>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𝑐</m:t>
                                    </m:r>
                                  </m:e>
                                  <m:sub>
                                    <m:r>
                                      <a:rPr lang="de-CH" b="0" i="1" smtClean="0">
                                        <a:latin typeface="Cambria Math" panose="02040503050406030204" pitchFamily="18" charset="0"/>
                                        <a:ea typeface="Cambria Math" panose="02040503050406030204" pitchFamily="18" charset="0"/>
                                      </a:rPr>
                                      <m:t>𝑛</m:t>
                                    </m:r>
                                  </m:sub>
                                </m:sSub>
                              </m:e>
                            </m:nary>
                          </m:e>
                        </m:d>
                      </m:e>
                      <m:sup>
                        <m:r>
                          <a:rPr lang="de-CH" b="0" i="1" smtClean="0">
                            <a:latin typeface="Cambria Math" panose="02040503050406030204" pitchFamily="18" charset="0"/>
                            <a:ea typeface="Cambria Math" panose="02040503050406030204" pitchFamily="18" charset="0"/>
                          </a:rPr>
                          <m:t>−1</m:t>
                        </m:r>
                      </m:sup>
                    </m:sSup>
                  </m:oMath>
                </a14:m>
                <a:r>
                  <a:rPr lang="en-US" dirty="0">
                    <a:ea typeface="Cambria Math" panose="02040503050406030204" pitchFamily="18" charset="0"/>
                  </a:rPr>
                  <a:t>.</a:t>
                </a:r>
              </a:p>
              <a:p>
                <a:pPr marL="0" indent="0">
                  <a:buNone/>
                </a:pPr>
                <a:r>
                  <a:rPr lang="en-US" dirty="0">
                    <a:ea typeface="Cambria Math" panose="02040503050406030204" pitchFamily="18" charset="0"/>
                  </a:rPr>
                  <a:t>Finally, we can adapt </a:t>
                </a:r>
                <a:r>
                  <a:rPr lang="en-US" dirty="0"/>
                  <a:t>Little's law to cover birth-and-death processes. Let</a:t>
                </a:r>
                <a:br>
                  <a:rPr lang="en-US" dirty="0"/>
                </a:b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r>
                      <a:rPr lang="de-CH" i="1">
                        <a:latin typeface="Cambria Math" panose="02040503050406030204" pitchFamily="18" charset="0"/>
                        <a:ea typeface="Cambria Math" panose="02040503050406030204" pitchFamily="18" charset="0"/>
                      </a:rPr>
                      <m:t> ≔ </m:t>
                    </m:r>
                    <m:nary>
                      <m:naryPr>
                        <m:chr m:val="∑"/>
                        <m:ctrlPr>
                          <a:rPr lang="de-CH" i="1">
                            <a:latin typeface="Cambria Math" panose="02040503050406030204" pitchFamily="18" charset="0"/>
                            <a:ea typeface="Cambria Math" panose="02040503050406030204" pitchFamily="18" charset="0"/>
                          </a:rPr>
                        </m:ctrlPr>
                      </m:naryPr>
                      <m:sub>
                        <m:r>
                          <m:rPr>
                            <m:brk m:alnAt="23"/>
                          </m:rP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sub>
                        </m:sSub>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sub>
                        </m:sSub>
                      </m:e>
                    </m:nary>
                  </m:oMath>
                </a14:m>
                <a:r>
                  <a:rPr lang="en-US" dirty="0"/>
                  <a:t> denote the mean arrival rate. Then </a:t>
                </a:r>
                <a14:m>
                  <m:oMath xmlns:m="http://schemas.openxmlformats.org/officeDocument/2006/math">
                    <m:r>
                      <a:rPr lang="en-GB" i="1">
                        <a:latin typeface="Cambria Math" panose="02040503050406030204" pitchFamily="18" charset="0"/>
                      </a:rPr>
                      <m:t>𝐿</m:t>
                    </m:r>
                    <m:r>
                      <a:rPr lang="en-GB" i="1">
                        <a:latin typeface="Cambria Math" panose="02040503050406030204" pitchFamily="18" charset="0"/>
                      </a:rPr>
                      <m:t>=</m:t>
                    </m:r>
                    <m:acc>
                      <m:accPr>
                        <m:chr m:val="̅"/>
                        <m:ctrlPr>
                          <a:rPr lang="en-GB" i="1">
                            <a:latin typeface="Cambria Math" panose="02040503050406030204" pitchFamily="18" charset="0"/>
                          </a:rPr>
                        </m:ctrlPr>
                      </m:accPr>
                      <m:e>
                        <m:r>
                          <a:rPr lang="el-GR" i="1" dirty="0">
                            <a:solidFill>
                              <a:schemeClr val="tx1">
                                <a:lumMod val="50000"/>
                              </a:schemeClr>
                            </a:solidFill>
                            <a:latin typeface="Cambria Math" panose="02040503050406030204" pitchFamily="18" charset="0"/>
                          </a:rPr>
                          <m:t>𝜆</m:t>
                        </m:r>
                        <m:r>
                          <m:rPr>
                            <m:nor/>
                          </m:rPr>
                          <a:rPr lang="en-GB" dirty="0">
                            <a:solidFill>
                              <a:schemeClr val="tx1">
                                <a:lumMod val="50000"/>
                              </a:schemeClr>
                            </a:solidFill>
                          </a:rPr>
                          <m:t> </m:t>
                        </m:r>
                      </m:e>
                    </m:acc>
                    <m:r>
                      <a:rPr lang="en-GB" i="1">
                        <a:latin typeface="Cambria Math" panose="02040503050406030204" pitchFamily="18" charset="0"/>
                      </a:rPr>
                      <m:t>𝑊</m:t>
                    </m:r>
                  </m:oMath>
                </a14:m>
                <a:r>
                  <a:rPr lang="en-US" dirty="0"/>
                  <a:t> and </a:t>
                </a:r>
                <a14:m>
                  <m:oMath xmlns:m="http://schemas.openxmlformats.org/officeDocument/2006/math">
                    <m:sSub>
                      <m:sSubPr>
                        <m:ctrlPr>
                          <a:rPr lang="de-CH" i="1">
                            <a:latin typeface="Cambria Math" panose="02040503050406030204" pitchFamily="18" charset="0"/>
                          </a:rPr>
                        </m:ctrlPr>
                      </m:sSubPr>
                      <m:e>
                        <m:r>
                          <a:rPr lang="en-GB" i="1">
                            <a:latin typeface="Cambria Math" panose="02040503050406030204" pitchFamily="18" charset="0"/>
                          </a:rPr>
                          <m:t>𝐿</m:t>
                        </m:r>
                      </m:e>
                      <m:sub>
                        <m:r>
                          <a:rPr lang="de-CH" i="1">
                            <a:latin typeface="Cambria Math" panose="02040503050406030204" pitchFamily="18" charset="0"/>
                          </a:rPr>
                          <m:t>𝑞</m:t>
                        </m:r>
                      </m:sub>
                    </m:sSub>
                    <m:r>
                      <a:rPr lang="en-GB" i="1">
                        <a:latin typeface="Cambria Math" panose="02040503050406030204" pitchFamily="18" charset="0"/>
                      </a:rPr>
                      <m:t>=</m:t>
                    </m:r>
                    <m:acc>
                      <m:accPr>
                        <m:chr m:val="̅"/>
                        <m:ctrlPr>
                          <a:rPr lang="en-GB" i="1">
                            <a:latin typeface="Cambria Math" panose="02040503050406030204" pitchFamily="18" charset="0"/>
                          </a:rPr>
                        </m:ctrlPr>
                      </m:accPr>
                      <m:e>
                        <m:r>
                          <a:rPr lang="el-GR" i="1" dirty="0">
                            <a:solidFill>
                              <a:schemeClr val="tx1">
                                <a:lumMod val="50000"/>
                              </a:schemeClr>
                            </a:solidFill>
                            <a:latin typeface="Cambria Math" panose="02040503050406030204" pitchFamily="18" charset="0"/>
                          </a:rPr>
                          <m:t>𝜆</m:t>
                        </m:r>
                        <m:r>
                          <m:rPr>
                            <m:nor/>
                          </m:rPr>
                          <a:rPr lang="en-GB" dirty="0">
                            <a:solidFill>
                              <a:schemeClr val="tx1">
                                <a:lumMod val="50000"/>
                              </a:schemeClr>
                            </a:solidFill>
                          </a:rPr>
                          <m:t> </m:t>
                        </m:r>
                      </m:e>
                    </m:acc>
                    <m:sSub>
                      <m:sSubPr>
                        <m:ctrlPr>
                          <a:rPr lang="de-CH" i="1">
                            <a:latin typeface="Cambria Math" panose="02040503050406030204" pitchFamily="18" charset="0"/>
                          </a:rPr>
                        </m:ctrlPr>
                      </m:sSubPr>
                      <m:e>
                        <m:r>
                          <a:rPr lang="en-GB" i="1">
                            <a:latin typeface="Cambria Math" panose="02040503050406030204" pitchFamily="18" charset="0"/>
                          </a:rPr>
                          <m:t>𝑊</m:t>
                        </m:r>
                      </m:e>
                      <m:sub>
                        <m:r>
                          <a:rPr lang="de-CH" i="1">
                            <a:latin typeface="Cambria Math" panose="02040503050406030204" pitchFamily="18" charset="0"/>
                          </a:rPr>
                          <m:t>𝑞</m:t>
                        </m:r>
                      </m:sub>
                    </m:sSub>
                  </m:oMath>
                </a14:m>
                <a:endParaRPr lang="en-US" dirty="0">
                  <a:ea typeface="Cambria Math" panose="02040503050406030204" pitchFamily="18" charset="0"/>
                </a:endParaRPr>
              </a:p>
              <a:p>
                <a:pPr marL="0" indent="0">
                  <a:buNone/>
                </a:pPr>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631C1880-442B-7644-ACB6-EA822FF1148D}"/>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b="-68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859833-FF70-8742-ABDE-B12A3328FD15}"/>
              </a:ext>
            </a:extLst>
          </p:cNvPr>
          <p:cNvSpPr>
            <a:spLocks noGrp="1"/>
          </p:cNvSpPr>
          <p:nvPr>
            <p:ph type="sldNum" sz="quarter" idx="4"/>
          </p:nvPr>
        </p:nvSpPr>
        <p:spPr/>
        <p:txBody>
          <a:bodyPr/>
          <a:lstStyle/>
          <a:p>
            <a:fld id="{05306F20-FBA2-4746-AE9F-DFBA4FFD6FE5}" type="slidenum">
              <a:rPr lang="en-US" smtClean="0"/>
              <a:t>6</a:t>
            </a:fld>
            <a:endParaRPr lang="en-US" dirty="0"/>
          </a:p>
        </p:txBody>
      </p:sp>
    </p:spTree>
    <p:extLst>
      <p:ext uri="{BB962C8B-B14F-4D97-AF65-F5344CB8AC3E}">
        <p14:creationId xmlns:p14="http://schemas.microsoft.com/office/powerpoint/2010/main" val="120588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A53E-97C1-1F4D-BCBA-901A4CF56F3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CF97520-3671-3140-8E36-FAB70C7F2429}"/>
              </a:ext>
            </a:extLst>
          </p:cNvPr>
          <p:cNvSpPr>
            <a:spLocks noGrp="1"/>
          </p:cNvSpPr>
          <p:nvPr>
            <p:ph sz="quarter" idx="11"/>
          </p:nvPr>
        </p:nvSpPr>
        <p:spPr/>
        <p:txBody>
          <a:bodyPr/>
          <a:lstStyle/>
          <a:p>
            <a:pPr marL="0" indent="0">
              <a:buNone/>
            </a:pPr>
            <a:r>
              <a:rPr lang="en-GB" dirty="0"/>
              <a:t>The owner of (and unique worker in) the small local coffee shop at the corner has decided to hire a trainee. When there's only one customer, the trainee takes the order and prepares the required beverages. However, if there's more than one customer, the owner steps in to provide service to an additional customer. On average, the trainee needs 6 minutes to serve a customer, whereas the owner only needs 3 minutes. </a:t>
            </a:r>
          </a:p>
          <a:p>
            <a:pPr marL="0" indent="0">
              <a:buNone/>
            </a:pPr>
            <a:r>
              <a:rPr lang="en-GB" dirty="0"/>
              <a:t>Assuming these have exponential distribution and that customers arrive at the coffee shop following a Poisson distribution with mean rate of 20 customers per hour, compute: the steady-states of the number of customers in the coffee shop, the probability that the queue is empty, the expected number of customers and of customers in the queue, the associated waiting times, and the mean service time.</a:t>
            </a:r>
          </a:p>
          <a:p>
            <a:pPr marL="0" indent="0">
              <a:buNone/>
            </a:pPr>
            <a:endParaRPr lang="en-US" dirty="0"/>
          </a:p>
        </p:txBody>
      </p:sp>
      <p:sp>
        <p:nvSpPr>
          <p:cNvPr id="4" name="Slide Number Placeholder 3">
            <a:extLst>
              <a:ext uri="{FF2B5EF4-FFF2-40B4-BE49-F238E27FC236}">
                <a16:creationId xmlns:a16="http://schemas.microsoft.com/office/drawing/2014/main" id="{8D3700FA-FFFE-AE4E-9F50-7AEB118ABB7B}"/>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64951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F41D-DD09-5B43-B4B8-66992860FF5A}"/>
              </a:ext>
            </a:extLst>
          </p:cNvPr>
          <p:cNvSpPr>
            <a:spLocks noGrp="1"/>
          </p:cNvSpPr>
          <p:nvPr>
            <p:ph type="title"/>
          </p:nvPr>
        </p:nvSpPr>
        <p:spPr/>
        <p:txBody>
          <a:bodyPr/>
          <a:lstStyle/>
          <a:p>
            <a:r>
              <a:rPr lang="en-US" dirty="0"/>
              <a:t>Example – 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5E315C-683B-3C4B-A3F7-88DE9CABDF11}"/>
                  </a:ext>
                </a:extLst>
              </p:cNvPr>
              <p:cNvSpPr>
                <a:spLocks noGrp="1"/>
              </p:cNvSpPr>
              <p:nvPr>
                <p:ph sz="quarter" idx="11"/>
              </p:nvPr>
            </p:nvSpPr>
            <p:spPr/>
            <p:txBody>
              <a:bodyPr/>
              <a:lstStyle/>
              <a:p>
                <a:pPr marL="0" indent="0">
                  <a:buNone/>
                </a:pPr>
                <a:r>
                  <a:rPr lang="en-US" dirty="0"/>
                  <a:t>Since customers arrive at the coffee shop following a Poisson distribution with mean rate of 20 customers per hour, and since this does not depend on how many customers are already in the coffee shop, we conclude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smtClean="0">
                              <a:solidFill>
                                <a:schemeClr val="tx1">
                                  <a:lumMod val="50000"/>
                                </a:schemeClr>
                              </a:solidFill>
                              <a:latin typeface="Cambria Math" panose="02040503050406030204" pitchFamily="18" charset="0"/>
                            </a:rPr>
                            <m:t>𝜆</m:t>
                          </m:r>
                          <m:r>
                            <m:rPr>
                              <m:nor/>
                            </m:rPr>
                            <a:rPr lang="en-US" smtClean="0">
                              <a:solidFill>
                                <a:schemeClr val="tx1">
                                  <a:lumMod val="50000"/>
                                </a:schemeClr>
                              </a:solidFill>
                            </a:rPr>
                            <m:t> </m:t>
                          </m:r>
                        </m:e>
                      </m:acc>
                      <m:r>
                        <a:rPr lang="en-US" b="0" i="1" smtClean="0">
                          <a:latin typeface="Cambria Math" panose="02040503050406030204" pitchFamily="18" charset="0"/>
                          <a:ea typeface="Cambria Math" panose="02040503050406030204" pitchFamily="18" charset="0"/>
                        </a:rPr>
                        <m:t>=</m:t>
                      </m:r>
                      <m:r>
                        <a:rPr lang="en-US" b="0" i="1" smtClean="0">
                          <a:solidFill>
                            <a:schemeClr val="tx1">
                              <a:lumMod val="50000"/>
                            </a:schemeClr>
                          </a:solidFill>
                          <a:latin typeface="Cambria Math" panose="02040503050406030204" pitchFamily="18" charset="0"/>
                          <a:ea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t>Since only the trainee works when there's one customer, but both work if there's more than one customer, the service rates are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60</m:t>
                        </m:r>
                      </m:num>
                      <m:den>
                        <m:r>
                          <a:rPr lang="de-CH" b="0" i="1" smtClean="0">
                            <a:latin typeface="Cambria Math" panose="02040503050406030204" pitchFamily="18" charset="0"/>
                            <a:ea typeface="Cambria Math" panose="02040503050406030204" pitchFamily="18" charset="0"/>
                          </a:rPr>
                          <m:t>6</m:t>
                        </m:r>
                      </m:den>
                    </m:f>
                    <m:r>
                      <a:rPr lang="de-CH"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oMath>
                </a14:m>
                <a:r>
                  <a:rPr lang="en-US" dirty="0"/>
                  <a:t> (customers per hour) and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60</m:t>
                        </m:r>
                      </m:num>
                      <m:den>
                        <m:r>
                          <a:rPr lang="de-CH" b="0" i="1" smtClean="0">
                            <a:latin typeface="Cambria Math" panose="02040503050406030204" pitchFamily="18" charset="0"/>
                            <a:ea typeface="Cambria Math" panose="02040503050406030204" pitchFamily="18" charset="0"/>
                          </a:rPr>
                          <m:t>6</m:t>
                        </m:r>
                      </m:den>
                    </m:f>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60</m:t>
                        </m:r>
                      </m:num>
                      <m:den>
                        <m:r>
                          <a:rPr lang="de-CH" b="0" i="1" smtClean="0">
                            <a:latin typeface="Cambria Math" panose="02040503050406030204" pitchFamily="18" charset="0"/>
                            <a:ea typeface="Cambria Math" panose="02040503050406030204" pitchFamily="18" charset="0"/>
                          </a:rPr>
                          <m:t>3</m:t>
                        </m:r>
                      </m:den>
                    </m:f>
                    <m:r>
                      <a:rPr lang="de-CH"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30</m:t>
                    </m:r>
                  </m:oMath>
                </a14:m>
                <a:r>
                  <a:rPr lang="en-US" dirty="0"/>
                  <a:t>.</a:t>
                </a:r>
              </a:p>
              <a:p>
                <a:pPr marL="0" indent="0">
                  <a:buNone/>
                </a:pPr>
                <a:r>
                  <a:rPr lang="en-US" dirty="0"/>
                  <a:t>Therefore,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1</m:t>
                            </m:r>
                          </m:sub>
                        </m:sSub>
                      </m:den>
                    </m:f>
                    <m:r>
                      <a:rPr lang="de-CH"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20</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and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20</m:t>
                        </m:r>
                      </m:num>
                      <m:den>
                        <m:r>
                          <a:rPr lang="en-US" i="1">
                            <a:latin typeface="Cambria Math" panose="02040503050406030204" pitchFamily="18" charset="0"/>
                            <a:ea typeface="Cambria Math" panose="02040503050406030204" pitchFamily="18" charset="0"/>
                          </a:rPr>
                          <m:t>10</m:t>
                        </m:r>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de-CH" b="0" i="1" smtClean="0">
                                    <a:latin typeface="Cambria Math" panose="02040503050406030204" pitchFamily="18" charset="0"/>
                                    <a:ea typeface="Cambria Math" panose="02040503050406030204" pitchFamily="18" charset="0"/>
                                  </a:rPr>
                                  <m:t>0</m:t>
                                </m:r>
                              </m:num>
                              <m:den>
                                <m:r>
                                  <a:rPr lang="en-US" b="0" i="1" smtClean="0">
                                    <a:latin typeface="Cambria Math" panose="02040503050406030204" pitchFamily="18" charset="0"/>
                                    <a:ea typeface="Cambria Math" panose="02040503050406030204" pitchFamily="18" charset="0"/>
                                  </a:rPr>
                                  <m:t>3</m:t>
                                </m:r>
                                <m:r>
                                  <a:rPr lang="de-CH" b="0" i="1" smtClean="0">
                                    <a:latin typeface="Cambria Math" panose="02040503050406030204" pitchFamily="18" charset="0"/>
                                    <a:ea typeface="Cambria Math" panose="02040503050406030204" pitchFamily="18" charset="0"/>
                                  </a:rPr>
                                  <m:t>0</m:t>
                                </m:r>
                              </m:den>
                            </m:f>
                          </m:e>
                        </m:d>
                      </m:e>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2</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oMath>
                </a14:m>
                <a:r>
                  <a:rPr lang="en-US" dirty="0"/>
                  <a:t>for </a:t>
                </a:r>
                <a14:m>
                  <m:oMath xmlns:m="http://schemas.openxmlformats.org/officeDocument/2006/math">
                    <m:r>
                      <a:rPr lang="en-US"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1</m:t>
                    </m:r>
                  </m:oMath>
                </a14:m>
                <a:r>
                  <a:rPr lang="en-US" dirty="0"/>
                  <a:t>.</a:t>
                </a:r>
              </a:p>
            </p:txBody>
          </p:sp>
        </mc:Choice>
        <mc:Fallback xmlns="">
          <p:sp>
            <p:nvSpPr>
              <p:cNvPr id="3" name="Content Placeholder 2">
                <a:extLst>
                  <a:ext uri="{FF2B5EF4-FFF2-40B4-BE49-F238E27FC236}">
                    <a16:creationId xmlns:a16="http://schemas.microsoft.com/office/drawing/2014/main" id="{2F5E315C-683B-3C4B-A3F7-88DE9CABDF11}"/>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r="-10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F9851FB-6EDD-7B49-863E-867D97DEF629}"/>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308989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F41D-DD09-5B43-B4B8-66992860FF5A}"/>
              </a:ext>
            </a:extLst>
          </p:cNvPr>
          <p:cNvSpPr>
            <a:spLocks noGrp="1"/>
          </p:cNvSpPr>
          <p:nvPr>
            <p:ph type="title"/>
          </p:nvPr>
        </p:nvSpPr>
        <p:spPr/>
        <p:txBody>
          <a:bodyPr/>
          <a:lstStyle/>
          <a:p>
            <a:r>
              <a:rPr lang="en-US" dirty="0"/>
              <a:t>Example – solution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5E315C-683B-3C4B-A3F7-88DE9CABDF11}"/>
                  </a:ext>
                </a:extLst>
              </p:cNvPr>
              <p:cNvSpPr>
                <a:spLocks noGrp="1"/>
              </p:cNvSpPr>
              <p:nvPr>
                <p:ph sz="quarter" idx="11"/>
              </p:nvPr>
            </p:nvSpPr>
            <p:spPr/>
            <p:txBody>
              <a:bodyPr/>
              <a:lstStyle/>
              <a:p>
                <a:pPr marL="0" indent="0">
                  <a:buNone/>
                </a:pPr>
                <a:r>
                  <a:rPr lang="de-CH" dirty="0"/>
                  <a:t>Since</a:t>
                </a:r>
                <a:r>
                  <a:rPr lang="en-US" dirty="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and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e>
                        </m:d>
                      </m:e>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oMath>
                </a14:m>
                <a:r>
                  <a:rPr lang="en-US" dirty="0"/>
                  <a:t>for </a:t>
                </a:r>
                <a14:m>
                  <m:oMath xmlns:m="http://schemas.openxmlformats.org/officeDocument/2006/math">
                    <m:r>
                      <a:rPr lang="en-US"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1</m:t>
                    </m:r>
                  </m:oMath>
                </a14:m>
                <a:r>
                  <a:rPr lang="en-US" dirty="0"/>
                  <a:t>, we conclude that</a:t>
                </a: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𝑝</m:t>
                          </m:r>
                        </m:e>
                        <m:sub>
                          <m:r>
                            <a:rPr lang="en-US" i="1" smtClean="0">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𝑐</m:t>
                                      </m:r>
                                    </m:e>
                                    <m:sub>
                                      <m:r>
                                        <a:rPr lang="en-US" i="1" smtClean="0">
                                          <a:latin typeface="Cambria Math" panose="02040503050406030204" pitchFamily="18" charset="0"/>
                                          <a:ea typeface="Cambria Math" panose="02040503050406030204" pitchFamily="18" charset="0"/>
                                        </a:rPr>
                                        <m:t>𝑛</m:t>
                                      </m:r>
                                    </m:sub>
                                  </m:sSub>
                                </m:e>
                              </m:nary>
                            </m:e>
                          </m:d>
                        </m:e>
                        <m:sup>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1</m:t>
                          </m:r>
                        </m:sup>
                      </m:sSup>
                      <m:r>
                        <a:rPr lang="en-US">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de-CH" b="0" i="0" smtClean="0">
                                  <a:latin typeface="Cambria Math" panose="02040503050406030204" pitchFamily="18" charset="0"/>
                                  <a:ea typeface="Cambria Math" panose="02040503050406030204" pitchFamily="18" charset="0"/>
                                </a:rPr>
                                <m:t>1</m:t>
                              </m:r>
                              <m:r>
                                <a:rPr lang="de-CH" b="0" i="0" smtClean="0">
                                  <a:latin typeface="Cambria Math" panose="02040503050406030204" pitchFamily="18" charset="0"/>
                                  <a:ea typeface="Cambria Math" panose="02040503050406030204" pitchFamily="18" charset="0"/>
                                </a:rPr>
                                <m:t>+</m:t>
                              </m:r>
                              <m:r>
                                <a:rPr lang="de-CH" b="0" i="0" smtClean="0">
                                  <a:latin typeface="Cambria Math" panose="02040503050406030204" pitchFamily="18" charset="0"/>
                                  <a:ea typeface="Cambria Math" panose="02040503050406030204" pitchFamily="18" charset="0"/>
                                </a:rPr>
                                <m:t>2</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2</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2</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p>
                                  </m:sSup>
                                </m:e>
                              </m:nary>
                            </m:e>
                          </m:d>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de-CH"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e>
                                      </m:d>
                                    </m:e>
                                    <m:sup>
                                      <m:r>
                                        <a:rPr lang="en-US" b="0" i="1" smtClean="0">
                                          <a:latin typeface="Cambria Math" panose="02040503050406030204" pitchFamily="18" charset="0"/>
                                          <a:ea typeface="Cambria Math" panose="02040503050406030204" pitchFamily="18" charset="0"/>
                                        </a:rPr>
                                        <m:t>𝑛</m:t>
                                      </m:r>
                                    </m:sup>
                                  </m:sSup>
                                </m:e>
                              </m:nary>
                            </m:e>
                          </m:d>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7</m:t>
                          </m:r>
                        </m:den>
                      </m:f>
                    </m:oMath>
                  </m:oMathPara>
                </a14:m>
                <a:endParaRPr lang="de-CH" b="0" dirty="0">
                  <a:ea typeface="Cambria Math" panose="02040503050406030204" pitchFamily="18" charset="0"/>
                </a:endParaRPr>
              </a:p>
              <a:p>
                <a:pPr marL="0" indent="0">
                  <a:buNone/>
                </a:pPr>
                <a:r>
                  <a:rPr lang="en-US" dirty="0"/>
                  <a:t>and that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de-CH" b="0" i="1" smtClean="0">
                            <a:latin typeface="Cambria Math" panose="02040503050406030204" pitchFamily="18" charset="0"/>
                            <a:ea typeface="Cambria Math" panose="02040503050406030204" pitchFamily="18" charset="0"/>
                          </a:rPr>
                          <m:t>7</m:t>
                        </m:r>
                      </m:den>
                    </m:f>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e>
                        </m:d>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oMath>
                </a14:m>
                <a:r>
                  <a:rPr lang="en-US" dirty="0"/>
                  <a:t> for </a:t>
                </a:r>
                <a14:m>
                  <m:oMath xmlns:m="http://schemas.openxmlformats.org/officeDocument/2006/math">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oMath>
                </a14:m>
                <a:r>
                  <a:rPr lang="en-US" dirty="0"/>
                  <a:t>.</a:t>
                </a:r>
              </a:p>
              <a:p>
                <a:pPr marL="0" indent="0">
                  <a:buNone/>
                </a:pPr>
                <a:endParaRPr lang="en-US" dirty="0"/>
              </a:p>
              <a:p>
                <a:pPr marL="0" indent="0">
                  <a:buNone/>
                </a:pPr>
                <a:r>
                  <a:rPr lang="en-US" dirty="0"/>
                  <a:t>The queue is empty if there are at most two customers. The probability of this event (in a steady-state scenario) is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7</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2</m:t>
                        </m:r>
                      </m:num>
                      <m:den>
                        <m:r>
                          <a:rPr lang="de-CH" b="0" i="0" smtClean="0">
                            <a:latin typeface="Cambria Math" panose="02040503050406030204" pitchFamily="18" charset="0"/>
                            <a:ea typeface="Cambria Math" panose="02040503050406030204" pitchFamily="18" charset="0"/>
                          </a:rPr>
                          <m:t>7</m:t>
                        </m:r>
                      </m:den>
                    </m:f>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4</m:t>
                        </m:r>
                      </m:num>
                      <m:den>
                        <m:r>
                          <a:rPr lang="en-US">
                            <a:latin typeface="Cambria Math" panose="02040503050406030204" pitchFamily="18" charset="0"/>
                            <a:ea typeface="Cambria Math" panose="02040503050406030204" pitchFamily="18" charset="0"/>
                          </a:rPr>
                          <m:t>2</m:t>
                        </m:r>
                        <m:r>
                          <a:rPr lang="de-CH" b="0" i="0" smtClean="0">
                            <a:latin typeface="Cambria Math" panose="02040503050406030204" pitchFamily="18" charset="0"/>
                            <a:ea typeface="Cambria Math" panose="02040503050406030204" pitchFamily="18" charset="0"/>
                          </a:rPr>
                          <m:t>1</m:t>
                        </m:r>
                      </m:den>
                    </m:f>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3</m:t>
                        </m:r>
                      </m:num>
                      <m:den>
                        <m:r>
                          <a:rPr lang="en-US">
                            <a:latin typeface="Cambria Math" panose="02040503050406030204" pitchFamily="18" charset="0"/>
                            <a:ea typeface="Cambria Math" panose="02040503050406030204" pitchFamily="18" charset="0"/>
                          </a:rPr>
                          <m:t>2</m:t>
                        </m:r>
                        <m:r>
                          <a:rPr lang="de-CH" b="0" i="1" smtClean="0">
                            <a:latin typeface="Cambria Math" panose="02040503050406030204" pitchFamily="18" charset="0"/>
                            <a:ea typeface="Cambria Math" panose="02040503050406030204" pitchFamily="18" charset="0"/>
                          </a:rPr>
                          <m:t>1</m:t>
                        </m:r>
                      </m:den>
                    </m:f>
                  </m:oMath>
                </a14:m>
                <a:r>
                  <a:rPr lang="en-US" dirty="0">
                    <a:ea typeface="Cambria Math" panose="02040503050406030204" pitchFamily="18" charset="0"/>
                  </a:rPr>
                  <a: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F5E315C-683B-3C4B-A3F7-88DE9CABDF11}"/>
                  </a:ext>
                </a:extLst>
              </p:cNvPr>
              <p:cNvSpPr>
                <a:spLocks noGrp="1" noRot="1" noChangeAspect="1" noMove="1" noResize="1" noEditPoints="1" noAdjustHandles="1" noChangeArrowheads="1" noChangeShapeType="1" noTextEdit="1"/>
              </p:cNvSpPr>
              <p:nvPr>
                <p:ph sz="quarter" idx="11"/>
              </p:nvPr>
            </p:nvSpPr>
            <p:spPr>
              <a:blipFill>
                <a:blip r:embed="rId2"/>
                <a:stretch>
                  <a:fillRect l="-1649" t="-74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F9851FB-6EDD-7B49-863E-867D97DEF629}"/>
              </a:ext>
            </a:extLst>
          </p:cNvPr>
          <p:cNvSpPr>
            <a:spLocks noGrp="1"/>
          </p:cNvSpPr>
          <p:nvPr>
            <p:ph type="sldNum" sz="quarter" idx="4"/>
          </p:nvPr>
        </p:nvSpPr>
        <p:spPr/>
        <p:txBody>
          <a:bodyPr/>
          <a:lstStyle/>
          <a:p>
            <a:fld id="{05306F20-FBA2-4746-AE9F-DFBA4FFD6FE5}" type="slidenum">
              <a:rPr lang="en-US" smtClean="0"/>
              <a:t>9</a:t>
            </a:fld>
            <a:endParaRPr lang="en-US" dirty="0"/>
          </a:p>
        </p:txBody>
      </p:sp>
    </p:spTree>
    <p:extLst>
      <p:ext uri="{BB962C8B-B14F-4D97-AF65-F5344CB8AC3E}">
        <p14:creationId xmlns:p14="http://schemas.microsoft.com/office/powerpoint/2010/main" val="1026979478"/>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8282DC-4851-419D-9CF0-16A2A7D28669}">
  <ds:schemaRefs>
    <ds:schemaRef ds:uri="http://schemas.microsoft.com/office/infopath/2007/PartnerControls"/>
    <ds:schemaRef ds:uri="67a03111-f570-43e0-9b48-49049b7e86ee"/>
    <ds:schemaRef ds:uri="http://schemas.microsoft.com/office/2006/documentManagement/types"/>
    <ds:schemaRef ds:uri="http://schemas.microsoft.com/office/2006/metadata/properties"/>
    <ds:schemaRef ds:uri="http://www.w3.org/XML/1998/namespace"/>
    <ds:schemaRef ds:uri="http://purl.org/dc/elements/1.1/"/>
    <ds:schemaRef ds:uri="http://schemas.openxmlformats.org/package/2006/metadata/core-properties"/>
    <ds:schemaRef ds:uri="http://purl.org/dc/dcmitype/"/>
    <ds:schemaRef ds:uri="e7a5fc8e-e677-41ca-8019-df913e37547c"/>
    <ds:schemaRef ds:uri="http://purl.org/dc/terms/"/>
  </ds:schemaRefs>
</ds:datastoreItem>
</file>

<file path=customXml/itemProps2.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553772-E2E2-455A-9FE0-DDB6DBE001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16273</TotalTime>
  <Words>1318</Words>
  <Application>Microsoft Office PowerPoint</Application>
  <PresentationFormat>On-screen Show (4:3)</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Cambria Math</vt:lpstr>
      <vt:lpstr>Georgia</vt:lpstr>
      <vt:lpstr>Lucida Grande</vt:lpstr>
      <vt:lpstr>UoL Powerpoint Guidelines Accessibility Design</vt:lpstr>
      <vt:lpstr>1_Office Theme</vt:lpstr>
      <vt:lpstr>MA3077 (DLI)  Operational Research  Lecture 19 – Birth and death processes</vt:lpstr>
      <vt:lpstr>Recapitulation and lecture outline</vt:lpstr>
      <vt:lpstr>The M/M/1 model - summary</vt:lpstr>
      <vt:lpstr>The M/M/1 model as a birth-and-death process</vt:lpstr>
      <vt:lpstr>Birth-and-death processes 1/2</vt:lpstr>
      <vt:lpstr>Birth-and-death processes 2/2</vt:lpstr>
      <vt:lpstr>Example</vt:lpstr>
      <vt:lpstr>Example – solution 1/3</vt:lpstr>
      <vt:lpstr>Example – solution 2/3</vt:lpstr>
      <vt:lpstr>Example – solution 3/3</vt:lpstr>
      <vt:lpstr>The M/M/s model 1/2</vt:lpstr>
      <vt:lpstr>The M/M/s model 2/2</vt:lpstr>
      <vt:lpstr>The M/M/s model – averaged quantities</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239</cp:revision>
  <cp:lastPrinted>2020-07-06T08:56:06Z</cp:lastPrinted>
  <dcterms:created xsi:type="dcterms:W3CDTF">2020-07-06T13:17:56Z</dcterms:created>
  <dcterms:modified xsi:type="dcterms:W3CDTF">2024-10-05T20:40:57Z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