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17"/>
  </p:notesMasterIdLst>
  <p:handoutMasterIdLst>
    <p:handoutMasterId r:id="rId18"/>
  </p:handoutMasterIdLst>
  <p:sldIdLst>
    <p:sldId id="256" r:id="rId6"/>
    <p:sldId id="257" r:id="rId7"/>
    <p:sldId id="283" r:id="rId8"/>
    <p:sldId id="291" r:id="rId9"/>
    <p:sldId id="292" r:id="rId10"/>
    <p:sldId id="294" r:id="rId11"/>
    <p:sldId id="295" r:id="rId12"/>
    <p:sldId id="293" r:id="rId13"/>
    <p:sldId id="297" r:id="rId14"/>
    <p:sldId id="296" r:id="rId15"/>
    <p:sldId id="275" r:id="rId16"/>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BCE"/>
    <a:srgbClr val="FAE8E8"/>
    <a:srgbClr val="F3F1F5"/>
    <a:srgbClr val="FEFEF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120765-8D91-4A83-B835-60612BB761F6}" v="7" dt="2022-11-15T07:38:40.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46" autoAdjust="0"/>
    <p:restoredTop sz="95317" autoAdjust="0"/>
  </p:normalViewPr>
  <p:slideViewPr>
    <p:cSldViewPr snapToGrid="0" snapToObjects="1" showGuides="1">
      <p:cViewPr varScale="1">
        <p:scale>
          <a:sx n="79" d="100"/>
          <a:sy n="79" d="100"/>
        </p:scale>
        <p:origin x="372" y="60"/>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FC120765-8D91-4A83-B835-60612BB761F6}"/>
    <pc:docChg chg="modSld">
      <pc:chgData name="Marco Fasondini" userId="5dc4241ea68c62ec" providerId="LiveId" clId="{FC120765-8D91-4A83-B835-60612BB761F6}" dt="2022-11-16T07:12:16.691" v="112" actId="20577"/>
      <pc:docMkLst>
        <pc:docMk/>
      </pc:docMkLst>
      <pc:sldChg chg="modSp mod">
        <pc:chgData name="Marco Fasondini" userId="5dc4241ea68c62ec" providerId="LiveId" clId="{FC120765-8D91-4A83-B835-60612BB761F6}" dt="2022-11-12T20:37:43.311" v="48" actId="20577"/>
        <pc:sldMkLst>
          <pc:docMk/>
          <pc:sldMk cId="1208446337" sldId="256"/>
        </pc:sldMkLst>
        <pc:spChg chg="mod">
          <ac:chgData name="Marco Fasondini" userId="5dc4241ea68c62ec" providerId="LiveId" clId="{FC120765-8D91-4A83-B835-60612BB761F6}" dt="2022-11-12T20:37:32.801" v="17" actId="20577"/>
          <ac:spMkLst>
            <pc:docMk/>
            <pc:sldMk cId="1208446337" sldId="256"/>
            <ac:spMk id="2" creationId="{81196CDF-2CB5-C547-967C-386DEF9A92A9}"/>
          </ac:spMkLst>
        </pc:spChg>
        <pc:spChg chg="mod">
          <ac:chgData name="Marco Fasondini" userId="5dc4241ea68c62ec" providerId="LiveId" clId="{FC120765-8D91-4A83-B835-60612BB761F6}" dt="2022-11-12T20:37:43.311" v="48" actId="20577"/>
          <ac:spMkLst>
            <pc:docMk/>
            <pc:sldMk cId="1208446337" sldId="256"/>
            <ac:spMk id="3" creationId="{F83BB64A-5E4C-7E42-9509-D3F5DE96E28A}"/>
          </ac:spMkLst>
        </pc:spChg>
      </pc:sldChg>
      <pc:sldChg chg="modSp mod">
        <pc:chgData name="Marco Fasondini" userId="5dc4241ea68c62ec" providerId="LiveId" clId="{FC120765-8D91-4A83-B835-60612BB761F6}" dt="2022-11-16T07:12:16.691" v="112" actId="20577"/>
        <pc:sldMkLst>
          <pc:docMk/>
          <pc:sldMk cId="2569027146" sldId="257"/>
        </pc:sldMkLst>
        <pc:spChg chg="mod">
          <ac:chgData name="Marco Fasondini" userId="5dc4241ea68c62ec" providerId="LiveId" clId="{FC120765-8D91-4A83-B835-60612BB761F6}" dt="2022-11-12T20:38:01.797" v="87" actId="20577"/>
          <ac:spMkLst>
            <pc:docMk/>
            <pc:sldMk cId="2569027146" sldId="257"/>
            <ac:spMk id="11" creationId="{E9381321-5EDF-4D42-B147-ADA7004CD9E0}"/>
          </ac:spMkLst>
        </pc:spChg>
        <pc:spChg chg="mod">
          <ac:chgData name="Marco Fasondini" userId="5dc4241ea68c62ec" providerId="LiveId" clId="{FC120765-8D91-4A83-B835-60612BB761F6}" dt="2022-11-16T07:12:16.691" v="112" actId="20577"/>
          <ac:spMkLst>
            <pc:docMk/>
            <pc:sldMk cId="2569027146" sldId="257"/>
            <ac:spMk id="12" creationId="{17544916-EBE4-A840-ABCA-18C4128C3E98}"/>
          </ac:spMkLst>
        </pc:spChg>
      </pc:sldChg>
      <pc:sldChg chg="modSp mod">
        <pc:chgData name="Marco Fasondini" userId="5dc4241ea68c62ec" providerId="LiveId" clId="{FC120765-8D91-4A83-B835-60612BB761F6}" dt="2022-11-15T07:38:40.661" v="105" actId="20577"/>
        <pc:sldMkLst>
          <pc:docMk/>
          <pc:sldMk cId="2067382196" sldId="275"/>
        </pc:sldMkLst>
        <pc:spChg chg="mod">
          <ac:chgData name="Marco Fasondini" userId="5dc4241ea68c62ec" providerId="LiveId" clId="{FC120765-8D91-4A83-B835-60612BB761F6}" dt="2022-11-14T14:31:42.172" v="100" actId="1076"/>
          <ac:spMkLst>
            <pc:docMk/>
            <pc:sldMk cId="2067382196" sldId="275"/>
            <ac:spMk id="2" creationId="{8EF6E408-F539-EF43-8E57-C632A403ADD4}"/>
          </ac:spMkLst>
        </pc:spChg>
        <pc:spChg chg="mod">
          <ac:chgData name="Marco Fasondini" userId="5dc4241ea68c62ec" providerId="LiveId" clId="{FC120765-8D91-4A83-B835-60612BB761F6}" dt="2022-11-15T07:38:40.661" v="105" actId="20577"/>
          <ac:spMkLst>
            <pc:docMk/>
            <pc:sldMk cId="2067382196" sldId="275"/>
            <ac:spMk id="3" creationId="{2A2AD464-6984-5C48-9A2A-D24FEDE37D43}"/>
          </ac:spMkLst>
        </pc:spChg>
      </pc:sldChg>
      <pc:sldChg chg="modSp">
        <pc:chgData name="Marco Fasondini" userId="5dc4241ea68c62ec" providerId="LiveId" clId="{FC120765-8D91-4A83-B835-60612BB761F6}" dt="2022-11-14T12:29:01.237" v="92" actId="20577"/>
        <pc:sldMkLst>
          <pc:docMk/>
          <pc:sldMk cId="2824988041" sldId="291"/>
        </pc:sldMkLst>
        <pc:spChg chg="mod">
          <ac:chgData name="Marco Fasondini" userId="5dc4241ea68c62ec" providerId="LiveId" clId="{FC120765-8D91-4A83-B835-60612BB761F6}" dt="2022-11-14T12:29:01.237" v="92" actId="20577"/>
          <ac:spMkLst>
            <pc:docMk/>
            <pc:sldMk cId="2824988041" sldId="291"/>
            <ac:spMk id="3" creationId="{7934850A-3572-5241-9BCB-45E39B84BE60}"/>
          </ac:spMkLst>
        </pc:spChg>
      </pc:sldChg>
      <pc:sldChg chg="modSp">
        <pc:chgData name="Marco Fasondini" userId="5dc4241ea68c62ec" providerId="LiveId" clId="{FC120765-8D91-4A83-B835-60612BB761F6}" dt="2022-11-14T12:44:12.013" v="94" actId="20577"/>
        <pc:sldMkLst>
          <pc:docMk/>
          <pc:sldMk cId="3887226828" sldId="294"/>
        </pc:sldMkLst>
        <pc:spChg chg="mod">
          <ac:chgData name="Marco Fasondini" userId="5dc4241ea68c62ec" providerId="LiveId" clId="{FC120765-8D91-4A83-B835-60612BB761F6}" dt="2022-11-14T12:44:12.013" v="94" actId="20577"/>
          <ac:spMkLst>
            <pc:docMk/>
            <pc:sldMk cId="3887226828" sldId="294"/>
            <ac:spMk id="3" creationId="{00EF9D8B-8B1F-C525-98C8-8C3D4808AFE0}"/>
          </ac:spMkLst>
        </pc:spChg>
      </pc:sldChg>
      <pc:sldChg chg="modSp mod">
        <pc:chgData name="Marco Fasondini" userId="5dc4241ea68c62ec" providerId="LiveId" clId="{FC120765-8D91-4A83-B835-60612BB761F6}" dt="2022-11-15T06:36:07.133" v="101" actId="20577"/>
        <pc:sldMkLst>
          <pc:docMk/>
          <pc:sldMk cId="2628145857" sldId="297"/>
        </pc:sldMkLst>
        <pc:spChg chg="mod">
          <ac:chgData name="Marco Fasondini" userId="5dc4241ea68c62ec" providerId="LiveId" clId="{FC120765-8D91-4A83-B835-60612BB761F6}" dt="2022-11-14T14:28:21.137" v="95" actId="20577"/>
          <ac:spMkLst>
            <pc:docMk/>
            <pc:sldMk cId="2628145857" sldId="297"/>
            <ac:spMk id="2" creationId="{743426E7-9E1B-A8AA-F48F-B35FE1E794AF}"/>
          </ac:spMkLst>
        </pc:spChg>
        <pc:spChg chg="mod">
          <ac:chgData name="Marco Fasondini" userId="5dc4241ea68c62ec" providerId="LiveId" clId="{FC120765-8D91-4A83-B835-60612BB761F6}" dt="2022-11-15T06:36:07.133" v="101" actId="20577"/>
          <ac:spMkLst>
            <pc:docMk/>
            <pc:sldMk cId="2628145857" sldId="297"/>
            <ac:spMk id="3" creationId="{2A846114-85A9-EEA9-CCF5-D61E3F95705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10/5/2024</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10/5/2024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k.mathworks.com/help/matlab/ordinary-differential-equations.html" TargetMode="External"/><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 (DLI) Operational Research</a:t>
            </a:r>
            <a:br>
              <a:rPr lang="en-US" sz="1400" b="0" dirty="0"/>
            </a:br>
            <a:br>
              <a:rPr lang="en-US" sz="1400" b="0" dirty="0"/>
            </a:br>
            <a:r>
              <a:rPr lang="en-US" sz="2600" b="0" dirty="0"/>
              <a:t>Lecture 20 – Finite queues</a:t>
            </a:r>
            <a:br>
              <a:rPr lang="en-US" sz="2600" b="0" dirty="0"/>
            </a:b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CEAB-C383-CD46-6918-82921BE3876A}"/>
              </a:ext>
            </a:extLst>
          </p:cNvPr>
          <p:cNvSpPr>
            <a:spLocks noGrp="1"/>
          </p:cNvSpPr>
          <p:nvPr>
            <p:ph type="title"/>
          </p:nvPr>
        </p:nvSpPr>
        <p:spPr/>
        <p:txBody>
          <a:bodyPr/>
          <a:lstStyle/>
          <a:p>
            <a:r>
              <a:rPr lang="en-US" dirty="0"/>
              <a:t>The M/M/s/K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E28EDE-4823-4E11-F69E-214FA236F74C}"/>
                  </a:ext>
                </a:extLst>
              </p:cNvPr>
              <p:cNvSpPr>
                <a:spLocks noGrp="1"/>
              </p:cNvSpPr>
              <p:nvPr>
                <p:ph sz="quarter" idx="11"/>
              </p:nvPr>
            </p:nvSpPr>
            <p:spPr/>
            <p:txBody>
              <a:bodyPr/>
              <a:lstStyle/>
              <a:p>
                <a:pPr marL="0" indent="0">
                  <a:buNone/>
                </a:pPr>
                <a:r>
                  <a:rPr lang="en-US" dirty="0">
                    <a:solidFill>
                      <a:schemeClr val="tx1"/>
                    </a:solidFill>
                  </a:rPr>
                  <a:t>If the queueing syste</a:t>
                </a:r>
                <a:r>
                  <a:rPr lang="en-US" dirty="0"/>
                  <a:t>m can host at most </a:t>
                </a:r>
                <a14:m>
                  <m:oMath xmlns:m="http://schemas.openxmlformats.org/officeDocument/2006/math">
                    <m:r>
                      <a:rPr lang="en-US" i="1" dirty="0">
                        <a:latin typeface="Cambria Math" panose="02040503050406030204" pitchFamily="18" charset="0"/>
                      </a:rPr>
                      <m:t>𝐾</m:t>
                    </m:r>
                    <m:r>
                      <a:rPr lang="en-US" i="1" dirty="0">
                        <a:latin typeface="Cambria Math" panose="02040503050406030204" pitchFamily="18" charset="0"/>
                      </a:rPr>
                      <m:t> </m:t>
                    </m:r>
                  </m:oMath>
                </a14:m>
                <a:r>
                  <a:rPr lang="en-US" dirty="0">
                    <a:solidFill>
                      <a:schemeClr val="tx1"/>
                    </a:solidFill>
                  </a:rPr>
                  <a:t>and contains </a:t>
                </a:r>
                <a14:m>
                  <m:oMath xmlns:m="http://schemas.openxmlformats.org/officeDocument/2006/math">
                    <m:r>
                      <a:rPr lang="en-US" i="1" dirty="0" smtClean="0">
                        <a:solidFill>
                          <a:schemeClr val="tx1"/>
                        </a:solidFill>
                        <a:latin typeface="Cambria Math" panose="02040503050406030204" pitchFamily="18" charset="0"/>
                      </a:rPr>
                      <m:t>𝑠</m:t>
                    </m:r>
                  </m:oMath>
                </a14:m>
                <a:r>
                  <a:rPr lang="en-US" dirty="0">
                    <a:solidFill>
                      <a:schemeClr val="tx1"/>
                    </a:solidFill>
                  </a:rPr>
                  <a:t> identical servers</a:t>
                </a:r>
                <a:r>
                  <a:rPr lang="en-US" dirty="0"/>
                  <a:t>, then the capacity of the queue is </a:t>
                </a:r>
                <a14:m>
                  <m:oMath xmlns:m="http://schemas.openxmlformats.org/officeDocument/2006/math">
                    <m:r>
                      <a:rPr lang="en-US" i="1" dirty="0" smtClean="0">
                        <a:solidFill>
                          <a:schemeClr val="tx1"/>
                        </a:solidFill>
                        <a:latin typeface="Cambria Math" panose="02040503050406030204" pitchFamily="18" charset="0"/>
                      </a:rPr>
                      <m:t>𝐾</m:t>
                    </m:r>
                    <m:r>
                      <a:rPr lang="de-CH" b="0" i="1" dirty="0" smtClean="0">
                        <a:solidFill>
                          <a:schemeClr val="tx1"/>
                        </a:solidFill>
                        <a:latin typeface="Cambria Math" panose="02040503050406030204" pitchFamily="18" charset="0"/>
                      </a:rPr>
                      <m:t>−</m:t>
                    </m:r>
                    <m:r>
                      <a:rPr lang="de-CH" b="0" i="1" dirty="0" smtClean="0">
                        <a:solidFill>
                          <a:schemeClr val="tx1"/>
                        </a:solidFill>
                        <a:latin typeface="Cambria Math" panose="02040503050406030204" pitchFamily="18" charset="0"/>
                      </a:rPr>
                      <m:t>𝑠</m:t>
                    </m:r>
                  </m:oMath>
                </a14:m>
                <a:r>
                  <a:rPr lang="en-US" dirty="0"/>
                  <a:t>. Note that the case </a:t>
                </a:r>
                <a14:m>
                  <m:oMath xmlns:m="http://schemas.openxmlformats.org/officeDocument/2006/math">
                    <m:r>
                      <a:rPr lang="en-US" i="1" dirty="0">
                        <a:latin typeface="Cambria Math" panose="02040503050406030204" pitchFamily="18" charset="0"/>
                      </a:rPr>
                      <m:t>𝐾</m:t>
                    </m:r>
                    <m:r>
                      <a:rPr lang="de-CH" b="0" i="1" dirty="0" smtClean="0">
                        <a:latin typeface="Cambria Math" panose="02040503050406030204" pitchFamily="18" charset="0"/>
                      </a:rPr>
                      <m:t>=</m:t>
                    </m:r>
                    <m:r>
                      <a:rPr lang="de-CH" b="0" i="1" dirty="0" smtClean="0">
                        <a:latin typeface="Cambria Math" panose="02040503050406030204" pitchFamily="18" charset="0"/>
                      </a:rPr>
                      <m:t>𝑠</m:t>
                    </m:r>
                  </m:oMath>
                </a14:m>
                <a:r>
                  <a:rPr lang="en-US" dirty="0"/>
                  <a:t> is allowed.</a:t>
                </a:r>
              </a:p>
              <a:p>
                <a:pPr marL="0" indent="0">
                  <a:buNone/>
                </a:pPr>
                <a:r>
                  <a:rPr lang="en-US" dirty="0">
                    <a:solidFill>
                      <a:schemeClr val="tx1"/>
                    </a:solidFill>
                  </a:rPr>
                  <a:t>This means that </a:t>
                </a:r>
                <a14:m>
                  <m:oMath xmlns:m="http://schemas.openxmlformats.org/officeDocument/2006/math">
                    <m:sSub>
                      <m:sSubPr>
                        <m:ctrlPr>
                          <a:rPr lang="de-CH" b="0"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𝜆</m:t>
                        </m:r>
                      </m:e>
                      <m:sub>
                        <m:r>
                          <a:rPr lang="de-CH" b="0" i="1" smtClean="0">
                            <a:solidFill>
                              <a:schemeClr val="tx1"/>
                            </a:solidFill>
                            <a:latin typeface="Cambria Math" panose="02040503050406030204" pitchFamily="18" charset="0"/>
                            <a:ea typeface="Cambria Math" panose="02040503050406030204" pitchFamily="18" charset="0"/>
                          </a:rPr>
                          <m:t>0</m:t>
                        </m:r>
                      </m:sub>
                    </m:sSub>
                    <m:r>
                      <a:rPr lang="de-CH" b="0" i="1" smtClean="0">
                        <a:solidFill>
                          <a:schemeClr val="tx1"/>
                        </a:solidFill>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oMath>
                </a14:m>
                <a:r>
                  <a:rPr lang="en-US" dirty="0">
                    <a:solidFill>
                      <a:schemeClr val="tx1"/>
                    </a:solidFill>
                  </a:rPr>
                  <a:t> and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de-CH" b="0" i="1" smtClean="0">
                        <a:solidFill>
                          <a:schemeClr val="tx1"/>
                        </a:solidFill>
                        <a:latin typeface="Cambria Math" panose="02040503050406030204" pitchFamily="18" charset="0"/>
                      </a:rPr>
                      <m:t>𝑛</m:t>
                    </m:r>
                    <m:r>
                      <a:rPr lang="de-CH" b="0" i="1" smtClean="0">
                        <a:solidFill>
                          <a:schemeClr val="tx1"/>
                        </a:solidFill>
                        <a:latin typeface="Cambria Math" panose="02040503050406030204" pitchFamily="18" charset="0"/>
                      </a:rPr>
                      <m:t>≥</m:t>
                    </m:r>
                    <m:r>
                      <a:rPr lang="de-CH" b="0" i="1" smtClean="0">
                        <a:solidFill>
                          <a:schemeClr val="tx1"/>
                        </a:solidFill>
                        <a:latin typeface="Cambria Math" panose="02040503050406030204" pitchFamily="18" charset="0"/>
                      </a:rPr>
                      <m:t>𝐾</m:t>
                    </m:r>
                  </m:oMath>
                </a14:m>
                <a:r>
                  <a:rPr lang="en-US" dirty="0">
                    <a:solidFill>
                      <a:schemeClr val="tx1"/>
                    </a:solidFill>
                  </a:rPr>
                  <a:t>.</a:t>
                </a:r>
              </a:p>
              <a:p>
                <a:pPr marL="0" indent="0">
                  <a:buNone/>
                </a:pPr>
                <a:r>
                  <a:rPr lang="en-US" dirty="0"/>
                  <a:t>As for the service rate, we have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de-CH" b="0" i="1" smtClean="0">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r>
                      <m:rPr>
                        <m:sty m:val="p"/>
                      </m:rPr>
                      <a:rPr lang="de-CH" b="0" i="0" smtClean="0">
                        <a:latin typeface="Cambria Math" panose="02040503050406030204" pitchFamily="18" charset="0"/>
                        <a:ea typeface="Cambria Math" panose="02040503050406030204" pitchFamily="18" charset="0"/>
                      </a:rPr>
                      <m:t>min</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𝜇</m:t>
                    </m:r>
                  </m:oMath>
                </a14:m>
                <a:r>
                  <a:rPr lang="en-US" dirty="0">
                    <a:solidFill>
                      <a:schemeClr val="tx1"/>
                    </a:solidFill>
                  </a:rPr>
                  <a:t> for </a:t>
                </a:r>
                <a14:m>
                  <m:oMath xmlns:m="http://schemas.openxmlformats.org/officeDocument/2006/math">
                    <m:r>
                      <a:rPr lang="de-CH" i="1">
                        <a:latin typeface="Cambria Math" panose="02040503050406030204" pitchFamily="18" charset="0"/>
                      </a:rPr>
                      <m:t>𝑛</m:t>
                    </m:r>
                    <m:r>
                      <a:rPr lang="de-CH" i="1">
                        <a:latin typeface="Cambria Math" panose="02040503050406030204" pitchFamily="18" charset="0"/>
                      </a:rPr>
                      <m:t>≥1</m:t>
                    </m:r>
                  </m:oMath>
                </a14:m>
                <a:r>
                  <a:rPr lang="en-US" dirty="0">
                    <a:solidFill>
                      <a:schemeClr val="tx1"/>
                    </a:solidFill>
                  </a:rPr>
                  <a:t>.</a:t>
                </a:r>
                <a:endParaRPr lang="en-US" dirty="0"/>
              </a:p>
              <a:p>
                <a:pPr marL="0" indent="0">
                  <a:buNone/>
                </a:pPr>
                <a:r>
                  <a:rPr lang="en-US" dirty="0">
                    <a:solidFill>
                      <a:schemeClr val="tx1"/>
                    </a:solidFill>
                  </a:rPr>
                  <a:t>As </a:t>
                </a:r>
                <a:r>
                  <a:rPr lang="en-US" dirty="0"/>
                  <a:t>this is a birth-and-death process, the steady states are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b="0" i="1" smtClean="0">
                            <a:latin typeface="Cambria Math" panose="02040503050406030204" pitchFamily="18" charset="0"/>
                            <a:ea typeface="Cambria Math" panose="02040503050406030204" pitchFamily="18" charset="0"/>
                          </a:rPr>
                          <m:t>𝑛</m:t>
                        </m:r>
                      </m:sub>
                    </m:sSub>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0</m:t>
                        </m:r>
                      </m:sub>
                    </m:sSub>
                  </m:oMath>
                </a14:m>
                <a:r>
                  <a:rPr lang="en-US" dirty="0">
                    <a:solidFill>
                      <a:schemeClr val="tx1"/>
                    </a:solidFill>
                  </a:rPr>
                  <a:t>, </a:t>
                </a:r>
                <a:r>
                  <a:rPr lang="en-US" dirty="0"/>
                  <a:t>where</a:t>
                </a:r>
              </a:p>
              <a:p>
                <a:pPr marL="0" indent="0">
                  <a:buNone/>
                </a:pPr>
                <a14:m>
                  <m:oMathPara xmlns:m="http://schemas.openxmlformats.org/officeDocument/2006/math">
                    <m:oMathParaPr>
                      <m:jc m:val="centerGroup"/>
                    </m:oMathParaPr>
                    <m:oMath xmlns:m="http://schemas.openxmlformats.org/officeDocument/2006/math">
                      <m:sSub>
                        <m:sSubPr>
                          <m:ctrlPr>
                            <a:rPr lang="de-CH"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𝑛</m:t>
                          </m:r>
                        </m:sub>
                      </m:sSub>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b>
                            <m:sSubPr>
                              <m:ctrlPr>
                                <a:rPr lang="de-CH" i="1">
                                  <a:latin typeface="Cambria Math" panose="02040503050406030204" pitchFamily="18" charset="0"/>
                                  <a:ea typeface="Cambria Math" panose="02040503050406030204" pitchFamily="18" charset="0"/>
                                </a:rPr>
                              </m:ctrlPr>
                            </m:sSubPr>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−2</m:t>
                                  </m:r>
                                </m:sub>
                              </m:sSub>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0</m:t>
                              </m:r>
                            </m:sub>
                          </m:sSub>
                        </m:num>
                        <m:den>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sub>
                          </m:sSub>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i="1">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de-CH" b="0" i="1" smtClean="0">
                                  <a:latin typeface="Cambria Math" panose="02040503050406030204" pitchFamily="18" charset="0"/>
                                  <a:ea typeface="Cambria Math" panose="02040503050406030204" pitchFamily="18" charset="0"/>
                                </a:rPr>
                                <m:t>1</m:t>
                              </m:r>
                            </m:sub>
                          </m:sSub>
                        </m:den>
                      </m:f>
                      <m:r>
                        <a:rPr lang="de-CH" b="0" i="1" smtClean="0">
                          <a:latin typeface="Cambria Math" panose="02040503050406030204" pitchFamily="18" charset="0"/>
                          <a:ea typeface="Cambria Math" panose="02040503050406030204" pitchFamily="18" charset="0"/>
                        </a:rPr>
                        <m:t>=</m:t>
                      </m:r>
                      <m:d>
                        <m:dPr>
                          <m:begChr m:val="{"/>
                          <m:endChr m:val=""/>
                          <m:ctrlPr>
                            <a:rPr lang="de-CH" b="0" i="1" smtClean="0">
                              <a:latin typeface="Cambria Math" panose="02040503050406030204" pitchFamily="18" charset="0"/>
                              <a:ea typeface="Cambria Math" panose="02040503050406030204" pitchFamily="18" charset="0"/>
                            </a:rPr>
                          </m:ctrlPr>
                        </m:dPr>
                        <m:e>
                          <m:eqArr>
                            <m:eqArrPr>
                              <m:ctrlPr>
                                <a:rPr lang="de-CH" b="0" i="1" smtClean="0">
                                  <a:latin typeface="Cambria Math" panose="02040503050406030204" pitchFamily="18" charset="0"/>
                                  <a:ea typeface="Cambria Math" panose="02040503050406030204" pitchFamily="18" charset="0"/>
                                </a:rPr>
                              </m:ctrlPr>
                            </m:eqArrPr>
                            <m:e>
                              <m:r>
                                <a:rPr lang="de-CH" b="0" i="1" smtClean="0">
                                  <a:latin typeface="Cambria Math" panose="02040503050406030204" pitchFamily="18" charset="0"/>
                                  <a:ea typeface="Cambria Math" panose="02040503050406030204" pitchFamily="18" charset="0"/>
                                </a:rPr>
                                <m:t>  </m:t>
                              </m:r>
                              <m:sSup>
                                <m:sSupPr>
                                  <m:ctrlPr>
                                    <a:rPr lang="de-CH" b="0" i="1" smtClean="0">
                                      <a:latin typeface="Cambria Math" panose="02040503050406030204" pitchFamily="18" charset="0"/>
                                      <a:ea typeface="Cambria Math" panose="02040503050406030204" pitchFamily="18" charset="0"/>
                                    </a:rPr>
                                  </m:ctrlPr>
                                </m:sSupPr>
                                <m:e>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den>
                                  </m:f>
                                  <m:d>
                                    <m:dPr>
                                      <m:ctrlPr>
                                        <a:rPr lang="de-CH" b="0" i="1" smtClean="0">
                                          <a:latin typeface="Cambria Math" panose="02040503050406030204" pitchFamily="18" charset="0"/>
                                          <a:ea typeface="Cambria Math" panose="02040503050406030204" pitchFamily="18" charset="0"/>
                                        </a:rPr>
                                      </m:ctrlPr>
                                    </m:dPr>
                                    <m:e>
                                      <m:f>
                                        <m:fPr>
                                          <m:ctrlPr>
                                            <a:rPr lang="de-CH"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𝑛</m:t>
                                  </m:r>
                                </m:sup>
                              </m:sSup>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𝑓𝑜𝑟</m:t>
                              </m:r>
                              <m:r>
                                <a:rPr lang="de-CH" b="0" i="1" smtClean="0">
                                  <a:latin typeface="Cambria Math" panose="02040503050406030204" pitchFamily="18" charset="0"/>
                                  <a:ea typeface="Cambria Math" panose="02040503050406030204" pitchFamily="18" charset="0"/>
                                </a:rPr>
                                <m:t> 0≤</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m:t>
                              </m:r>
                            </m:e>
                            <m:e>
                              <m:sSup>
                                <m:sSupPr>
                                  <m:ctrlPr>
                                    <a:rPr lang="de-CH" i="1">
                                      <a:latin typeface="Cambria Math" panose="02040503050406030204" pitchFamily="18" charset="0"/>
                                      <a:ea typeface="Cambria Math" panose="02040503050406030204" pitchFamily="18" charset="0"/>
                                    </a:rPr>
                                  </m:ctrlPr>
                                </m:sSupPr>
                                <m:e>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1</m:t>
                                      </m:r>
                                    </m:num>
                                    <m:den>
                                      <m:r>
                                        <a:rPr lang="de-CH" b="0" i="1" smtClean="0">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m:t>
                                      </m:r>
                                    </m:den>
                                  </m:f>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𝑠</m:t>
                                  </m:r>
                                </m:sup>
                              </m:sSup>
                              <m:sSup>
                                <m:sSupPr>
                                  <m:ctrlPr>
                                    <a:rPr lang="en-US"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b="0" i="1" smtClean="0">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𝜇</m:t>
                                          </m:r>
                                        </m:den>
                                      </m:f>
                                    </m:e>
                                  </m:d>
                                </m:e>
                                <m:sup>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sup>
                              </m:sSup>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𝑓𝑜𝑟</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e>
                            <m:e>
                              <m:r>
                                <a:rPr lang="de-CH" b="0" i="1" smtClean="0">
                                  <a:latin typeface="Cambria Math" panose="02040503050406030204" pitchFamily="18" charset="0"/>
                                </a:rPr>
                                <m:t>       0                </m:t>
                              </m:r>
                              <m:r>
                                <a:rPr lang="de-CH" b="0" i="1" smtClean="0">
                                  <a:latin typeface="Cambria Math" panose="02040503050406030204" pitchFamily="18" charset="0"/>
                                </a:rPr>
                                <m:t>𝑓𝑜𝑟</m:t>
                              </m:r>
                              <m:r>
                                <a:rPr lang="de-CH" b="0" i="1" smtClean="0">
                                  <a:latin typeface="Cambria Math" panose="02040503050406030204" pitchFamily="18" charset="0"/>
                                </a:rPr>
                                <m:t> </m:t>
                              </m:r>
                              <m:r>
                                <a:rPr lang="de-CH" b="0" i="1" smtClean="0">
                                  <a:latin typeface="Cambria Math" panose="02040503050406030204" pitchFamily="18" charset="0"/>
                                </a:rPr>
                                <m:t>𝑛</m:t>
                              </m:r>
                              <m:r>
                                <a:rPr lang="de-CH" b="0" i="1" smtClean="0">
                                  <a:latin typeface="Cambria Math" panose="02040503050406030204" pitchFamily="18" charset="0"/>
                                </a:rPr>
                                <m:t>&gt;</m:t>
                              </m:r>
                              <m:r>
                                <a:rPr lang="de-CH" b="0" i="1" smtClean="0">
                                  <a:latin typeface="Cambria Math" panose="02040503050406030204" pitchFamily="18" charset="0"/>
                                </a:rPr>
                                <m:t>𝐾</m:t>
                              </m:r>
                              <m:r>
                                <a:rPr lang="de-CH" b="0" i="1" smtClean="0">
                                  <a:latin typeface="Cambria Math" panose="02040503050406030204" pitchFamily="18" charset="0"/>
                                </a:rPr>
                                <m:t>,    </m:t>
                              </m:r>
                            </m:e>
                          </m:eqArr>
                        </m:e>
                      </m:d>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and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b="0" i="1" smtClean="0">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b="0" i="1" smtClean="0">
                                        <a:latin typeface="Cambria Math" panose="02040503050406030204" pitchFamily="18" charset="0"/>
                                        <a:ea typeface="Cambria Math" panose="02040503050406030204" pitchFamily="18" charset="0"/>
                                      </a:rPr>
                                      <m:t>𝑛</m:t>
                                    </m:r>
                                  </m:sub>
                                </m:sSub>
                              </m:e>
                            </m:nary>
                          </m:e>
                        </m:d>
                      </m:e>
                      <m:sup>
                        <m:r>
                          <a:rPr lang="de-CH" b="0" i="1" smtClean="0">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m:t>
                    </m:r>
                  </m:oMath>
                </a14:m>
                <a:r>
                  <a:rPr lang="de-CH" dirty="0">
                    <a:ea typeface="Cambria Math" panose="02040503050406030204" pitchFamily="18" charset="0"/>
                  </a:rPr>
                  <a:t> </a:t>
                </a:r>
                <a14:m>
                  <m:oMath xmlns:m="http://schemas.openxmlformats.org/officeDocument/2006/math">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de-CH" i="1">
                                    <a:latin typeface="Cambria Math" panose="02040503050406030204" pitchFamily="18" charset="0"/>
                                  </a:rPr>
                                  <m:t>1</m:t>
                                </m:r>
                              </m:sub>
                              <m:sup>
                                <m:r>
                                  <a:rPr lang="de-CH" b="0" i="1" smtClean="0">
                                    <a:latin typeface="Cambria Math" panose="02040503050406030204" pitchFamily="18" charset="0"/>
                                    <a:ea typeface="Cambria Math" panose="02040503050406030204" pitchFamily="18" charset="0"/>
                                  </a:rPr>
                                  <m:t>𝐾</m:t>
                                </m:r>
                              </m:sup>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𝑛</m:t>
                                    </m:r>
                                  </m:sub>
                                </m:sSub>
                              </m:e>
                            </m:nary>
                          </m:e>
                        </m:d>
                      </m:e>
                      <m:sup>
                        <m:r>
                          <a:rPr lang="de-CH" i="1">
                            <a:latin typeface="Cambria Math" panose="02040503050406030204" pitchFamily="18" charset="0"/>
                            <a:ea typeface="Cambria Math" panose="02040503050406030204" pitchFamily="18" charset="0"/>
                          </a:rPr>
                          <m:t>−1</m:t>
                        </m:r>
                      </m:sup>
                    </m:sSup>
                  </m:oMath>
                </a14:m>
                <a:r>
                  <a:rPr lang="en-US" dirty="0">
                    <a:ea typeface="Cambria Math" panose="02040503050406030204" pitchFamily="18" charset="0"/>
                  </a:rPr>
                  <a:t>.</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45E28EDE-4823-4E11-F69E-214FA236F74C}"/>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b="-6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664CF8-57BB-2361-3EDC-8EC87C304002}"/>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237805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a:xfrm>
            <a:off x="342901" y="455702"/>
            <a:ext cx="8445500" cy="430887"/>
          </a:xfrm>
        </p:spPr>
        <p:txBody>
          <a:bodyPr/>
          <a:lstStyle/>
          <a:p>
            <a:r>
              <a:rPr lang="en-CH" dirty="0"/>
              <a:t>Summary and self-study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today we have studied the M/M/s/K, that is, the M/M/s model with the further restriction that the queueing system can host at most K customers.</a:t>
                </a:r>
              </a:p>
              <a:p>
                <a:pPr marL="0" indent="0">
                  <a:buNone/>
                </a:pPr>
                <a:endParaRPr lang="en-US" b="1" dirty="0">
                  <a:solidFill>
                    <a:schemeClr val="accent1"/>
                  </a:solidFill>
                </a:endParaRPr>
              </a:p>
              <a:p>
                <a:pPr marL="0" indent="0">
                  <a:buNone/>
                </a:pPr>
                <a:r>
                  <a:rPr lang="en-US" b="1" dirty="0">
                    <a:solidFill>
                      <a:schemeClr val="accent1"/>
                    </a:solidFill>
                  </a:rPr>
                  <a:t>Self-study: </a:t>
                </a:r>
                <a:r>
                  <a:rPr lang="en-US" dirty="0"/>
                  <a:t>Prove that for the M/M/s/K model, the following formulas hold:</a:t>
                </a:r>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𝐿</m:t>
                          </m:r>
                        </m:e>
                        <m:sub>
                          <m:r>
                            <a:rPr lang="de-CH" b="0" i="1" smtClean="0">
                              <a:latin typeface="Cambria Math" panose="02040503050406030204" pitchFamily="18" charset="0"/>
                            </a:rPr>
                            <m:t>𝑞</m:t>
                          </m:r>
                        </m:sub>
                      </m:sSub>
                      <m:r>
                        <a:rPr lang="de-CH" b="0" i="1" smtClean="0">
                          <a:latin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0</m:t>
                              </m:r>
                            </m:sub>
                          </m:sSub>
                          <m:sSup>
                            <m:sSupPr>
                              <m:ctrlPr>
                                <a:rPr lang="de-CH" b="0" i="1" smtClean="0">
                                  <a:latin typeface="Cambria Math" panose="02040503050406030204" pitchFamily="18" charset="0"/>
                                </a:rPr>
                              </m:ctrlPr>
                            </m:sSupPr>
                            <m:e>
                              <m:r>
                                <a:rPr lang="de-CH" b="0" i="1" smtClean="0">
                                  <a:latin typeface="Cambria Math" panose="02040503050406030204" pitchFamily="18" charset="0"/>
                                </a:rPr>
                                <m:t>𝑠</m:t>
                              </m:r>
                            </m:e>
                            <m:sup>
                              <m:r>
                                <a:rPr lang="de-CH" b="0" i="1" smtClean="0">
                                  <a:latin typeface="Cambria Math" panose="02040503050406030204" pitchFamily="18" charset="0"/>
                                </a:rPr>
                                <m:t>𝑠</m:t>
                              </m:r>
                            </m:sup>
                          </m:sSup>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+1</m:t>
                              </m:r>
                            </m:sup>
                          </m:sSup>
                        </m:num>
                        <m:den>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𝜌</m:t>
                                  </m:r>
                                </m:e>
                              </m:d>
                            </m:e>
                            <m:sup>
                              <m:r>
                                <a:rPr lang="de-CH" b="0" i="1" smtClean="0">
                                  <a:latin typeface="Cambria Math" panose="02040503050406030204" pitchFamily="18" charset="0"/>
                                  <a:ea typeface="Cambria Math" panose="02040503050406030204" pitchFamily="18" charset="0"/>
                                </a:rPr>
                                <m:t>2</m:t>
                              </m:r>
                            </m:sup>
                          </m:sSup>
                        </m:den>
                      </m:f>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sSup>
                            <m:sSupPr>
                              <m:ctrlPr>
                                <a:rPr lang="de-CH" b="0"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𝜌</m:t>
                              </m:r>
                            </m:e>
                            <m:sup>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sup>
                          </m:sSup>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e>
                              </m:d>
                              <m:d>
                                <m:dPr>
                                  <m:ctrlPr>
                                    <a:rPr lang="de-CH" b="0" i="1" smtClean="0">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−1</m:t>
                                  </m:r>
                                </m:e>
                              </m:d>
                            </m:e>
                          </m:d>
                        </m:e>
                      </m:d>
                      <m:r>
                        <a:rPr lang="de-CH" b="0" i="1" smtClean="0">
                          <a:latin typeface="Cambria Math" panose="02040503050406030204" pitchFamily="18" charset="0"/>
                          <a:ea typeface="Cambria Math" panose="02040503050406030204" pitchFamily="18" charset="0"/>
                        </a:rPr>
                        <m:t>,  </m:t>
                      </m:r>
                      <m:r>
                        <m:rPr>
                          <m:sty m:val="p"/>
                        </m:rPr>
                        <a:rPr lang="de-CH" b="0" i="0" smtClean="0">
                          <a:latin typeface="Cambria Math" panose="02040503050406030204" pitchFamily="18" charset="0"/>
                          <a:ea typeface="Cambria Math" panose="02040503050406030204" pitchFamily="18" charset="0"/>
                        </a:rPr>
                        <m:t>where</m:t>
                      </m:r>
                      <m:r>
                        <a:rPr lang="de-CH" b="0" i="1" smtClean="0">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𝜌</m:t>
                      </m:r>
                      <m:r>
                        <a:rPr lang="de-CH" b="0" i="1" smtClean="0">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de-CH" i="1">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𝜇</m:t>
                          </m:r>
                        </m:den>
                      </m:f>
                      <m:r>
                        <a:rPr lang="de-CH" b="0" i="1" smtClean="0">
                          <a:latin typeface="Cambria Math" panose="02040503050406030204" pitchFamily="18" charset="0"/>
                          <a:ea typeface="Cambria Math" panose="02040503050406030204" pitchFamily="18" charset="0"/>
                        </a:rPr>
                        <m:t>,</m:t>
                      </m:r>
                    </m:oMath>
                    <m:oMath xmlns:m="http://schemas.openxmlformats.org/officeDocument/2006/math">
                      <m:r>
                        <a:rPr lang="de-CH" b="0" i="1" smtClean="0">
                          <a:latin typeface="Cambria Math" panose="02040503050406030204" pitchFamily="18" charset="0"/>
                          <a:ea typeface="Cambria Math" panose="02040503050406030204" pitchFamily="18" charset="0"/>
                        </a:rPr>
                        <m:t>𝐿</m:t>
                      </m:r>
                      <m:r>
                        <a:rPr lang="de-CH" b="0" i="1" smtClean="0">
                          <a:latin typeface="Cambria Math" panose="02040503050406030204" pitchFamily="18" charset="0"/>
                          <a:ea typeface="Cambria Math" panose="02040503050406030204" pitchFamily="18" charset="0"/>
                        </a:rPr>
                        <m:t>=</m:t>
                      </m:r>
                      <m:nary>
                        <m:naryPr>
                          <m:chr m:val="∑"/>
                          <m:ctrlPr>
                            <a:rPr lang="de-CH" b="0" i="1" smtClean="0">
                              <a:latin typeface="Cambria Math" panose="02040503050406030204" pitchFamily="18" charset="0"/>
                              <a:ea typeface="Cambria Math" panose="02040503050406030204" pitchFamily="18" charset="0"/>
                            </a:rPr>
                          </m:ctrlPr>
                        </m:naryPr>
                        <m:sub>
                          <m:r>
                            <m:rPr>
                              <m:brk m:alnAt="23"/>
                            </m:rP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𝑠</m:t>
                          </m:r>
                          <m:r>
                            <a:rPr lang="de-CH" b="0" i="1" smtClean="0">
                              <a:latin typeface="Cambria Math" panose="02040503050406030204" pitchFamily="18" charset="0"/>
                              <a:ea typeface="Cambria Math" panose="02040503050406030204" pitchFamily="18" charset="0"/>
                            </a:rPr>
                            <m:t>−1</m:t>
                          </m:r>
                        </m:sup>
                        <m:e>
                          <m:r>
                            <a:rPr lang="de-CH" b="0" i="1" smtClean="0">
                              <a:latin typeface="Cambria Math" panose="02040503050406030204" pitchFamily="18" charset="0"/>
                              <a:ea typeface="Cambria Math" panose="02040503050406030204" pitchFamily="18" charset="0"/>
                            </a:rPr>
                            <m:t>𝑛</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e>
                      </m:nary>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𝐿</m:t>
                          </m:r>
                        </m:e>
                        <m:sub>
                          <m:r>
                            <a:rPr lang="de-CH" b="0" i="1" smtClean="0">
                              <a:latin typeface="Cambria Math" panose="02040503050406030204" pitchFamily="18" charset="0"/>
                              <a:ea typeface="Cambria Math" panose="02040503050406030204" pitchFamily="18" charset="0"/>
                            </a:rPr>
                            <m:t>𝑞</m:t>
                          </m:r>
                        </m:sub>
                      </m:sSub>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𝑠</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nary>
                            <m:naryPr>
                              <m:chr m:val="∑"/>
                              <m:ctrlPr>
                                <a:rPr lang="de-CH" i="1">
                                  <a:latin typeface="Cambria Math" panose="02040503050406030204" pitchFamily="18" charset="0"/>
                                  <a:ea typeface="Cambria Math" panose="02040503050406030204" pitchFamily="18" charset="0"/>
                                </a:rPr>
                              </m:ctrlPr>
                            </m:naryPr>
                            <m:sub>
                              <m:r>
                                <m:rPr>
                                  <m:brk m:alnAt="23"/>
                                </m:rP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=0</m:t>
                              </m:r>
                            </m:sub>
                            <m:sup>
                              <m:r>
                                <a:rPr lang="de-CH" i="1">
                                  <a:latin typeface="Cambria Math" panose="02040503050406030204" pitchFamily="18" charset="0"/>
                                  <a:ea typeface="Cambria Math" panose="02040503050406030204" pitchFamily="18" charset="0"/>
                                </a:rPr>
                                <m:t>𝑠</m:t>
                              </m:r>
                              <m:r>
                                <a:rPr lang="de-CH" i="1">
                                  <a:latin typeface="Cambria Math" panose="02040503050406030204" pitchFamily="18" charset="0"/>
                                  <a:ea typeface="Cambria Math" panose="02040503050406030204" pitchFamily="18" charset="0"/>
                                </a:rPr>
                                <m:t>−1</m:t>
                              </m:r>
                            </m:sup>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e>
                          </m:nary>
                        </m:e>
                      </m:d>
                    </m:oMath>
                  </m:oMathPara>
                </a14:m>
                <a:endParaRPr lang="de-CH" b="0"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A2AD464-6984-5C48-9A2A-D24FEDE37D43}"/>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a:t>
            </a:r>
            <a:r>
              <a:rPr lang="en-GB" dirty="0" err="1"/>
              <a:t>itulation</a:t>
            </a:r>
            <a:r>
              <a:rPr lang="en-CH" dirty="0"/>
              <a:t> and </a:t>
            </a:r>
            <a:r>
              <a:rPr lang="en-GB" dirty="0"/>
              <a:t>lecture outline</a:t>
            </a:r>
            <a:endParaRPr lang="en-CH" dirty="0"/>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CH" dirty="0"/>
          </a:p>
          <a:p>
            <a:pPr marL="0" indent="0">
              <a:buNone/>
            </a:pPr>
            <a:r>
              <a:rPr lang="en-CH" b="1" dirty="0">
                <a:solidFill>
                  <a:schemeClr val="accent1"/>
                </a:solidFill>
              </a:rPr>
              <a:t>Recap: </a:t>
            </a:r>
            <a:r>
              <a:rPr lang="en-CH" dirty="0"/>
              <a:t>so far we have</a:t>
            </a:r>
            <a:r>
              <a:rPr lang="en-GB" dirty="0"/>
              <a:t> learnt</a:t>
            </a:r>
            <a:r>
              <a:rPr lang="en-CH" dirty="0"/>
              <a:t> the basics of queueing theory, Little's law, and how to analy</a:t>
            </a:r>
            <a:r>
              <a:rPr lang="en-GB" dirty="0"/>
              <a:t>s</a:t>
            </a:r>
            <a:r>
              <a:rPr lang="en-CH" dirty="0"/>
              <a:t>e the M/M/s model with infinitely long queues as a birth-and-death process.</a:t>
            </a:r>
          </a:p>
          <a:p>
            <a:pPr marL="0" indent="0">
              <a:buNone/>
            </a:pPr>
            <a:endParaRPr lang="en-CH" dirty="0"/>
          </a:p>
          <a:p>
            <a:pPr marL="0" indent="0">
              <a:buNone/>
            </a:pPr>
            <a:r>
              <a:rPr lang="en-CH" b="1" dirty="0">
                <a:solidFill>
                  <a:schemeClr val="accent1"/>
                </a:solidFill>
              </a:rPr>
              <a:t>In this lecture:</a:t>
            </a:r>
            <a:r>
              <a:rPr lang="en-CH" dirty="0"/>
              <a:t> The M/M/s with finite queue, aka the M/M/s/K model (following Ch. 17.6 of the book by Hillier and Lieberman). The key difference of this model is that if the queueing system is full, then no further customer is allowed to enter the queueing system.</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3A2D-E704-F94A-A1C8-1FD66A5E9208}"/>
              </a:ext>
            </a:extLst>
          </p:cNvPr>
          <p:cNvSpPr>
            <a:spLocks noGrp="1"/>
          </p:cNvSpPr>
          <p:nvPr>
            <p:ph type="title"/>
          </p:nvPr>
        </p:nvSpPr>
        <p:spPr/>
        <p:txBody>
          <a:bodyPr/>
          <a:lstStyle/>
          <a:p>
            <a:r>
              <a:rPr lang="en-US" dirty="0"/>
              <a:t>The M/M/1 model – transient behavior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B1F5C7-13FB-1947-97F1-C43EE136F7D3}"/>
                  </a:ext>
                </a:extLst>
              </p:cNvPr>
              <p:cNvSpPr>
                <a:spLocks noGrp="1"/>
              </p:cNvSpPr>
              <p:nvPr>
                <p:ph sz="quarter" idx="11"/>
              </p:nvPr>
            </p:nvSpPr>
            <p:spPr/>
            <p:txBody>
              <a:bodyPr>
                <a:normAutofit/>
              </a:bodyPr>
              <a:lstStyle/>
              <a:p>
                <a:pPr marL="0" indent="0">
                  <a:buNone/>
                </a:pPr>
                <a:r>
                  <a:rPr lang="en-US" dirty="0"/>
                  <a:t>To study the transient behavior of the M/M/1 model, we need to set some initial conditions and then solve</a:t>
                </a:r>
              </a:p>
              <a:p>
                <a:pPr marL="0" indent="0">
                  <a:buNone/>
                </a:pPr>
                <a:endParaRPr lang="en-US"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0,</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oMath>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dirty="0">
                    <a:ea typeface="Cambria Math" panose="02040503050406030204" pitchFamily="18" charset="0"/>
                  </a:rPr>
                  <a:t>under the additional constrains: </a:t>
                </a:r>
                <a14:m>
                  <m:oMath xmlns:m="http://schemas.openxmlformats.org/officeDocument/2006/math">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de-CH" b="0" i="1" smtClean="0">
                        <a:latin typeface="Cambria Math" panose="02040503050406030204" pitchFamily="18" charset="0"/>
                        <a:ea typeface="Cambria Math" panose="02040503050406030204" pitchFamily="18" charset="0"/>
                      </a:rPr>
                      <m:t>≥0,  </m:t>
                    </m:r>
                    <m:r>
                      <a:rPr lang="en-US" i="1">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0,</m:t>
                        </m:r>
                        <m:r>
                          <a:rPr lang="en-US" i="1">
                            <a:latin typeface="Cambria Math" panose="02040503050406030204" pitchFamily="18" charset="0"/>
                          </a:rPr>
                          <m:t>𝑡</m:t>
                        </m:r>
                      </m:e>
                    </m:d>
                    <m:r>
                      <a:rPr lang="de-CH"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de-CH" b="0" i="0" smtClean="0">
                            <a:latin typeface="Cambria Math" panose="02040503050406030204" pitchFamily="18" charset="0"/>
                          </a:rPr>
                          <m:t>1</m:t>
                        </m:r>
                        <m:r>
                          <a:rPr lang="en-US">
                            <a:latin typeface="Cambria Math" panose="02040503050406030204" pitchFamily="18" charset="0"/>
                          </a:rPr>
                          <m:t>,</m:t>
                        </m:r>
                        <m:r>
                          <a:rPr lang="en-US" i="1">
                            <a:latin typeface="Cambria Math" panose="02040503050406030204" pitchFamily="18" charset="0"/>
                          </a:rPr>
                          <m:t>𝑡</m:t>
                        </m:r>
                      </m:e>
                    </m:d>
                    <m:r>
                      <a:rPr lang="de-CH" b="0" i="1" smtClean="0">
                        <a:latin typeface="Cambria Math" panose="02040503050406030204" pitchFamily="18" charset="0"/>
                      </a:rPr>
                      <m:t>+ …=1</m:t>
                    </m:r>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de-CH" dirty="0">
                    <a:ea typeface="Cambria Math" panose="02040503050406030204" pitchFamily="18" charset="0"/>
                  </a:rPr>
                  <a:t>T</a:t>
                </a:r>
                <a:r>
                  <a:rPr lang="en-US" dirty="0">
                    <a:ea typeface="Cambria Math" panose="02040503050406030204" pitchFamily="18" charset="0"/>
                  </a:rPr>
                  <a:t>he steady-states are: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𝑝</m:t>
                        </m:r>
                      </m:e>
                      <m:sub>
                        <m:r>
                          <a:rPr lang="en-US" i="1" smtClean="0">
                            <a:latin typeface="Cambria Math" panose="02040503050406030204" pitchFamily="18" charset="0"/>
                            <a:ea typeface="Cambria Math" panose="02040503050406030204" pitchFamily="18" charset="0"/>
                          </a:rPr>
                          <m:t>0</m:t>
                        </m:r>
                      </m:sub>
                    </m:sSub>
                    <m:r>
                      <m:rPr>
                        <m:nor/>
                      </m:rPr>
                      <a:rPr lang="en-US"/>
                      <m:t>= </m:t>
                    </m:r>
                    <m:r>
                      <a:rPr lang="en-US"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𝜌</m:t>
                    </m:r>
                  </m:oMath>
                </a14:m>
                <a:r>
                  <a:rPr lang="en-US" dirty="0">
                    <a:ea typeface="Cambria Math" panose="02040503050406030204" pitchFamily="18" charset="0"/>
                  </a:rPr>
                  <a:t> and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ea typeface="Cambria Math" panose="02040503050406030204" pitchFamily="18" charset="0"/>
                          </a:rPr>
                          <m:t>𝑛</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0</m:t>
                        </m:r>
                      </m:sub>
                    </m:sSub>
                  </m:oMath>
                </a14:m>
                <a:r>
                  <a:rPr lang="en-US" dirty="0">
                    <a:ea typeface="Cambria Math" panose="02040503050406030204" pitchFamily="18" charset="0"/>
                  </a:rPr>
                  <a:t> for </a:t>
                </a:r>
                <a14:m>
                  <m:oMath xmlns:m="http://schemas.openxmlformats.org/officeDocument/2006/math">
                    <m:r>
                      <a:rPr lang="en-US" i="1" smtClean="0">
                        <a:latin typeface="Cambria Math" panose="02040503050406030204" pitchFamily="18" charset="0"/>
                        <a:ea typeface="Cambria Math" panose="02040503050406030204" pitchFamily="18" charset="0"/>
                      </a:rPr>
                      <m:t>𝑛</m:t>
                    </m:r>
                    <m:r>
                      <a:rPr lang="en-US" i="1" smtClean="0">
                        <a:latin typeface="Cambria Math" panose="02040503050406030204" pitchFamily="18" charset="0"/>
                        <a:ea typeface="Cambria Math" panose="02040503050406030204" pitchFamily="18" charset="0"/>
                      </a:rPr>
                      <m:t>&gt;0</m:t>
                    </m:r>
                  </m:oMath>
                </a14:m>
                <a:r>
                  <a:rPr lang="en-US" dirty="0">
                    <a:ea typeface="Cambria Math" panose="02040503050406030204" pitchFamily="18" charset="0"/>
                  </a:rPr>
                  <a:t>, where </a:t>
                </a:r>
                <a14:m>
                  <m:oMath xmlns:m="http://schemas.openxmlformats.org/officeDocument/2006/math">
                    <m:r>
                      <a:rPr lang="en-US" i="1">
                        <a:latin typeface="Cambria Math" panose="02040503050406030204" pitchFamily="18" charset="0"/>
                        <a:ea typeface="Cambria Math" panose="02040503050406030204" pitchFamily="18" charset="0"/>
                      </a:rPr>
                      <m:t>𝜌</m:t>
                    </m:r>
                    <m:r>
                      <a:rPr lang="de-CH" i="1">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r>
                      <a:rPr lang="en-US" i="1">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E8B1F5C7-13FB-1947-97F1-C43EE136F7D3}"/>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138AAA-63E5-AF42-9CDB-686A08E5B867}"/>
              </a:ext>
            </a:extLst>
          </p:cNvPr>
          <p:cNvSpPr>
            <a:spLocks noGrp="1"/>
          </p:cNvSpPr>
          <p:nvPr>
            <p:ph type="sldNum" sz="quarter" idx="4"/>
          </p:nvPr>
        </p:nvSpPr>
        <p:spPr/>
        <p:txBody>
          <a:bodyPr/>
          <a:lstStyle/>
          <a:p>
            <a:fld id="{05306F20-FBA2-4746-AE9F-DFBA4FFD6FE5}" type="slidenum">
              <a:rPr lang="en-US" smtClean="0"/>
              <a:t>3</a:t>
            </a:fld>
            <a:endParaRPr lang="en-US" dirty="0"/>
          </a:p>
        </p:txBody>
      </p:sp>
    </p:spTree>
    <p:extLst>
      <p:ext uri="{BB962C8B-B14F-4D97-AF65-F5344CB8AC3E}">
        <p14:creationId xmlns:p14="http://schemas.microsoft.com/office/powerpoint/2010/main" val="60232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05DD-AB0D-134A-88F1-543124F28799}"/>
              </a:ext>
            </a:extLst>
          </p:cNvPr>
          <p:cNvSpPr>
            <a:spLocks noGrp="1"/>
          </p:cNvSpPr>
          <p:nvPr>
            <p:ph type="title"/>
          </p:nvPr>
        </p:nvSpPr>
        <p:spPr>
          <a:xfrm>
            <a:off x="342901" y="488953"/>
            <a:ext cx="8445500" cy="430887"/>
          </a:xfrm>
        </p:spPr>
        <p:txBody>
          <a:bodyPr/>
          <a:lstStyle/>
          <a:p>
            <a:r>
              <a:rPr lang="en-US" dirty="0"/>
              <a:t>The M/M/1/K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4850A-3572-5241-9BCB-45E39B84BE60}"/>
                  </a:ext>
                </a:extLst>
              </p:cNvPr>
              <p:cNvSpPr>
                <a:spLocks noGrp="1"/>
              </p:cNvSpPr>
              <p:nvPr>
                <p:ph sz="quarter" idx="11"/>
              </p:nvPr>
            </p:nvSpPr>
            <p:spPr/>
            <p:txBody>
              <a:bodyPr>
                <a:normAutofit fontScale="92500" lnSpcReduction="10000"/>
              </a:bodyPr>
              <a:lstStyle/>
              <a:p>
                <a:pPr marL="0" indent="0">
                  <a:buNone/>
                </a:pPr>
                <a:r>
                  <a:rPr lang="en-US" dirty="0"/>
                  <a:t>If the queueing system hosts at most </a:t>
                </a:r>
                <a14:m>
                  <m:oMath xmlns:m="http://schemas.openxmlformats.org/officeDocument/2006/math">
                    <m:r>
                      <a:rPr lang="en-US" i="1" dirty="0" smtClean="0">
                        <a:latin typeface="Cambria Math" panose="02040503050406030204" pitchFamily="18" charset="0"/>
                      </a:rPr>
                      <m:t>𝐾</m:t>
                    </m:r>
                  </m:oMath>
                </a14:m>
                <a:r>
                  <a:rPr lang="en-US" dirty="0"/>
                  <a:t> customers, then the Kolmogorov equations are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0,</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oMath>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𝜇</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−1</m:t>
                      </m:r>
                    </m:oMath>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de-CH" b="0" i="1" smtClean="0">
                              <a:latin typeface="Cambria Math" panose="02040503050406030204" pitchFamily="18" charset="0"/>
                            </a:rPr>
                            <m:t>𝐾</m:t>
                          </m:r>
                          <m:r>
                            <a:rPr lang="en-US" i="1">
                              <a:latin typeface="Cambria Math" panose="02040503050406030204" pitchFamily="18" charset="0"/>
                            </a:rPr>
                            <m:t>−1,</m:t>
                          </m:r>
                          <m:r>
                            <a:rPr lang="en-US" i="1">
                              <a:latin typeface="Cambria Math" panose="02040503050406030204" pitchFamily="18" charset="0"/>
                            </a:rPr>
                            <m:t>𝑡</m:t>
                          </m:r>
                        </m:e>
                      </m:d>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𝜇</m:t>
                      </m:r>
                    </m:oMath>
                  </m:oMathPara>
                </a14:m>
                <a:endParaRPr lang="en-US" i="1" dirty="0"/>
              </a:p>
              <a:p>
                <a:pPr marL="0" indent="0">
                  <a:buNone/>
                </a:pPr>
                <a:endParaRPr lang="en-US" i="1" dirty="0"/>
              </a:p>
              <a:p>
                <a:pPr marL="0" indent="0">
                  <a:buNone/>
                </a:pPr>
                <a:r>
                  <a:rPr lang="en-US" dirty="0"/>
                  <a:t>because no one can arrive if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a:latin typeface="Cambria Math" panose="02040503050406030204" pitchFamily="18" charset="0"/>
                      </a:rPr>
                      <m:t>𝐾</m:t>
                    </m:r>
                  </m:oMath>
                </a14:m>
                <a:r>
                  <a:rPr lang="en-US" dirty="0"/>
                  <a:t>. Then, the steady state conditions read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𝜆</m:t>
                      </m:r>
                    </m:oMath>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e>
                      </m:d>
                      <m:r>
                        <a:rPr lang="en-US" i="1">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rPr>
                          </m:ctrlPr>
                        </m:sSubPr>
                        <m:e>
                          <m:r>
                            <a:rPr lang="en-US" i="1">
                              <a:latin typeface="Cambria Math" panose="02040503050406030204" pitchFamily="18" charset="0"/>
                            </a:rPr>
                            <m:t>𝑝</m:t>
                          </m:r>
                        </m:e>
                        <m:sub>
                          <m:r>
                            <a:rPr lang="de-CH" b="0" i="1" smtClean="0">
                              <a:latin typeface="Cambria Math" panose="02040503050406030204" pitchFamily="18" charset="0"/>
                            </a:rPr>
                            <m:t>𝑛</m:t>
                          </m:r>
                          <m:r>
                            <a:rPr lang="de-CH"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𝜇</m:t>
                      </m:r>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r>
                        <a:rPr lang="en-US" i="1" dirty="0">
                          <a:latin typeface="Cambria Math" panose="02040503050406030204" pitchFamily="18" charset="0"/>
                        </a:rPr>
                        <m:t>𝐾</m:t>
                      </m:r>
                      <m:r>
                        <a:rPr lang="de-CH" i="1">
                          <a:latin typeface="Cambria Math" panose="02040503050406030204" pitchFamily="18" charset="0"/>
                          <a:ea typeface="Cambria Math" panose="02040503050406030204" pitchFamily="18" charset="0"/>
                        </a:rPr>
                        <m:t>−1</m:t>
                      </m:r>
                    </m:oMath>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𝐾</m:t>
                          </m:r>
                        </m:sub>
                      </m:sSub>
                      <m:r>
                        <a:rPr lang="en-US" i="1">
                          <a:latin typeface="Cambria Math" panose="02040503050406030204" pitchFamily="18" charset="0"/>
                          <a:ea typeface="Cambria Math" panose="02040503050406030204" pitchFamily="18" charset="0"/>
                        </a:rPr>
                        <m:t>𝜇</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rPr>
                          </m:ctrlPr>
                        </m:sSubPr>
                        <m:e>
                          <m:r>
                            <a:rPr lang="en-US" i="1">
                              <a:latin typeface="Cambria Math" panose="02040503050406030204" pitchFamily="18" charset="0"/>
                            </a:rPr>
                            <m:t>𝑝</m:t>
                          </m:r>
                        </m:e>
                        <m:sub>
                          <m:r>
                            <a:rPr lang="de-CH" b="0" i="1" smtClean="0">
                              <a:latin typeface="Cambria Math" panose="02040503050406030204" pitchFamily="18" charset="0"/>
                            </a:rPr>
                            <m:t>𝐾</m:t>
                          </m:r>
                          <m:r>
                            <a:rPr lang="de-CH"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𝜆</m:t>
                      </m:r>
                    </m:oMath>
                  </m:oMathPara>
                </a14:m>
                <a:endParaRPr lang="en-US" i="1" dirty="0"/>
              </a:p>
              <a:p>
                <a:pPr marL="0" indent="0">
                  <a:buNone/>
                </a:pPr>
                <a:endParaRPr lang="en-US" i="1" dirty="0"/>
              </a:p>
              <a:p>
                <a:pPr marL="0" indent="0">
                  <a:buNone/>
                </a:pPr>
                <a:r>
                  <a:rPr lang="en-US" dirty="0"/>
                  <a:t>and the solution is still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𝜇</m:t>
                                </m:r>
                              </m:den>
                            </m:f>
                          </m:e>
                        </m:d>
                      </m:e>
                      <m:sup>
                        <m:r>
                          <a:rPr lang="de-CH" i="1">
                            <a:latin typeface="Cambria Math" panose="02040503050406030204" pitchFamily="18" charset="0"/>
                            <a:ea typeface="Cambria Math" panose="02040503050406030204" pitchFamily="18" charset="0"/>
                          </a:rPr>
                          <m:t>𝑛</m:t>
                        </m:r>
                      </m:sup>
                    </m:sSup>
                    <m:sSub>
                      <m:sSubPr>
                        <m:ctrlPr>
                          <a:rPr lang="de-CH" b="0" i="1" smtClean="0">
                            <a:latin typeface="Cambria Math" panose="02040503050406030204" pitchFamily="18" charset="0"/>
                          </a:rPr>
                        </m:ctrlPr>
                      </m:sSubPr>
                      <m:e>
                        <m:r>
                          <a:rPr lang="en-US" i="1">
                            <a:latin typeface="Cambria Math" panose="02040503050406030204" pitchFamily="18" charset="0"/>
                          </a:rPr>
                          <m:t>𝑝</m:t>
                        </m:r>
                      </m:e>
                      <m:sub>
                        <m:r>
                          <a:rPr lang="de-CH" b="0" i="1" smtClean="0">
                            <a:latin typeface="Cambria Math" panose="02040503050406030204" pitchFamily="18" charset="0"/>
                          </a:rPr>
                          <m:t>0</m:t>
                        </m:r>
                      </m:sub>
                    </m:sSub>
                    <m:r>
                      <a:rPr lang="de-CH"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oMath>
                </a14:m>
                <a:r>
                  <a:rPr lang="en-US" dirty="0"/>
                  <a:t> for </a:t>
                </a:r>
                <a14:m>
                  <m:oMath xmlns:m="http://schemas.openxmlformats.org/officeDocument/2006/math">
                    <m: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=1,…,</m:t>
                    </m:r>
                    <m:r>
                      <a:rPr lang="en-US" i="1" dirty="0">
                        <a:latin typeface="Cambria Math" panose="02040503050406030204" pitchFamily="18" charset="0"/>
                      </a:rPr>
                      <m:t>𝐾</m:t>
                    </m:r>
                  </m:oMath>
                </a14:m>
                <a:r>
                  <a:rPr lang="de-CH" dirty="0">
                    <a:latin typeface="Cambria Math" panose="02040503050406030204" pitchFamily="18" charset="0"/>
                    <a:ea typeface="Cambria Math" panose="02040503050406030204" pitchFamily="18" charset="0"/>
                  </a:rPr>
                  <a:t>. </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934850A-3572-5241-9BCB-45E39B84BE60}"/>
                  </a:ext>
                </a:extLst>
              </p:cNvPr>
              <p:cNvSpPr>
                <a:spLocks noGrp="1" noRot="1" noChangeAspect="1" noMove="1" noResize="1" noEditPoints="1" noAdjustHandles="1" noChangeArrowheads="1" noChangeShapeType="1" noTextEdit="1"/>
              </p:cNvSpPr>
              <p:nvPr>
                <p:ph sz="quarter" idx="11"/>
              </p:nvPr>
            </p:nvSpPr>
            <p:spPr>
              <a:blipFill>
                <a:blip r:embed="rId2"/>
                <a:stretch>
                  <a:fillRect l="-1515" t="-104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BDA38C1-30FF-4A44-8252-20777A6B87D7}"/>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282498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05DD-AB0D-134A-88F1-543124F28799}"/>
              </a:ext>
            </a:extLst>
          </p:cNvPr>
          <p:cNvSpPr>
            <a:spLocks noGrp="1"/>
          </p:cNvSpPr>
          <p:nvPr>
            <p:ph type="title"/>
          </p:nvPr>
        </p:nvSpPr>
        <p:spPr/>
        <p:txBody>
          <a:bodyPr/>
          <a:lstStyle/>
          <a:p>
            <a:r>
              <a:rPr lang="en-US" dirty="0"/>
              <a:t>The M/M/1/K model – steady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34850A-3572-5241-9BCB-45E39B84BE60}"/>
                  </a:ext>
                </a:extLst>
              </p:cNvPr>
              <p:cNvSpPr>
                <a:spLocks noGrp="1"/>
              </p:cNvSpPr>
              <p:nvPr>
                <p:ph sz="quarter" idx="11"/>
              </p:nvPr>
            </p:nvSpPr>
            <p:spPr/>
            <p:txBody>
              <a:bodyPr>
                <a:normAutofit/>
              </a:bodyPr>
              <a:lstStyle/>
              <a:p>
                <a:pPr marL="0" indent="0">
                  <a:buNone/>
                </a:pPr>
                <a:r>
                  <a:rPr lang="en-US" dirty="0"/>
                  <a:t>The solution is still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oMath>
                </a14:m>
                <a:r>
                  <a:rPr lang="en-US" dirty="0"/>
                  <a:t> for </a:t>
                </a:r>
                <a14:m>
                  <m:oMath xmlns:m="http://schemas.openxmlformats.org/officeDocument/2006/math">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𝐾</m:t>
                    </m:r>
                  </m:oMath>
                </a14:m>
                <a:r>
                  <a:rPr lang="en-US" dirty="0">
                    <a:latin typeface="Cambria Math" panose="02040503050406030204" pitchFamily="18" charset="0"/>
                    <a:ea typeface="Cambria Math" panose="02040503050406030204" pitchFamily="18" charset="0"/>
                  </a:rPr>
                  <a:t>. </a:t>
                </a:r>
                <a:r>
                  <a:rPr lang="en-US" dirty="0">
                    <a:latin typeface="+mn-lt"/>
                    <a:ea typeface="Cambria Math" panose="02040503050406030204" pitchFamily="18" charset="0"/>
                  </a:rPr>
                  <a:t>Recall that </a:t>
                </a:r>
                <a:r>
                  <a:rPr lang="en-US" dirty="0">
                    <a:ea typeface="Cambria Math" panose="02040503050406030204" pitchFamily="18" charset="0"/>
                  </a:rPr>
                  <a:t>if </a:t>
                </a:r>
                <a14:m>
                  <m:oMath xmlns:m="http://schemas.openxmlformats.org/officeDocument/2006/math">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r>
                  <a:rPr lang="en-US" dirty="0">
                    <a:latin typeface="Cambria Math" panose="02040503050406030204" pitchFamily="18" charset="0"/>
                  </a:rPr>
                  <a:t>, then</a:t>
                </a:r>
                <a:endParaRPr lang="en-US" dirty="0">
                  <a:latin typeface="+mn-lt"/>
                  <a:ea typeface="Cambria Math" panose="02040503050406030204" pitchFamily="18" charset="0"/>
                </a:endParaRPr>
              </a:p>
              <a:p>
                <a:pPr marL="0" indent="0">
                  <a:buNone/>
                </a:pPr>
                <a:endParaRPr lang="en-US" dirty="0">
                  <a:latin typeface="+mn-lt"/>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de-CH" b="0" i="1" smtClean="0">
                              <a:latin typeface="Cambria Math" panose="02040503050406030204" pitchFamily="18" charset="0"/>
                            </a:rPr>
                            <m:t>𝐾</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r>
                            <a:rPr lang="en-US" i="1">
                              <a:latin typeface="Cambria Math" panose="02040503050406030204" pitchFamily="18" charset="0"/>
                            </a:rPr>
                            <m:t> </m:t>
                          </m:r>
                        </m:e>
                      </m:nary>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𝐾</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0</m:t>
                              </m:r>
                            </m:sub>
                          </m:sSub>
                        </m:e>
                      </m:nary>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num>
                        <m:den>
                          <m:r>
                            <a:rPr lang="en-US">
                              <a:latin typeface="Cambria Math" panose="02040503050406030204" pitchFamily="18" charset="0"/>
                            </a:rPr>
                            <m:t>1</m:t>
                          </m:r>
                          <m:r>
                            <a:rPr lang="en-US">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den>
                      </m:f>
                    </m:oMath>
                  </m:oMathPara>
                </a14:m>
                <a:endParaRPr lang="en-US" i="1" dirty="0">
                  <a:latin typeface="Cambria Math" panose="02040503050406030204" pitchFamily="18" charset="0"/>
                  <a:ea typeface="Cambria Math" panose="02040503050406030204" pitchFamily="18" charset="0"/>
                </a:endParaRPr>
              </a:p>
              <a:p>
                <a:pPr marL="0" indent="0">
                  <a:buNone/>
                </a:pPr>
                <a:endParaRPr lang="en-US" dirty="0">
                  <a:latin typeface="+mn-lt"/>
                  <a:ea typeface="Cambria Math" panose="02040503050406030204" pitchFamily="18" charset="0"/>
                </a:endParaRPr>
              </a:p>
              <a:p>
                <a:pPr marL="0" indent="0">
                  <a:buNone/>
                </a:pPr>
                <a:r>
                  <a:rPr lang="en-US" dirty="0">
                    <a:latin typeface="+mn-lt"/>
                    <a:ea typeface="Cambria Math" panose="02040503050406030204" pitchFamily="18" charset="0"/>
                  </a:rPr>
                  <a:t>Since</a:t>
                </a:r>
                <a:r>
                  <a:rPr lang="en-US" dirty="0">
                    <a:latin typeface="Cambria Math" panose="02040503050406030204" pitchFamily="18" charset="0"/>
                    <a:ea typeface="Cambria Math" panose="02040503050406030204" pitchFamily="18" charset="0"/>
                  </a:rPr>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de-CH" b="0" i="1" smtClean="0">
                            <a:latin typeface="Cambria Math" panose="02040503050406030204" pitchFamily="18" charset="0"/>
                          </a:rPr>
                          <m:t>𝐾</m:t>
                        </m:r>
                      </m:sup>
                      <m:e>
                        <m:sSub>
                          <m:sSubPr>
                            <m:ctrlPr>
                              <a:rPr lang="de-CH"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1</m:t>
                        </m:r>
                      </m:e>
                    </m:nary>
                  </m:oMath>
                </a14:m>
                <a:r>
                  <a:rPr lang="en-US" i="1" dirty="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a:latin typeface="+mn-lt"/>
                    <a:ea typeface="Cambria Math" panose="02040503050406030204" pitchFamily="18" charset="0"/>
                  </a:rPr>
                  <a:t>we conclude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den>
                    </m:f>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𝑛</m:t>
                        </m:r>
                      </m:sub>
                    </m:sSub>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oMath>
                </a14:m>
                <a:r>
                  <a:rPr lang="en-US" dirty="0"/>
                  <a:t>.</a:t>
                </a:r>
              </a:p>
              <a:p>
                <a:pPr marL="0" indent="0">
                  <a:buNone/>
                </a:pPr>
                <a:endParaRPr lang="en-US" dirty="0"/>
              </a:p>
              <a:p>
                <a:pPr marL="0" indent="0">
                  <a:buNone/>
                </a:pPr>
                <a:r>
                  <a:rPr lang="en-US" dirty="0"/>
                  <a:t>On the other hand, if </a:t>
                </a:r>
                <a14:m>
                  <m:oMath xmlns:m="http://schemas.openxmlformats.org/officeDocument/2006/math">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de-CH" i="1">
                            <a:latin typeface="Cambria Math" panose="02040503050406030204" pitchFamily="18" charset="0"/>
                          </a:rPr>
                          <m:t>𝐾</m:t>
                        </m:r>
                      </m:sub>
                    </m:sSub>
                  </m:oMath>
                </a14:m>
                <a:r>
                  <a:rPr lang="en-US" dirty="0"/>
                  <a:t> and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de-CH" i="1">
                            <a:latin typeface="Cambria Math" panose="02040503050406030204" pitchFamily="18" charset="0"/>
                          </a:rPr>
                          <m:t>𝐾</m:t>
                        </m:r>
                      </m:sup>
                      <m:e>
                        <m:sSub>
                          <m:sSubPr>
                            <m:ctrlPr>
                              <a:rPr lang="de-CH"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1</m:t>
                        </m:r>
                      </m:e>
                    </m:nary>
                  </m:oMath>
                </a14:m>
                <a:r>
                  <a:rPr lang="en-US" dirty="0"/>
                  <a:t> implies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de-CH" b="0" i="1" smtClean="0">
                              <a:latin typeface="Cambria Math" panose="02040503050406030204" pitchFamily="18" charset="0"/>
                            </a:rPr>
                            <m:t>𝐾</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de-CH"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1</m:t>
                          </m:r>
                        </m:den>
                      </m:f>
                      <m:r>
                        <a:rPr lang="de-CH"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934850A-3572-5241-9BCB-45E39B84BE60}"/>
                  </a:ext>
                </a:extLst>
              </p:cNvPr>
              <p:cNvSpPr>
                <a:spLocks noGrp="1" noRot="1" noChangeAspect="1" noMove="1" noResize="1" noEditPoints="1" noAdjustHandles="1" noChangeArrowheads="1" noChangeShapeType="1" noTextEdit="1"/>
              </p:cNvSpPr>
              <p:nvPr>
                <p:ph sz="quarter" idx="11"/>
              </p:nvPr>
            </p:nvSpPr>
            <p:spPr>
              <a:blipFill>
                <a:blip r:embed="rId2"/>
                <a:stretch>
                  <a:fillRect l="-1649" t="-4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DA38C1-30FF-4A44-8252-20777A6B87D7}"/>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368900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D275-6342-7576-3681-7F4841531646}"/>
              </a:ext>
            </a:extLst>
          </p:cNvPr>
          <p:cNvSpPr>
            <a:spLocks noGrp="1"/>
          </p:cNvSpPr>
          <p:nvPr>
            <p:ph type="title"/>
          </p:nvPr>
        </p:nvSpPr>
        <p:spPr/>
        <p:txBody>
          <a:bodyPr/>
          <a:lstStyle/>
          <a:p>
            <a:r>
              <a:rPr lang="en-US" dirty="0"/>
              <a:t>The M/M/1/K model – expected # of customers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F9D8B-8B1F-C525-98C8-8C3D4808AFE0}"/>
                  </a:ext>
                </a:extLst>
              </p:cNvPr>
              <p:cNvSpPr>
                <a:spLocks noGrp="1"/>
              </p:cNvSpPr>
              <p:nvPr>
                <p:ph sz="quarter" idx="11"/>
              </p:nvPr>
            </p:nvSpPr>
            <p:spPr/>
            <p:txBody>
              <a:bodyPr>
                <a:normAutofit fontScale="92500"/>
              </a:bodyPr>
              <a:lstStyle/>
              <a:p>
                <a:pPr marL="0" indent="0">
                  <a:buNone/>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m:t>
                    </m:r>
                  </m:oMath>
                </a14:m>
                <a:r>
                  <a:rPr lang="en-US" dirty="0"/>
                  <a:t>, then</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𝐿</m:t>
                      </m:r>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de-CH" b="0" i="1" smtClean="0">
                              <a:latin typeface="Cambria Math" panose="02040503050406030204" pitchFamily="18" charset="0"/>
                            </a:rPr>
                            <m:t>𝑛</m:t>
                          </m:r>
                          <m:r>
                            <a:rPr lang="de-CH" b="0" i="1" smtClean="0">
                              <a:latin typeface="Cambria Math" panose="02040503050406030204" pitchFamily="18" charset="0"/>
                            </a:rPr>
                            <m:t>=</m:t>
                          </m:r>
                          <m:r>
                            <a:rPr lang="de-CH" b="0" i="1" smtClean="0">
                              <a:latin typeface="Cambria Math" panose="02040503050406030204" pitchFamily="18" charset="0"/>
                            </a:rPr>
                            <m:t>0</m:t>
                          </m:r>
                        </m:sub>
                        <m:sup>
                          <m:r>
                            <a:rPr lang="de-CH" b="0" i="1" smtClean="0">
                              <a:latin typeface="Cambria Math" panose="02040503050406030204" pitchFamily="18" charset="0"/>
                            </a:rPr>
                            <m:t>𝐾</m:t>
                          </m:r>
                        </m:sup>
                        <m:e>
                          <m:r>
                            <a:rPr lang="de-CH" b="0" i="1" smtClean="0">
                              <a:latin typeface="Cambria Math" panose="02040503050406030204" pitchFamily="18" charset="0"/>
                            </a:rPr>
                            <m:t>𝑛</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𝑛</m:t>
                              </m:r>
                            </m:sub>
                          </m:sSub>
                        </m:e>
                      </m:nary>
                      <m:r>
                        <a:rPr lang="de-CH"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𝐾</m:t>
                          </m:r>
                        </m:sup>
                        <m:e>
                          <m:r>
                            <a:rPr lang="de-CH" i="1">
                              <a:latin typeface="Cambria Math" panose="02040503050406030204" pitchFamily="18" charset="0"/>
                            </a:rPr>
                            <m:t>𝑛</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e>
                      </m:nary>
                      <m:r>
                        <a:rPr lang="de-CH" b="0" i="0"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𝐾</m:t>
                          </m:r>
                        </m:sup>
                        <m:e>
                          <m:r>
                            <a:rPr lang="de-CH" i="1">
                              <a:latin typeface="Cambria Math" panose="02040503050406030204" pitchFamily="18" charset="0"/>
                            </a:rPr>
                            <m:t>𝑛</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e>
                      </m:nary>
                      <m:r>
                        <a:rPr lang="de-CH"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de-CH"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 </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𝐾</m:t>
                          </m:r>
                        </m:sup>
                        <m:e>
                          <m:r>
                            <a:rPr lang="en-US" i="1">
                              <a:latin typeface="Cambria Math" panose="02040503050406030204" pitchFamily="18" charset="0"/>
                              <a:ea typeface="Cambria Math" panose="02040503050406030204" pitchFamily="18" charset="0"/>
                            </a:rPr>
                            <m:t>𝜌</m:t>
                          </m:r>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𝑑</m:t>
                              </m:r>
                            </m:num>
                            <m:den>
                              <m:r>
                                <a:rPr lang="de-CH"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𝜌</m:t>
                              </m:r>
                            </m:den>
                          </m:f>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e>
                      </m:nary>
                    </m:oMath>
                    <m:oMath xmlns:m="http://schemas.openxmlformats.org/officeDocument/2006/math">
                      <m:r>
                        <a:rPr lang="de-CH" b="0" i="1" smtClean="0">
                          <a:latin typeface="Cambria Math" panose="02040503050406030204" pitchFamily="18" charset="0"/>
                          <a:ea typeface="Cambria Math" panose="02040503050406030204" pitchFamily="18" charset="0"/>
                        </a:rPr>
                        <m:t> </m:t>
                      </m:r>
                    </m:oMath>
                    <m:oMath xmlns:m="http://schemas.openxmlformats.org/officeDocument/2006/math">
                      <m:r>
                        <a:rPr lang="de-CH"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𝑑</m:t>
                          </m:r>
                        </m:num>
                        <m:den>
                          <m:r>
                            <a:rPr lang="de-CH"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𝜌</m:t>
                          </m:r>
                        </m:den>
                      </m:f>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𝐾</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en-US" i="1">
                                  <a:latin typeface="Cambria Math" panose="02040503050406030204" pitchFamily="18" charset="0"/>
                                  <a:ea typeface="Cambria Math" panose="02040503050406030204" pitchFamily="18" charset="0"/>
                                </a:rPr>
                                <m:t>𝑛</m:t>
                              </m:r>
                            </m:sup>
                          </m:sSup>
                        </m:e>
                      </m:nary>
                      <m:r>
                        <a:rPr lang="de-CH"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e>
                          </m:d>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𝑑</m:t>
                          </m:r>
                        </m:num>
                        <m:den>
                          <m:r>
                            <a:rPr lang="de-CH"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𝜌</m:t>
                          </m:r>
                        </m:den>
                      </m:f>
                      <m:d>
                        <m:dPr>
                          <m:ctrlPr>
                            <a:rPr lang="de-CH"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num>
                            <m:den>
                              <m:r>
                                <a:rPr lang="en-US">
                                  <a:latin typeface="Cambria Math" panose="02040503050406030204" pitchFamily="18" charset="0"/>
                                </a:rPr>
                                <m:t>1</m:t>
                              </m:r>
                              <m:r>
                                <a:rPr lang="en-US">
                                  <a:latin typeface="Cambria Math" panose="02040503050406030204" pitchFamily="18" charset="0"/>
                                </a:rPr>
                                <m:t>−</m:t>
                              </m:r>
                              <m:r>
                                <a:rPr lang="en-US" i="1">
                                  <a:latin typeface="Cambria Math" panose="02040503050406030204" pitchFamily="18" charset="0"/>
                                  <a:ea typeface="Cambria Math" panose="02040503050406030204" pitchFamily="18" charset="0"/>
                                </a:rPr>
                                <m:t>𝜌</m:t>
                              </m:r>
                            </m:den>
                          </m:f>
                        </m:e>
                      </m:d>
                    </m:oMath>
                    <m:oMath xmlns:m="http://schemas.openxmlformats.org/officeDocument/2006/math">
                      <m:r>
                        <a:rPr lang="de-CH" b="0" i="1" smtClean="0">
                          <a:latin typeface="Cambria Math" panose="02040503050406030204" pitchFamily="18" charset="0"/>
                          <a:ea typeface="Cambria Math" panose="02040503050406030204" pitchFamily="18" charset="0"/>
                        </a:rPr>
                        <m:t> </m:t>
                      </m:r>
                    </m:oMath>
                    <m:oMath xmlns:m="http://schemas.openxmlformats.org/officeDocument/2006/math">
                      <m:r>
                        <a:rPr lang="de-CH"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e>
                          </m:d>
                          <m:r>
                            <a:rPr lang="en-US" i="1">
                              <a:latin typeface="Cambria Math" panose="02040503050406030204" pitchFamily="18" charset="0"/>
                              <a:ea typeface="Cambria Math" panose="02040503050406030204" pitchFamily="18" charset="0"/>
                            </a:rPr>
                            <m:t>𝜌</m:t>
                          </m:r>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m:t>
                          </m:r>
                          <m:sSup>
                            <m:sSupPr>
                              <m:ctrlPr>
                                <a:rPr lang="en-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𝜌</m:t>
                              </m:r>
                            </m:e>
                            <m:sup>
                              <m:r>
                                <a:rPr lang="de-CH" b="0" i="1" smtClean="0">
                                  <a:latin typeface="Cambria Math" panose="02040503050406030204" pitchFamily="18" charset="0"/>
                                  <a:ea typeface="Cambria Math" panose="02040503050406030204" pitchFamily="18" charset="0"/>
                                </a:rPr>
                                <m:t>𝐾</m:t>
                              </m:r>
                            </m:sup>
                          </m:sSup>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e>
                          </m:d>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de-CH" b="0" i="1" smtClean="0">
                              <a:latin typeface="Cambria Math" panose="02040503050406030204" pitchFamily="18" charset="0"/>
                              <a:ea typeface="Cambria Math" panose="02040503050406030204" pitchFamily="18" charset="0"/>
                            </a:rPr>
                            <m:t>)</m:t>
                          </m:r>
                        </m:num>
                        <m:den>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e>
                              </m:d>
                            </m:e>
                            <m:sup>
                              <m:r>
                                <a:rPr lang="de-CH" b="0" i="1" smtClean="0">
                                  <a:latin typeface="Cambria Math" panose="02040503050406030204" pitchFamily="18" charset="0"/>
                                  <a:ea typeface="Cambria Math" panose="02040503050406030204" pitchFamily="18" charset="0"/>
                                </a:rPr>
                                <m:t>2</m:t>
                              </m:r>
                            </m:sup>
                          </m:sSup>
                        </m:den>
                      </m:f>
                      <m:r>
                        <a:rPr lang="de-CH" i="1">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den>
                      </m:f>
                      <m:r>
                        <a:rPr lang="de-CH" b="0" i="1" smtClean="0">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sSup>
                            <m:sSupPr>
                              <m:ctrlPr>
                                <a:rPr lang="en-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𝐾</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sSup>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oMath>
                  </m:oMathPara>
                </a14:m>
                <a:endParaRPr lang="en-US" dirty="0"/>
              </a:p>
              <a:p>
                <a:pPr marL="0" indent="0">
                  <a:buNone/>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m:t>
                    </m:r>
                  </m:oMath>
                </a14:m>
                <a:r>
                  <a:rPr lang="en-US" dirty="0"/>
                  <a:t>, then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𝐾</m:t>
                          </m:r>
                        </m:sup>
                        <m:e>
                          <m:r>
                            <a:rPr lang="de-CH" i="1">
                              <a:latin typeface="Cambria Math" panose="02040503050406030204" pitchFamily="18" charset="0"/>
                            </a:rPr>
                            <m:t>𝑛</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𝑛</m:t>
                              </m:r>
                            </m:sub>
                          </m:sSub>
                        </m:e>
                      </m:nary>
                      <m:r>
                        <a:rPr lang="de-CH"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de-CH" i="1">
                              <a:latin typeface="Cambria Math" panose="02040503050406030204" pitchFamily="18" charset="0"/>
                            </a:rPr>
                            <m:t>𝑛</m:t>
                          </m:r>
                          <m:r>
                            <a:rPr lang="de-CH" i="1">
                              <a:latin typeface="Cambria Math" panose="02040503050406030204" pitchFamily="18" charset="0"/>
                            </a:rPr>
                            <m:t>=</m:t>
                          </m:r>
                          <m:r>
                            <a:rPr lang="de-CH" i="1">
                              <a:latin typeface="Cambria Math" panose="02040503050406030204" pitchFamily="18" charset="0"/>
                            </a:rPr>
                            <m:t>0</m:t>
                          </m:r>
                        </m:sub>
                        <m:sup>
                          <m:r>
                            <a:rPr lang="de-CH" i="1">
                              <a:latin typeface="Cambria Math" panose="02040503050406030204" pitchFamily="18" charset="0"/>
                            </a:rPr>
                            <m:t>𝐾</m:t>
                          </m:r>
                        </m:sup>
                        <m:e>
                          <m:f>
                            <m:fPr>
                              <m:ctrlPr>
                                <a:rPr lang="de-CH" b="0" i="1" smtClean="0">
                                  <a:latin typeface="Cambria Math" panose="02040503050406030204" pitchFamily="18" charset="0"/>
                                </a:rPr>
                              </m:ctrlPr>
                            </m:fPr>
                            <m:num>
                              <m:r>
                                <a:rPr lang="de-CH" i="1">
                                  <a:latin typeface="Cambria Math" panose="02040503050406030204" pitchFamily="18" charset="0"/>
                                </a:rPr>
                                <m:t>𝑛</m:t>
                              </m:r>
                            </m:num>
                            <m:den>
                              <m:r>
                                <a:rPr lang="de-CH" b="0" i="1" smtClean="0">
                                  <a:latin typeface="Cambria Math" panose="02040503050406030204" pitchFamily="18" charset="0"/>
                                </a:rPr>
                                <m:t>𝐾</m:t>
                              </m:r>
                              <m:r>
                                <a:rPr lang="de-CH" b="0" i="1" smtClean="0">
                                  <a:latin typeface="Cambria Math" panose="02040503050406030204" pitchFamily="18" charset="0"/>
                                </a:rPr>
                                <m:t>+</m:t>
                              </m:r>
                              <m:r>
                                <a:rPr lang="de-CH" b="0" i="1" smtClean="0">
                                  <a:latin typeface="Cambria Math" panose="02040503050406030204" pitchFamily="18" charset="0"/>
                                </a:rPr>
                                <m:t>1</m:t>
                              </m:r>
                            </m:den>
                          </m:f>
                        </m:e>
                      </m:nary>
                      <m:r>
                        <a:rPr lang="de-CH" b="0" i="1" smtClean="0">
                          <a:latin typeface="Cambria Math" panose="02040503050406030204" pitchFamily="18" charset="0"/>
                        </a:rPr>
                        <m:t>=</m:t>
                      </m:r>
                      <m:f>
                        <m:fPr>
                          <m:ctrlPr>
                            <a:rPr lang="de-CH" b="0"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𝐾</m:t>
                          </m:r>
                          <m:r>
                            <a:rPr lang="de-CH" b="0" i="1" smtClean="0">
                              <a:latin typeface="Cambria Math" panose="02040503050406030204" pitchFamily="18" charset="0"/>
                            </a:rPr>
                            <m:t>+</m:t>
                          </m:r>
                          <m:r>
                            <a:rPr lang="de-CH" b="0" i="1" smtClean="0">
                              <a:latin typeface="Cambria Math" panose="02040503050406030204" pitchFamily="18" charset="0"/>
                            </a:rPr>
                            <m:t>1</m:t>
                          </m:r>
                        </m:den>
                      </m:f>
                      <m:f>
                        <m:fPr>
                          <m:ctrlPr>
                            <a:rPr lang="de-CH" b="0" i="1" smtClean="0">
                              <a:latin typeface="Cambria Math" panose="02040503050406030204" pitchFamily="18" charset="0"/>
                            </a:rPr>
                          </m:ctrlPr>
                        </m:fPr>
                        <m:num>
                          <m:r>
                            <a:rPr lang="de-CH" b="0" i="1" smtClean="0">
                              <a:latin typeface="Cambria Math" panose="02040503050406030204" pitchFamily="18" charset="0"/>
                            </a:rPr>
                            <m:t>𝐾</m:t>
                          </m:r>
                          <m:d>
                            <m:dPr>
                              <m:ctrlPr>
                                <a:rPr lang="de-CH" b="0" i="1" smtClean="0">
                                  <a:latin typeface="Cambria Math" panose="02040503050406030204" pitchFamily="18" charset="0"/>
                                </a:rPr>
                              </m:ctrlPr>
                            </m:dPr>
                            <m:e>
                              <m:r>
                                <a:rPr lang="de-CH" b="0" i="1" smtClean="0">
                                  <a:latin typeface="Cambria Math" panose="02040503050406030204" pitchFamily="18" charset="0"/>
                                </a:rPr>
                                <m:t>𝐾</m:t>
                              </m:r>
                              <m:r>
                                <a:rPr lang="de-CH" b="0" i="1" smtClean="0">
                                  <a:latin typeface="Cambria Math" panose="02040503050406030204" pitchFamily="18" charset="0"/>
                                </a:rPr>
                                <m:t>+</m:t>
                              </m:r>
                              <m:r>
                                <a:rPr lang="de-CH" b="0" i="1" smtClean="0">
                                  <a:latin typeface="Cambria Math" panose="02040503050406030204" pitchFamily="18" charset="0"/>
                                </a:rPr>
                                <m:t>1</m:t>
                              </m:r>
                            </m:e>
                          </m:d>
                        </m:num>
                        <m:den>
                          <m:r>
                            <a:rPr lang="de-CH" b="0" i="1" smtClean="0">
                              <a:latin typeface="Cambria Math" panose="02040503050406030204" pitchFamily="18" charset="0"/>
                            </a:rPr>
                            <m:t>2</m:t>
                          </m:r>
                        </m:den>
                      </m:f>
                      <m:r>
                        <a:rPr lang="de-CH" b="0" i="1" smtClean="0">
                          <a:latin typeface="Cambria Math" panose="02040503050406030204" pitchFamily="18" charset="0"/>
                        </a:rPr>
                        <m:t>=</m:t>
                      </m:r>
                      <m:f>
                        <m:fPr>
                          <m:ctrlPr>
                            <a:rPr lang="de-CH" b="0" i="1" smtClean="0">
                              <a:latin typeface="Cambria Math" panose="02040503050406030204" pitchFamily="18" charset="0"/>
                            </a:rPr>
                          </m:ctrlPr>
                        </m:fPr>
                        <m:num>
                          <m:r>
                            <a:rPr lang="de-CH" b="0" i="1" smtClean="0">
                              <a:latin typeface="Cambria Math" panose="02040503050406030204" pitchFamily="18" charset="0"/>
                            </a:rPr>
                            <m:t>𝐾</m:t>
                          </m:r>
                        </m:num>
                        <m:den>
                          <m:r>
                            <a:rPr lang="de-CH" b="0" i="1" smtClean="0">
                              <a:latin typeface="Cambria Math" panose="02040503050406030204" pitchFamily="18" charset="0"/>
                            </a:rPr>
                            <m:t>2</m:t>
                          </m:r>
                        </m:den>
                      </m:f>
                      <m:r>
                        <a:rPr lang="de-CH"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00EF9D8B-8B1F-C525-98C8-8C3D4808AFE0}"/>
                  </a:ext>
                </a:extLst>
              </p:cNvPr>
              <p:cNvSpPr>
                <a:spLocks noGrp="1" noRot="1" noChangeAspect="1" noMove="1" noResize="1" noEditPoints="1" noAdjustHandles="1" noChangeArrowheads="1" noChangeShapeType="1" noTextEdit="1"/>
              </p:cNvSpPr>
              <p:nvPr>
                <p:ph sz="quarter" idx="11"/>
              </p:nvPr>
            </p:nvSpPr>
            <p:spPr>
              <a:blipFill>
                <a:blip r:embed="rId2"/>
                <a:stretch>
                  <a:fillRect l="-1515" t="-44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FAEEBAFE-467F-D429-8687-3086228185CD}"/>
              </a:ext>
            </a:extLst>
          </p:cNvPr>
          <p:cNvSpPr>
            <a:spLocks noGrp="1"/>
          </p:cNvSpPr>
          <p:nvPr>
            <p:ph type="sldNum" sz="quarter" idx="4"/>
          </p:nvPr>
        </p:nvSpPr>
        <p:spPr/>
        <p:txBody>
          <a:bodyPr/>
          <a:lstStyle/>
          <a:p>
            <a:fld id="{05306F20-FBA2-4746-AE9F-DFBA4FFD6FE5}" type="slidenum">
              <a:rPr lang="en-US" smtClean="0"/>
              <a:t>6</a:t>
            </a:fld>
            <a:endParaRPr lang="en-US" dirty="0"/>
          </a:p>
        </p:txBody>
      </p:sp>
    </p:spTree>
    <p:extLst>
      <p:ext uri="{BB962C8B-B14F-4D97-AF65-F5344CB8AC3E}">
        <p14:creationId xmlns:p14="http://schemas.microsoft.com/office/powerpoint/2010/main" val="388722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FE0D-74E1-6C64-B3CF-C784D4474A84}"/>
              </a:ext>
            </a:extLst>
          </p:cNvPr>
          <p:cNvSpPr>
            <a:spLocks noGrp="1"/>
          </p:cNvSpPr>
          <p:nvPr>
            <p:ph type="title"/>
          </p:nvPr>
        </p:nvSpPr>
        <p:spPr/>
        <p:txBody>
          <a:bodyPr/>
          <a:lstStyle/>
          <a:p>
            <a:r>
              <a:rPr lang="en-US" dirty="0"/>
              <a:t>The M/M/1/K model – average stays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4C6FF-8234-092F-9B5E-368392F51FB5}"/>
                  </a:ext>
                </a:extLst>
              </p:cNvPr>
              <p:cNvSpPr>
                <a:spLocks noGrp="1"/>
              </p:cNvSpPr>
              <p:nvPr>
                <p:ph sz="quarter" idx="11"/>
              </p:nvPr>
            </p:nvSpPr>
            <p:spPr/>
            <p:txBody>
              <a:bodyPr/>
              <a:lstStyle/>
              <a:p>
                <a:pPr marL="0" indent="0">
                  <a:buNone/>
                </a:pPr>
                <a:r>
                  <a:rPr lang="en-US" dirty="0">
                    <a:ea typeface="Cambria Math" panose="02040503050406030204" pitchFamily="18" charset="0"/>
                  </a:rPr>
                  <a:t>Since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r>
                        <a:rPr lang="de-CH" b="0" i="1" smtClean="0">
                          <a:latin typeface="Cambria Math" panose="02040503050406030204" pitchFamily="18" charset="0"/>
                          <a:ea typeface="Cambria Math" panose="02040503050406030204" pitchFamily="18" charset="0"/>
                        </a:rPr>
                        <m:t>=</m:t>
                      </m:r>
                      <m:nary>
                        <m:naryPr>
                          <m:chr m:val="∑"/>
                          <m:ctrlPr>
                            <a:rPr lang="de-CH" b="0" i="1" smtClean="0">
                              <a:latin typeface="Cambria Math" panose="02040503050406030204" pitchFamily="18" charset="0"/>
                              <a:ea typeface="Cambria Math" panose="02040503050406030204" pitchFamily="18" charset="0"/>
                            </a:rPr>
                          </m:ctrlPr>
                        </m:naryPr>
                        <m:sub>
                          <m:r>
                            <m:rPr>
                              <m:brk m:alnAt="23"/>
                            </m:rPr>
                            <a:rPr lang="de-CH" b="0" i="1" smtClean="0">
                              <a:latin typeface="Cambria Math" panose="02040503050406030204" pitchFamily="18" charset="0"/>
                              <a:ea typeface="Cambria Math" panose="02040503050406030204" pitchFamily="18" charset="0"/>
                            </a:rPr>
                            <m:t>𝑛</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m:t>
                          </m:r>
                        </m:sup>
                        <m:e>
                          <m:r>
                            <a:rPr lang="en-US" i="1">
                              <a:latin typeface="Cambria Math" panose="02040503050406030204" pitchFamily="18" charset="0"/>
                              <a:ea typeface="Cambria Math" panose="02040503050406030204" pitchFamily="18" charset="0"/>
                            </a:rPr>
                            <m:t>𝜆</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𝑛</m:t>
                              </m:r>
                            </m:sub>
                          </m:sSub>
                        </m:e>
                      </m:nary>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nary>
                        <m:naryPr>
                          <m:chr m:val="∑"/>
                          <m:ctrlPr>
                            <a:rPr lang="de-CH" i="1">
                              <a:latin typeface="Cambria Math" panose="02040503050406030204" pitchFamily="18" charset="0"/>
                              <a:ea typeface="Cambria Math" panose="02040503050406030204" pitchFamily="18" charset="0"/>
                            </a:rPr>
                          </m:ctrlPr>
                        </m:naryPr>
                        <m:sub>
                          <m:r>
                            <m:rPr>
                              <m:brk m:alnAt="23"/>
                            </m:rPr>
                            <a:rPr lang="de-CH" i="1">
                              <a:latin typeface="Cambria Math" panose="02040503050406030204" pitchFamily="18" charset="0"/>
                              <a:ea typeface="Cambria Math" panose="02040503050406030204" pitchFamily="18" charset="0"/>
                            </a:rPr>
                            <m:t>𝑛</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𝐾</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𝑛</m:t>
                              </m:r>
                            </m:sub>
                          </m:sSub>
                        </m:e>
                      </m:nary>
                      <m:r>
                        <a:rPr lang="de-CH"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1</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𝐾</m:t>
                              </m:r>
                            </m:sub>
                          </m:sSub>
                        </m:e>
                      </m:d>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m:t>
                    </m:r>
                  </m:oMath>
                </a14:m>
                <a:r>
                  <a:rPr lang="en-US" dirty="0"/>
                  <a:t> we have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𝑊</m:t>
                      </m:r>
                      <m:r>
                        <a:rPr lang="de-CH" b="0" i="1" smtClean="0">
                          <a:latin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𝐿</m:t>
                          </m:r>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den>
                      </m:f>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𝜆</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𝐾</m:t>
                              </m:r>
                            </m:sub>
                          </m:sSub>
                          <m:r>
                            <a:rPr lang="de-CH" i="1">
                              <a:latin typeface="Cambria Math" panose="02040503050406030204" pitchFamily="18" charset="0"/>
                              <a:ea typeface="Cambria Math" panose="02040503050406030204" pitchFamily="18" charset="0"/>
                            </a:rPr>
                            <m:t>)</m:t>
                          </m:r>
                        </m:den>
                      </m:f>
                      <m:d>
                        <m:dPr>
                          <m:ctrlPr>
                            <a:rPr lang="de-CH" b="0" i="1" smtClean="0">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𝜌</m:t>
                              </m:r>
                            </m:num>
                            <m:den>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den>
                          </m:f>
                          <m:r>
                            <a:rPr lang="de-CH" i="1">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sSup>
                                <m:sSupPr>
                                  <m:ctrlPr>
                                    <a:rPr lang="en-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𝐾</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de-CH"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den>
                          </m:f>
                        </m:e>
                      </m:d>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whereas if </a:t>
                </a:r>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de-CH"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𝑊</m:t>
                      </m:r>
                      <m:r>
                        <a:rPr lang="de-CH" b="0" i="1" smtClean="0">
                          <a:latin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𝐿</m:t>
                          </m:r>
                        </m:num>
                        <m:den>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𝜆</m:t>
                              </m:r>
                            </m:e>
                          </m:acc>
                        </m:den>
                      </m:f>
                      <m:r>
                        <a:rPr lang="de-CH" b="0" i="1" smtClean="0">
                          <a:latin typeface="Cambria Math" panose="02040503050406030204" pitchFamily="18" charset="0"/>
                          <a:ea typeface="Cambria Math" panose="02040503050406030204" pitchFamily="18" charset="0"/>
                        </a:rPr>
                        <m:t>=</m:t>
                      </m:r>
                      <m:f>
                        <m:fPr>
                          <m:ctrlPr>
                            <a:rPr lang="de-CH" b="0" i="1" smtClean="0">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𝐾</m:t>
                          </m:r>
                        </m:num>
                        <m:den>
                          <m:r>
                            <a:rPr lang="de-CH"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𝜆</m:t>
                          </m:r>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𝐾</m:t>
                              </m:r>
                            </m:sub>
                          </m:sSub>
                          <m:r>
                            <a:rPr lang="de-CH" i="1">
                              <a:latin typeface="Cambria Math" panose="02040503050406030204" pitchFamily="18" charset="0"/>
                              <a:ea typeface="Cambria Math" panose="02040503050406030204" pitchFamily="18" charset="0"/>
                            </a:rPr>
                            <m:t>)</m:t>
                          </m:r>
                        </m:den>
                      </m:f>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AB4C6FF-8234-092F-9B5E-368392F51FB5}"/>
                  </a:ext>
                </a:extLst>
              </p:cNvPr>
              <p:cNvSpPr>
                <a:spLocks noGrp="1" noRot="1" noChangeAspect="1" noMove="1" noResize="1" noEditPoints="1" noAdjustHandles="1" noChangeArrowheads="1" noChangeShapeType="1" noTextEdit="1"/>
              </p:cNvSpPr>
              <p:nvPr>
                <p:ph sz="quarter" idx="11"/>
              </p:nvPr>
            </p:nvSpPr>
            <p:spPr>
              <a:blipFill>
                <a:blip r:embed="rId2"/>
                <a:stretch>
                  <a:fillRect l="-1649" t="-130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7BFB54-CAD4-6B57-1936-287C9D3906C9}"/>
              </a:ext>
            </a:extLst>
          </p:cNvPr>
          <p:cNvSpPr>
            <a:spLocks noGrp="1"/>
          </p:cNvSpPr>
          <p:nvPr>
            <p:ph type="sldNum" sz="quarter" idx="4"/>
          </p:nvPr>
        </p:nvSpPr>
        <p:spPr/>
        <p:txBody>
          <a:bodyPr/>
          <a:lstStyle/>
          <a:p>
            <a:fld id="{05306F20-FBA2-4746-AE9F-DFBA4FFD6FE5}" type="slidenum">
              <a:rPr lang="en-US" smtClean="0"/>
              <a:t>7</a:t>
            </a:fld>
            <a:endParaRPr lang="en-US" dirty="0"/>
          </a:p>
        </p:txBody>
      </p:sp>
    </p:spTree>
    <p:extLst>
      <p:ext uri="{BB962C8B-B14F-4D97-AF65-F5344CB8AC3E}">
        <p14:creationId xmlns:p14="http://schemas.microsoft.com/office/powerpoint/2010/main" val="1290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25B0-FA91-DB44-A02E-E83C04E715AD}"/>
              </a:ext>
            </a:extLst>
          </p:cNvPr>
          <p:cNvSpPr>
            <a:spLocks noGrp="1"/>
          </p:cNvSpPr>
          <p:nvPr>
            <p:ph type="title"/>
          </p:nvPr>
        </p:nvSpPr>
        <p:spPr/>
        <p:txBody>
          <a:bodyPr/>
          <a:lstStyle/>
          <a:p>
            <a:r>
              <a:rPr lang="en-US" dirty="0"/>
              <a:t>M/M/1 model with finite length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0B8E55-1781-B74F-AF8D-804DA2D73276}"/>
                  </a:ext>
                </a:extLst>
              </p:cNvPr>
              <p:cNvSpPr>
                <a:spLocks noGrp="1"/>
              </p:cNvSpPr>
              <p:nvPr>
                <p:ph sz="quarter" idx="11"/>
              </p:nvPr>
            </p:nvSpPr>
            <p:spPr/>
            <p:txBody>
              <a:bodyPr/>
              <a:lstStyle/>
              <a:p>
                <a:pPr marL="0" indent="0">
                  <a:buNone/>
                </a:pPr>
                <a:r>
                  <a:rPr lang="en-US" dirty="0"/>
                  <a:t>If I receive an email every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𝜆</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up>
                    </m:s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5</m:t>
                    </m:r>
                  </m:oMath>
                </a14:m>
                <a:r>
                  <a:rPr lang="en-US" dirty="0"/>
                  <a:t> minutes, it takes me takes me </a:t>
                </a:r>
                <a14:m>
                  <m:oMath xmlns:m="http://schemas.openxmlformats.org/officeDocument/2006/math">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𝜇</m:t>
                        </m:r>
                      </m:e>
                      <m: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1</m:t>
                        </m:r>
                      </m:sup>
                    </m:sSup>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3</m:t>
                    </m:r>
                  </m:oMath>
                </a14:m>
                <a:r>
                  <a:rPr lang="en-US" dirty="0"/>
                  <a:t> minutes to answer it, and my inbox can contain at most 5 emails, then </a:t>
                </a:r>
                <a14:m>
                  <m:oMath xmlns:m="http://schemas.openxmlformats.org/officeDocument/2006/math">
                    <m:r>
                      <a:rPr lang="en-US" i="1">
                        <a:latin typeface="Cambria Math" panose="02040503050406030204" pitchFamily="18" charset="0"/>
                        <a:ea typeface="Cambria Math" panose="02040503050406030204" pitchFamily="18" charset="0"/>
                      </a:rPr>
                      <m:t>𝜌</m:t>
                    </m:r>
                    <m:r>
                      <a:rPr lang="de-CH">
                        <a:latin typeface="Cambria Math" panose="02040503050406030204" pitchFamily="18" charset="0"/>
                        <a:ea typeface="Cambria Math" panose="02040503050406030204" pitchFamily="18" charset="0"/>
                      </a:rPr>
                      <m:t>=</m:t>
                    </m:r>
                    <m:f>
                      <m:fPr>
                        <m:ctrlPr>
                          <a:rPr lang="de-CH" i="1">
                            <a:latin typeface="Cambria Math" panose="02040503050406030204" pitchFamily="18" charset="0"/>
                            <a:ea typeface="Cambria Math" panose="02040503050406030204" pitchFamily="18" charset="0"/>
                          </a:rPr>
                        </m:ctrlPr>
                      </m:fPr>
                      <m:num>
                        <m:r>
                          <a:rPr lang="de-CH">
                            <a:latin typeface="Cambria Math" panose="02040503050406030204" pitchFamily="18" charset="0"/>
                            <a:ea typeface="Cambria Math" panose="02040503050406030204" pitchFamily="18" charset="0"/>
                          </a:rPr>
                          <m:t>3</m:t>
                        </m:r>
                      </m:num>
                      <m:den>
                        <m:r>
                          <a:rPr lang="de-CH">
                            <a:latin typeface="Cambria Math" panose="02040503050406030204" pitchFamily="18" charset="0"/>
                            <a:ea typeface="Cambria Math" panose="02040503050406030204" pitchFamily="18" charset="0"/>
                          </a:rPr>
                          <m:t>5</m:t>
                        </m:r>
                      </m:den>
                    </m:f>
                    <m:r>
                      <a:rPr lang="de-CH">
                        <a:latin typeface="Cambria Math" panose="02040503050406030204" pitchFamily="18" charset="0"/>
                        <a:ea typeface="Cambria Math" panose="02040503050406030204" pitchFamily="18" charset="0"/>
                      </a:rPr>
                      <m:t>=</m:t>
                    </m:r>
                    <m:r>
                      <a:rPr lang="de-CH">
                        <a:latin typeface="Cambria Math" panose="02040503050406030204" pitchFamily="18" charset="0"/>
                        <a:ea typeface="Cambria Math" panose="02040503050406030204" pitchFamily="18" charset="0"/>
                      </a:rPr>
                      <m:t>0</m:t>
                    </m:r>
                    <m:r>
                      <a:rPr lang="de-CH">
                        <a:latin typeface="Cambria Math" panose="02040503050406030204" pitchFamily="18" charset="0"/>
                        <a:ea typeface="Cambria Math" panose="02040503050406030204" pitchFamily="18" charset="0"/>
                      </a:rPr>
                      <m:t>.</m:t>
                    </m:r>
                    <m:r>
                      <a:rPr lang="de-CH">
                        <a:latin typeface="Cambria Math" panose="02040503050406030204" pitchFamily="18" charset="0"/>
                        <a:ea typeface="Cambria Math" panose="02040503050406030204" pitchFamily="18" charset="0"/>
                      </a:rPr>
                      <m:t>6</m:t>
                    </m:r>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m:t>
                          </m:r>
                          <m:r>
                            <a:rPr lang="de-CH" b="0" i="1" smtClean="0">
                              <a:latin typeface="Cambria Math" panose="02040503050406030204" pitchFamily="18" charset="0"/>
                              <a:ea typeface="Cambria Math" panose="02040503050406030204" pitchFamily="18" charset="0"/>
                            </a:rPr>
                            <m:t>0</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6</m:t>
                          </m:r>
                        </m:num>
                        <m:den>
                          <m:r>
                            <a:rPr lang="en-US" i="1">
                              <a:latin typeface="Cambria Math" panose="02040503050406030204" pitchFamily="18" charset="0"/>
                            </a:rPr>
                            <m:t>1</m:t>
                          </m:r>
                          <m:r>
                            <a:rPr lang="en-US" i="1">
                              <a:latin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0</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6</m:t>
                              </m:r>
                            </m:e>
                            <m:sup>
                              <m:r>
                                <a:rPr lang="de-CH" b="0" i="1" smtClean="0">
                                  <a:latin typeface="Cambria Math" panose="02040503050406030204" pitchFamily="18" charset="0"/>
                                  <a:ea typeface="Cambria Math" panose="02040503050406030204" pitchFamily="18" charset="0"/>
                                </a:rPr>
                                <m:t>5</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sSup>
                        </m:den>
                      </m:f>
                      <m:r>
                        <a:rPr lang="de-CH"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0</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4196</m:t>
                      </m:r>
                      <m:r>
                        <a:rPr lang="de-CH" b="0" i="1" smtClean="0">
                          <a:latin typeface="Cambria Math" panose="02040503050406030204" pitchFamily="18" charset="0"/>
                          <a:ea typeface="Cambria Math" panose="02040503050406030204" pitchFamily="18" charset="0"/>
                        </a:rPr>
                        <m:t>,</m:t>
                      </m:r>
                    </m:oMath>
                  </m:oMathPara>
                </a14:m>
                <a:endParaRPr lang="de-CH" b="0" i="1" dirty="0">
                  <a:latin typeface="Cambria Math" panose="02040503050406030204" pitchFamily="18" charset="0"/>
                  <a:ea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1</m:t>
                          </m:r>
                        </m:sub>
                      </m:sSub>
                      <m:r>
                        <a:rPr lang="de-CH" i="1" smtClean="0">
                          <a:latin typeface="Cambria Math" panose="02040503050406030204" pitchFamily="18" charset="0"/>
                        </a:rPr>
                        <m:t>≅</m:t>
                      </m:r>
                      <m:r>
                        <a:rPr lang="de-CH" b="0" i="1" smtClean="0">
                          <a:latin typeface="Cambria Math" panose="02040503050406030204" pitchFamily="18" charset="0"/>
                        </a:rPr>
                        <m:t> </m:t>
                      </m:r>
                      <m:r>
                        <a:rPr lang="de-CH" i="1">
                          <a:latin typeface="Cambria Math" panose="02040503050406030204" pitchFamily="18" charset="0"/>
                        </a:rPr>
                        <m:t>0</m:t>
                      </m:r>
                      <m:r>
                        <a:rPr lang="de-CH" i="1">
                          <a:latin typeface="Cambria Math" panose="02040503050406030204" pitchFamily="18" charset="0"/>
                        </a:rPr>
                        <m:t>.</m:t>
                      </m:r>
                      <m:r>
                        <a:rPr lang="de-CH" i="1">
                          <a:latin typeface="Cambria Math" panose="02040503050406030204" pitchFamily="18" charset="0"/>
                        </a:rPr>
                        <m:t>2517</m:t>
                      </m:r>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2</m:t>
                          </m:r>
                        </m:sub>
                      </m:sSub>
                      <m:r>
                        <a:rPr lang="de-CH" i="1">
                          <a:latin typeface="Cambria Math" panose="02040503050406030204" pitchFamily="18" charset="0"/>
                        </a:rPr>
                        <m:t>≅</m:t>
                      </m:r>
                      <m:r>
                        <a:rPr lang="de-CH" b="0" i="1" smtClean="0">
                          <a:latin typeface="Cambria Math" panose="02040503050406030204" pitchFamily="18" charset="0"/>
                        </a:rPr>
                        <m:t>0</m:t>
                      </m:r>
                      <m:r>
                        <a:rPr lang="de-CH" b="0" i="1" smtClean="0">
                          <a:latin typeface="Cambria Math" panose="02040503050406030204" pitchFamily="18" charset="0"/>
                        </a:rPr>
                        <m:t>.</m:t>
                      </m:r>
                      <m:r>
                        <a:rPr lang="de-CH" b="0" i="1" smtClean="0">
                          <a:latin typeface="Cambria Math" panose="02040503050406030204" pitchFamily="18" charset="0"/>
                        </a:rPr>
                        <m:t>1510</m:t>
                      </m:r>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3</m:t>
                          </m:r>
                        </m:sub>
                      </m:sSub>
                      <m:r>
                        <a:rPr lang="de-CH" i="1">
                          <a:latin typeface="Cambria Math" panose="02040503050406030204" pitchFamily="18" charset="0"/>
                        </a:rPr>
                        <m:t>≅</m:t>
                      </m:r>
                      <m:r>
                        <a:rPr lang="de-CH" b="0" i="1" smtClean="0">
                          <a:latin typeface="Cambria Math" panose="02040503050406030204" pitchFamily="18" charset="0"/>
                        </a:rPr>
                        <m:t>0</m:t>
                      </m:r>
                      <m:r>
                        <a:rPr lang="de-CH" b="0" i="1" smtClean="0">
                          <a:latin typeface="Cambria Math" panose="02040503050406030204" pitchFamily="18" charset="0"/>
                        </a:rPr>
                        <m:t>.</m:t>
                      </m:r>
                      <m:r>
                        <a:rPr lang="de-CH" b="0" i="1" smtClean="0">
                          <a:latin typeface="Cambria Math" panose="02040503050406030204" pitchFamily="18" charset="0"/>
                        </a:rPr>
                        <m:t>0906</m:t>
                      </m:r>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4</m:t>
                          </m:r>
                        </m:sub>
                      </m:sSub>
                      <m:r>
                        <a:rPr lang="de-CH" i="1">
                          <a:latin typeface="Cambria Math" panose="02040503050406030204" pitchFamily="18" charset="0"/>
                        </a:rPr>
                        <m:t>≅</m:t>
                      </m:r>
                      <m:r>
                        <a:rPr lang="de-CH" b="0" i="1" smtClean="0">
                          <a:latin typeface="Cambria Math" panose="02040503050406030204" pitchFamily="18" charset="0"/>
                        </a:rPr>
                        <m:t>0</m:t>
                      </m:r>
                      <m:r>
                        <a:rPr lang="de-CH" b="0" i="1" smtClean="0">
                          <a:latin typeface="Cambria Math" panose="02040503050406030204" pitchFamily="18" charset="0"/>
                        </a:rPr>
                        <m:t>.</m:t>
                      </m:r>
                      <m:r>
                        <a:rPr lang="de-CH" b="0" i="1" smtClean="0">
                          <a:latin typeface="Cambria Math" panose="02040503050406030204" pitchFamily="18" charset="0"/>
                        </a:rPr>
                        <m:t>0544</m:t>
                      </m:r>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5</m:t>
                          </m:r>
                        </m:sub>
                      </m:sSub>
                      <m:r>
                        <a:rPr lang="de-CH" i="1">
                          <a:latin typeface="Cambria Math" panose="02040503050406030204" pitchFamily="18" charset="0"/>
                        </a:rPr>
                        <m:t>≅</m:t>
                      </m:r>
                      <m:r>
                        <a:rPr lang="de-CH" b="0" i="1" smtClean="0">
                          <a:latin typeface="Cambria Math" panose="02040503050406030204" pitchFamily="18" charset="0"/>
                        </a:rPr>
                        <m:t>0</m:t>
                      </m:r>
                      <m:r>
                        <a:rPr lang="de-CH" b="0" i="1" smtClean="0">
                          <a:latin typeface="Cambria Math" panose="02040503050406030204" pitchFamily="18" charset="0"/>
                        </a:rPr>
                        <m:t>.</m:t>
                      </m:r>
                      <m:r>
                        <a:rPr lang="de-CH" b="0" i="1" smtClean="0">
                          <a:latin typeface="Cambria Math" panose="02040503050406030204" pitchFamily="18" charset="0"/>
                        </a:rPr>
                        <m:t>0326</m:t>
                      </m:r>
                      <m:r>
                        <a:rPr lang="de-CH"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dirty="0"/>
                  <a:t>and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0</m:t>
                        </m:r>
                      </m:sub>
                      <m:sup>
                        <m:r>
                          <a:rPr lang="de-CH" b="0" i="1" smtClean="0">
                            <a:latin typeface="Cambria Math" panose="02040503050406030204" pitchFamily="18" charset="0"/>
                            <a:ea typeface="Cambria Math" panose="02040503050406030204" pitchFamily="18" charset="0"/>
                          </a:rPr>
                          <m:t>5</m:t>
                        </m:r>
                      </m:sup>
                      <m:e>
                        <m:r>
                          <a:rPr lang="en-US" i="1">
                            <a:latin typeface="Cambria Math" panose="02040503050406030204" pitchFamily="18" charset="0"/>
                          </a:rPr>
                          <m:t>𝑛</m:t>
                        </m:r>
                        <m:r>
                          <a:rPr lang="en-US" i="1">
                            <a:latin typeface="Cambria Math" panose="02040503050406030204" pitchFamily="18" charset="0"/>
                          </a:rPr>
                          <m:t> </m:t>
                        </m:r>
                        <m:sSub>
                          <m:sSubPr>
                            <m:ctrlPr>
                              <a:rPr lang="en-US" i="1">
                                <a:latin typeface="Cambria Math" panose="02040503050406030204" pitchFamily="18" charset="0"/>
                              </a:rPr>
                            </m:ctrlPr>
                          </m:sSubPr>
                          <m:e>
                            <m:r>
                              <a:rPr lang="de-CH" b="0" i="1" smtClean="0">
                                <a:latin typeface="Cambria Math" panose="02040503050406030204" pitchFamily="18" charset="0"/>
                              </a:rPr>
                              <m:t>𝑝</m:t>
                            </m:r>
                          </m:e>
                          <m:sub>
                            <m:r>
                              <a:rPr lang="en-US" i="1">
                                <a:latin typeface="Cambria Math" panose="02040503050406030204" pitchFamily="18" charset="0"/>
                              </a:rPr>
                              <m:t>𝑛</m:t>
                            </m:r>
                          </m:sub>
                        </m:sSub>
                      </m:e>
                    </m:nary>
                    <m:r>
                      <a:rPr lang="de-CH" i="1">
                        <a:latin typeface="Cambria Math" panose="02040503050406030204" pitchFamily="18" charset="0"/>
                      </a:rPr>
                      <m:t>≅</m:t>
                    </m:r>
                    <m:r>
                      <a:rPr lang="de-CH" b="0" i="1" smtClean="0">
                        <a:latin typeface="Cambria Math" panose="02040503050406030204" pitchFamily="18" charset="0"/>
                      </a:rPr>
                      <m:t>1</m:t>
                    </m:r>
                    <m:r>
                      <a:rPr lang="de-CH" b="0" i="1" smtClean="0">
                        <a:latin typeface="Cambria Math" panose="02040503050406030204" pitchFamily="18" charset="0"/>
                      </a:rPr>
                      <m:t>.</m:t>
                    </m:r>
                    <m:r>
                      <a:rPr lang="de-CH" b="0" i="1" smtClean="0">
                        <a:latin typeface="Cambria Math" panose="02040503050406030204" pitchFamily="18" charset="0"/>
                      </a:rPr>
                      <m:t>2064</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50B8E55-1781-B74F-AF8D-804DA2D73276}"/>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1D8DA88-6DB9-524B-8CE9-38A84DA80945}"/>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188631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26E7-9E1B-A8AA-F48F-B35FE1E794AF}"/>
              </a:ext>
            </a:extLst>
          </p:cNvPr>
          <p:cNvSpPr>
            <a:spLocks noGrp="1"/>
          </p:cNvSpPr>
          <p:nvPr>
            <p:ph type="title"/>
          </p:nvPr>
        </p:nvSpPr>
        <p:spPr>
          <a:xfrm>
            <a:off x="342901" y="488953"/>
            <a:ext cx="8445500" cy="677108"/>
          </a:xfrm>
        </p:spPr>
        <p:txBody>
          <a:bodyPr/>
          <a:lstStyle/>
          <a:p>
            <a:r>
              <a:rPr lang="en-US" dirty="0"/>
              <a:t>M/M/1/K model – transient </a:t>
            </a:r>
            <a:r>
              <a:rPr lang="en-US" dirty="0" err="1"/>
              <a:t>behaviour</a:t>
            </a:r>
            <a:br>
              <a:rPr lang="en-US" dirty="0"/>
            </a:br>
            <a:r>
              <a:rPr lang="en-US" sz="1600" b="0" dirty="0">
                <a:latin typeface="American Typewriter" panose="02090604020004020304" pitchFamily="18" charset="77"/>
              </a:rPr>
              <a:t>OR_Lect_20_finite_queue.m</a:t>
            </a:r>
            <a:endParaRPr lang="en-US" sz="1800" b="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846114-85A9-EEA9-CCF5-D61E3F95705A}"/>
                  </a:ext>
                </a:extLst>
              </p:cNvPr>
              <p:cNvSpPr>
                <a:spLocks noGrp="1"/>
              </p:cNvSpPr>
              <p:nvPr>
                <p:ph sz="quarter" idx="11"/>
              </p:nvPr>
            </p:nvSpPr>
            <p:spPr/>
            <p:txBody>
              <a:bodyPr/>
              <a:lstStyle/>
              <a:p>
                <a:pPr marL="0" indent="0">
                  <a:buNone/>
                </a:pPr>
                <a:r>
                  <a:rPr lang="en-US" dirty="0"/>
                  <a:t>For finite length queues, we can also simulate the transient </a:t>
                </a:r>
                <a:r>
                  <a:rPr lang="en-US" dirty="0" err="1"/>
                  <a:t>behaviour</a:t>
                </a:r>
                <a:r>
                  <a:rPr lang="en-US" dirty="0"/>
                  <a:t> by solving Kolmogorov's equations using </a:t>
                </a:r>
                <a:r>
                  <a:rPr lang="en-US" dirty="0">
                    <a:hlinkClick r:id="rId2"/>
                  </a:rPr>
                  <a:t>Matlab's ODE suite</a:t>
                </a:r>
                <a:r>
                  <a:rPr lang="en-US" dirty="0"/>
                  <a:t>.</a:t>
                </a:r>
              </a:p>
              <a:p>
                <a:pPr marL="0" indent="0">
                  <a:buNone/>
                </a:pPr>
                <a:r>
                  <a:rPr lang="en-US" dirty="0"/>
                  <a:t>For example, for </a:t>
                </a:r>
                <a14:m>
                  <m:oMath xmlns:m="http://schemas.openxmlformats.org/officeDocument/2006/math">
                    <m:r>
                      <a:rPr lang="en-US" i="1" dirty="0" smtClean="0">
                        <a:latin typeface="Cambria Math" panose="02040503050406030204" pitchFamily="18" charset="0"/>
                      </a:rPr>
                      <m:t>𝐾</m:t>
                    </m:r>
                    <m:r>
                      <a:rPr lang="en-US" i="1" dirty="0" smtClean="0">
                        <a:latin typeface="Cambria Math" panose="02040503050406030204" pitchFamily="18" charset="0"/>
                      </a:rPr>
                      <m:t> = </m:t>
                    </m:r>
                    <m:r>
                      <a:rPr lang="en-US" i="1" dirty="0" smtClean="0">
                        <a:latin typeface="Cambria Math" panose="02040503050406030204" pitchFamily="18" charset="0"/>
                      </a:rPr>
                      <m:t>5</m:t>
                    </m:r>
                  </m:oMath>
                </a14:m>
                <a:r>
                  <a:rPr lang="en-US" dirty="0"/>
                  <a:t>, using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 ,</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 </m:t>
                            </m:r>
                            <m:r>
                              <a:rPr lang="en-US" i="1" dirty="0" smtClean="0">
                                <a:latin typeface="Cambria Math" panose="02040503050406030204" pitchFamily="18" charset="0"/>
                              </a:rPr>
                              <m:t>0</m:t>
                            </m:r>
                            <m:r>
                              <a:rPr lang="en-US" i="1" dirty="0" smtClean="0">
                                <a:latin typeface="Cambria Math" panose="02040503050406030204" pitchFamily="18" charset="0"/>
                              </a:rPr>
                              <m:t>, </m:t>
                            </m:r>
                            <m:r>
                              <a:rPr lang="en-US" i="1" dirty="0" smtClean="0">
                                <a:latin typeface="Cambria Math" panose="02040503050406030204" pitchFamily="18" charset="0"/>
                              </a:rPr>
                              <m:t>0</m:t>
                            </m:r>
                          </m:e>
                        </m:d>
                      </m:e>
                      <m:sup>
                        <m:r>
                          <a:rPr lang="de-CH" b="0" i="1" dirty="0" smtClean="0">
                            <a:latin typeface="Cambria Math" panose="02040503050406030204" pitchFamily="18" charset="0"/>
                          </a:rPr>
                          <m:t>𝑇</m:t>
                        </m:r>
                      </m:sup>
                    </m:sSup>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𝜆</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5</m:t>
                        </m:r>
                      </m:e>
                      <m: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sSup>
                  </m:oMath>
                </a14:m>
                <a:r>
                  <a:rPr lang="en-US" dirty="0"/>
                  <a:t>, </a:t>
                </a:r>
                <a14:m>
                  <m:oMath xmlns:m="http://schemas.openxmlformats.org/officeDocument/2006/math">
                    <m:r>
                      <a:rPr lang="de-CH" i="1">
                        <a:latin typeface="Cambria Math" panose="02040503050406030204" pitchFamily="18" charset="0"/>
                        <a:ea typeface="Cambria Math" panose="02040503050406030204" pitchFamily="18" charset="0"/>
                      </a:rPr>
                      <m:t>𝜇</m:t>
                    </m:r>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3</m:t>
                        </m:r>
                      </m:e>
                      <m: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1</m:t>
                        </m:r>
                      </m:sup>
                    </m:sSup>
                  </m:oMath>
                </a14:m>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and observe that </a:t>
                </a:r>
                <a14:m>
                  <m:oMath xmlns:m="http://schemas.openxmlformats.org/officeDocument/2006/math">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r>
                          <a:rPr lang="en-US" i="1" dirty="0" smtClean="0">
                            <a:latin typeface="Cambria Math" panose="02040503050406030204" pitchFamily="18" charset="0"/>
                          </a:rPr>
                          <m:t> ∙ ,</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0</m:t>
                        </m:r>
                      </m:e>
                    </m:d>
                    <m:r>
                      <a:rPr lang="de-CH" i="1" dirty="0">
                        <a:latin typeface="Cambria Math" panose="02040503050406030204" pitchFamily="18" charset="0"/>
                      </a:rPr>
                      <m:t>≅</m:t>
                    </m:r>
                    <m:r>
                      <a:rPr lang="de-CH" b="0" i="1" dirty="0" smtClean="0">
                        <a:latin typeface="Cambria Math" panose="02040503050406030204" pitchFamily="18" charset="0"/>
                      </a:rPr>
                      <m:t> (</m:t>
                    </m:r>
                    <m:r>
                      <m:rPr>
                        <m:nor/>
                      </m:rPr>
                      <a:rPr lang="en-US" dirty="0"/>
                      <m:t>0.</m:t>
                    </m:r>
                    <m:r>
                      <m:rPr>
                        <m:nor/>
                      </m:rPr>
                      <a:rPr lang="en-US" dirty="0"/>
                      <m:t>4196</m:t>
                    </m:r>
                    <m:r>
                      <m:rPr>
                        <m:nor/>
                      </m:rPr>
                      <a:rPr lang="de-CH" b="0" i="0" dirty="0" smtClean="0"/>
                      <m:t>,</m:t>
                    </m:r>
                    <m:r>
                      <m:rPr>
                        <m:nor/>
                      </m:rPr>
                      <a:rPr lang="en-US" dirty="0"/>
                      <m:t>0.</m:t>
                    </m:r>
                    <m:r>
                      <m:rPr>
                        <m:nor/>
                      </m:rPr>
                      <a:rPr lang="en-US" dirty="0"/>
                      <m:t>2517</m:t>
                    </m:r>
                    <m:r>
                      <m:rPr>
                        <m:nor/>
                      </m:rPr>
                      <a:rPr lang="de-CH" b="0" i="0" dirty="0" smtClean="0"/>
                      <m:t>,</m:t>
                    </m:r>
                    <m:r>
                      <m:rPr>
                        <m:nor/>
                      </m:rPr>
                      <a:rPr lang="en-US" dirty="0"/>
                      <m:t>0.</m:t>
                    </m:r>
                    <m:r>
                      <m:rPr>
                        <m:nor/>
                      </m:rPr>
                      <a:rPr lang="en-US" dirty="0"/>
                      <m:t>1511</m:t>
                    </m:r>
                    <m:r>
                      <m:rPr>
                        <m:nor/>
                      </m:rPr>
                      <a:rPr lang="de-CH" b="0" i="0" dirty="0" smtClean="0"/>
                      <m:t>,</m:t>
                    </m:r>
                    <m:r>
                      <m:rPr>
                        <m:nor/>
                      </m:rPr>
                      <a:rPr lang="en-US" dirty="0"/>
                      <m:t>0.</m:t>
                    </m:r>
                    <m:r>
                      <m:rPr>
                        <m:nor/>
                      </m:rPr>
                      <a:rPr lang="en-US" dirty="0"/>
                      <m:t>0906</m:t>
                    </m:r>
                    <m:r>
                      <m:rPr>
                        <m:nor/>
                      </m:rPr>
                      <a:rPr lang="de-CH" b="0" i="0" dirty="0" smtClean="0"/>
                      <m:t>,</m:t>
                    </m:r>
                    <m:r>
                      <m:rPr>
                        <m:nor/>
                      </m:rPr>
                      <a:rPr lang="en-US" dirty="0"/>
                      <m:t>0.</m:t>
                    </m:r>
                    <m:r>
                      <m:rPr>
                        <m:nor/>
                      </m:rPr>
                      <a:rPr lang="en-US" dirty="0"/>
                      <m:t>0544</m:t>
                    </m:r>
                    <m:r>
                      <m:rPr>
                        <m:nor/>
                      </m:rPr>
                      <a:rPr lang="de-CH" b="0" i="0" dirty="0" smtClean="0"/>
                      <m:t>,</m:t>
                    </m:r>
                    <m:r>
                      <m:rPr>
                        <m:nor/>
                      </m:rPr>
                      <a:rPr lang="en-US" dirty="0"/>
                      <m:t>0.</m:t>
                    </m:r>
                    <m:r>
                      <m:rPr>
                        <m:nor/>
                      </m:rPr>
                      <a:rPr lang="en-US" dirty="0"/>
                      <m:t>0326</m:t>
                    </m:r>
                    <m:r>
                      <m:rPr>
                        <m:nor/>
                      </m:rPr>
                      <a:rPr lang="de-CH" b="0" i="0" dirty="0" smtClean="0"/>
                      <m:t>)</m:t>
                    </m:r>
                  </m:oMath>
                </a14:m>
                <a:r>
                  <a:rPr lang="en-US" dirty="0"/>
                  <a:t>, which coincides with the steady states computed in the previous slide.</a:t>
                </a:r>
              </a:p>
            </p:txBody>
          </p:sp>
        </mc:Choice>
        <mc:Fallback xmlns="">
          <p:sp>
            <p:nvSpPr>
              <p:cNvPr id="3" name="Content Placeholder 2">
                <a:extLst>
                  <a:ext uri="{FF2B5EF4-FFF2-40B4-BE49-F238E27FC236}">
                    <a16:creationId xmlns:a16="http://schemas.microsoft.com/office/drawing/2014/main" id="{2A846114-85A9-EEA9-CCF5-D61E3F95705A}"/>
                  </a:ext>
                </a:extLst>
              </p:cNvPr>
              <p:cNvSpPr>
                <a:spLocks noGrp="1" noRot="1" noChangeAspect="1" noMove="1" noResize="1" noEditPoints="1" noAdjustHandles="1" noChangeArrowheads="1" noChangeShapeType="1" noTextEdit="1"/>
              </p:cNvSpPr>
              <p:nvPr>
                <p:ph sz="quarter" idx="11"/>
              </p:nvPr>
            </p:nvSpPr>
            <p:spPr>
              <a:blipFill>
                <a:blip r:embed="rId3"/>
                <a:stretch>
                  <a:fillRect l="-1659" t="-747" b="-224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3FF5D59-DCFF-36B3-7FA3-475834004314}"/>
              </a:ext>
            </a:extLst>
          </p:cNvPr>
          <p:cNvSpPr>
            <a:spLocks noGrp="1"/>
          </p:cNvSpPr>
          <p:nvPr>
            <p:ph type="sldNum" sz="quarter" idx="4"/>
          </p:nvPr>
        </p:nvSpPr>
        <p:spPr/>
        <p:txBody>
          <a:bodyPr/>
          <a:lstStyle/>
          <a:p>
            <a:fld id="{05306F20-FBA2-4746-AE9F-DFBA4FFD6FE5}" type="slidenum">
              <a:rPr lang="en-US" smtClean="0"/>
              <a:t>9</a:t>
            </a:fld>
            <a:endParaRPr lang="en-US" dirty="0"/>
          </a:p>
        </p:txBody>
      </p:sp>
      <p:pic>
        <p:nvPicPr>
          <p:cNvPr id="6" name="Picture 5" descr="Transient behavior of probabilities computed with ode45">
            <a:extLst>
              <a:ext uri="{FF2B5EF4-FFF2-40B4-BE49-F238E27FC236}">
                <a16:creationId xmlns:a16="http://schemas.microsoft.com/office/drawing/2014/main" id="{20C47A63-BAE0-CD2A-CCC0-EFF337E5F6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335" y="2309169"/>
            <a:ext cx="5675370" cy="2239661"/>
          </a:xfrm>
          <a:prstGeom prst="rect">
            <a:avLst/>
          </a:prstGeom>
        </p:spPr>
      </p:pic>
    </p:spTree>
    <p:extLst>
      <p:ext uri="{BB962C8B-B14F-4D97-AF65-F5344CB8AC3E}">
        <p14:creationId xmlns:p14="http://schemas.microsoft.com/office/powerpoint/2010/main" val="2628145857"/>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8282DC-4851-419D-9CF0-16A2A7D28669}">
  <ds:schemaRefs>
    <ds:schemaRef ds:uri="http://purl.org/dc/elements/1.1/"/>
    <ds:schemaRef ds:uri="http://www.w3.org/XML/1998/namespace"/>
    <ds:schemaRef ds:uri="http://schemas.microsoft.com/office/2006/documentManagement/types"/>
    <ds:schemaRef ds:uri="http://purl.org/dc/terms/"/>
    <ds:schemaRef ds:uri="e7a5fc8e-e677-41ca-8019-df913e37547c"/>
    <ds:schemaRef ds:uri="http://schemas.microsoft.com/office/infopath/2007/PartnerControls"/>
    <ds:schemaRef ds:uri="http://purl.org/dc/dcmitype/"/>
    <ds:schemaRef ds:uri="http://schemas.openxmlformats.org/package/2006/metadata/core-properties"/>
    <ds:schemaRef ds:uri="67a03111-f570-43e0-9b48-49049b7e86ee"/>
    <ds:schemaRef ds:uri="http://schemas.microsoft.com/office/2006/metadata/properties"/>
  </ds:schemaRefs>
</ds:datastoreItem>
</file>

<file path=customXml/itemProps2.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3.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20446</TotalTime>
  <Words>966</Words>
  <Application>Microsoft Office PowerPoint</Application>
  <PresentationFormat>On-screen Show (4:3)</PresentationFormat>
  <Paragraphs>89</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American Typewriter</vt:lpstr>
      <vt:lpstr>Arial</vt:lpstr>
      <vt:lpstr>Calibri</vt:lpstr>
      <vt:lpstr>Cambria Math</vt:lpstr>
      <vt:lpstr>Georgia</vt:lpstr>
      <vt:lpstr>Lucida Grande</vt:lpstr>
      <vt:lpstr>UoL Powerpoint Guidelines Accessibility Design</vt:lpstr>
      <vt:lpstr>1_Office Theme</vt:lpstr>
      <vt:lpstr>MA3077 (DLI) Operational Research  Lecture 20 – Finite queues </vt:lpstr>
      <vt:lpstr>Recapitulation and lecture outline</vt:lpstr>
      <vt:lpstr>The M/M/1 model – transient behavior</vt:lpstr>
      <vt:lpstr>The M/M/1/K model</vt:lpstr>
      <vt:lpstr>The M/M/1/K model – steady states</vt:lpstr>
      <vt:lpstr>The M/M/1/K model – expected # of customers</vt:lpstr>
      <vt:lpstr>The M/M/1/K model – average stays</vt:lpstr>
      <vt:lpstr>M/M/1 model with finite length - example</vt:lpstr>
      <vt:lpstr>M/M/1/K model – transient behaviour OR_Lect_20_finite_queue.m</vt:lpstr>
      <vt:lpstr>The M/M/s/K model</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255</cp:revision>
  <cp:lastPrinted>2020-07-06T08:56:06Z</cp:lastPrinted>
  <dcterms:created xsi:type="dcterms:W3CDTF">2020-07-06T13:17:56Z</dcterms:created>
  <dcterms:modified xsi:type="dcterms:W3CDTF">2024-10-05T20:41:46Z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